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2" r:id="rId1"/>
    <p:sldMasterId id="2147483729" r:id="rId2"/>
  </p:sldMasterIdLst>
  <p:notesMasterIdLst>
    <p:notesMasterId r:id="rId20"/>
  </p:notesMasterIdLst>
  <p:handoutMasterIdLst>
    <p:handoutMasterId r:id="rId21"/>
  </p:handoutMasterIdLst>
  <p:sldIdLst>
    <p:sldId id="576" r:id="rId3"/>
    <p:sldId id="340" r:id="rId4"/>
    <p:sldId id="610" r:id="rId5"/>
    <p:sldId id="618" r:id="rId6"/>
    <p:sldId id="619" r:id="rId7"/>
    <p:sldId id="620" r:id="rId8"/>
    <p:sldId id="621" r:id="rId9"/>
    <p:sldId id="607" r:id="rId10"/>
    <p:sldId id="614" r:id="rId11"/>
    <p:sldId id="608" r:id="rId12"/>
    <p:sldId id="609" r:id="rId13"/>
    <p:sldId id="611" r:id="rId14"/>
    <p:sldId id="612" r:id="rId15"/>
    <p:sldId id="622" r:id="rId16"/>
    <p:sldId id="623" r:id="rId17"/>
    <p:sldId id="624" r:id="rId18"/>
    <p:sldId id="625" r:id="rId19"/>
  </p:sldIdLst>
  <p:sldSz cx="9144000" cy="6858000" type="screen4x3"/>
  <p:notesSz cx="6735763" cy="9866313"/>
  <p:defaultTextStyle>
    <a:defPPr>
      <a:defRPr lang="ja-JP"/>
    </a:defPPr>
    <a:lvl1pPr algn="l" rtl="0" eaLnBrk="0" fontAlgn="base" hangingPunct="0">
      <a:spcBef>
        <a:spcPct val="0"/>
      </a:spcBef>
      <a:spcAft>
        <a:spcPct val="0"/>
      </a:spcAft>
      <a:defRPr kumimoji="1" sz="2400" b="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sz="2400" b="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sz="2400" b="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sz="2400" b="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sz="2400" b="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sz="2400" b="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sz="2400" b="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sz="2400" b="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sz="2400" b="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6600FF"/>
    <a:srgbClr val="3333CC"/>
    <a:srgbClr val="9999FF"/>
    <a:srgbClr val="000000"/>
    <a:srgbClr val="00FFFF"/>
    <a:srgbClr val="CCCCFF"/>
    <a:srgbClr val="FF99FF"/>
    <a:srgbClr val="FF33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125E5076-3810-47DD-B79F-674D7AD40C01}" styleName="濃色スタイル 1 - アクセント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中間スタイル 3 - アクセント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815" autoAdjust="0"/>
    <p:restoredTop sz="96370" autoAdjust="0"/>
  </p:normalViewPr>
  <p:slideViewPr>
    <p:cSldViewPr>
      <p:cViewPr varScale="1">
        <p:scale>
          <a:sx n="110" d="100"/>
          <a:sy n="110" d="100"/>
        </p:scale>
        <p:origin x="1842" y="90"/>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p:scale>
          <a:sx n="110" d="100"/>
          <a:sy n="110" d="100"/>
        </p:scale>
        <p:origin x="3312" y="-33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26" name="Rectangle 2"/>
          <p:cNvSpPr>
            <a:spLocks noGrp="1" noChangeArrowheads="1"/>
          </p:cNvSpPr>
          <p:nvPr>
            <p:ph type="hdr" sz="quarter"/>
          </p:nvPr>
        </p:nvSpPr>
        <p:spPr bwMode="auto">
          <a:xfrm>
            <a:off x="0" y="0"/>
            <a:ext cx="2918109" cy="494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860" tIns="47430" rIns="94860" bIns="47430" numCol="1" anchor="t" anchorCtr="0" compatLnSpc="1">
            <a:prstTxWarp prst="textNoShape">
              <a:avLst/>
            </a:prstTxWarp>
          </a:bodyPr>
          <a:lstStyle>
            <a:lvl1pPr algn="l" defTabSz="949012" eaLnBrk="1" hangingPunct="1">
              <a:defRPr sz="1300" b="0"/>
            </a:lvl1pPr>
          </a:lstStyle>
          <a:p>
            <a:pPr>
              <a:defRPr/>
            </a:pPr>
            <a:endParaRPr lang="en-US" altLang="ja-JP"/>
          </a:p>
        </p:txBody>
      </p:sp>
      <p:sp>
        <p:nvSpPr>
          <p:cNvPr id="103427" name="Rectangle 3"/>
          <p:cNvSpPr>
            <a:spLocks noGrp="1" noChangeArrowheads="1"/>
          </p:cNvSpPr>
          <p:nvPr>
            <p:ph type="dt" sz="quarter" idx="1"/>
          </p:nvPr>
        </p:nvSpPr>
        <p:spPr bwMode="auto">
          <a:xfrm>
            <a:off x="3816109" y="0"/>
            <a:ext cx="2918109" cy="494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860" tIns="47430" rIns="94860" bIns="47430" numCol="1" anchor="t" anchorCtr="0" compatLnSpc="1">
            <a:prstTxWarp prst="textNoShape">
              <a:avLst/>
            </a:prstTxWarp>
          </a:bodyPr>
          <a:lstStyle>
            <a:lvl1pPr algn="r" defTabSz="949012" eaLnBrk="1" hangingPunct="1">
              <a:defRPr sz="1300" b="0"/>
            </a:lvl1pPr>
          </a:lstStyle>
          <a:p>
            <a:pPr>
              <a:defRPr/>
            </a:pPr>
            <a:endParaRPr lang="en-US" altLang="ja-JP"/>
          </a:p>
        </p:txBody>
      </p:sp>
      <p:sp>
        <p:nvSpPr>
          <p:cNvPr id="103428" name="Rectangle 4"/>
          <p:cNvSpPr>
            <a:spLocks noGrp="1" noChangeArrowheads="1"/>
          </p:cNvSpPr>
          <p:nvPr>
            <p:ph type="ftr" sz="quarter" idx="2"/>
          </p:nvPr>
        </p:nvSpPr>
        <p:spPr bwMode="auto">
          <a:xfrm>
            <a:off x="0" y="9370660"/>
            <a:ext cx="2918109" cy="494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860" tIns="47430" rIns="94860" bIns="47430" numCol="1" anchor="b" anchorCtr="0" compatLnSpc="1">
            <a:prstTxWarp prst="textNoShape">
              <a:avLst/>
            </a:prstTxWarp>
          </a:bodyPr>
          <a:lstStyle>
            <a:lvl1pPr algn="l" defTabSz="949012" eaLnBrk="1" hangingPunct="1">
              <a:defRPr sz="1300" b="0"/>
            </a:lvl1pPr>
          </a:lstStyle>
          <a:p>
            <a:pPr>
              <a:defRPr/>
            </a:pPr>
            <a:endParaRPr lang="en-US" altLang="ja-JP"/>
          </a:p>
        </p:txBody>
      </p:sp>
      <p:sp>
        <p:nvSpPr>
          <p:cNvPr id="103429" name="Rectangle 5"/>
          <p:cNvSpPr>
            <a:spLocks noGrp="1" noChangeArrowheads="1"/>
          </p:cNvSpPr>
          <p:nvPr>
            <p:ph type="sldNum" sz="quarter" idx="3"/>
          </p:nvPr>
        </p:nvSpPr>
        <p:spPr bwMode="auto">
          <a:xfrm>
            <a:off x="3816109" y="9370660"/>
            <a:ext cx="2918109" cy="494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860" tIns="47430" rIns="94860" bIns="47430" numCol="1" anchor="b" anchorCtr="0" compatLnSpc="1">
            <a:prstTxWarp prst="textNoShape">
              <a:avLst/>
            </a:prstTxWarp>
          </a:bodyPr>
          <a:lstStyle>
            <a:lvl1pPr algn="r" defTabSz="949012" eaLnBrk="1" hangingPunct="1">
              <a:defRPr sz="1300" b="0"/>
            </a:lvl1pPr>
          </a:lstStyle>
          <a:p>
            <a:pPr>
              <a:defRPr/>
            </a:pPr>
            <a:fld id="{A6201156-5533-4FDB-9C68-156F24BD31CF}" type="slidenum">
              <a:rPr lang="en-US" altLang="ja-JP"/>
              <a:pPr>
                <a:defRPr/>
              </a:pPr>
              <a:t>‹#›</a:t>
            </a:fld>
            <a:endParaRPr lang="en-US" altLang="ja-JP"/>
          </a:p>
        </p:txBody>
      </p:sp>
    </p:spTree>
    <p:extLst>
      <p:ext uri="{BB962C8B-B14F-4D97-AF65-F5344CB8AC3E}">
        <p14:creationId xmlns:p14="http://schemas.microsoft.com/office/powerpoint/2010/main" val="34025577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18109" cy="494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860" tIns="47430" rIns="94860" bIns="47430" numCol="1" anchor="t" anchorCtr="0" compatLnSpc="1">
            <a:prstTxWarp prst="textNoShape">
              <a:avLst/>
            </a:prstTxWarp>
          </a:bodyPr>
          <a:lstStyle>
            <a:lvl1pPr algn="l" defTabSz="949012" eaLnBrk="1" hangingPunct="1">
              <a:defRPr sz="1300" b="0"/>
            </a:lvl1pPr>
          </a:lstStyle>
          <a:p>
            <a:pPr>
              <a:defRPr/>
            </a:pPr>
            <a:endParaRPr lang="en-US" altLang="ja-JP"/>
          </a:p>
        </p:txBody>
      </p:sp>
      <p:sp>
        <p:nvSpPr>
          <p:cNvPr id="59395" name="Rectangle 3"/>
          <p:cNvSpPr>
            <a:spLocks noGrp="1" noChangeArrowheads="1"/>
          </p:cNvSpPr>
          <p:nvPr>
            <p:ph type="dt" idx="1"/>
          </p:nvPr>
        </p:nvSpPr>
        <p:spPr bwMode="auto">
          <a:xfrm>
            <a:off x="3816109" y="0"/>
            <a:ext cx="2918109" cy="494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860" tIns="47430" rIns="94860" bIns="47430" numCol="1" anchor="t" anchorCtr="0" compatLnSpc="1">
            <a:prstTxWarp prst="textNoShape">
              <a:avLst/>
            </a:prstTxWarp>
          </a:bodyPr>
          <a:lstStyle>
            <a:lvl1pPr algn="r" defTabSz="949012" eaLnBrk="1" hangingPunct="1">
              <a:defRPr sz="1300" b="0"/>
            </a:lvl1pPr>
          </a:lstStyle>
          <a:p>
            <a:pPr>
              <a:defRPr/>
            </a:pPr>
            <a:endParaRPr lang="en-US" altLang="ja-JP"/>
          </a:p>
        </p:txBody>
      </p:sp>
      <p:sp>
        <p:nvSpPr>
          <p:cNvPr id="3076" name="Rectangle 4"/>
          <p:cNvSpPr>
            <a:spLocks noGrp="1" noRot="1" noChangeAspect="1" noChangeArrowheads="1" noTextEdit="1"/>
          </p:cNvSpPr>
          <p:nvPr>
            <p:ph type="sldImg" idx="2"/>
          </p:nvPr>
        </p:nvSpPr>
        <p:spPr bwMode="auto">
          <a:xfrm>
            <a:off x="901700" y="739775"/>
            <a:ext cx="4932363" cy="37004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9397" name="Rectangle 5"/>
          <p:cNvSpPr>
            <a:spLocks noGrp="1" noChangeArrowheads="1"/>
          </p:cNvSpPr>
          <p:nvPr>
            <p:ph type="body" sz="quarter" idx="3"/>
          </p:nvPr>
        </p:nvSpPr>
        <p:spPr bwMode="auto">
          <a:xfrm>
            <a:off x="673886" y="4686889"/>
            <a:ext cx="5387992" cy="4439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860" tIns="47430" rIns="94860" bIns="47430"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59398" name="Rectangle 6"/>
          <p:cNvSpPr>
            <a:spLocks noGrp="1" noChangeArrowheads="1"/>
          </p:cNvSpPr>
          <p:nvPr>
            <p:ph type="ftr" sz="quarter" idx="4"/>
          </p:nvPr>
        </p:nvSpPr>
        <p:spPr bwMode="auto">
          <a:xfrm>
            <a:off x="0" y="9370660"/>
            <a:ext cx="2918109" cy="494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860" tIns="47430" rIns="94860" bIns="47430" numCol="1" anchor="b" anchorCtr="0" compatLnSpc="1">
            <a:prstTxWarp prst="textNoShape">
              <a:avLst/>
            </a:prstTxWarp>
          </a:bodyPr>
          <a:lstStyle>
            <a:lvl1pPr algn="l" defTabSz="949012" eaLnBrk="1" hangingPunct="1">
              <a:defRPr sz="1300" b="0"/>
            </a:lvl1pPr>
          </a:lstStyle>
          <a:p>
            <a:pPr>
              <a:defRPr/>
            </a:pPr>
            <a:endParaRPr lang="en-US" altLang="ja-JP"/>
          </a:p>
        </p:txBody>
      </p:sp>
      <p:sp>
        <p:nvSpPr>
          <p:cNvPr id="59399" name="Rectangle 7"/>
          <p:cNvSpPr>
            <a:spLocks noGrp="1" noChangeArrowheads="1"/>
          </p:cNvSpPr>
          <p:nvPr>
            <p:ph type="sldNum" sz="quarter" idx="5"/>
          </p:nvPr>
        </p:nvSpPr>
        <p:spPr bwMode="auto">
          <a:xfrm>
            <a:off x="3816109" y="9370660"/>
            <a:ext cx="2918109" cy="494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860" tIns="47430" rIns="94860" bIns="47430" numCol="1" anchor="b" anchorCtr="0" compatLnSpc="1">
            <a:prstTxWarp prst="textNoShape">
              <a:avLst/>
            </a:prstTxWarp>
          </a:bodyPr>
          <a:lstStyle>
            <a:lvl1pPr algn="r" defTabSz="949012" eaLnBrk="1" hangingPunct="1">
              <a:defRPr sz="1300" b="0"/>
            </a:lvl1pPr>
          </a:lstStyle>
          <a:p>
            <a:pPr>
              <a:defRPr/>
            </a:pPr>
            <a:fld id="{674487B1-D75A-4A63-AAF7-4C40EEBA9B10}" type="slidenum">
              <a:rPr lang="en-US" altLang="ja-JP"/>
              <a:pPr>
                <a:defRPr/>
              </a:pPr>
              <a:t>‹#›</a:t>
            </a:fld>
            <a:endParaRPr lang="en-US" altLang="ja-JP"/>
          </a:p>
        </p:txBody>
      </p:sp>
    </p:spTree>
    <p:extLst>
      <p:ext uri="{BB962C8B-B14F-4D97-AF65-F5344CB8AC3E}">
        <p14:creationId xmlns:p14="http://schemas.microsoft.com/office/powerpoint/2010/main" val="25605944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a:t>
            </a:fld>
            <a:endParaRPr lang="en-US" altLang="ja-JP"/>
          </a:p>
        </p:txBody>
      </p:sp>
    </p:spTree>
    <p:extLst>
      <p:ext uri="{BB962C8B-B14F-4D97-AF65-F5344CB8AC3E}">
        <p14:creationId xmlns:p14="http://schemas.microsoft.com/office/powerpoint/2010/main" val="7904047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1050" dirty="0">
              <a:solidFill>
                <a:schemeClr val="tx1"/>
              </a:solidFill>
              <a:latin typeface="+mn-ea"/>
              <a:ea typeface="+mn-ea"/>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11</a:t>
            </a:fld>
            <a:endParaRPr lang="en-US" altLang="ja-JP"/>
          </a:p>
        </p:txBody>
      </p:sp>
    </p:spTree>
    <p:extLst>
      <p:ext uri="{BB962C8B-B14F-4D97-AF65-F5344CB8AC3E}">
        <p14:creationId xmlns:p14="http://schemas.microsoft.com/office/powerpoint/2010/main" val="3490546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1050" dirty="0">
              <a:solidFill>
                <a:schemeClr val="tx1"/>
              </a:solidFill>
              <a:latin typeface="+mn-ea"/>
              <a:ea typeface="+mn-ea"/>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13</a:t>
            </a:fld>
            <a:endParaRPr lang="en-US" altLang="ja-JP"/>
          </a:p>
        </p:txBody>
      </p:sp>
    </p:spTree>
    <p:extLst>
      <p:ext uri="{BB962C8B-B14F-4D97-AF65-F5344CB8AC3E}">
        <p14:creationId xmlns:p14="http://schemas.microsoft.com/office/powerpoint/2010/main" val="41050133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1050" dirty="0">
              <a:solidFill>
                <a:schemeClr val="tx1"/>
              </a:solidFill>
              <a:latin typeface="+mn-ea"/>
              <a:ea typeface="+mn-ea"/>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14</a:t>
            </a:fld>
            <a:endParaRPr lang="en-US" altLang="ja-JP"/>
          </a:p>
        </p:txBody>
      </p:sp>
    </p:spTree>
    <p:extLst>
      <p:ext uri="{BB962C8B-B14F-4D97-AF65-F5344CB8AC3E}">
        <p14:creationId xmlns:p14="http://schemas.microsoft.com/office/powerpoint/2010/main" val="41504627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1050" dirty="0">
              <a:solidFill>
                <a:schemeClr val="tx1"/>
              </a:solidFill>
              <a:latin typeface="+mn-ea"/>
              <a:ea typeface="+mn-ea"/>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15</a:t>
            </a:fld>
            <a:endParaRPr lang="en-US" altLang="ja-JP"/>
          </a:p>
        </p:txBody>
      </p:sp>
    </p:spTree>
    <p:extLst>
      <p:ext uri="{BB962C8B-B14F-4D97-AF65-F5344CB8AC3E}">
        <p14:creationId xmlns:p14="http://schemas.microsoft.com/office/powerpoint/2010/main" val="10731301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1050" dirty="0">
              <a:solidFill>
                <a:schemeClr val="tx1"/>
              </a:solidFill>
              <a:latin typeface="+mn-ea"/>
              <a:ea typeface="+mn-ea"/>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16</a:t>
            </a:fld>
            <a:endParaRPr lang="en-US" altLang="ja-JP"/>
          </a:p>
        </p:txBody>
      </p:sp>
    </p:spTree>
    <p:extLst>
      <p:ext uri="{BB962C8B-B14F-4D97-AF65-F5344CB8AC3E}">
        <p14:creationId xmlns:p14="http://schemas.microsoft.com/office/powerpoint/2010/main" val="36699425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1050" dirty="0">
              <a:solidFill>
                <a:schemeClr val="tx1"/>
              </a:solidFill>
              <a:latin typeface="+mn-ea"/>
              <a:ea typeface="+mn-ea"/>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17</a:t>
            </a:fld>
            <a:endParaRPr lang="en-US" altLang="ja-JP"/>
          </a:p>
        </p:txBody>
      </p:sp>
    </p:spTree>
    <p:extLst>
      <p:ext uri="{BB962C8B-B14F-4D97-AF65-F5344CB8AC3E}">
        <p14:creationId xmlns:p14="http://schemas.microsoft.com/office/powerpoint/2010/main" val="37550099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lnSpc>
                <a:spcPct val="130000"/>
              </a:lnSpc>
              <a:spcBef>
                <a:spcPts val="600"/>
              </a:spcBef>
              <a:buNone/>
            </a:pP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2</a:t>
            </a:fld>
            <a:endParaRPr lang="en-US" altLang="ja-JP"/>
          </a:p>
        </p:txBody>
      </p:sp>
    </p:spTree>
    <p:extLst>
      <p:ext uri="{BB962C8B-B14F-4D97-AF65-F5344CB8AC3E}">
        <p14:creationId xmlns:p14="http://schemas.microsoft.com/office/powerpoint/2010/main" val="3002734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050" dirty="0">
                <a:latin typeface="+mn-ea"/>
              </a:rPr>
              <a:t>　</a:t>
            </a:r>
            <a:endParaRPr kumimoji="1" lang="ja-JP" altLang="en-US" sz="1050" dirty="0">
              <a:solidFill>
                <a:schemeClr val="tx1"/>
              </a:solidFill>
              <a:latin typeface="+mn-ea"/>
              <a:ea typeface="+mn-ea"/>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4</a:t>
            </a:fld>
            <a:endParaRPr lang="en-US" altLang="ja-JP"/>
          </a:p>
        </p:txBody>
      </p:sp>
    </p:spTree>
    <p:extLst>
      <p:ext uri="{BB962C8B-B14F-4D97-AF65-F5344CB8AC3E}">
        <p14:creationId xmlns:p14="http://schemas.microsoft.com/office/powerpoint/2010/main" val="29338928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050" dirty="0">
                <a:latin typeface="+mn-ea"/>
              </a:rPr>
              <a:t>　</a:t>
            </a:r>
            <a:endParaRPr kumimoji="1" lang="ja-JP" altLang="en-US" sz="1050" dirty="0">
              <a:solidFill>
                <a:schemeClr val="tx1"/>
              </a:solidFill>
              <a:latin typeface="+mn-ea"/>
              <a:ea typeface="+mn-ea"/>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5</a:t>
            </a:fld>
            <a:endParaRPr lang="en-US" altLang="ja-JP"/>
          </a:p>
        </p:txBody>
      </p:sp>
    </p:spTree>
    <p:extLst>
      <p:ext uri="{BB962C8B-B14F-4D97-AF65-F5344CB8AC3E}">
        <p14:creationId xmlns:p14="http://schemas.microsoft.com/office/powerpoint/2010/main" val="1867307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050" dirty="0">
                <a:latin typeface="+mn-ea"/>
              </a:rPr>
              <a:t>　</a:t>
            </a:r>
            <a:endParaRPr kumimoji="1" lang="ja-JP" altLang="en-US" sz="1050" dirty="0">
              <a:solidFill>
                <a:schemeClr val="tx1"/>
              </a:solidFill>
              <a:latin typeface="+mn-ea"/>
              <a:ea typeface="+mn-ea"/>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6</a:t>
            </a:fld>
            <a:endParaRPr lang="en-US" altLang="ja-JP"/>
          </a:p>
        </p:txBody>
      </p:sp>
    </p:spTree>
    <p:extLst>
      <p:ext uri="{BB962C8B-B14F-4D97-AF65-F5344CB8AC3E}">
        <p14:creationId xmlns:p14="http://schemas.microsoft.com/office/powerpoint/2010/main" val="2738158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050" dirty="0">
                <a:latin typeface="+mn-ea"/>
              </a:rPr>
              <a:t>　</a:t>
            </a:r>
            <a:endParaRPr kumimoji="1" lang="ja-JP" altLang="en-US" sz="1050" dirty="0">
              <a:solidFill>
                <a:schemeClr val="tx1"/>
              </a:solidFill>
              <a:latin typeface="+mn-ea"/>
              <a:ea typeface="+mn-ea"/>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7</a:t>
            </a:fld>
            <a:endParaRPr lang="en-US" altLang="ja-JP"/>
          </a:p>
        </p:txBody>
      </p:sp>
    </p:spTree>
    <p:extLst>
      <p:ext uri="{BB962C8B-B14F-4D97-AF65-F5344CB8AC3E}">
        <p14:creationId xmlns:p14="http://schemas.microsoft.com/office/powerpoint/2010/main" val="26115563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1050" dirty="0">
              <a:solidFill>
                <a:schemeClr val="tx1"/>
              </a:solidFill>
              <a:latin typeface="+mn-ea"/>
              <a:ea typeface="+mn-ea"/>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8</a:t>
            </a:fld>
            <a:endParaRPr lang="en-US" altLang="ja-JP"/>
          </a:p>
        </p:txBody>
      </p:sp>
    </p:spTree>
    <p:extLst>
      <p:ext uri="{BB962C8B-B14F-4D97-AF65-F5344CB8AC3E}">
        <p14:creationId xmlns:p14="http://schemas.microsoft.com/office/powerpoint/2010/main" val="14939579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1050" dirty="0">
              <a:solidFill>
                <a:schemeClr val="tx1"/>
              </a:solidFill>
              <a:latin typeface="+mn-ea"/>
              <a:ea typeface="+mn-ea"/>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9</a:t>
            </a:fld>
            <a:endParaRPr lang="en-US" altLang="ja-JP"/>
          </a:p>
        </p:txBody>
      </p:sp>
    </p:spTree>
    <p:extLst>
      <p:ext uri="{BB962C8B-B14F-4D97-AF65-F5344CB8AC3E}">
        <p14:creationId xmlns:p14="http://schemas.microsoft.com/office/powerpoint/2010/main" val="33014558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1050" dirty="0">
              <a:solidFill>
                <a:schemeClr val="tx1"/>
              </a:solidFill>
              <a:latin typeface="+mn-ea"/>
              <a:ea typeface="+mn-ea"/>
            </a:endParaRPr>
          </a:p>
        </p:txBody>
      </p:sp>
      <p:sp>
        <p:nvSpPr>
          <p:cNvPr id="4" name="スライド番号プレースホルダー 3"/>
          <p:cNvSpPr>
            <a:spLocks noGrp="1"/>
          </p:cNvSpPr>
          <p:nvPr>
            <p:ph type="sldNum" sz="quarter" idx="5"/>
          </p:nvPr>
        </p:nvSpPr>
        <p:spPr/>
        <p:txBody>
          <a:bodyPr/>
          <a:lstStyle/>
          <a:p>
            <a:pPr>
              <a:defRPr/>
            </a:pPr>
            <a:fld id="{674487B1-D75A-4A63-AAF7-4C40EEBA9B10}" type="slidenum">
              <a:rPr lang="en-US" altLang="ja-JP" smtClean="0"/>
              <a:pPr>
                <a:defRPr/>
              </a:pPr>
              <a:t>10</a:t>
            </a:fld>
            <a:endParaRPr lang="en-US" altLang="ja-JP"/>
          </a:p>
        </p:txBody>
      </p:sp>
    </p:spTree>
    <p:extLst>
      <p:ext uri="{BB962C8B-B14F-4D97-AF65-F5344CB8AC3E}">
        <p14:creationId xmlns:p14="http://schemas.microsoft.com/office/powerpoint/2010/main" val="35889453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Line 8"/>
          <p:cNvSpPr>
            <a:spLocks noChangeShapeType="1"/>
          </p:cNvSpPr>
          <p:nvPr/>
        </p:nvSpPr>
        <p:spPr bwMode="auto">
          <a:xfrm>
            <a:off x="415925" y="6597650"/>
            <a:ext cx="84105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866" name="Rectangle 2"/>
          <p:cNvSpPr>
            <a:spLocks noGrp="1" noChangeArrowheads="1"/>
          </p:cNvSpPr>
          <p:nvPr>
            <p:ph type="ctrTitle"/>
          </p:nvPr>
        </p:nvSpPr>
        <p:spPr>
          <a:xfrm>
            <a:off x="1187450" y="1958975"/>
            <a:ext cx="7089775" cy="1325563"/>
          </a:xfrm>
        </p:spPr>
        <p:txBody>
          <a:bodyPr/>
          <a:lstStyle>
            <a:lvl1pPr>
              <a:defRPr sz="3200"/>
            </a:lvl1pPr>
          </a:lstStyle>
          <a:p>
            <a:pPr lvl="0"/>
            <a:r>
              <a:rPr lang="ja-JP" altLang="en-US" noProof="0"/>
              <a:t>マスタ タイトルの書式設定</a:t>
            </a:r>
          </a:p>
        </p:txBody>
      </p:sp>
      <p:sp>
        <p:nvSpPr>
          <p:cNvPr id="36867" name="Rectangle 3"/>
          <p:cNvSpPr>
            <a:spLocks noGrp="1" noChangeArrowheads="1"/>
          </p:cNvSpPr>
          <p:nvPr>
            <p:ph type="subTitle" idx="1"/>
          </p:nvPr>
        </p:nvSpPr>
        <p:spPr>
          <a:xfrm>
            <a:off x="1187450" y="3933825"/>
            <a:ext cx="7056438" cy="1752600"/>
          </a:xfrm>
        </p:spPr>
        <p:txBody>
          <a:bodyPr anchor="ctr"/>
          <a:lstStyle>
            <a:lvl1pPr marL="0" indent="0" algn="ctr">
              <a:buFont typeface="Wingdings" panose="05000000000000000000" pitchFamily="2" charset="2"/>
              <a:buNone/>
              <a:defRPr/>
            </a:lvl1pPr>
          </a:lstStyle>
          <a:p>
            <a:pPr lvl="0"/>
            <a:r>
              <a:rPr lang="ja-JP" altLang="en-US" noProof="0"/>
              <a:t>マスタ サブタイトルの書式設定</a:t>
            </a:r>
          </a:p>
        </p:txBody>
      </p:sp>
      <p:pic>
        <p:nvPicPr>
          <p:cNvPr id="10"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400" y="0"/>
            <a:ext cx="3368346"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2"/>
          <p:cNvSpPr>
            <a:spLocks noChangeArrowheads="1"/>
          </p:cNvSpPr>
          <p:nvPr userDrawn="1"/>
        </p:nvSpPr>
        <p:spPr bwMode="auto">
          <a:xfrm>
            <a:off x="165101" y="6599238"/>
            <a:ext cx="3111500"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pPr>
            <a:r>
              <a:rPr lang="en-US" altLang="ja-JP" sz="1000" b="0" dirty="0">
                <a:solidFill>
                  <a:srgbClr val="000000"/>
                </a:solidFill>
                <a:latin typeface="HGP創英角ｺﾞｼｯｸUB"/>
                <a:ea typeface="メイリオ" pitchFamily="50" charset="-128"/>
                <a:cs typeface="メイリオ" pitchFamily="50" charset="-128"/>
              </a:rPr>
              <a:t>© 2020 </a:t>
            </a:r>
            <a:r>
              <a:rPr lang="ja-JP" altLang="en-US" sz="1000" b="0" dirty="0">
                <a:solidFill>
                  <a:srgbClr val="000000"/>
                </a:solidFill>
                <a:latin typeface="HGP創英角ｺﾞｼｯｸUB"/>
                <a:ea typeface="メイリオ" pitchFamily="50" charset="-128"/>
                <a:cs typeface="メイリオ" pitchFamily="50" charset="-128"/>
              </a:rPr>
              <a:t>　</a:t>
            </a:r>
            <a:r>
              <a:rPr lang="en-US" altLang="ja-JP" sz="1000" b="0" dirty="0">
                <a:solidFill>
                  <a:srgbClr val="000000"/>
                </a:solidFill>
                <a:latin typeface="HGP創英角ｺﾞｼｯｸUB"/>
                <a:ea typeface="メイリオ" pitchFamily="50" charset="-128"/>
                <a:cs typeface="メイリオ" pitchFamily="50" charset="-128"/>
              </a:rPr>
              <a:t>IPA</a:t>
            </a:r>
          </a:p>
        </p:txBody>
      </p:sp>
    </p:spTree>
    <p:extLst>
      <p:ext uri="{BB962C8B-B14F-4D97-AF65-F5344CB8AC3E}">
        <p14:creationId xmlns:p14="http://schemas.microsoft.com/office/powerpoint/2010/main" val="4084667143"/>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31987875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53213" y="115888"/>
            <a:ext cx="2109787" cy="639127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323850" y="115888"/>
            <a:ext cx="6176963" cy="639127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312449408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115888"/>
            <a:ext cx="7258050" cy="504825"/>
          </a:xfrm>
        </p:spPr>
        <p:txBody>
          <a:bodyPr/>
          <a:lstStyle/>
          <a:p>
            <a:r>
              <a:rPr lang="ja-JP" altLang="en-US"/>
              <a:t>マスター タイトルの書式設定</a:t>
            </a:r>
          </a:p>
        </p:txBody>
      </p:sp>
      <p:sp>
        <p:nvSpPr>
          <p:cNvPr id="3" name="テキスト プレースホルダー 2"/>
          <p:cNvSpPr>
            <a:spLocks noGrp="1"/>
          </p:cNvSpPr>
          <p:nvPr>
            <p:ph type="body" sz="half" idx="1"/>
          </p:nvPr>
        </p:nvSpPr>
        <p:spPr>
          <a:xfrm>
            <a:off x="4826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990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263500631"/>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115888"/>
            <a:ext cx="7258050" cy="504825"/>
          </a:xfrm>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826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quarter" idx="2"/>
          </p:nvPr>
        </p:nvSpPr>
        <p:spPr>
          <a:xfrm>
            <a:off x="4699000" y="765175"/>
            <a:ext cx="4064000" cy="27940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ー 4"/>
          <p:cNvSpPr>
            <a:spLocks noGrp="1"/>
          </p:cNvSpPr>
          <p:nvPr>
            <p:ph sz="quarter" idx="3"/>
          </p:nvPr>
        </p:nvSpPr>
        <p:spPr>
          <a:xfrm>
            <a:off x="4699000" y="3711575"/>
            <a:ext cx="4064000" cy="2795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49809844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Line 8"/>
          <p:cNvSpPr>
            <a:spLocks noChangeShapeType="1"/>
          </p:cNvSpPr>
          <p:nvPr/>
        </p:nvSpPr>
        <p:spPr bwMode="auto">
          <a:xfrm>
            <a:off x="415925" y="6597650"/>
            <a:ext cx="84105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866" name="Rectangle 2"/>
          <p:cNvSpPr>
            <a:spLocks noGrp="1" noChangeArrowheads="1"/>
          </p:cNvSpPr>
          <p:nvPr>
            <p:ph type="ctrTitle"/>
          </p:nvPr>
        </p:nvSpPr>
        <p:spPr>
          <a:xfrm>
            <a:off x="1187450" y="1958975"/>
            <a:ext cx="7089775" cy="1325563"/>
          </a:xfrm>
        </p:spPr>
        <p:txBody>
          <a:bodyPr/>
          <a:lstStyle>
            <a:lvl1pPr>
              <a:defRPr sz="3200"/>
            </a:lvl1pPr>
          </a:lstStyle>
          <a:p>
            <a:pPr lvl="0"/>
            <a:r>
              <a:rPr lang="ja-JP" altLang="en-US" noProof="0"/>
              <a:t>マスタ タイトルの書式設定</a:t>
            </a:r>
          </a:p>
        </p:txBody>
      </p:sp>
      <p:sp>
        <p:nvSpPr>
          <p:cNvPr id="36867" name="Rectangle 3"/>
          <p:cNvSpPr>
            <a:spLocks noGrp="1" noChangeArrowheads="1"/>
          </p:cNvSpPr>
          <p:nvPr>
            <p:ph type="subTitle" idx="1"/>
          </p:nvPr>
        </p:nvSpPr>
        <p:spPr>
          <a:xfrm>
            <a:off x="1187450" y="3933825"/>
            <a:ext cx="7056438" cy="1752600"/>
          </a:xfrm>
        </p:spPr>
        <p:txBody>
          <a:bodyPr anchor="ctr"/>
          <a:lstStyle>
            <a:lvl1pPr marL="0" indent="0" algn="ctr">
              <a:buFont typeface="Wingdings" panose="05000000000000000000" pitchFamily="2" charset="2"/>
              <a:buNone/>
              <a:defRPr/>
            </a:lvl1pPr>
          </a:lstStyle>
          <a:p>
            <a:pPr lvl="0"/>
            <a:r>
              <a:rPr lang="ja-JP" altLang="en-US" noProof="0"/>
              <a:t>マスタ サブタイトルの書式設定</a:t>
            </a:r>
          </a:p>
        </p:txBody>
      </p:sp>
      <p:pic>
        <p:nvPicPr>
          <p:cNvPr id="10"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400" y="0"/>
            <a:ext cx="3368346"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2"/>
          <p:cNvSpPr>
            <a:spLocks noChangeArrowheads="1"/>
          </p:cNvSpPr>
          <p:nvPr userDrawn="1"/>
        </p:nvSpPr>
        <p:spPr bwMode="auto">
          <a:xfrm>
            <a:off x="165101" y="6599238"/>
            <a:ext cx="3111500"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pPr>
            <a:r>
              <a:rPr lang="en-US" altLang="ja-JP" sz="1000" b="0" dirty="0">
                <a:solidFill>
                  <a:srgbClr val="000000"/>
                </a:solidFill>
                <a:latin typeface="HGP創英角ｺﾞｼｯｸUB"/>
                <a:ea typeface="メイリオ" pitchFamily="50" charset="-128"/>
                <a:cs typeface="メイリオ" pitchFamily="50" charset="-128"/>
              </a:rPr>
              <a:t>© 2020  IPA</a:t>
            </a:r>
          </a:p>
        </p:txBody>
      </p:sp>
      <p:pic>
        <p:nvPicPr>
          <p:cNvPr id="13" name="Picture 7"/>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172400" y="6662738"/>
            <a:ext cx="323850" cy="15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6496327"/>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174567117"/>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Tree>
    <p:extLst>
      <p:ext uri="{BB962C8B-B14F-4D97-AF65-F5344CB8AC3E}">
        <p14:creationId xmlns:p14="http://schemas.microsoft.com/office/powerpoint/2010/main" val="3681481992"/>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826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990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3115306961"/>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549877168"/>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Tree>
    <p:extLst>
      <p:ext uri="{BB962C8B-B14F-4D97-AF65-F5344CB8AC3E}">
        <p14:creationId xmlns:p14="http://schemas.microsoft.com/office/powerpoint/2010/main" val="337347916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528596756"/>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2431321"/>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3879289648"/>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2168502924"/>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368146786"/>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53213" y="115888"/>
            <a:ext cx="2109787" cy="639127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323850" y="115888"/>
            <a:ext cx="6176963" cy="639127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874619818"/>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115888"/>
            <a:ext cx="7258050" cy="504825"/>
          </a:xfrm>
        </p:spPr>
        <p:txBody>
          <a:bodyPr/>
          <a:lstStyle/>
          <a:p>
            <a:r>
              <a:rPr lang="ja-JP" altLang="en-US"/>
              <a:t>マスター タイトルの書式設定</a:t>
            </a:r>
          </a:p>
        </p:txBody>
      </p:sp>
      <p:sp>
        <p:nvSpPr>
          <p:cNvPr id="3" name="テキスト プレースホルダー 2"/>
          <p:cNvSpPr>
            <a:spLocks noGrp="1"/>
          </p:cNvSpPr>
          <p:nvPr>
            <p:ph type="body" sz="half" idx="1"/>
          </p:nvPr>
        </p:nvSpPr>
        <p:spPr>
          <a:xfrm>
            <a:off x="4826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990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696779203"/>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AndTwoObj" preserve="1">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115888"/>
            <a:ext cx="7258050" cy="504825"/>
          </a:xfrm>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826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quarter" idx="2"/>
          </p:nvPr>
        </p:nvSpPr>
        <p:spPr>
          <a:xfrm>
            <a:off x="4699000" y="765175"/>
            <a:ext cx="4064000" cy="27940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ー 4"/>
          <p:cNvSpPr>
            <a:spLocks noGrp="1"/>
          </p:cNvSpPr>
          <p:nvPr>
            <p:ph sz="quarter" idx="3"/>
          </p:nvPr>
        </p:nvSpPr>
        <p:spPr>
          <a:xfrm>
            <a:off x="4699000" y="3711575"/>
            <a:ext cx="4064000" cy="2795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586493446"/>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Tree>
    <p:extLst>
      <p:ext uri="{BB962C8B-B14F-4D97-AF65-F5344CB8AC3E}">
        <p14:creationId xmlns:p14="http://schemas.microsoft.com/office/powerpoint/2010/main" val="413032764"/>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826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99000" y="765175"/>
            <a:ext cx="4064000" cy="5741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58260704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90918428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Tree>
    <p:extLst>
      <p:ext uri="{BB962C8B-B14F-4D97-AF65-F5344CB8AC3E}">
        <p14:creationId xmlns:p14="http://schemas.microsoft.com/office/powerpoint/2010/main" val="2489203838"/>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97941680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189187847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185187774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2.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3850" y="115888"/>
            <a:ext cx="725805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82600" y="765175"/>
            <a:ext cx="8280400" cy="574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a:t>レベル</a:t>
            </a:r>
          </a:p>
          <a:p>
            <a:pPr lvl="4"/>
            <a:r>
              <a:rPr lang="ja-JP" altLang="en-US"/>
              <a:t>第 </a:t>
            </a:r>
            <a:r>
              <a:rPr lang="en-US" altLang="ja-JP" dirty="0"/>
              <a:t>5 </a:t>
            </a:r>
            <a:r>
              <a:rPr lang="ja-JP" altLang="en-US" dirty="0"/>
              <a:t>レベル</a:t>
            </a:r>
          </a:p>
        </p:txBody>
      </p:sp>
      <p:sp>
        <p:nvSpPr>
          <p:cNvPr id="1028" name="Line 4"/>
          <p:cNvSpPr>
            <a:spLocks noChangeShapeType="1"/>
          </p:cNvSpPr>
          <p:nvPr/>
        </p:nvSpPr>
        <p:spPr bwMode="auto">
          <a:xfrm flipV="1">
            <a:off x="415925" y="692150"/>
            <a:ext cx="84105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31" name="Line 8"/>
          <p:cNvSpPr>
            <a:spLocks noChangeShapeType="1"/>
          </p:cNvSpPr>
          <p:nvPr/>
        </p:nvSpPr>
        <p:spPr bwMode="auto">
          <a:xfrm>
            <a:off x="415925" y="6597650"/>
            <a:ext cx="84105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33" name="Rectangle 10"/>
          <p:cNvSpPr>
            <a:spLocks noChangeArrowheads="1"/>
          </p:cNvSpPr>
          <p:nvPr/>
        </p:nvSpPr>
        <p:spPr bwMode="auto">
          <a:xfrm>
            <a:off x="8074025" y="6597650"/>
            <a:ext cx="1017588"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kumimoji="1" sz="2400" b="1">
                <a:solidFill>
                  <a:schemeClr val="tx1"/>
                </a:solidFill>
                <a:latin typeface="Arial" panose="020B0604020202020204" pitchFamily="34" charset="0"/>
                <a:ea typeface="ＭＳ Ｐゴシック" panose="020B0600070205080204" pitchFamily="50" charset="-128"/>
              </a:defRPr>
            </a:lvl1pPr>
            <a:lvl2pPr marL="742950" indent="-285750" algn="ctr">
              <a:defRPr kumimoji="1" sz="2400" b="1">
                <a:solidFill>
                  <a:schemeClr val="tx1"/>
                </a:solidFill>
                <a:latin typeface="Arial" panose="020B0604020202020204" pitchFamily="34" charset="0"/>
                <a:ea typeface="ＭＳ Ｐゴシック" panose="020B0600070205080204" pitchFamily="50" charset="-128"/>
              </a:defRPr>
            </a:lvl2pPr>
            <a:lvl3pPr marL="1143000" indent="-228600" algn="ctr">
              <a:defRPr kumimoji="1" sz="2400" b="1">
                <a:solidFill>
                  <a:schemeClr val="tx1"/>
                </a:solidFill>
                <a:latin typeface="Arial" panose="020B0604020202020204" pitchFamily="34" charset="0"/>
                <a:ea typeface="ＭＳ Ｐゴシック" panose="020B0600070205080204" pitchFamily="50" charset="-128"/>
              </a:defRPr>
            </a:lvl3pPr>
            <a:lvl4pPr marL="1600200" indent="-228600" algn="ctr">
              <a:defRPr kumimoji="1" sz="2400" b="1">
                <a:solidFill>
                  <a:schemeClr val="tx1"/>
                </a:solidFill>
                <a:latin typeface="Arial" panose="020B0604020202020204" pitchFamily="34" charset="0"/>
                <a:ea typeface="ＭＳ Ｐゴシック" panose="020B0600070205080204" pitchFamily="50" charset="-128"/>
              </a:defRPr>
            </a:lvl4pPr>
            <a:lvl5pPr marL="2057400" indent="-228600" algn="ctr">
              <a:defRPr kumimoji="1" sz="2400" b="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9pPr>
          </a:lstStyle>
          <a:p>
            <a:pPr algn="r" eaLnBrk="1" hangingPunct="1">
              <a:defRPr/>
            </a:pPr>
            <a:fld id="{1D66C009-BCF1-491D-805F-F86F00CC3282}" type="slidenum">
              <a:rPr lang="en-US" altLang="ja-JP" sz="1200" b="0" smtClean="0">
                <a:latin typeface="ＭＳ Ｐゴシック" panose="020B0600070205080204" pitchFamily="50" charset="-128"/>
              </a:rPr>
              <a:pPr algn="r" eaLnBrk="1" hangingPunct="1">
                <a:defRPr/>
              </a:pPr>
              <a:t>‹#›</a:t>
            </a:fld>
            <a:endParaRPr lang="en-US" altLang="ja-JP" sz="1200" b="0">
              <a:latin typeface="ＭＳ Ｐゴシック" panose="020B0600070205080204" pitchFamily="50" charset="-128"/>
            </a:endParaRPr>
          </a:p>
        </p:txBody>
      </p:sp>
      <p:sp>
        <p:nvSpPr>
          <p:cNvPr id="14" name="Text Box 11"/>
          <p:cNvSpPr txBox="1">
            <a:spLocks noChangeArrowheads="1"/>
          </p:cNvSpPr>
          <p:nvPr userDrawn="1"/>
        </p:nvSpPr>
        <p:spPr bwMode="auto">
          <a:xfrm>
            <a:off x="323528" y="6661150"/>
            <a:ext cx="807913"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kumimoji="1" sz="2400">
                <a:solidFill>
                  <a:srgbClr val="003399"/>
                </a:solidFill>
                <a:latin typeface="ＭＳ Ｐゴシック" pitchFamily="50" charset="-128"/>
                <a:ea typeface="ＭＳ Ｐゴシック" pitchFamily="50" charset="-128"/>
              </a:defRPr>
            </a:lvl1pPr>
            <a:lvl2pPr marL="742950" indent="-285750" eaLnBrk="0" hangingPunct="0">
              <a:defRPr kumimoji="1" sz="2400">
                <a:solidFill>
                  <a:srgbClr val="003399"/>
                </a:solidFill>
                <a:latin typeface="ＭＳ Ｐゴシック" pitchFamily="50" charset="-128"/>
                <a:ea typeface="ＭＳ Ｐゴシック" pitchFamily="50" charset="-128"/>
              </a:defRPr>
            </a:lvl2pPr>
            <a:lvl3pPr marL="1143000" indent="-228600" eaLnBrk="0" hangingPunct="0">
              <a:defRPr kumimoji="1" sz="2400">
                <a:solidFill>
                  <a:srgbClr val="003399"/>
                </a:solidFill>
                <a:latin typeface="ＭＳ Ｐゴシック" pitchFamily="50" charset="-128"/>
                <a:ea typeface="ＭＳ Ｐゴシック" pitchFamily="50" charset="-128"/>
              </a:defRPr>
            </a:lvl3pPr>
            <a:lvl4pPr marL="1600200" indent="-228600" eaLnBrk="0" hangingPunct="0">
              <a:defRPr kumimoji="1" sz="2400">
                <a:solidFill>
                  <a:srgbClr val="003399"/>
                </a:solidFill>
                <a:latin typeface="ＭＳ Ｐゴシック" pitchFamily="50" charset="-128"/>
                <a:ea typeface="ＭＳ Ｐゴシック" pitchFamily="50" charset="-128"/>
              </a:defRPr>
            </a:lvl4pPr>
            <a:lvl5pPr marL="2057400" indent="-228600" eaLnBrk="0" hangingPunct="0">
              <a:defRPr kumimoji="1" sz="2400">
                <a:solidFill>
                  <a:srgbClr val="003399"/>
                </a:solidFill>
                <a:latin typeface="ＭＳ Ｐゴシック" pitchFamily="50" charset="-128"/>
                <a:ea typeface="ＭＳ Ｐゴシック" pitchFamily="50" charset="-128"/>
              </a:defRPr>
            </a:lvl5pPr>
            <a:lvl6pPr marL="25146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6pPr>
            <a:lvl7pPr marL="29718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7pPr>
            <a:lvl8pPr marL="34290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8pPr>
            <a:lvl9pPr marL="38862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9pPr>
          </a:lstStyle>
          <a:p>
            <a:pPr eaLnBrk="1" hangingPunct="1">
              <a:defRPr/>
            </a:pPr>
            <a:r>
              <a:rPr lang="en-US" altLang="ja-JP" sz="1000" b="0" dirty="0">
                <a:solidFill>
                  <a:srgbClr val="000000"/>
                </a:solidFill>
                <a:latin typeface="HGPｺﾞｼｯｸE"/>
                <a:ea typeface="HGPｺﾞｼｯｸE"/>
              </a:rPr>
              <a:t>©  2020 </a:t>
            </a:r>
            <a:r>
              <a:rPr lang="ja-JP" altLang="en-US" sz="1000" b="0" dirty="0">
                <a:solidFill>
                  <a:srgbClr val="000000"/>
                </a:solidFill>
                <a:latin typeface="HGPｺﾞｼｯｸE"/>
                <a:ea typeface="HGPｺﾞｼｯｸE"/>
              </a:rPr>
              <a:t>　</a:t>
            </a:r>
            <a:r>
              <a:rPr lang="en-US" altLang="ja-JP" sz="1000" b="0" dirty="0">
                <a:solidFill>
                  <a:srgbClr val="000000"/>
                </a:solidFill>
                <a:latin typeface="HGPｺﾞｼｯｸE"/>
                <a:ea typeface="HGPｺﾞｼｯｸE"/>
              </a:rPr>
              <a:t>IPA</a:t>
            </a:r>
          </a:p>
        </p:txBody>
      </p:sp>
    </p:spTree>
  </p:cSld>
  <p:clrMap bg1="lt1" tx1="dk1" bg2="lt2" tx2="dk2" accent1="accent1" accent2="accent2" accent3="accent3" accent4="accent4" accent5="accent5" accent6="accent6" hlink="hlink" folHlink="folHlink"/>
  <p:sldLayoutIdLst>
    <p:sldLayoutId id="2147483703"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Lst>
  <p:transition/>
  <p:hf hdr="0" ftr="0" dt="0"/>
  <p:txStyles>
    <p:titleStyle>
      <a:lvl1pPr algn="l" rtl="0" eaLnBrk="0" fontAlgn="base" hangingPunct="0">
        <a:spcBef>
          <a:spcPct val="0"/>
        </a:spcBef>
        <a:spcAft>
          <a:spcPct val="0"/>
        </a:spcAft>
        <a:defRPr kumimoji="1" sz="2800" kern="12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2pPr>
      <a:lvl3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3pPr>
      <a:lvl4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4pPr>
      <a:lvl5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5pPr>
      <a:lvl6pPr marL="4572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6pPr>
      <a:lvl7pPr marL="9144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7pPr>
      <a:lvl8pPr marL="13716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8pPr>
      <a:lvl9pPr marL="18288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8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3850" y="115888"/>
            <a:ext cx="725805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82600" y="765175"/>
            <a:ext cx="8280400" cy="574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1028" name="Line 4"/>
          <p:cNvSpPr>
            <a:spLocks noChangeShapeType="1"/>
          </p:cNvSpPr>
          <p:nvPr/>
        </p:nvSpPr>
        <p:spPr bwMode="auto">
          <a:xfrm flipV="1">
            <a:off x="415925" y="692150"/>
            <a:ext cx="84105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31" name="Line 8"/>
          <p:cNvSpPr>
            <a:spLocks noChangeShapeType="1"/>
          </p:cNvSpPr>
          <p:nvPr/>
        </p:nvSpPr>
        <p:spPr bwMode="auto">
          <a:xfrm>
            <a:off x="415925" y="6597650"/>
            <a:ext cx="84105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33" name="Rectangle 10"/>
          <p:cNvSpPr>
            <a:spLocks noChangeArrowheads="1"/>
          </p:cNvSpPr>
          <p:nvPr/>
        </p:nvSpPr>
        <p:spPr bwMode="auto">
          <a:xfrm>
            <a:off x="8074025" y="6597650"/>
            <a:ext cx="1017588"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defRPr kumimoji="1" sz="2400" b="1">
                <a:solidFill>
                  <a:schemeClr val="tx1"/>
                </a:solidFill>
                <a:latin typeface="Arial" panose="020B0604020202020204" pitchFamily="34" charset="0"/>
                <a:ea typeface="ＭＳ Ｐゴシック" panose="020B0600070205080204" pitchFamily="50" charset="-128"/>
              </a:defRPr>
            </a:lvl1pPr>
            <a:lvl2pPr marL="742950" indent="-285750" algn="ctr">
              <a:defRPr kumimoji="1" sz="2400" b="1">
                <a:solidFill>
                  <a:schemeClr val="tx1"/>
                </a:solidFill>
                <a:latin typeface="Arial" panose="020B0604020202020204" pitchFamily="34" charset="0"/>
                <a:ea typeface="ＭＳ Ｐゴシック" panose="020B0600070205080204" pitchFamily="50" charset="-128"/>
              </a:defRPr>
            </a:lvl2pPr>
            <a:lvl3pPr marL="1143000" indent="-228600" algn="ctr">
              <a:defRPr kumimoji="1" sz="2400" b="1">
                <a:solidFill>
                  <a:schemeClr val="tx1"/>
                </a:solidFill>
                <a:latin typeface="Arial" panose="020B0604020202020204" pitchFamily="34" charset="0"/>
                <a:ea typeface="ＭＳ Ｐゴシック" panose="020B0600070205080204" pitchFamily="50" charset="-128"/>
              </a:defRPr>
            </a:lvl3pPr>
            <a:lvl4pPr marL="1600200" indent="-228600" algn="ctr">
              <a:defRPr kumimoji="1" sz="2400" b="1">
                <a:solidFill>
                  <a:schemeClr val="tx1"/>
                </a:solidFill>
                <a:latin typeface="Arial" panose="020B0604020202020204" pitchFamily="34" charset="0"/>
                <a:ea typeface="ＭＳ Ｐゴシック" panose="020B0600070205080204" pitchFamily="50" charset="-128"/>
              </a:defRPr>
            </a:lvl4pPr>
            <a:lvl5pPr marL="2057400" indent="-228600" algn="ctr">
              <a:defRPr kumimoji="1" sz="2400" b="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9pPr>
          </a:lstStyle>
          <a:p>
            <a:pPr algn="r" eaLnBrk="1" hangingPunct="1">
              <a:defRPr/>
            </a:pPr>
            <a:fld id="{1D66C009-BCF1-491D-805F-F86F00CC3282}" type="slidenum">
              <a:rPr lang="en-US" altLang="ja-JP" sz="1200" b="0" smtClean="0">
                <a:latin typeface="ＭＳ Ｐゴシック" panose="020B0600070205080204" pitchFamily="50" charset="-128"/>
              </a:rPr>
              <a:pPr algn="r" eaLnBrk="1" hangingPunct="1">
                <a:defRPr/>
              </a:pPr>
              <a:t>‹#›</a:t>
            </a:fld>
            <a:endParaRPr lang="en-US" altLang="ja-JP" sz="1200" b="0">
              <a:latin typeface="ＭＳ Ｐゴシック" panose="020B0600070205080204" pitchFamily="50" charset="-128"/>
            </a:endParaRPr>
          </a:p>
        </p:txBody>
      </p:sp>
      <p:sp>
        <p:nvSpPr>
          <p:cNvPr id="14" name="Text Box 11"/>
          <p:cNvSpPr txBox="1">
            <a:spLocks noChangeArrowheads="1"/>
          </p:cNvSpPr>
          <p:nvPr userDrawn="1"/>
        </p:nvSpPr>
        <p:spPr bwMode="auto">
          <a:xfrm>
            <a:off x="323528" y="6661150"/>
            <a:ext cx="679673"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kumimoji="1" sz="2400">
                <a:solidFill>
                  <a:srgbClr val="003399"/>
                </a:solidFill>
                <a:latin typeface="ＭＳ Ｐゴシック" pitchFamily="50" charset="-128"/>
                <a:ea typeface="ＭＳ Ｐゴシック" pitchFamily="50" charset="-128"/>
              </a:defRPr>
            </a:lvl1pPr>
            <a:lvl2pPr marL="742950" indent="-285750" eaLnBrk="0" hangingPunct="0">
              <a:defRPr kumimoji="1" sz="2400">
                <a:solidFill>
                  <a:srgbClr val="003399"/>
                </a:solidFill>
                <a:latin typeface="ＭＳ Ｐゴシック" pitchFamily="50" charset="-128"/>
                <a:ea typeface="ＭＳ Ｐゴシック" pitchFamily="50" charset="-128"/>
              </a:defRPr>
            </a:lvl2pPr>
            <a:lvl3pPr marL="1143000" indent="-228600" eaLnBrk="0" hangingPunct="0">
              <a:defRPr kumimoji="1" sz="2400">
                <a:solidFill>
                  <a:srgbClr val="003399"/>
                </a:solidFill>
                <a:latin typeface="ＭＳ Ｐゴシック" pitchFamily="50" charset="-128"/>
                <a:ea typeface="ＭＳ Ｐゴシック" pitchFamily="50" charset="-128"/>
              </a:defRPr>
            </a:lvl3pPr>
            <a:lvl4pPr marL="1600200" indent="-228600" eaLnBrk="0" hangingPunct="0">
              <a:defRPr kumimoji="1" sz="2400">
                <a:solidFill>
                  <a:srgbClr val="003399"/>
                </a:solidFill>
                <a:latin typeface="ＭＳ Ｐゴシック" pitchFamily="50" charset="-128"/>
                <a:ea typeface="ＭＳ Ｐゴシック" pitchFamily="50" charset="-128"/>
              </a:defRPr>
            </a:lvl4pPr>
            <a:lvl5pPr marL="2057400" indent="-228600" eaLnBrk="0" hangingPunct="0">
              <a:defRPr kumimoji="1" sz="2400">
                <a:solidFill>
                  <a:srgbClr val="003399"/>
                </a:solidFill>
                <a:latin typeface="ＭＳ Ｐゴシック" pitchFamily="50" charset="-128"/>
                <a:ea typeface="ＭＳ Ｐゴシック" pitchFamily="50" charset="-128"/>
              </a:defRPr>
            </a:lvl5pPr>
            <a:lvl6pPr marL="25146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6pPr>
            <a:lvl7pPr marL="29718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7pPr>
            <a:lvl8pPr marL="34290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8pPr>
            <a:lvl9pPr marL="3886200" indent="-228600" eaLnBrk="0" fontAlgn="base" hangingPunct="0">
              <a:spcBef>
                <a:spcPct val="0"/>
              </a:spcBef>
              <a:spcAft>
                <a:spcPct val="0"/>
              </a:spcAft>
              <a:defRPr kumimoji="1" sz="2400">
                <a:solidFill>
                  <a:srgbClr val="003399"/>
                </a:solidFill>
                <a:latin typeface="ＭＳ Ｐゴシック" pitchFamily="50" charset="-128"/>
                <a:ea typeface="ＭＳ Ｐゴシック" pitchFamily="50" charset="-128"/>
              </a:defRPr>
            </a:lvl9pPr>
          </a:lstStyle>
          <a:p>
            <a:pPr eaLnBrk="1" hangingPunct="1">
              <a:defRPr/>
            </a:pPr>
            <a:r>
              <a:rPr lang="en-US" altLang="ja-JP" sz="1000" b="0" dirty="0">
                <a:solidFill>
                  <a:srgbClr val="000000"/>
                </a:solidFill>
                <a:latin typeface="HGPｺﾞｼｯｸE"/>
                <a:ea typeface="HGPｺﾞｼｯｸE"/>
              </a:rPr>
              <a:t>© 2020 IPA</a:t>
            </a:r>
          </a:p>
        </p:txBody>
      </p:sp>
      <p:pic>
        <p:nvPicPr>
          <p:cNvPr id="15" name="Picture 7"/>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172400" y="6666706"/>
            <a:ext cx="323850" cy="15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2384339"/>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Lst>
  <p:transition/>
  <p:hf hdr="0" ftr="0" dt="0"/>
  <p:txStyles>
    <p:titleStyle>
      <a:lvl1pPr algn="l" rtl="0" eaLnBrk="0" fontAlgn="base" hangingPunct="0">
        <a:spcBef>
          <a:spcPct val="0"/>
        </a:spcBef>
        <a:spcAft>
          <a:spcPct val="0"/>
        </a:spcAft>
        <a:defRPr kumimoji="1" sz="2800" kern="12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2pPr>
      <a:lvl3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3pPr>
      <a:lvl4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4pPr>
      <a:lvl5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5pPr>
      <a:lvl6pPr marL="4572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6pPr>
      <a:lvl7pPr marL="9144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7pPr>
      <a:lvl8pPr marL="13716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8pPr>
      <a:lvl9pPr marL="18288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8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10151D-959D-46A6-8BFB-D22FC7FE9667}"/>
              </a:ext>
            </a:extLst>
          </p:cNvPr>
          <p:cNvSpPr>
            <a:spLocks noGrp="1"/>
          </p:cNvSpPr>
          <p:nvPr>
            <p:ph type="ctrTitle"/>
          </p:nvPr>
        </p:nvSpPr>
        <p:spPr>
          <a:xfrm>
            <a:off x="1187624" y="2145430"/>
            <a:ext cx="7089775" cy="1830065"/>
          </a:xfrm>
        </p:spPr>
        <p:txBody>
          <a:bodyPr/>
          <a:lstStyle/>
          <a:p>
            <a:pPr algn="ctr"/>
            <a:r>
              <a:rPr lang="ja-JP" altLang="en-US" dirty="0">
                <a:latin typeface="ＭＳ Ｐゴシック" panose="020B0600070205080204" pitchFamily="50" charset="-128"/>
                <a:ea typeface="ＭＳ Ｐゴシック" panose="020B0600070205080204" pitchFamily="50" charset="-128"/>
              </a:rPr>
              <a:t>システムズエンジニアリング演習</a:t>
            </a:r>
            <a:br>
              <a:rPr lang="en-US" altLang="ja-JP" dirty="0">
                <a:latin typeface="ＭＳ Ｐゴシック" panose="020B0600070205080204" pitchFamily="50" charset="-128"/>
                <a:ea typeface="ＭＳ Ｐゴシック" panose="020B0600070205080204" pitchFamily="50" charset="-128"/>
              </a:rPr>
            </a:br>
            <a:r>
              <a:rPr lang="ja-JP" altLang="en-US" dirty="0">
                <a:latin typeface="ＭＳ Ｐゴシック" panose="020B0600070205080204" pitchFamily="50" charset="-128"/>
                <a:ea typeface="ＭＳ Ｐゴシック" panose="020B0600070205080204" pitchFamily="50" charset="-128"/>
              </a:rPr>
              <a:t>におけるＱＡ対応</a:t>
            </a:r>
            <a:br>
              <a:rPr lang="en-US" altLang="ja-JP" dirty="0">
                <a:latin typeface="ＭＳ Ｐゴシック" panose="020B0600070205080204" pitchFamily="50" charset="-128"/>
                <a:ea typeface="ＭＳ Ｐゴシック" panose="020B0600070205080204" pitchFamily="50" charset="-128"/>
              </a:rPr>
            </a:br>
            <a:r>
              <a:rPr lang="ja-JP" altLang="en-US" dirty="0">
                <a:latin typeface="ＭＳ Ｐゴシック" panose="020B0600070205080204" pitchFamily="50" charset="-128"/>
                <a:ea typeface="ＭＳ Ｐゴシック" panose="020B0600070205080204" pitchFamily="50" charset="-128"/>
              </a:rPr>
              <a:t>（企画部門、講師用）</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7" name="字幕 2">
            <a:extLst>
              <a:ext uri="{FF2B5EF4-FFF2-40B4-BE49-F238E27FC236}">
                <a16:creationId xmlns:a16="http://schemas.microsoft.com/office/drawing/2014/main" id="{AE9A8E25-A1D3-4C52-B750-19C633EA313A}"/>
              </a:ext>
            </a:extLst>
          </p:cNvPr>
          <p:cNvSpPr txBox="1">
            <a:spLocks/>
          </p:cNvSpPr>
          <p:nvPr/>
        </p:nvSpPr>
        <p:spPr bwMode="auto">
          <a:xfrm>
            <a:off x="406651" y="5055568"/>
            <a:ext cx="8344834" cy="1224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0" indent="0" algn="ctr" rtl="0" eaLnBrk="0" fontAlgn="base" hangingPunct="0">
              <a:spcBef>
                <a:spcPct val="20000"/>
              </a:spcBef>
              <a:spcAft>
                <a:spcPct val="0"/>
              </a:spcAft>
              <a:buClr>
                <a:schemeClr val="hlink"/>
              </a:buClr>
              <a:buFont typeface="Wingdings" panose="05000000000000000000" pitchFamily="2" charset="2"/>
              <a:buNone/>
              <a:defRPr kumimoji="1" sz="28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2400" b="0" dirty="0">
                <a:latin typeface="ＭＳ Ｐゴシック" panose="020B0600070205080204" pitchFamily="50" charset="-128"/>
                <a:ea typeface="ＭＳ Ｐゴシック" panose="020B0600070205080204" pitchFamily="50" charset="-128"/>
                <a:cs typeface="メイリオ" panose="020B0604030504040204" pitchFamily="50" charset="-128"/>
              </a:rPr>
              <a:t>2020</a:t>
            </a:r>
            <a:r>
              <a:rPr lang="ja-JP" altLang="en-US" sz="2400" b="0" dirty="0">
                <a:latin typeface="ＭＳ Ｐゴシック" panose="020B0600070205080204" pitchFamily="50" charset="-128"/>
                <a:ea typeface="ＭＳ Ｐゴシック" panose="020B0600070205080204" pitchFamily="50" charset="-128"/>
                <a:cs typeface="メイリオ" panose="020B0604030504040204" pitchFamily="50" charset="-128"/>
              </a:rPr>
              <a:t>年</a:t>
            </a:r>
            <a:r>
              <a:rPr lang="en-US" altLang="ja-JP" sz="2400" b="0" dirty="0">
                <a:latin typeface="ＭＳ Ｐゴシック" panose="020B0600070205080204" pitchFamily="50" charset="-128"/>
                <a:ea typeface="ＭＳ Ｐゴシック" panose="020B0600070205080204" pitchFamily="50" charset="-128"/>
                <a:cs typeface="メイリオ" panose="020B0604030504040204" pitchFamily="50" charset="-128"/>
              </a:rPr>
              <a:t>3</a:t>
            </a:r>
            <a:r>
              <a:rPr lang="ja-JP" altLang="en-US" sz="2400" b="0" dirty="0">
                <a:latin typeface="ＭＳ Ｐゴシック" panose="020B0600070205080204" pitchFamily="50" charset="-128"/>
                <a:ea typeface="ＭＳ Ｐゴシック" panose="020B0600070205080204" pitchFamily="50" charset="-128"/>
                <a:cs typeface="メイリオ" panose="020B0604030504040204" pitchFamily="50" charset="-128"/>
              </a:rPr>
              <a:t>月</a:t>
            </a:r>
            <a:r>
              <a:rPr lang="en-US" altLang="ja-JP" sz="2400" b="0" dirty="0">
                <a:latin typeface="ＭＳ Ｐゴシック" panose="020B0600070205080204" pitchFamily="50" charset="-128"/>
                <a:ea typeface="ＭＳ Ｐゴシック" panose="020B0600070205080204" pitchFamily="50" charset="-128"/>
                <a:cs typeface="メイリオ" panose="020B0604030504040204" pitchFamily="50" charset="-128"/>
              </a:rPr>
              <a:t>13</a:t>
            </a:r>
            <a:r>
              <a:rPr lang="ja-JP" altLang="en-US" sz="2400" b="0" dirty="0">
                <a:latin typeface="ＭＳ Ｐゴシック" panose="020B0600070205080204" pitchFamily="50" charset="-128"/>
                <a:ea typeface="ＭＳ Ｐゴシック" panose="020B0600070205080204" pitchFamily="50" charset="-128"/>
                <a:cs typeface="メイリオ" panose="020B0604030504040204" pitchFamily="50" charset="-128"/>
              </a:rPr>
              <a:t>日</a:t>
            </a:r>
            <a:endParaRPr lang="en-US" altLang="ja-JP" sz="2400" b="0" dirty="0">
              <a:latin typeface="ＭＳ Ｐゴシック" panose="020B0600070205080204" pitchFamily="50" charset="-128"/>
              <a:ea typeface="ＭＳ Ｐゴシック" panose="020B0600070205080204" pitchFamily="50" charset="-128"/>
              <a:cs typeface="メイリオ" panose="020B0604030504040204" pitchFamily="50" charset="-128"/>
            </a:endParaRPr>
          </a:p>
          <a:p>
            <a:r>
              <a:rPr lang="ja-JP" altLang="en-US" sz="2400" b="0" dirty="0">
                <a:latin typeface="ＭＳ Ｐゴシック" panose="020B0600070205080204" pitchFamily="50" charset="-128"/>
                <a:ea typeface="ＭＳ Ｐゴシック" panose="020B0600070205080204" pitchFamily="50" charset="-128"/>
                <a:cs typeface="メイリオ" panose="020B0604030504040204" pitchFamily="50" charset="-128"/>
              </a:rPr>
              <a:t>独立行政法人情報処理推進機構（</a:t>
            </a:r>
            <a:r>
              <a:rPr lang="en-US" altLang="ja-JP" sz="2400" b="0" dirty="0">
                <a:latin typeface="ＭＳ Ｐゴシック" panose="020B0600070205080204" pitchFamily="50" charset="-128"/>
                <a:ea typeface="ＭＳ Ｐゴシック" panose="020B0600070205080204" pitchFamily="50" charset="-128"/>
                <a:cs typeface="メイリオ" panose="020B0604030504040204" pitchFamily="50" charset="-128"/>
              </a:rPr>
              <a:t>IPA)</a:t>
            </a:r>
          </a:p>
          <a:p>
            <a:r>
              <a:rPr lang="ja-JP" altLang="en-US" sz="2400" b="0" dirty="0">
                <a:latin typeface="ＭＳ Ｐゴシック" panose="020B0600070205080204" pitchFamily="50" charset="-128"/>
                <a:ea typeface="ＭＳ Ｐゴシック" panose="020B0600070205080204" pitchFamily="50" charset="-128"/>
              </a:rPr>
              <a:t>社会基盤センター</a:t>
            </a:r>
            <a:endParaRPr lang="en-US" altLang="ja-JP" sz="2400" b="0" dirty="0">
              <a:latin typeface="ＭＳ Ｐゴシック" panose="020B0600070205080204" pitchFamily="50" charset="-128"/>
              <a:ea typeface="ＭＳ Ｐゴシック" panose="020B0600070205080204" pitchFamily="50" charset="-128"/>
              <a:cs typeface="メイリオ" panose="020B0604030504040204" pitchFamily="50" charset="-128"/>
            </a:endParaRPr>
          </a:p>
        </p:txBody>
      </p:sp>
    </p:spTree>
    <p:extLst>
      <p:ext uri="{BB962C8B-B14F-4D97-AF65-F5344CB8AC3E}">
        <p14:creationId xmlns:p14="http://schemas.microsoft.com/office/powerpoint/2010/main" val="1126758529"/>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DB63EF6-FEBB-4063-A140-F0E3C7FAED3E}"/>
              </a:ext>
            </a:extLst>
          </p:cNvPr>
          <p:cNvSpPr>
            <a:spLocks noGrp="1"/>
          </p:cNvSpPr>
          <p:nvPr>
            <p:ph idx="1"/>
          </p:nvPr>
        </p:nvSpPr>
        <p:spPr>
          <a:xfrm>
            <a:off x="154454" y="764704"/>
            <a:ext cx="8835091" cy="360040"/>
          </a:xfrm>
        </p:spPr>
        <p:txBody>
          <a:bodyPr/>
          <a:lstStyle/>
          <a:p>
            <a:pPr marL="0" indent="0">
              <a:buNone/>
            </a:pPr>
            <a:r>
              <a:rPr lang="ja-JP" altLang="en-US" sz="1600" dirty="0">
                <a:latin typeface="ＭＳ Ｐゴシック" panose="020B0600070205080204" pitchFamily="50" charset="-128"/>
                <a:ea typeface="ＭＳ Ｐゴシック" panose="020B0600070205080204" pitchFamily="50" charset="-128"/>
              </a:rPr>
              <a:t>　</a:t>
            </a:r>
            <a:r>
              <a:rPr lang="ja-JP" altLang="en-US" sz="1800" dirty="0">
                <a:latin typeface="ＭＳ Ｐゴシック" panose="020B0600070205080204" pitchFamily="50" charset="-128"/>
                <a:ea typeface="ＭＳ Ｐゴシック" panose="020B0600070205080204" pitchFamily="50" charset="-128"/>
              </a:rPr>
              <a:t>演習課題③のチーム毎のグループ作業中の想定ＱＡ集　　　</a:t>
            </a:r>
            <a:r>
              <a:rPr lang="ja-JP" altLang="en-US" sz="1800" dirty="0">
                <a:solidFill>
                  <a:srgbClr val="FF0000"/>
                </a:solidFill>
                <a:latin typeface="ＭＳ Ｐゴシック" panose="020B0600070205080204" pitchFamily="50" charset="-128"/>
                <a:ea typeface="ＭＳ Ｐゴシック" panose="020B0600070205080204" pitchFamily="50" charset="-128"/>
              </a:rPr>
              <a:t>　</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a:t>
            </a:r>
            <a:endParaRPr lang="ja-JP" altLang="en-US" sz="1400" dirty="0">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DF8AE469-DC87-4190-B86B-685366E6E6A0}"/>
              </a:ext>
            </a:extLst>
          </p:cNvPr>
          <p:cNvSpPr>
            <a:spLocks noGrp="1"/>
          </p:cNvSpPr>
          <p:nvPr>
            <p:ph type="title"/>
          </p:nvPr>
        </p:nvSpPr>
        <p:spPr>
          <a:xfrm>
            <a:off x="323850" y="115888"/>
            <a:ext cx="8064574" cy="504825"/>
          </a:xfrm>
        </p:spPr>
        <p:txBody>
          <a:bodyPr/>
          <a:lstStyle/>
          <a:p>
            <a:r>
              <a:rPr lang="ja-JP" altLang="en-US" dirty="0">
                <a:latin typeface="ＭＳ Ｐゴシック" panose="020B0600070205080204" pitchFamily="50" charset="-128"/>
                <a:ea typeface="ＭＳ Ｐゴシック" panose="020B0600070205080204" pitchFamily="50" charset="-128"/>
              </a:rPr>
              <a:t>想定ＱＡ　③システム要求事項定義</a:t>
            </a:r>
            <a:endParaRPr kumimoji="1" lang="ja-JP" altLang="en-US" dirty="0">
              <a:latin typeface="ＭＳ Ｐゴシック" panose="020B0600070205080204" pitchFamily="50" charset="-128"/>
              <a:ea typeface="ＭＳ Ｐゴシック" panose="020B0600070205080204" pitchFamily="50" charset="-128"/>
            </a:endParaRPr>
          </a:p>
        </p:txBody>
      </p:sp>
      <p:graphicFrame>
        <p:nvGraphicFramePr>
          <p:cNvPr id="8" name="表 7">
            <a:extLst>
              <a:ext uri="{FF2B5EF4-FFF2-40B4-BE49-F238E27FC236}">
                <a16:creationId xmlns:a16="http://schemas.microsoft.com/office/drawing/2014/main" id="{98770F6B-2F0C-45F3-9E3A-87A15EFED545}"/>
              </a:ext>
            </a:extLst>
          </p:cNvPr>
          <p:cNvGraphicFramePr>
            <a:graphicFrameLocks noGrp="1"/>
          </p:cNvGraphicFramePr>
          <p:nvPr>
            <p:extLst>
              <p:ext uri="{D42A27DB-BD31-4B8C-83A1-F6EECF244321}">
                <p14:modId xmlns:p14="http://schemas.microsoft.com/office/powerpoint/2010/main" val="244158802"/>
              </p:ext>
            </p:extLst>
          </p:nvPr>
        </p:nvGraphicFramePr>
        <p:xfrm>
          <a:off x="358529" y="1124744"/>
          <a:ext cx="8496944" cy="5431378"/>
        </p:xfrm>
        <a:graphic>
          <a:graphicData uri="http://schemas.openxmlformats.org/drawingml/2006/table">
            <a:tbl>
              <a:tblPr firstRow="1" bandRow="1">
                <a:tableStyleId>{2A488322-F2BA-4B5B-9748-0D474271808F}</a:tableStyleId>
              </a:tblPr>
              <a:tblGrid>
                <a:gridCol w="360041">
                  <a:extLst>
                    <a:ext uri="{9D8B030D-6E8A-4147-A177-3AD203B41FA5}">
                      <a16:colId xmlns:a16="http://schemas.microsoft.com/office/drawing/2014/main" val="2345279455"/>
                    </a:ext>
                  </a:extLst>
                </a:gridCol>
                <a:gridCol w="2664295">
                  <a:extLst>
                    <a:ext uri="{9D8B030D-6E8A-4147-A177-3AD203B41FA5}">
                      <a16:colId xmlns:a16="http://schemas.microsoft.com/office/drawing/2014/main" val="619103331"/>
                    </a:ext>
                  </a:extLst>
                </a:gridCol>
                <a:gridCol w="3384376">
                  <a:extLst>
                    <a:ext uri="{9D8B030D-6E8A-4147-A177-3AD203B41FA5}">
                      <a16:colId xmlns:a16="http://schemas.microsoft.com/office/drawing/2014/main" val="1099813831"/>
                    </a:ext>
                  </a:extLst>
                </a:gridCol>
                <a:gridCol w="2088232">
                  <a:extLst>
                    <a:ext uri="{9D8B030D-6E8A-4147-A177-3AD203B41FA5}">
                      <a16:colId xmlns:a16="http://schemas.microsoft.com/office/drawing/2014/main" val="4184461988"/>
                    </a:ext>
                  </a:extLst>
                </a:gridCol>
              </a:tblGrid>
              <a:tr h="402178">
                <a:tc>
                  <a:txBody>
                    <a:bodyPr/>
                    <a:lstStyle/>
                    <a:p>
                      <a:endParaRPr kumimoji="1" lang="ja-JP" altLang="en-US"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質問など</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回答／助言内容</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備考</a:t>
                      </a:r>
                    </a:p>
                  </a:txBody>
                  <a:tcPr/>
                </a:tc>
                <a:extLst>
                  <a:ext uri="{0D108BD9-81ED-4DB2-BD59-A6C34878D82A}">
                    <a16:rowId xmlns:a16="http://schemas.microsoft.com/office/drawing/2014/main" val="1992664023"/>
                  </a:ext>
                </a:extLst>
              </a:tr>
              <a:tr h="716149">
                <a:tc>
                  <a:txBody>
                    <a:bodyPr/>
                    <a:lstStyle/>
                    <a:p>
                      <a:r>
                        <a:rPr kumimoji="1" lang="ja-JP" altLang="en-US" sz="1050" b="0" dirty="0">
                          <a:latin typeface="ＭＳ Ｐゴシック" panose="020B0600070205080204" pitchFamily="50" charset="-128"/>
                          <a:ea typeface="ＭＳ Ｐゴシック" panose="020B0600070205080204" pitchFamily="50" charset="-128"/>
                        </a:rPr>
                        <a:t>１</a:t>
                      </a:r>
                    </a:p>
                  </a:txBody>
                  <a:tcPr/>
                </a:tc>
                <a:tc>
                  <a:txBody>
                    <a:bodyPr/>
                    <a:lstStyle/>
                    <a:p>
                      <a:r>
                        <a:rPr kumimoji="1" lang="ja-JP" altLang="en-US" sz="1200" b="1" dirty="0">
                          <a:latin typeface="ＭＳ Ｐゴシック" panose="020B0600070205080204" pitchFamily="50" charset="-128"/>
                          <a:ea typeface="ＭＳ Ｐゴシック" panose="020B0600070205080204" pitchFamily="50" charset="-128"/>
                        </a:rPr>
                        <a:t>「実現範囲検討のポリシー」に何を書けばいいかわからない。</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a:latin typeface="ＭＳ Ｐゴシック" panose="020B0600070205080204" pitchFamily="50" charset="-128"/>
                          <a:ea typeface="ＭＳ Ｐゴシック" panose="020B0600070205080204" pitchFamily="50" charset="-128"/>
                        </a:rPr>
                        <a:t>このプロセスでは、実現する事項と対象外とする事項の線引きをする必要があります。この線引きの考え方（目的に則した優先度やコスト等の条件）</a:t>
                      </a:r>
                      <a:endParaRPr kumimoji="1" lang="en-US" altLang="ja-JP" sz="1200" kern="1200" dirty="0">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a:latin typeface="ＭＳ Ｐゴシック" panose="020B0600070205080204" pitchFamily="50" charset="-128"/>
                          <a:ea typeface="ＭＳ Ｐゴシック" panose="020B0600070205080204" pitchFamily="50" charset="-128"/>
                        </a:rPr>
                        <a:t>を記述してください。</a:t>
                      </a:r>
                      <a:endParaRPr kumimoji="1" lang="en-US" altLang="ja-JP" sz="1200" kern="1200" dirty="0">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kern="1200" dirty="0">
                        <a:solidFill>
                          <a:schemeClr val="dk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371149030"/>
                  </a:ext>
                </a:extLst>
              </a:tr>
              <a:tr h="540118">
                <a:tc>
                  <a:txBody>
                    <a:bodyPr/>
                    <a:lstStyle/>
                    <a:p>
                      <a:r>
                        <a:rPr kumimoji="1" lang="en-US" altLang="ja-JP" sz="1050" b="0" dirty="0">
                          <a:latin typeface="ＭＳ Ｐゴシック" panose="020B0600070205080204" pitchFamily="50" charset="-128"/>
                          <a:ea typeface="ＭＳ Ｐゴシック" panose="020B0600070205080204" pitchFamily="50" charset="-128"/>
                        </a:rPr>
                        <a:t>2</a:t>
                      </a:r>
                      <a:endParaRPr kumimoji="1" lang="ja-JP" altLang="en-US" sz="1050" b="0" dirty="0">
                        <a:latin typeface="ＭＳ Ｐゴシック" panose="020B0600070205080204" pitchFamily="50" charset="-128"/>
                        <a:ea typeface="ＭＳ Ｐゴシック" panose="020B060007020508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latin typeface="ＭＳ Ｐゴシック" panose="020B0600070205080204" pitchFamily="50" charset="-128"/>
                          <a:ea typeface="ＭＳ Ｐゴシック" panose="020B0600070205080204" pitchFamily="50" charset="-128"/>
                        </a:rPr>
                        <a:t>シート</a:t>
                      </a:r>
                      <a:r>
                        <a:rPr kumimoji="1" lang="en-US" altLang="ja-JP" sz="1200" b="1" dirty="0">
                          <a:latin typeface="ＭＳ Ｐゴシック" panose="020B0600070205080204" pitchFamily="50" charset="-128"/>
                          <a:ea typeface="ＭＳ Ｐゴシック" panose="020B0600070205080204" pitchFamily="50" charset="-128"/>
                        </a:rPr>
                        <a:t>D</a:t>
                      </a:r>
                      <a:r>
                        <a:rPr kumimoji="1" lang="ja-JP" altLang="en-US" sz="1200" b="1" dirty="0">
                          <a:latin typeface="ＭＳ Ｐゴシック" panose="020B0600070205080204" pitchFamily="50" charset="-128"/>
                          <a:ea typeface="ＭＳ Ｐゴシック" panose="020B0600070205080204" pitchFamily="50" charset="-128"/>
                        </a:rPr>
                        <a:t>のうちの「システム要求事項」　にはどの程度のことを書けばよいのかわからない。</a:t>
                      </a:r>
                    </a:p>
                    <a:p>
                      <a:endParaRPr kumimoji="1" lang="ja-JP" altLang="en-US" sz="1200" b="1"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kern="1200" dirty="0">
                          <a:latin typeface="ＭＳ Ｐゴシック" panose="020B0600070205080204" pitchFamily="50" charset="-128"/>
                          <a:ea typeface="ＭＳ Ｐゴシック" panose="020B0600070205080204" pitchFamily="50" charset="-128"/>
                        </a:rPr>
                        <a:t>前のプロセスで明確化した「利害関係者の要求事項」に、非機能要件を加え、その中から実現する範囲を選んで、記述してください。但し、「利害関係者の要求事項」は利害関係者側から見た要求になっているので、システムがどう振る舞い、何を提供するのかを技術的に明確な表現で記述することが必要です。</a:t>
                      </a:r>
                      <a:endParaRPr kumimoji="1" lang="en-US" altLang="ja-JP" sz="1200" kern="1200" dirty="0">
                        <a:latin typeface="ＭＳ Ｐゴシック" panose="020B0600070205080204" pitchFamily="50" charset="-128"/>
                        <a:ea typeface="ＭＳ Ｐゴシック" panose="020B0600070205080204" pitchFamily="50" charset="-128"/>
                      </a:endParaRPr>
                    </a:p>
                    <a:p>
                      <a:r>
                        <a:rPr kumimoji="1" lang="ja-JP" altLang="en-US" sz="1200" kern="1200" dirty="0">
                          <a:latin typeface="ＭＳ Ｐゴシック" panose="020B0600070205080204" pitchFamily="50" charset="-128"/>
                          <a:ea typeface="ＭＳ Ｐゴシック" panose="020B0600070205080204" pitchFamily="50" charset="-128"/>
                        </a:rPr>
                        <a:t>今回の演習では、重要な要求事項と考えるものに絞って記述いただくことで、よいと思います。</a:t>
                      </a:r>
                      <a:endParaRPr kumimoji="1" lang="en-US" altLang="ja-JP" sz="1200" kern="1200" dirty="0">
                        <a:latin typeface="ＭＳ Ｐゴシック" panose="020B0600070205080204" pitchFamily="50" charset="-128"/>
                        <a:ea typeface="ＭＳ Ｐゴシック" panose="020B0600070205080204" pitchFamily="50" charset="-128"/>
                      </a:endParaRPr>
                    </a:p>
                    <a:p>
                      <a:endParaRPr kumimoji="1" lang="en-US" altLang="ja-JP" sz="1200" kern="1200" dirty="0">
                        <a:solidFill>
                          <a:schemeClr val="dk1"/>
                        </a:solidFill>
                        <a:latin typeface="ＭＳ Ｐゴシック" panose="020B0600070205080204" pitchFamily="50" charset="-128"/>
                        <a:ea typeface="ＭＳ Ｐゴシック" panose="020B0600070205080204" pitchFamily="50" charset="-128"/>
                        <a:cs typeface="+mn-cs"/>
                      </a:endParaRP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2647123090"/>
                  </a:ext>
                </a:extLst>
              </a:tr>
              <a:tr h="1100038">
                <a:tc>
                  <a:txBody>
                    <a:bodyPr/>
                    <a:lstStyle/>
                    <a:p>
                      <a:r>
                        <a:rPr kumimoji="1" lang="en-US" altLang="ja-JP" sz="1050" b="0" dirty="0">
                          <a:latin typeface="ＭＳ Ｐゴシック" panose="020B0600070205080204" pitchFamily="50" charset="-128"/>
                          <a:ea typeface="ＭＳ Ｐゴシック" panose="020B0600070205080204" pitchFamily="50" charset="-128"/>
                        </a:rPr>
                        <a:t>3</a:t>
                      </a:r>
                      <a:endParaRPr kumimoji="1" lang="ja-JP" altLang="en-US" sz="1050" b="0" dirty="0">
                        <a:latin typeface="ＭＳ Ｐゴシック" panose="020B0600070205080204" pitchFamily="50" charset="-128"/>
                        <a:ea typeface="ＭＳ Ｐゴシック" panose="020B0600070205080204" pitchFamily="50" charset="-128"/>
                      </a:endParaRPr>
                    </a:p>
                  </a:txBody>
                  <a:tcPr/>
                </a:tc>
                <a:tc>
                  <a:txBody>
                    <a:bodyPr/>
                    <a:lstStyle/>
                    <a:p>
                      <a:r>
                        <a:rPr kumimoji="1" lang="en-US" altLang="ja-JP" sz="1200" b="1" dirty="0">
                          <a:latin typeface="ＭＳ Ｐゴシック" panose="020B0600070205080204" pitchFamily="50" charset="-128"/>
                          <a:ea typeface="ＭＳ Ｐゴシック" panose="020B0600070205080204" pitchFamily="50" charset="-128"/>
                        </a:rPr>
                        <a:t>(</a:t>
                      </a:r>
                      <a:r>
                        <a:rPr kumimoji="1" lang="ja-JP" altLang="en-US" sz="1200" b="1" dirty="0">
                          <a:latin typeface="ＭＳ Ｐゴシック" panose="020B0600070205080204" pitchFamily="50" charset="-128"/>
                          <a:ea typeface="ＭＳ Ｐゴシック" panose="020B0600070205080204" pitchFamily="50" charset="-128"/>
                        </a:rPr>
                        <a:t>質問ではなく、見かけた場合）</a:t>
                      </a:r>
                      <a:endParaRPr kumimoji="1" lang="en-US" altLang="ja-JP" sz="1200" b="1" dirty="0">
                        <a:latin typeface="ＭＳ Ｐゴシック" panose="020B0600070205080204" pitchFamily="50" charset="-128"/>
                        <a:ea typeface="ＭＳ Ｐゴシック" panose="020B0600070205080204" pitchFamily="50" charset="-128"/>
                      </a:endParaRPr>
                    </a:p>
                    <a:p>
                      <a:r>
                        <a:rPr kumimoji="1" lang="ja-JP" altLang="en-US" sz="1200" b="1" dirty="0">
                          <a:latin typeface="ＭＳ Ｐゴシック" panose="020B0600070205080204" pitchFamily="50" charset="-128"/>
                          <a:ea typeface="ＭＳ Ｐゴシック" panose="020B0600070205080204" pitchFamily="50" charset="-128"/>
                        </a:rPr>
                        <a:t>システム要求事項の検討を進めた結果、コンテキスト図に変更が生じて追記をしているチームがあった。</a:t>
                      </a:r>
                    </a:p>
                  </a:txBody>
                  <a:tcPr/>
                </a:tc>
                <a:tc>
                  <a:txBody>
                    <a:bodyPr/>
                    <a:lstStyle/>
                    <a:p>
                      <a:r>
                        <a:rPr kumimoji="1" lang="ja-JP" altLang="en-US" sz="1200" dirty="0">
                          <a:latin typeface="ＭＳ Ｐゴシック" panose="020B0600070205080204" pitchFamily="50" charset="-128"/>
                          <a:ea typeface="ＭＳ Ｐゴシック" panose="020B0600070205080204" pitchFamily="50" charset="-128"/>
                        </a:rPr>
                        <a:t>コンテキスト図が追加</a:t>
                      </a:r>
                      <a:r>
                        <a:rPr kumimoji="1" lang="en-US" altLang="ja-JP" sz="1200" dirty="0">
                          <a:latin typeface="ＭＳ Ｐゴシック" panose="020B0600070205080204" pitchFamily="50" charset="-128"/>
                          <a:ea typeface="ＭＳ Ｐゴシック" panose="020B0600070205080204" pitchFamily="50" charset="-128"/>
                        </a:rPr>
                        <a:t>/</a:t>
                      </a:r>
                      <a:r>
                        <a:rPr kumimoji="1" lang="ja-JP" altLang="en-US" sz="1200" dirty="0">
                          <a:latin typeface="ＭＳ Ｐゴシック" panose="020B0600070205080204" pitchFamily="50" charset="-128"/>
                          <a:ea typeface="ＭＳ Ｐゴシック" panose="020B0600070205080204" pitchFamily="50" charset="-128"/>
                        </a:rPr>
                        <a:t>変更になったこと自体はよいことと捉えてください（「反復による発見と進化」のポイントにも関係します）。</a:t>
                      </a:r>
                      <a:endParaRPr kumimoji="1" lang="en-US" altLang="ja-JP" sz="1200" dirty="0">
                        <a:latin typeface="ＭＳ Ｐゴシック" panose="020B0600070205080204" pitchFamily="50" charset="-128"/>
                        <a:ea typeface="ＭＳ Ｐゴシック" panose="020B0600070205080204" pitchFamily="50" charset="-128"/>
                      </a:endParaRPr>
                    </a:p>
                    <a:p>
                      <a:r>
                        <a:rPr kumimoji="1" lang="ja-JP" altLang="en-US" sz="1200" dirty="0">
                          <a:latin typeface="ＭＳ Ｐゴシック" panose="020B0600070205080204" pitchFamily="50" charset="-128"/>
                          <a:ea typeface="ＭＳ Ｐゴシック" panose="020B0600070205080204" pitchFamily="50" charset="-128"/>
                        </a:rPr>
                        <a:t>ただし、変更することにより目的（シート</a:t>
                      </a:r>
                      <a:r>
                        <a:rPr kumimoji="1" lang="en-US" altLang="ja-JP" sz="1200" dirty="0">
                          <a:latin typeface="ＭＳ Ｐゴシック" panose="020B0600070205080204" pitchFamily="50" charset="-128"/>
                          <a:ea typeface="ＭＳ Ｐゴシック" panose="020B0600070205080204" pitchFamily="50" charset="-128"/>
                        </a:rPr>
                        <a:t>A</a:t>
                      </a:r>
                      <a:r>
                        <a:rPr kumimoji="1" lang="ja-JP" altLang="en-US" sz="1200" dirty="0">
                          <a:latin typeface="ＭＳ Ｐゴシック" panose="020B0600070205080204" pitchFamily="50" charset="-128"/>
                          <a:ea typeface="ＭＳ Ｐゴシック" panose="020B0600070205080204" pitchFamily="50" charset="-128"/>
                        </a:rPr>
                        <a:t>で設定したゴールイメージ）と乖離が生じていないかを点検するように誘導してください（妥当性確認のプロセスに関係します）。</a:t>
                      </a:r>
                      <a:endParaRPr kumimoji="1" lang="en-US" altLang="ja-JP" sz="1200" dirty="0">
                        <a:latin typeface="ＭＳ Ｐゴシック" panose="020B0600070205080204" pitchFamily="50" charset="-128"/>
                        <a:ea typeface="ＭＳ Ｐゴシック" panose="020B0600070205080204" pitchFamily="50" charset="-128"/>
                      </a:endParaRPr>
                    </a:p>
                    <a:p>
                      <a:r>
                        <a:rPr kumimoji="1" lang="ja-JP" altLang="en-US" sz="1200" dirty="0">
                          <a:latin typeface="ＭＳ Ｐゴシック" panose="020B0600070205080204" pitchFamily="50" charset="-128"/>
                          <a:ea typeface="ＭＳ Ｐゴシック" panose="020B0600070205080204" pitchFamily="50" charset="-128"/>
                        </a:rPr>
                        <a:t>演習の中では時間の関係で難しいですが、本来はシートＡだけでなく、すべてのシートに反映して整合性をとる必要があります。</a:t>
                      </a:r>
                      <a:endParaRPr kumimoji="1" lang="en-US" altLang="ja-JP" sz="1200" dirty="0">
                        <a:latin typeface="ＭＳ Ｐゴシック" panose="020B0600070205080204" pitchFamily="50" charset="-128"/>
                        <a:ea typeface="ＭＳ Ｐゴシック" panose="020B0600070205080204" pitchFamily="50" charset="-128"/>
                      </a:endParaRPr>
                    </a:p>
                    <a:p>
                      <a:endParaRPr kumimoji="1" lang="en-US" altLang="ja-JP" sz="1200" dirty="0">
                        <a:latin typeface="ＭＳ Ｐゴシック" panose="020B0600070205080204" pitchFamily="50" charset="-128"/>
                        <a:ea typeface="ＭＳ Ｐゴシック" panose="020B0600070205080204" pitchFamily="50" charset="-128"/>
                      </a:endParaRP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2200320416"/>
                  </a:ext>
                </a:extLst>
              </a:tr>
            </a:tbl>
          </a:graphicData>
        </a:graphic>
      </p:graphicFrame>
    </p:spTree>
    <p:extLst>
      <p:ext uri="{BB962C8B-B14F-4D97-AF65-F5344CB8AC3E}">
        <p14:creationId xmlns:p14="http://schemas.microsoft.com/office/powerpoint/2010/main" val="28949124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DB63EF6-FEBB-4063-A140-F0E3C7FAED3E}"/>
              </a:ext>
            </a:extLst>
          </p:cNvPr>
          <p:cNvSpPr>
            <a:spLocks noGrp="1"/>
          </p:cNvSpPr>
          <p:nvPr>
            <p:ph idx="1"/>
          </p:nvPr>
        </p:nvSpPr>
        <p:spPr>
          <a:xfrm>
            <a:off x="154454" y="764704"/>
            <a:ext cx="8835091" cy="360040"/>
          </a:xfrm>
        </p:spPr>
        <p:txBody>
          <a:bodyPr/>
          <a:lstStyle/>
          <a:p>
            <a:pPr marL="0" indent="0">
              <a:buNone/>
            </a:pPr>
            <a:r>
              <a:rPr lang="ja-JP" altLang="en-US" sz="1600" dirty="0">
                <a:latin typeface="ＭＳ Ｐゴシック" panose="020B0600070205080204" pitchFamily="50" charset="-128"/>
                <a:ea typeface="ＭＳ Ｐゴシック" panose="020B0600070205080204" pitchFamily="50" charset="-128"/>
              </a:rPr>
              <a:t>　</a:t>
            </a:r>
            <a:r>
              <a:rPr lang="ja-JP" altLang="en-US" sz="1800" dirty="0">
                <a:latin typeface="ＭＳ Ｐゴシック" panose="020B0600070205080204" pitchFamily="50" charset="-128"/>
                <a:ea typeface="ＭＳ Ｐゴシック" panose="020B0600070205080204" pitchFamily="50" charset="-128"/>
              </a:rPr>
              <a:t>演習課題④のチーム毎のグループ作業中の想定ＱＡ集　　　</a:t>
            </a:r>
            <a:r>
              <a:rPr lang="ja-JP" altLang="en-US" sz="1800" dirty="0">
                <a:solidFill>
                  <a:srgbClr val="FF0000"/>
                </a:solidFill>
                <a:latin typeface="ＭＳ Ｐゴシック" panose="020B0600070205080204" pitchFamily="50" charset="-128"/>
                <a:ea typeface="ＭＳ Ｐゴシック" panose="020B0600070205080204" pitchFamily="50" charset="-128"/>
              </a:rPr>
              <a:t>　</a:t>
            </a:r>
            <a:endParaRPr lang="ja-JP" altLang="en-US" sz="1400" dirty="0">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DF8AE469-DC87-4190-B86B-685366E6E6A0}"/>
              </a:ext>
            </a:extLst>
          </p:cNvPr>
          <p:cNvSpPr>
            <a:spLocks noGrp="1"/>
          </p:cNvSpPr>
          <p:nvPr>
            <p:ph type="title"/>
          </p:nvPr>
        </p:nvSpPr>
        <p:spPr>
          <a:xfrm>
            <a:off x="323850" y="115888"/>
            <a:ext cx="8064574" cy="504825"/>
          </a:xfrm>
        </p:spPr>
        <p:txBody>
          <a:bodyPr/>
          <a:lstStyle/>
          <a:p>
            <a:r>
              <a:rPr lang="ja-JP" altLang="en-US" dirty="0">
                <a:latin typeface="ＭＳ Ｐゴシック" panose="020B0600070205080204" pitchFamily="50" charset="-128"/>
                <a:ea typeface="ＭＳ Ｐゴシック" panose="020B0600070205080204" pitchFamily="50" charset="-128"/>
              </a:rPr>
              <a:t>想定ＱＡ　④発表シートの作成</a:t>
            </a:r>
            <a:endParaRPr kumimoji="1" lang="ja-JP" altLang="en-US" dirty="0">
              <a:latin typeface="ＭＳ Ｐゴシック" panose="020B0600070205080204" pitchFamily="50" charset="-128"/>
              <a:ea typeface="ＭＳ Ｐゴシック" panose="020B0600070205080204" pitchFamily="50" charset="-128"/>
            </a:endParaRPr>
          </a:p>
        </p:txBody>
      </p:sp>
      <p:graphicFrame>
        <p:nvGraphicFramePr>
          <p:cNvPr id="8" name="表 7">
            <a:extLst>
              <a:ext uri="{FF2B5EF4-FFF2-40B4-BE49-F238E27FC236}">
                <a16:creationId xmlns:a16="http://schemas.microsoft.com/office/drawing/2014/main" id="{98770F6B-2F0C-45F3-9E3A-87A15EFED545}"/>
              </a:ext>
            </a:extLst>
          </p:cNvPr>
          <p:cNvGraphicFramePr>
            <a:graphicFrameLocks noGrp="1"/>
          </p:cNvGraphicFramePr>
          <p:nvPr>
            <p:extLst>
              <p:ext uri="{D42A27DB-BD31-4B8C-83A1-F6EECF244321}">
                <p14:modId xmlns:p14="http://schemas.microsoft.com/office/powerpoint/2010/main" val="3050869915"/>
              </p:ext>
            </p:extLst>
          </p:nvPr>
        </p:nvGraphicFramePr>
        <p:xfrm>
          <a:off x="358529" y="1124744"/>
          <a:ext cx="8496944" cy="2778616"/>
        </p:xfrm>
        <a:graphic>
          <a:graphicData uri="http://schemas.openxmlformats.org/drawingml/2006/table">
            <a:tbl>
              <a:tblPr firstRow="1" bandRow="1">
                <a:tableStyleId>{D7AC3CCA-C797-4891-BE02-D94E43425B78}</a:tableStyleId>
              </a:tblPr>
              <a:tblGrid>
                <a:gridCol w="360041">
                  <a:extLst>
                    <a:ext uri="{9D8B030D-6E8A-4147-A177-3AD203B41FA5}">
                      <a16:colId xmlns:a16="http://schemas.microsoft.com/office/drawing/2014/main" val="2345279455"/>
                    </a:ext>
                  </a:extLst>
                </a:gridCol>
                <a:gridCol w="2664295">
                  <a:extLst>
                    <a:ext uri="{9D8B030D-6E8A-4147-A177-3AD203B41FA5}">
                      <a16:colId xmlns:a16="http://schemas.microsoft.com/office/drawing/2014/main" val="619103331"/>
                    </a:ext>
                  </a:extLst>
                </a:gridCol>
                <a:gridCol w="3384376">
                  <a:extLst>
                    <a:ext uri="{9D8B030D-6E8A-4147-A177-3AD203B41FA5}">
                      <a16:colId xmlns:a16="http://schemas.microsoft.com/office/drawing/2014/main" val="1099813831"/>
                    </a:ext>
                  </a:extLst>
                </a:gridCol>
                <a:gridCol w="2088232">
                  <a:extLst>
                    <a:ext uri="{9D8B030D-6E8A-4147-A177-3AD203B41FA5}">
                      <a16:colId xmlns:a16="http://schemas.microsoft.com/office/drawing/2014/main" val="4184461988"/>
                    </a:ext>
                  </a:extLst>
                </a:gridCol>
              </a:tblGrid>
              <a:tr h="402178">
                <a:tc>
                  <a:txBody>
                    <a:bodyPr/>
                    <a:lstStyle/>
                    <a:p>
                      <a:endParaRPr kumimoji="1" lang="ja-JP" altLang="en-US"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質問など</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回答／助言内容</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備考</a:t>
                      </a:r>
                    </a:p>
                  </a:txBody>
                  <a:tcPr/>
                </a:tc>
                <a:extLst>
                  <a:ext uri="{0D108BD9-81ED-4DB2-BD59-A6C34878D82A}">
                    <a16:rowId xmlns:a16="http://schemas.microsoft.com/office/drawing/2014/main" val="1992664023"/>
                  </a:ext>
                </a:extLst>
              </a:tr>
              <a:tr h="821958">
                <a:tc>
                  <a:txBody>
                    <a:bodyPr/>
                    <a:lstStyle/>
                    <a:p>
                      <a:r>
                        <a:rPr kumimoji="1" lang="en-US" altLang="ja-JP" sz="1050" dirty="0">
                          <a:latin typeface="ＭＳ Ｐゴシック" panose="020B0600070205080204" pitchFamily="50" charset="-128"/>
                          <a:ea typeface="ＭＳ Ｐゴシック" panose="020B0600070205080204" pitchFamily="50" charset="-128"/>
                        </a:rPr>
                        <a:t>1</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b="1" dirty="0">
                          <a:latin typeface="ＭＳ Ｐゴシック" panose="020B0600070205080204" pitchFamily="50" charset="-128"/>
                          <a:ea typeface="ＭＳ Ｐゴシック" panose="020B0600070205080204" pitchFamily="50" charset="-128"/>
                        </a:rPr>
                        <a:t>絵が描けない。</a:t>
                      </a:r>
                      <a:endParaRPr kumimoji="1" lang="en-US" altLang="ja-JP" sz="1200" b="1" dirty="0">
                        <a:latin typeface="ＭＳ Ｐゴシック" panose="020B0600070205080204" pitchFamily="50" charset="-128"/>
                        <a:ea typeface="ＭＳ Ｐゴシック" panose="020B0600070205080204" pitchFamily="50" charset="-128"/>
                      </a:endParaRPr>
                    </a:p>
                    <a:p>
                      <a:endParaRPr kumimoji="1" lang="ja-JP" altLang="en-US" sz="1200" b="1"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dirty="0">
                          <a:latin typeface="ＭＳ Ｐゴシック" panose="020B0600070205080204" pitchFamily="50" charset="-128"/>
                          <a:ea typeface="ＭＳ Ｐゴシック" panose="020B0600070205080204" pitchFamily="50" charset="-128"/>
                        </a:rPr>
                        <a:t>提案の特長を相手にうまく伝える手段として、絵は重要です。絵の巧拙は問いませんが、ポイントとなる事項を絵で示す努力をしてください。</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371149030"/>
                  </a:ext>
                </a:extLst>
              </a:tr>
              <a:tr h="700024">
                <a:tc>
                  <a:txBody>
                    <a:bodyPr/>
                    <a:lstStyle/>
                    <a:p>
                      <a:r>
                        <a:rPr kumimoji="1" lang="en-US" altLang="ja-JP" sz="1050" dirty="0">
                          <a:latin typeface="ＭＳ Ｐゴシック" panose="020B0600070205080204" pitchFamily="50" charset="-128"/>
                          <a:ea typeface="ＭＳ Ｐゴシック" panose="020B0600070205080204" pitchFamily="50" charset="-128"/>
                        </a:rPr>
                        <a:t>2</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b="1" dirty="0">
                          <a:latin typeface="ＭＳ Ｐゴシック" panose="020B0600070205080204" pitchFamily="50" charset="-128"/>
                          <a:ea typeface="ＭＳ Ｐゴシック" panose="020B0600070205080204" pitchFamily="50" charset="-128"/>
                        </a:rPr>
                        <a:t>発表シートに何を書けばいいのかわからない。</a:t>
                      </a:r>
                      <a:endParaRPr kumimoji="1" lang="en-US" altLang="ja-JP" sz="1200" b="1" dirty="0">
                        <a:latin typeface="ＭＳ Ｐゴシック" panose="020B0600070205080204" pitchFamily="50" charset="-128"/>
                        <a:ea typeface="ＭＳ Ｐゴシック" panose="020B0600070205080204" pitchFamily="50" charset="-128"/>
                      </a:endParaRPr>
                    </a:p>
                    <a:p>
                      <a:endParaRPr kumimoji="1" lang="ja-JP" altLang="en-US" sz="1200" b="1"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dirty="0">
                          <a:latin typeface="ＭＳ Ｐゴシック" panose="020B0600070205080204" pitchFamily="50" charset="-128"/>
                          <a:ea typeface="ＭＳ Ｐゴシック" panose="020B0600070205080204" pitchFamily="50" charset="-128"/>
                        </a:rPr>
                        <a:t>提案の特長をＩＴの専門家でない社長に対してわかり易く強調して説明する</a:t>
                      </a:r>
                      <a:r>
                        <a:rPr kumimoji="1" lang="en-US" altLang="ja-JP" sz="1200" dirty="0">
                          <a:latin typeface="ＭＳ Ｐゴシック" panose="020B0600070205080204" pitchFamily="50" charset="-128"/>
                          <a:ea typeface="ＭＳ Ｐゴシック" panose="020B0600070205080204" pitchFamily="50" charset="-128"/>
                        </a:rPr>
                        <a:t>1</a:t>
                      </a:r>
                      <a:r>
                        <a:rPr kumimoji="1" lang="ja-JP" altLang="en-US" sz="1200" dirty="0">
                          <a:latin typeface="ＭＳ Ｐゴシック" panose="020B0600070205080204" pitchFamily="50" charset="-128"/>
                          <a:ea typeface="ＭＳ Ｐゴシック" panose="020B0600070205080204" pitchFamily="50" charset="-128"/>
                        </a:rPr>
                        <a:t>枚を作ってください。</a:t>
                      </a:r>
                      <a:endParaRPr kumimoji="1" lang="en-US" altLang="ja-JP" sz="1200" dirty="0">
                        <a:latin typeface="ＭＳ Ｐゴシック" panose="020B0600070205080204" pitchFamily="50" charset="-128"/>
                        <a:ea typeface="ＭＳ Ｐゴシック" panose="020B0600070205080204" pitchFamily="50" charset="-128"/>
                      </a:endParaRPr>
                    </a:p>
                    <a:p>
                      <a:endParaRPr kumimoji="1" lang="en-US" altLang="ja-JP" sz="1200" dirty="0">
                        <a:latin typeface="ＭＳ Ｐゴシック" panose="020B0600070205080204" pitchFamily="50" charset="-128"/>
                        <a:ea typeface="ＭＳ Ｐゴシック" panose="020B0600070205080204" pitchFamily="50" charset="-128"/>
                      </a:endParaRPr>
                    </a:p>
                    <a:p>
                      <a:r>
                        <a:rPr kumimoji="1" lang="ja-JP" altLang="en-US" sz="1200" dirty="0">
                          <a:latin typeface="ＭＳ Ｐゴシック" panose="020B0600070205080204" pitchFamily="50" charset="-128"/>
                          <a:ea typeface="ＭＳ Ｐゴシック" panose="020B0600070205080204" pitchFamily="50" charset="-128"/>
                        </a:rPr>
                        <a:t>ここまでにいろんなシートを作ってきたので、それは転記したり清書したりする必要はなく、もしそこにある情報も伝えたければそれはそのまま見せれば結構です。</a:t>
                      </a:r>
                      <a:endParaRPr kumimoji="1" lang="en-US" altLang="ja-JP" sz="1200" dirty="0">
                        <a:latin typeface="ＭＳ Ｐゴシック" panose="020B0600070205080204" pitchFamily="50" charset="-128"/>
                        <a:ea typeface="ＭＳ Ｐゴシック" panose="020B0600070205080204" pitchFamily="50" charset="-128"/>
                      </a:endParaRPr>
                    </a:p>
                    <a:p>
                      <a:endParaRPr kumimoji="1" lang="en-US" altLang="ja-JP" sz="120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dirty="0">
                          <a:latin typeface="ＭＳ Ｐゴシック" panose="020B0600070205080204" pitchFamily="50" charset="-128"/>
                          <a:ea typeface="ＭＳ Ｐゴシック" panose="020B0600070205080204" pitchFamily="50" charset="-128"/>
                        </a:rPr>
                        <a:t>「絵」とするのは、演習としてはやや余白の遊びのようでもありますが、絵の表現力を活用するように指導してください。（抽象化・モデル化のひとつの取組み）</a:t>
                      </a:r>
                      <a:endParaRPr kumimoji="1" lang="en-US" altLang="ja-JP" sz="1200" dirty="0">
                        <a:latin typeface="ＭＳ Ｐゴシック" panose="020B0600070205080204" pitchFamily="50" charset="-128"/>
                        <a:ea typeface="ＭＳ Ｐゴシック" panose="020B0600070205080204" pitchFamily="50" charset="-128"/>
                      </a:endParaRPr>
                    </a:p>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257043244"/>
                  </a:ext>
                </a:extLst>
              </a:tr>
            </a:tbl>
          </a:graphicData>
        </a:graphic>
      </p:graphicFrame>
    </p:spTree>
    <p:extLst>
      <p:ext uri="{BB962C8B-B14F-4D97-AF65-F5344CB8AC3E}">
        <p14:creationId xmlns:p14="http://schemas.microsoft.com/office/powerpoint/2010/main" val="78152616"/>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2F7B424-82DB-41DD-BC56-66B983010C01}"/>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D91A04E9-325C-446E-8949-FC0E5980D0D9}"/>
              </a:ext>
            </a:extLst>
          </p:cNvPr>
          <p:cNvSpPr>
            <a:spLocks noGrp="1"/>
          </p:cNvSpPr>
          <p:nvPr>
            <p:ph idx="1"/>
          </p:nvPr>
        </p:nvSpPr>
        <p:spPr>
          <a:xfrm>
            <a:off x="431800" y="2420888"/>
            <a:ext cx="8280400" cy="719609"/>
          </a:xfrm>
        </p:spPr>
        <p:txBody>
          <a:bodyPr/>
          <a:lstStyle/>
          <a:p>
            <a:pPr marL="0" indent="0">
              <a:lnSpc>
                <a:spcPct val="130000"/>
              </a:lnSpc>
              <a:spcBef>
                <a:spcPts val="600"/>
              </a:spcBef>
              <a:buNone/>
            </a:pPr>
            <a:r>
              <a:rPr lang="ja-JP" altLang="en-US" dirty="0">
                <a:latin typeface="ＭＳ Ｐゴシック" panose="020B0600070205080204" pitchFamily="50" charset="-128"/>
                <a:ea typeface="ＭＳ Ｐゴシック" panose="020B0600070205080204" pitchFamily="50" charset="-128"/>
              </a:rPr>
              <a:t>２．全体を通した想定ＱＡ集</a:t>
            </a:r>
          </a:p>
        </p:txBody>
      </p:sp>
    </p:spTree>
    <p:extLst>
      <p:ext uri="{BB962C8B-B14F-4D97-AF65-F5344CB8AC3E}">
        <p14:creationId xmlns:p14="http://schemas.microsoft.com/office/powerpoint/2010/main" val="72586634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
            <a:extLst>
              <a:ext uri="{FF2B5EF4-FFF2-40B4-BE49-F238E27FC236}">
                <a16:creationId xmlns:a16="http://schemas.microsoft.com/office/drawing/2014/main" id="{DF8AE469-DC87-4190-B86B-685366E6E6A0}"/>
              </a:ext>
            </a:extLst>
          </p:cNvPr>
          <p:cNvSpPr>
            <a:spLocks noGrp="1"/>
          </p:cNvSpPr>
          <p:nvPr>
            <p:ph type="title"/>
          </p:nvPr>
        </p:nvSpPr>
        <p:spPr>
          <a:xfrm>
            <a:off x="323850" y="115888"/>
            <a:ext cx="8064574" cy="504825"/>
          </a:xfrm>
        </p:spPr>
        <p:txBody>
          <a:bodyPr/>
          <a:lstStyle/>
          <a:p>
            <a:r>
              <a:rPr lang="ja-JP" altLang="en-US" dirty="0">
                <a:latin typeface="ＭＳ Ｐゴシック" panose="020B0600070205080204" pitchFamily="50" charset="-128"/>
                <a:ea typeface="ＭＳ Ｐゴシック" panose="020B0600070205080204" pitchFamily="50" charset="-128"/>
              </a:rPr>
              <a:t>全体を通した想定ＱＡ</a:t>
            </a:r>
            <a:endParaRPr kumimoji="1" lang="ja-JP" altLang="en-US" dirty="0">
              <a:latin typeface="ＭＳ Ｐゴシック" panose="020B0600070205080204" pitchFamily="50" charset="-128"/>
              <a:ea typeface="ＭＳ Ｐゴシック" panose="020B0600070205080204" pitchFamily="50" charset="-128"/>
            </a:endParaRPr>
          </a:p>
        </p:txBody>
      </p:sp>
      <p:graphicFrame>
        <p:nvGraphicFramePr>
          <p:cNvPr id="8" name="表 7">
            <a:extLst>
              <a:ext uri="{FF2B5EF4-FFF2-40B4-BE49-F238E27FC236}">
                <a16:creationId xmlns:a16="http://schemas.microsoft.com/office/drawing/2014/main" id="{98770F6B-2F0C-45F3-9E3A-87A15EFED545}"/>
              </a:ext>
            </a:extLst>
          </p:cNvPr>
          <p:cNvGraphicFramePr>
            <a:graphicFrameLocks noGrp="1"/>
          </p:cNvGraphicFramePr>
          <p:nvPr>
            <p:extLst>
              <p:ext uri="{D42A27DB-BD31-4B8C-83A1-F6EECF244321}">
                <p14:modId xmlns:p14="http://schemas.microsoft.com/office/powerpoint/2010/main" val="2711214732"/>
              </p:ext>
            </p:extLst>
          </p:nvPr>
        </p:nvGraphicFramePr>
        <p:xfrm>
          <a:off x="360700" y="1120960"/>
          <a:ext cx="8496944" cy="4090822"/>
        </p:xfrm>
        <a:graphic>
          <a:graphicData uri="http://schemas.openxmlformats.org/drawingml/2006/table">
            <a:tbl>
              <a:tblPr firstRow="1" bandRow="1">
                <a:tableStyleId>{69CF1AB2-1976-4502-BF36-3FF5EA218861}</a:tableStyleId>
              </a:tblPr>
              <a:tblGrid>
                <a:gridCol w="360041">
                  <a:extLst>
                    <a:ext uri="{9D8B030D-6E8A-4147-A177-3AD203B41FA5}">
                      <a16:colId xmlns:a16="http://schemas.microsoft.com/office/drawing/2014/main" val="2345279455"/>
                    </a:ext>
                  </a:extLst>
                </a:gridCol>
                <a:gridCol w="2664295">
                  <a:extLst>
                    <a:ext uri="{9D8B030D-6E8A-4147-A177-3AD203B41FA5}">
                      <a16:colId xmlns:a16="http://schemas.microsoft.com/office/drawing/2014/main" val="619103331"/>
                    </a:ext>
                  </a:extLst>
                </a:gridCol>
                <a:gridCol w="3384376">
                  <a:extLst>
                    <a:ext uri="{9D8B030D-6E8A-4147-A177-3AD203B41FA5}">
                      <a16:colId xmlns:a16="http://schemas.microsoft.com/office/drawing/2014/main" val="1099813831"/>
                    </a:ext>
                  </a:extLst>
                </a:gridCol>
                <a:gridCol w="2088232">
                  <a:extLst>
                    <a:ext uri="{9D8B030D-6E8A-4147-A177-3AD203B41FA5}">
                      <a16:colId xmlns:a16="http://schemas.microsoft.com/office/drawing/2014/main" val="4184461988"/>
                    </a:ext>
                  </a:extLst>
                </a:gridCol>
              </a:tblGrid>
              <a:tr h="389246">
                <a:tc>
                  <a:txBody>
                    <a:bodyPr/>
                    <a:lstStyle/>
                    <a:p>
                      <a:endParaRPr kumimoji="1" lang="ja-JP" altLang="en-US"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質問など</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回答／助言内容</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備考</a:t>
                      </a:r>
                    </a:p>
                  </a:txBody>
                  <a:tcPr/>
                </a:tc>
                <a:extLst>
                  <a:ext uri="{0D108BD9-81ED-4DB2-BD59-A6C34878D82A}">
                    <a16:rowId xmlns:a16="http://schemas.microsoft.com/office/drawing/2014/main" val="1992664023"/>
                  </a:ext>
                </a:extLst>
              </a:tr>
              <a:tr h="1922885">
                <a:tc>
                  <a:txBody>
                    <a:bodyPr/>
                    <a:lstStyle/>
                    <a:p>
                      <a:r>
                        <a:rPr kumimoji="1" lang="en-US" altLang="ja-JP" sz="1050" dirty="0">
                          <a:latin typeface="ＭＳ Ｐゴシック" panose="020B0600070205080204" pitchFamily="50" charset="-128"/>
                          <a:ea typeface="ＭＳ Ｐゴシック" panose="020B0600070205080204" pitchFamily="50" charset="-128"/>
                        </a:rPr>
                        <a:t>1</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b="1" dirty="0">
                          <a:latin typeface="ＭＳ Ｐゴシック" panose="020B0600070205080204" pitchFamily="50" charset="-128"/>
                          <a:ea typeface="ＭＳ Ｐゴシック" panose="020B0600070205080204" pitchFamily="50" charset="-128"/>
                        </a:rPr>
                        <a:t>今までのシステム要求定義との違いがわからない。</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ＭＳ Ｐゴシック" panose="020B0600070205080204" pitchFamily="50" charset="-128"/>
                          <a:ea typeface="ＭＳ Ｐゴシック" panose="020B0600070205080204" pitchFamily="50" charset="-128"/>
                        </a:rPr>
                        <a:t>（概説でも説明したように、）これに近いことはこれまでの普段の開発でも実際に行っていると思います。従って、</a:t>
                      </a:r>
                      <a:r>
                        <a:rPr lang="ja-JP" altLang="en-US" sz="1200" dirty="0">
                          <a:latin typeface="ＭＳ Ｐゴシック" panose="020B0600070205080204" pitchFamily="50" charset="-128"/>
                          <a:ea typeface="ＭＳ Ｐゴシック" panose="020B0600070205080204" pitchFamily="50" charset="-128"/>
                        </a:rPr>
                        <a:t>目から鱗のような新鮮な内容をお感じにならないと思います。むしろ、開発のやり方を「体系化」したということにポイントがあるとお考え下さい。システムズエンジニアリングは具体的なやり方を与えるというよりは開発の考え方に特徴があり、それは目的指向や全体俯瞰で考えることです。これは</a:t>
                      </a:r>
                      <a:r>
                        <a:rPr kumimoji="1" lang="ja-JP" altLang="en-US" sz="1200" dirty="0">
                          <a:latin typeface="ＭＳ Ｐゴシック" panose="020B0600070205080204" pitchFamily="50" charset="-128"/>
                          <a:ea typeface="ＭＳ Ｐゴシック" panose="020B0600070205080204" pitchFamily="50" charset="-128"/>
                        </a:rPr>
                        <a:t>システム要求定義という一つのプロセスだけにいえることではなく、全般についていえることです。</a:t>
                      </a:r>
                      <a:endParaRPr kumimoji="1" lang="en-US" altLang="ja-JP" sz="1200" dirty="0">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dirty="0">
                        <a:latin typeface="ＭＳ Ｐゴシック" panose="020B0600070205080204" pitchFamily="50" charset="-128"/>
                        <a:ea typeface="ＭＳ Ｐゴシック" panose="020B0600070205080204" pitchFamily="50" charset="-128"/>
                      </a:endParaRP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257043244"/>
                  </a:ext>
                </a:extLst>
              </a:tr>
              <a:tr h="1415576">
                <a:tc>
                  <a:txBody>
                    <a:bodyPr/>
                    <a:lstStyle/>
                    <a:p>
                      <a:r>
                        <a:rPr kumimoji="1" lang="en-US" altLang="ja-JP" sz="1050" dirty="0">
                          <a:latin typeface="ＭＳ Ｐゴシック" panose="020B0600070205080204" pitchFamily="50" charset="-128"/>
                          <a:ea typeface="ＭＳ Ｐゴシック" panose="020B0600070205080204" pitchFamily="50" charset="-128"/>
                        </a:rPr>
                        <a:t>2</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b="1" dirty="0">
                          <a:latin typeface="ＭＳ Ｐゴシック" panose="020B0600070205080204" pitchFamily="50" charset="-128"/>
                          <a:ea typeface="ＭＳ Ｐゴシック" panose="020B0600070205080204" pitchFamily="50" charset="-128"/>
                        </a:rPr>
                        <a:t>システムズエンジニアリングの「手法」としての特徴が良くわからない。</a:t>
                      </a:r>
                      <a:endParaRPr kumimoji="1" lang="en-US" altLang="ja-JP" sz="1200" b="1" dirty="0">
                        <a:latin typeface="ＭＳ Ｐゴシック" panose="020B0600070205080204" pitchFamily="50" charset="-128"/>
                        <a:ea typeface="ＭＳ Ｐゴシック" panose="020B0600070205080204" pitchFamily="50" charset="-128"/>
                      </a:endParaRPr>
                    </a:p>
                    <a:p>
                      <a:endParaRPr kumimoji="1" lang="ja-JP" altLang="en-US" sz="1200" b="1"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dirty="0">
                          <a:latin typeface="ＭＳ Ｐゴシック" panose="020B0600070205080204" pitchFamily="50" charset="-128"/>
                          <a:ea typeface="ＭＳ Ｐゴシック" panose="020B0600070205080204" pitchFamily="50" charset="-128"/>
                        </a:rPr>
                        <a:t>まず、システムズエンジニアリングは手法ではありません。考え方やプロセスを体系化したものです。</a:t>
                      </a:r>
                      <a:endParaRPr kumimoji="1" lang="en-US" altLang="ja-JP" sz="1200" dirty="0">
                        <a:latin typeface="ＭＳ Ｐゴシック" panose="020B0600070205080204" pitchFamily="50" charset="-128"/>
                        <a:ea typeface="ＭＳ Ｐゴシック" panose="020B0600070205080204" pitchFamily="50" charset="-128"/>
                      </a:endParaRPr>
                    </a:p>
                    <a:p>
                      <a:endParaRPr kumimoji="1" lang="en-US" altLang="ja-JP" sz="1200" dirty="0">
                        <a:latin typeface="ＭＳ Ｐゴシック" panose="020B0600070205080204" pitchFamily="50" charset="-128"/>
                        <a:ea typeface="ＭＳ Ｐゴシック" panose="020B0600070205080204" pitchFamily="50" charset="-128"/>
                      </a:endParaRPr>
                    </a:p>
                    <a:p>
                      <a:r>
                        <a:rPr kumimoji="1" lang="ja-JP" altLang="en-US" sz="1200" dirty="0">
                          <a:latin typeface="ＭＳ Ｐゴシック" panose="020B0600070205080204" pitchFamily="50" charset="-128"/>
                          <a:ea typeface="ＭＳ Ｐゴシック" panose="020B0600070205080204" pitchFamily="50" charset="-128"/>
                        </a:rPr>
                        <a:t>特徴について回答すると、（上述の項１と同じ）</a:t>
                      </a:r>
                      <a:endParaRPr kumimoji="1" lang="en-US" altLang="ja-JP" sz="1200" dirty="0">
                        <a:latin typeface="ＭＳ Ｐゴシック" panose="020B0600070205080204" pitchFamily="50" charset="-128"/>
                        <a:ea typeface="ＭＳ Ｐゴシック" panose="020B0600070205080204" pitchFamily="50" charset="-128"/>
                      </a:endParaRP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2200320416"/>
                  </a:ext>
                </a:extLst>
              </a:tr>
            </a:tbl>
          </a:graphicData>
        </a:graphic>
      </p:graphicFrame>
      <p:sp>
        <p:nvSpPr>
          <p:cNvPr id="5" name="コンテンツ プレースホルダー 2">
            <a:extLst>
              <a:ext uri="{FF2B5EF4-FFF2-40B4-BE49-F238E27FC236}">
                <a16:creationId xmlns:a16="http://schemas.microsoft.com/office/drawing/2014/main" id="{DBD5CCCB-1F64-4045-9096-0318E157BB3C}"/>
              </a:ext>
            </a:extLst>
          </p:cNvPr>
          <p:cNvSpPr>
            <a:spLocks noGrp="1"/>
          </p:cNvSpPr>
          <p:nvPr>
            <p:ph idx="1"/>
          </p:nvPr>
        </p:nvSpPr>
        <p:spPr>
          <a:xfrm>
            <a:off x="154454" y="764704"/>
            <a:ext cx="8835091" cy="360040"/>
          </a:xfrm>
        </p:spPr>
        <p:txBody>
          <a:bodyPr/>
          <a:lstStyle/>
          <a:p>
            <a:pPr marL="0" indent="0">
              <a:buNone/>
            </a:pPr>
            <a:r>
              <a:rPr lang="ja-JP" altLang="en-US" sz="1600" dirty="0">
                <a:latin typeface="ＭＳ Ｐゴシック" panose="020B0600070205080204" pitchFamily="50" charset="-128"/>
                <a:ea typeface="ＭＳ Ｐゴシック" panose="020B0600070205080204" pitchFamily="50" charset="-128"/>
              </a:rPr>
              <a:t>　講義など演習全体を通した想定ＱＡ集　　</a:t>
            </a:r>
            <a:r>
              <a:rPr lang="ja-JP" altLang="en-US" sz="1800" dirty="0">
                <a:latin typeface="ＭＳ Ｐゴシック" panose="020B0600070205080204" pitchFamily="50" charset="-128"/>
                <a:ea typeface="ＭＳ Ｐゴシック" panose="020B0600070205080204" pitchFamily="50" charset="-128"/>
              </a:rPr>
              <a:t>　</a:t>
            </a:r>
            <a:r>
              <a:rPr lang="ja-JP" altLang="en-US" sz="1800" dirty="0">
                <a:solidFill>
                  <a:srgbClr val="FF0000"/>
                </a:solidFill>
                <a:latin typeface="ＭＳ Ｐゴシック" panose="020B0600070205080204" pitchFamily="50" charset="-128"/>
                <a:ea typeface="ＭＳ Ｐゴシック" panose="020B0600070205080204" pitchFamily="50" charset="-128"/>
              </a:rPr>
              <a:t>　</a:t>
            </a:r>
            <a:r>
              <a:rPr lang="ja-JP" altLang="en-US" sz="1800" dirty="0">
                <a:latin typeface="ＭＳ Ｐゴシック" panose="020B0600070205080204" pitchFamily="50" charset="-128"/>
                <a:ea typeface="ＭＳ Ｐゴシック" panose="020B0600070205080204" pitchFamily="50" charset="-128"/>
              </a:rPr>
              <a:t>　</a:t>
            </a:r>
            <a:endParaRPr lang="ja-JP" altLang="en-US" sz="14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29135092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
            <a:extLst>
              <a:ext uri="{FF2B5EF4-FFF2-40B4-BE49-F238E27FC236}">
                <a16:creationId xmlns:a16="http://schemas.microsoft.com/office/drawing/2014/main" id="{DF8AE469-DC87-4190-B86B-685366E6E6A0}"/>
              </a:ext>
            </a:extLst>
          </p:cNvPr>
          <p:cNvSpPr>
            <a:spLocks noGrp="1"/>
          </p:cNvSpPr>
          <p:nvPr>
            <p:ph type="title"/>
          </p:nvPr>
        </p:nvSpPr>
        <p:spPr>
          <a:xfrm>
            <a:off x="323850" y="115888"/>
            <a:ext cx="8064574" cy="504825"/>
          </a:xfrm>
        </p:spPr>
        <p:txBody>
          <a:bodyPr/>
          <a:lstStyle/>
          <a:p>
            <a:r>
              <a:rPr lang="ja-JP" altLang="en-US" dirty="0">
                <a:latin typeface="ＭＳ Ｐゴシック" panose="020B0600070205080204" pitchFamily="50" charset="-128"/>
                <a:ea typeface="ＭＳ Ｐゴシック" panose="020B0600070205080204" pitchFamily="50" charset="-128"/>
              </a:rPr>
              <a:t>全体を通した想定ＱＡ</a:t>
            </a:r>
            <a:endParaRPr kumimoji="1" lang="ja-JP" altLang="en-US" dirty="0">
              <a:latin typeface="ＭＳ Ｐゴシック" panose="020B0600070205080204" pitchFamily="50" charset="-128"/>
              <a:ea typeface="ＭＳ Ｐゴシック" panose="020B0600070205080204" pitchFamily="50" charset="-128"/>
            </a:endParaRPr>
          </a:p>
        </p:txBody>
      </p:sp>
      <p:graphicFrame>
        <p:nvGraphicFramePr>
          <p:cNvPr id="8" name="表 7">
            <a:extLst>
              <a:ext uri="{FF2B5EF4-FFF2-40B4-BE49-F238E27FC236}">
                <a16:creationId xmlns:a16="http://schemas.microsoft.com/office/drawing/2014/main" id="{98770F6B-2F0C-45F3-9E3A-87A15EFED545}"/>
              </a:ext>
            </a:extLst>
          </p:cNvPr>
          <p:cNvGraphicFramePr>
            <a:graphicFrameLocks noGrp="1"/>
          </p:cNvGraphicFramePr>
          <p:nvPr>
            <p:extLst>
              <p:ext uri="{D42A27DB-BD31-4B8C-83A1-F6EECF244321}">
                <p14:modId xmlns:p14="http://schemas.microsoft.com/office/powerpoint/2010/main" val="3509733697"/>
              </p:ext>
            </p:extLst>
          </p:nvPr>
        </p:nvGraphicFramePr>
        <p:xfrm>
          <a:off x="358529" y="1124744"/>
          <a:ext cx="8496944" cy="5417009"/>
        </p:xfrm>
        <a:graphic>
          <a:graphicData uri="http://schemas.openxmlformats.org/drawingml/2006/table">
            <a:tbl>
              <a:tblPr firstRow="1" bandRow="1">
                <a:tableStyleId>{69CF1AB2-1976-4502-BF36-3FF5EA218861}</a:tableStyleId>
              </a:tblPr>
              <a:tblGrid>
                <a:gridCol w="360041">
                  <a:extLst>
                    <a:ext uri="{9D8B030D-6E8A-4147-A177-3AD203B41FA5}">
                      <a16:colId xmlns:a16="http://schemas.microsoft.com/office/drawing/2014/main" val="2345279455"/>
                    </a:ext>
                  </a:extLst>
                </a:gridCol>
                <a:gridCol w="2664295">
                  <a:extLst>
                    <a:ext uri="{9D8B030D-6E8A-4147-A177-3AD203B41FA5}">
                      <a16:colId xmlns:a16="http://schemas.microsoft.com/office/drawing/2014/main" val="619103331"/>
                    </a:ext>
                  </a:extLst>
                </a:gridCol>
                <a:gridCol w="3384376">
                  <a:extLst>
                    <a:ext uri="{9D8B030D-6E8A-4147-A177-3AD203B41FA5}">
                      <a16:colId xmlns:a16="http://schemas.microsoft.com/office/drawing/2014/main" val="1099813831"/>
                    </a:ext>
                  </a:extLst>
                </a:gridCol>
                <a:gridCol w="2088232">
                  <a:extLst>
                    <a:ext uri="{9D8B030D-6E8A-4147-A177-3AD203B41FA5}">
                      <a16:colId xmlns:a16="http://schemas.microsoft.com/office/drawing/2014/main" val="4184461988"/>
                    </a:ext>
                  </a:extLst>
                </a:gridCol>
              </a:tblGrid>
              <a:tr h="402178">
                <a:tc>
                  <a:txBody>
                    <a:bodyPr/>
                    <a:lstStyle/>
                    <a:p>
                      <a:endParaRPr kumimoji="1" lang="ja-JP" altLang="en-US"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質問など</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回答／助言内容</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備考</a:t>
                      </a:r>
                    </a:p>
                  </a:txBody>
                  <a:tcPr/>
                </a:tc>
                <a:extLst>
                  <a:ext uri="{0D108BD9-81ED-4DB2-BD59-A6C34878D82A}">
                    <a16:rowId xmlns:a16="http://schemas.microsoft.com/office/drawing/2014/main" val="1992664023"/>
                  </a:ext>
                </a:extLst>
              </a:tr>
              <a:tr h="900031">
                <a:tc>
                  <a:txBody>
                    <a:bodyPr/>
                    <a:lstStyle/>
                    <a:p>
                      <a:r>
                        <a:rPr kumimoji="1" lang="en-US" altLang="ja-JP" sz="1050" dirty="0">
                          <a:latin typeface="ＭＳ Ｐゴシック" panose="020B0600070205080204" pitchFamily="50" charset="-128"/>
                          <a:ea typeface="ＭＳ Ｐゴシック" panose="020B0600070205080204" pitchFamily="50" charset="-128"/>
                        </a:rPr>
                        <a:t>3</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b="1" dirty="0">
                          <a:latin typeface="ＭＳ Ｐゴシック" panose="020B0600070205080204" pitchFamily="50" charset="-128"/>
                          <a:ea typeface="ＭＳ Ｐゴシック" panose="020B0600070205080204" pitchFamily="50" charset="-128"/>
                        </a:rPr>
                        <a:t>システムズエンジニアリングの事例が知りたい。</a:t>
                      </a:r>
                    </a:p>
                  </a:txBody>
                  <a:tcPr/>
                </a:tc>
                <a:tc>
                  <a:txBody>
                    <a:bodyPr/>
                    <a:lstStyle/>
                    <a:p>
                      <a:r>
                        <a:rPr kumimoji="1" lang="ja-JP" altLang="en-US" sz="1200" dirty="0">
                          <a:latin typeface="ＭＳ Ｐゴシック" panose="020B0600070205080204" pitchFamily="50" charset="-128"/>
                          <a:ea typeface="ＭＳ Ｐゴシック" panose="020B0600070205080204" pitchFamily="50" charset="-128"/>
                        </a:rPr>
                        <a:t>参考になる書籍として「システムズエンジニアリング概説」の最後に紹介している「成功事例に学ぶシステムズエンジニアリング」にＳｙｓＥの観点をわかりやすく解説した事例が載っています。</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371149030"/>
                  </a:ext>
                </a:extLst>
              </a:tr>
              <a:tr h="858031">
                <a:tc>
                  <a:txBody>
                    <a:bodyPr/>
                    <a:lstStyle/>
                    <a:p>
                      <a:r>
                        <a:rPr kumimoji="1" lang="en-US" altLang="ja-JP" sz="1050" dirty="0">
                          <a:latin typeface="ＭＳ Ｐゴシック" panose="020B0600070205080204" pitchFamily="50" charset="-128"/>
                          <a:ea typeface="ＭＳ Ｐゴシック" panose="020B0600070205080204" pitchFamily="50" charset="-128"/>
                        </a:rPr>
                        <a:t>4</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b="1" dirty="0">
                          <a:latin typeface="ＭＳ Ｐゴシック" panose="020B0600070205080204" pitchFamily="50" charset="-128"/>
                          <a:ea typeface="ＭＳ Ｐゴシック" panose="020B0600070205080204" pitchFamily="50" charset="-128"/>
                        </a:rPr>
                        <a:t>今回は社長がＭａｒｙを指定して話が始まる演習だったが、もっと手前の目的や問題を捉えるところのやり方も知りたい。</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ＭＳ Ｐゴシック" panose="020B0600070205080204" pitchFamily="50" charset="-128"/>
                          <a:ea typeface="ＭＳ Ｐゴシック" panose="020B0600070205080204" pitchFamily="50" charset="-128"/>
                        </a:rPr>
                        <a:t>今回の演習では、世の中でありがちな、手段ややり方を先に与えられた場合にどう対応するかもポイントにしていました。</a:t>
                      </a:r>
                      <a:endParaRPr kumimoji="1" lang="en-US" altLang="ja-JP" sz="1200" dirty="0">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ＭＳ Ｐゴシック" panose="020B0600070205080204" pitchFamily="50" charset="-128"/>
                          <a:ea typeface="ＭＳ Ｐゴシック" panose="020B0600070205080204" pitchFamily="50" charset="-128"/>
                        </a:rPr>
                        <a:t>本来は社長の思い込み（手段ややり方の指定）に捉われずに、もう一度目的や問題が何かを突き詰めて考え直すことが重要です。それに気づかれたことは、素晴らしいことだと思います。</a:t>
                      </a:r>
                      <a:endParaRPr kumimoji="1" lang="en-US" altLang="ja-JP" sz="1200" dirty="0">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ＭＳ Ｐゴシック" panose="020B0600070205080204" pitchFamily="50" charset="-128"/>
                          <a:ea typeface="ＭＳ Ｐゴシック" panose="020B0600070205080204" pitchFamily="50" charset="-128"/>
                        </a:rPr>
                        <a:t>よって、本演習のシート</a:t>
                      </a:r>
                      <a:r>
                        <a:rPr kumimoji="1" lang="en-US" altLang="ja-JP" sz="1200" dirty="0">
                          <a:latin typeface="ＭＳ Ｐゴシック" panose="020B0600070205080204" pitchFamily="50" charset="-128"/>
                          <a:ea typeface="ＭＳ Ｐゴシック" panose="020B0600070205080204" pitchFamily="50" charset="-128"/>
                        </a:rPr>
                        <a:t>A</a:t>
                      </a:r>
                      <a:r>
                        <a:rPr kumimoji="1" lang="ja-JP" altLang="en-US" sz="1200" dirty="0">
                          <a:latin typeface="ＭＳ Ｐゴシック" panose="020B0600070205080204" pitchFamily="50" charset="-128"/>
                          <a:ea typeface="ＭＳ Ｐゴシック" panose="020B0600070205080204" pitchFamily="50" charset="-128"/>
                        </a:rPr>
                        <a:t>を作成する際に目的や問題に立ち返った検討を体験していただきました。このときの検討が左記のやり方のヒントになるかと思います。</a:t>
                      </a: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257043244"/>
                  </a:ext>
                </a:extLst>
              </a:tr>
              <a:tr h="806079">
                <a:tc>
                  <a:txBody>
                    <a:bodyPr/>
                    <a:lstStyle/>
                    <a:p>
                      <a:r>
                        <a:rPr kumimoji="1" lang="en-US" altLang="ja-JP" sz="1050" dirty="0">
                          <a:latin typeface="ＭＳ Ｐゴシック" panose="020B0600070205080204" pitchFamily="50" charset="-128"/>
                          <a:ea typeface="ＭＳ Ｐゴシック" panose="020B0600070205080204" pitchFamily="50" charset="-128"/>
                        </a:rPr>
                        <a:t>5</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b="1" dirty="0">
                          <a:latin typeface="ＭＳ Ｐゴシック" panose="020B0600070205080204" pitchFamily="50" charset="-128"/>
                          <a:ea typeface="ＭＳ Ｐゴシック" panose="020B0600070205080204" pitchFamily="50" charset="-128"/>
                        </a:rPr>
                        <a:t>システムズエンジニアリングをもっと深く勉強したい。どうすればよいか？</a:t>
                      </a:r>
                    </a:p>
                  </a:txBody>
                  <a:tcPr/>
                </a:tc>
                <a:tc>
                  <a:txBody>
                    <a:bodyPr/>
                    <a:lstStyle/>
                    <a:p>
                      <a:r>
                        <a:rPr kumimoji="1" lang="ja-JP" altLang="en-US" sz="1200" dirty="0">
                          <a:latin typeface="ＭＳ Ｐゴシック" panose="020B0600070205080204" pitchFamily="50" charset="-128"/>
                          <a:ea typeface="ＭＳ Ｐゴシック" panose="020B0600070205080204" pitchFamily="50" charset="-128"/>
                        </a:rPr>
                        <a:t>本講座の「システムズエンジニアリング概説」の資料の最終ページに記載されている参考資料のリストをご覧ください。なお、社会人学生として学ぶならば、慶應</a:t>
                      </a:r>
                      <a:r>
                        <a:rPr kumimoji="1" lang="en-US" altLang="ja-JP" sz="1200" dirty="0">
                          <a:latin typeface="ＭＳ Ｐゴシック" panose="020B0600070205080204" pitchFamily="50" charset="-128"/>
                          <a:ea typeface="ＭＳ Ｐゴシック" panose="020B0600070205080204" pitchFamily="50" charset="-128"/>
                        </a:rPr>
                        <a:t>SDM</a:t>
                      </a:r>
                      <a:r>
                        <a:rPr kumimoji="1" lang="ja-JP" altLang="en-US" sz="1200" dirty="0">
                          <a:latin typeface="ＭＳ Ｐゴシック" panose="020B0600070205080204" pitchFamily="50" charset="-128"/>
                          <a:ea typeface="ＭＳ Ｐゴシック" panose="020B0600070205080204" pitchFamily="50" charset="-128"/>
                        </a:rPr>
                        <a:t>の講座があります。</a:t>
                      </a: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2200320416"/>
                  </a:ext>
                </a:extLst>
              </a:tr>
              <a:tr h="938913">
                <a:tc>
                  <a:txBody>
                    <a:bodyPr/>
                    <a:lstStyle/>
                    <a:p>
                      <a:r>
                        <a:rPr kumimoji="1" lang="en-US" altLang="ja-JP" sz="1050" dirty="0">
                          <a:latin typeface="ＭＳ Ｐゴシック" panose="020B0600070205080204" pitchFamily="50" charset="-128"/>
                          <a:ea typeface="ＭＳ Ｐゴシック" panose="020B0600070205080204" pitchFamily="50" charset="-128"/>
                        </a:rPr>
                        <a:t>6</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latin typeface="ＭＳ Ｐゴシック" panose="020B0600070205080204" pitchFamily="50" charset="-128"/>
                          <a:ea typeface="ＭＳ Ｐゴシック" panose="020B0600070205080204" pitchFamily="50" charset="-128"/>
                        </a:rPr>
                        <a:t>ＰＰ表の作り方や、使い方がよくわからない。</a:t>
                      </a:r>
                      <a:endParaRPr kumimoji="1" lang="en-US" altLang="ja-JP" sz="1200" b="1" dirty="0">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latin typeface="ＭＳ Ｐゴシック" panose="020B0600070205080204" pitchFamily="50" charset="-128"/>
                          <a:ea typeface="ＭＳ Ｐゴシック" panose="020B0600070205080204" pitchFamily="50" charset="-128"/>
                        </a:rPr>
                        <a:t>記録すればいいのか？どう使うのか？</a:t>
                      </a:r>
                    </a:p>
                  </a:txBody>
                  <a:tcPr/>
                </a:tc>
                <a:tc>
                  <a:txBody>
                    <a:bodyPr/>
                    <a:lstStyle/>
                    <a:p>
                      <a:r>
                        <a:rPr kumimoji="1" lang="ja-JP" altLang="en-US" sz="1200" dirty="0">
                          <a:latin typeface="ＭＳ Ｐゴシック" panose="020B0600070205080204" pitchFamily="50" charset="-128"/>
                          <a:ea typeface="ＭＳ Ｐゴシック" panose="020B0600070205080204" pitchFamily="50" charset="-128"/>
                        </a:rPr>
                        <a:t>表の交点部分に着目し、考慮すべき事項やアイデアが漏れていないかを検討するチェック表として使ってください。記載しておくと、後で他の人が見た時に、各プロセスでの工夫説明や証拠となります。</a:t>
                      </a: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8411062"/>
                  </a:ext>
                </a:extLst>
              </a:tr>
            </a:tbl>
          </a:graphicData>
        </a:graphic>
      </p:graphicFrame>
      <p:sp>
        <p:nvSpPr>
          <p:cNvPr id="5" name="コンテンツ プレースホルダー 2">
            <a:extLst>
              <a:ext uri="{FF2B5EF4-FFF2-40B4-BE49-F238E27FC236}">
                <a16:creationId xmlns:a16="http://schemas.microsoft.com/office/drawing/2014/main" id="{9FBCCE2F-7024-4BB8-9356-436632962488}"/>
              </a:ext>
            </a:extLst>
          </p:cNvPr>
          <p:cNvSpPr>
            <a:spLocks noGrp="1"/>
          </p:cNvSpPr>
          <p:nvPr>
            <p:ph idx="1"/>
          </p:nvPr>
        </p:nvSpPr>
        <p:spPr>
          <a:xfrm>
            <a:off x="154454" y="764704"/>
            <a:ext cx="8835091" cy="360040"/>
          </a:xfrm>
        </p:spPr>
        <p:txBody>
          <a:bodyPr/>
          <a:lstStyle/>
          <a:p>
            <a:pPr marL="0" indent="0">
              <a:buNone/>
            </a:pPr>
            <a:r>
              <a:rPr lang="ja-JP" altLang="en-US" sz="1600" dirty="0">
                <a:latin typeface="ＭＳ Ｐゴシック" panose="020B0600070205080204" pitchFamily="50" charset="-128"/>
                <a:ea typeface="ＭＳ Ｐゴシック" panose="020B0600070205080204" pitchFamily="50" charset="-128"/>
              </a:rPr>
              <a:t>　講義など演習全体を通した想定ＱＡ集　　</a:t>
            </a:r>
            <a:r>
              <a:rPr lang="ja-JP" altLang="en-US" sz="1800" dirty="0">
                <a:latin typeface="ＭＳ Ｐゴシック" panose="020B0600070205080204" pitchFamily="50" charset="-128"/>
                <a:ea typeface="ＭＳ Ｐゴシック" panose="020B0600070205080204" pitchFamily="50" charset="-128"/>
              </a:rPr>
              <a:t>　</a:t>
            </a:r>
            <a:r>
              <a:rPr lang="ja-JP" altLang="en-US" sz="1800" dirty="0">
                <a:solidFill>
                  <a:srgbClr val="FF0000"/>
                </a:solidFill>
                <a:latin typeface="ＭＳ Ｐゴシック" panose="020B0600070205080204" pitchFamily="50" charset="-128"/>
                <a:ea typeface="ＭＳ Ｐゴシック" panose="020B0600070205080204" pitchFamily="50" charset="-128"/>
              </a:rPr>
              <a:t>　</a:t>
            </a:r>
            <a:r>
              <a:rPr lang="ja-JP" altLang="en-US" sz="1800" dirty="0">
                <a:latin typeface="ＭＳ Ｐゴシック" panose="020B0600070205080204" pitchFamily="50" charset="-128"/>
                <a:ea typeface="ＭＳ Ｐゴシック" panose="020B0600070205080204" pitchFamily="50" charset="-128"/>
              </a:rPr>
              <a:t>　</a:t>
            </a:r>
            <a:endParaRPr lang="ja-JP" altLang="en-US" sz="14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055204130"/>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DB63EF6-FEBB-4063-A140-F0E3C7FAED3E}"/>
              </a:ext>
            </a:extLst>
          </p:cNvPr>
          <p:cNvSpPr>
            <a:spLocks noGrp="1"/>
          </p:cNvSpPr>
          <p:nvPr>
            <p:ph idx="1"/>
          </p:nvPr>
        </p:nvSpPr>
        <p:spPr>
          <a:xfrm>
            <a:off x="154454" y="764704"/>
            <a:ext cx="8835091" cy="360040"/>
          </a:xfrm>
        </p:spPr>
        <p:txBody>
          <a:bodyPr/>
          <a:lstStyle/>
          <a:p>
            <a:pPr marL="0" indent="0">
              <a:buNone/>
            </a:pPr>
            <a:r>
              <a:rPr lang="ja-JP" altLang="en-US" sz="1600" dirty="0">
                <a:latin typeface="ＭＳ Ｐゴシック" panose="020B0600070205080204" pitchFamily="50" charset="-128"/>
                <a:ea typeface="ＭＳ Ｐゴシック" panose="020B0600070205080204" pitchFamily="50" charset="-128"/>
              </a:rPr>
              <a:t>　講義など演習全体を通した想定ＱＡ集　　</a:t>
            </a:r>
            <a:r>
              <a:rPr lang="ja-JP" altLang="en-US" sz="1800" dirty="0">
                <a:latin typeface="ＭＳ Ｐゴシック" panose="020B0600070205080204" pitchFamily="50" charset="-128"/>
                <a:ea typeface="ＭＳ Ｐゴシック" panose="020B0600070205080204" pitchFamily="50" charset="-128"/>
              </a:rPr>
              <a:t>　</a:t>
            </a:r>
            <a:r>
              <a:rPr lang="ja-JP" altLang="en-US" sz="1800" dirty="0">
                <a:solidFill>
                  <a:srgbClr val="FF0000"/>
                </a:solidFill>
                <a:latin typeface="ＭＳ Ｐゴシック" panose="020B0600070205080204" pitchFamily="50" charset="-128"/>
                <a:ea typeface="ＭＳ Ｐゴシック" panose="020B0600070205080204" pitchFamily="50" charset="-128"/>
              </a:rPr>
              <a:t>　</a:t>
            </a:r>
            <a:r>
              <a:rPr lang="ja-JP" altLang="en-US" sz="1800" dirty="0">
                <a:latin typeface="ＭＳ Ｐゴシック" panose="020B0600070205080204" pitchFamily="50" charset="-128"/>
                <a:ea typeface="ＭＳ Ｐゴシック" panose="020B0600070205080204" pitchFamily="50" charset="-128"/>
              </a:rPr>
              <a:t>　</a:t>
            </a:r>
            <a:endParaRPr lang="ja-JP" altLang="en-US" sz="1400" dirty="0">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DF8AE469-DC87-4190-B86B-685366E6E6A0}"/>
              </a:ext>
            </a:extLst>
          </p:cNvPr>
          <p:cNvSpPr>
            <a:spLocks noGrp="1"/>
          </p:cNvSpPr>
          <p:nvPr>
            <p:ph type="title"/>
          </p:nvPr>
        </p:nvSpPr>
        <p:spPr>
          <a:xfrm>
            <a:off x="323850" y="115888"/>
            <a:ext cx="8064574" cy="504825"/>
          </a:xfrm>
        </p:spPr>
        <p:txBody>
          <a:bodyPr/>
          <a:lstStyle/>
          <a:p>
            <a:r>
              <a:rPr lang="ja-JP" altLang="en-US" dirty="0">
                <a:latin typeface="ＭＳ Ｐゴシック" panose="020B0600070205080204" pitchFamily="50" charset="-128"/>
                <a:ea typeface="ＭＳ Ｐゴシック" panose="020B0600070205080204" pitchFamily="50" charset="-128"/>
              </a:rPr>
              <a:t>全体を通した想定ＱＡ</a:t>
            </a:r>
            <a:endParaRPr kumimoji="1" lang="ja-JP" altLang="en-US" dirty="0">
              <a:latin typeface="ＭＳ Ｐゴシック" panose="020B0600070205080204" pitchFamily="50" charset="-128"/>
              <a:ea typeface="ＭＳ Ｐゴシック" panose="020B0600070205080204" pitchFamily="50" charset="-128"/>
            </a:endParaRPr>
          </a:p>
        </p:txBody>
      </p:sp>
      <p:graphicFrame>
        <p:nvGraphicFramePr>
          <p:cNvPr id="8" name="表 7">
            <a:extLst>
              <a:ext uri="{FF2B5EF4-FFF2-40B4-BE49-F238E27FC236}">
                <a16:creationId xmlns:a16="http://schemas.microsoft.com/office/drawing/2014/main" id="{98770F6B-2F0C-45F3-9E3A-87A15EFED545}"/>
              </a:ext>
            </a:extLst>
          </p:cNvPr>
          <p:cNvGraphicFramePr>
            <a:graphicFrameLocks noGrp="1"/>
          </p:cNvGraphicFramePr>
          <p:nvPr>
            <p:extLst>
              <p:ext uri="{D42A27DB-BD31-4B8C-83A1-F6EECF244321}">
                <p14:modId xmlns:p14="http://schemas.microsoft.com/office/powerpoint/2010/main" val="57027321"/>
              </p:ext>
            </p:extLst>
          </p:nvPr>
        </p:nvGraphicFramePr>
        <p:xfrm>
          <a:off x="358529" y="1124744"/>
          <a:ext cx="8496944" cy="4968552"/>
        </p:xfrm>
        <a:graphic>
          <a:graphicData uri="http://schemas.openxmlformats.org/drawingml/2006/table">
            <a:tbl>
              <a:tblPr firstRow="1" bandRow="1">
                <a:tableStyleId>{69CF1AB2-1976-4502-BF36-3FF5EA218861}</a:tableStyleId>
              </a:tblPr>
              <a:tblGrid>
                <a:gridCol w="360041">
                  <a:extLst>
                    <a:ext uri="{9D8B030D-6E8A-4147-A177-3AD203B41FA5}">
                      <a16:colId xmlns:a16="http://schemas.microsoft.com/office/drawing/2014/main" val="2345279455"/>
                    </a:ext>
                  </a:extLst>
                </a:gridCol>
                <a:gridCol w="2664295">
                  <a:extLst>
                    <a:ext uri="{9D8B030D-6E8A-4147-A177-3AD203B41FA5}">
                      <a16:colId xmlns:a16="http://schemas.microsoft.com/office/drawing/2014/main" val="619103331"/>
                    </a:ext>
                  </a:extLst>
                </a:gridCol>
                <a:gridCol w="3384376">
                  <a:extLst>
                    <a:ext uri="{9D8B030D-6E8A-4147-A177-3AD203B41FA5}">
                      <a16:colId xmlns:a16="http://schemas.microsoft.com/office/drawing/2014/main" val="1099813831"/>
                    </a:ext>
                  </a:extLst>
                </a:gridCol>
                <a:gridCol w="2088232">
                  <a:extLst>
                    <a:ext uri="{9D8B030D-6E8A-4147-A177-3AD203B41FA5}">
                      <a16:colId xmlns:a16="http://schemas.microsoft.com/office/drawing/2014/main" val="4184461988"/>
                    </a:ext>
                  </a:extLst>
                </a:gridCol>
              </a:tblGrid>
              <a:tr h="419439">
                <a:tc>
                  <a:txBody>
                    <a:bodyPr/>
                    <a:lstStyle/>
                    <a:p>
                      <a:endParaRPr kumimoji="1" lang="ja-JP" altLang="en-US"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質問など</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回答／助言内容</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備考</a:t>
                      </a:r>
                    </a:p>
                  </a:txBody>
                  <a:tcPr/>
                </a:tc>
                <a:extLst>
                  <a:ext uri="{0D108BD9-81ED-4DB2-BD59-A6C34878D82A}">
                    <a16:rowId xmlns:a16="http://schemas.microsoft.com/office/drawing/2014/main" val="1992664023"/>
                  </a:ext>
                </a:extLst>
              </a:tr>
              <a:tr h="1099977">
                <a:tc>
                  <a:txBody>
                    <a:bodyPr/>
                    <a:lstStyle/>
                    <a:p>
                      <a:r>
                        <a:rPr kumimoji="1" lang="en-US" altLang="ja-JP" sz="1050" dirty="0">
                          <a:latin typeface="ＭＳ Ｐゴシック" panose="020B0600070205080204" pitchFamily="50" charset="-128"/>
                          <a:ea typeface="ＭＳ Ｐゴシック" panose="020B0600070205080204" pitchFamily="50" charset="-128"/>
                        </a:rPr>
                        <a:t>7</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latin typeface="ＭＳ Ｐゴシック" panose="020B0600070205080204" pitchFamily="50" charset="-128"/>
                          <a:ea typeface="ＭＳ Ｐゴシック" panose="020B0600070205080204" pitchFamily="50" charset="-128"/>
                        </a:rPr>
                        <a:t>この先のアーキテクチャ構築の勉強をしたい。実習などの機会はないか？</a:t>
                      </a:r>
                      <a:endParaRPr kumimoji="1" lang="en-US" altLang="ja-JP" sz="1200" b="1" dirty="0">
                        <a:latin typeface="ＭＳ Ｐゴシック" panose="020B0600070205080204" pitchFamily="50" charset="-128"/>
                        <a:ea typeface="ＭＳ Ｐゴシック" panose="020B0600070205080204" pitchFamily="50" charset="-128"/>
                      </a:endParaRPr>
                    </a:p>
                  </a:txBody>
                  <a:tcPr/>
                </a:tc>
                <a:tc>
                  <a:txBody>
                    <a:bodyPr/>
                    <a:lstStyle/>
                    <a:p>
                      <a:r>
                        <a:rPr kumimoji="1" lang="en-US" altLang="ja-JP" sz="1200" dirty="0">
                          <a:latin typeface="ＭＳ Ｐゴシック" panose="020B0600070205080204" pitchFamily="50" charset="-128"/>
                          <a:ea typeface="ＭＳ Ｐゴシック" panose="020B0600070205080204" pitchFamily="50" charset="-128"/>
                        </a:rPr>
                        <a:t>IPA</a:t>
                      </a:r>
                      <a:r>
                        <a:rPr kumimoji="1" lang="ja-JP" altLang="en-US" sz="1200" dirty="0">
                          <a:latin typeface="ＭＳ Ｐゴシック" panose="020B0600070205080204" pitchFamily="50" charset="-128"/>
                          <a:ea typeface="ＭＳ Ｐゴシック" panose="020B0600070205080204" pitchFamily="50" charset="-128"/>
                        </a:rPr>
                        <a:t>では、まだその演習は用意していません。簡単に言えば、</a:t>
                      </a:r>
                      <a:r>
                        <a:rPr kumimoji="1" lang="en-US" altLang="ja-JP" sz="1200" dirty="0">
                          <a:latin typeface="ＭＳ Ｐゴシック" panose="020B0600070205080204" pitchFamily="50" charset="-128"/>
                          <a:ea typeface="ＭＳ Ｐゴシック" panose="020B0600070205080204" pitchFamily="50" charset="-128"/>
                        </a:rPr>
                        <a:t>FFBD(Functional flow block diagram)</a:t>
                      </a:r>
                      <a:r>
                        <a:rPr kumimoji="1" lang="ja-JP" altLang="en-US" sz="1200" dirty="0">
                          <a:latin typeface="ＭＳ Ｐゴシック" panose="020B0600070205080204" pitchFamily="50" charset="-128"/>
                          <a:ea typeface="ＭＳ Ｐゴシック" panose="020B0600070205080204" pitchFamily="50" charset="-128"/>
                        </a:rPr>
                        <a:t>を書いて、機能の流れや階層化による細分化を行い、順に機能設計、物理設計へと落とし込んでいくのですが、このキーワードで調べてみてください。</a:t>
                      </a:r>
                      <a:endParaRPr kumimoji="1" lang="en-US" altLang="ja-JP" sz="1200" dirty="0">
                        <a:latin typeface="ＭＳ Ｐゴシック" panose="020B0600070205080204" pitchFamily="50" charset="-128"/>
                        <a:ea typeface="ＭＳ Ｐゴシック" panose="020B060007020508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371149030"/>
                  </a:ext>
                </a:extLst>
              </a:tr>
              <a:tr h="969956">
                <a:tc>
                  <a:txBody>
                    <a:bodyPr/>
                    <a:lstStyle/>
                    <a:p>
                      <a:r>
                        <a:rPr kumimoji="1" lang="en-US" altLang="ja-JP" sz="1050" dirty="0">
                          <a:latin typeface="ＭＳ Ｐゴシック" panose="020B0600070205080204" pitchFamily="50" charset="-128"/>
                          <a:ea typeface="ＭＳ Ｐゴシック" panose="020B0600070205080204" pitchFamily="50" charset="-128"/>
                        </a:rPr>
                        <a:t>8</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b="1" dirty="0">
                          <a:latin typeface="ＭＳ Ｐゴシック" panose="020B0600070205080204" pitchFamily="50" charset="-128"/>
                          <a:ea typeface="ＭＳ Ｐゴシック" panose="020B0600070205080204" pitchFamily="50" charset="-128"/>
                        </a:rPr>
                        <a:t>この先はどのようにトレーニングしていけばよいか。</a:t>
                      </a:r>
                      <a:endParaRPr kumimoji="1" lang="en-US" altLang="ja-JP" sz="1200" b="1"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dirty="0">
                          <a:latin typeface="ＭＳ Ｐゴシック" panose="020B0600070205080204" pitchFamily="50" charset="-128"/>
                          <a:ea typeface="ＭＳ Ｐゴシック" panose="020B0600070205080204" pitchFamily="50" charset="-128"/>
                        </a:rPr>
                        <a:t>実案件の中で使って体験してください。すると、概説の中で述べていたことの意味が、具体的に理解できると思います。（あらためて実感されるはずです）</a:t>
                      </a: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257043244"/>
                  </a:ext>
                </a:extLst>
              </a:tr>
              <a:tr h="1499969">
                <a:tc>
                  <a:txBody>
                    <a:bodyPr/>
                    <a:lstStyle/>
                    <a:p>
                      <a:r>
                        <a:rPr kumimoji="1" lang="en-US" altLang="ja-JP" sz="1050" dirty="0">
                          <a:latin typeface="ＭＳ Ｐゴシック" panose="020B0600070205080204" pitchFamily="50" charset="-128"/>
                          <a:ea typeface="ＭＳ Ｐゴシック" panose="020B0600070205080204" pitchFamily="50" charset="-128"/>
                        </a:rPr>
                        <a:t>9</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b="1" dirty="0">
                          <a:latin typeface="ＭＳ Ｐゴシック" panose="020B0600070205080204" pitchFamily="50" charset="-128"/>
                          <a:ea typeface="ＭＳ Ｐゴシック" panose="020B0600070205080204" pitchFamily="50" charset="-128"/>
                        </a:rPr>
                        <a:t>システムズエンジニアリングがもたらす効果を上司の説得用に示したい。事例だと、余所の事項と見られがちなので、</a:t>
                      </a:r>
                      <a:endParaRPr kumimoji="1" lang="en-US" altLang="ja-JP" sz="1200" b="1" dirty="0">
                        <a:latin typeface="ＭＳ Ｐゴシック" panose="020B0600070205080204" pitchFamily="50" charset="-128"/>
                        <a:ea typeface="ＭＳ Ｐゴシック" panose="020B0600070205080204" pitchFamily="50" charset="-128"/>
                      </a:endParaRPr>
                    </a:p>
                    <a:p>
                      <a:r>
                        <a:rPr kumimoji="1" lang="ja-JP" altLang="en-US" sz="1200" b="1" dirty="0">
                          <a:latin typeface="ＭＳ Ｐゴシック" panose="020B0600070205080204" pitchFamily="50" charset="-128"/>
                          <a:ea typeface="ＭＳ Ｐゴシック" panose="020B0600070205080204" pitchFamily="50" charset="-128"/>
                        </a:rPr>
                        <a:t>一般的な認識を定量的に示せないか。</a:t>
                      </a:r>
                    </a:p>
                  </a:txBody>
                  <a:tcPr/>
                </a:tc>
                <a:tc>
                  <a:txBody>
                    <a:bodyPr/>
                    <a:lstStyle/>
                    <a:p>
                      <a:r>
                        <a:rPr kumimoji="1" lang="en-US" altLang="ja-JP" sz="1200" dirty="0">
                          <a:latin typeface="ＭＳ Ｐゴシック" panose="020B0600070205080204" pitchFamily="50" charset="-128"/>
                          <a:ea typeface="ＭＳ Ｐゴシック" panose="020B0600070205080204" pitchFamily="50" charset="-128"/>
                        </a:rPr>
                        <a:t>INCOSE</a:t>
                      </a:r>
                      <a:r>
                        <a:rPr kumimoji="1" lang="ja-JP" altLang="en-US" sz="1200" dirty="0">
                          <a:latin typeface="ＭＳ Ｐゴシック" panose="020B0600070205080204" pitchFamily="50" charset="-128"/>
                          <a:ea typeface="ＭＳ Ｐゴシック" panose="020B0600070205080204" pitchFamily="50" charset="-128"/>
                        </a:rPr>
                        <a:t>が示したデータでは、</a:t>
                      </a:r>
                      <a:r>
                        <a:rPr kumimoji="1" lang="en-US" altLang="ja-JP" sz="1200" dirty="0" err="1">
                          <a:latin typeface="ＭＳ Ｐゴシック" panose="020B0600070205080204" pitchFamily="50" charset="-128"/>
                          <a:ea typeface="ＭＳ Ｐゴシック" panose="020B0600070205080204" pitchFamily="50" charset="-128"/>
                        </a:rPr>
                        <a:t>SysE</a:t>
                      </a:r>
                      <a:r>
                        <a:rPr kumimoji="1" lang="ja-JP" altLang="en-US" sz="1200" dirty="0">
                          <a:latin typeface="ＭＳ Ｐゴシック" panose="020B0600070205080204" pitchFamily="50" charset="-128"/>
                          <a:ea typeface="ＭＳ Ｐゴシック" panose="020B0600070205080204" pitchFamily="50" charset="-128"/>
                        </a:rPr>
                        <a:t>を「最適に」適用した場合、適用しない場合に比べて、コストと納期が凡そ</a:t>
                      </a:r>
                      <a:r>
                        <a:rPr kumimoji="1" lang="en-US" altLang="ja-JP" sz="1200" dirty="0">
                          <a:latin typeface="ＭＳ Ｐゴシック" panose="020B0600070205080204" pitchFamily="50" charset="-128"/>
                          <a:ea typeface="ＭＳ Ｐゴシック" panose="020B0600070205080204" pitchFamily="50" charset="-128"/>
                        </a:rPr>
                        <a:t>70%</a:t>
                      </a:r>
                      <a:r>
                        <a:rPr kumimoji="1" lang="ja-JP" altLang="en-US" sz="1200" dirty="0">
                          <a:latin typeface="ＭＳ Ｐゴシック" panose="020B0600070205080204" pitchFamily="50" charset="-128"/>
                          <a:ea typeface="ＭＳ Ｐゴシック" panose="020B0600070205080204" pitchFamily="50" charset="-128"/>
                        </a:rPr>
                        <a:t>、</a:t>
                      </a:r>
                      <a:r>
                        <a:rPr kumimoji="1" lang="en-US" altLang="ja-JP" sz="1200" dirty="0">
                          <a:latin typeface="ＭＳ Ｐゴシック" panose="020B0600070205080204" pitchFamily="50" charset="-128"/>
                          <a:ea typeface="ＭＳ Ｐゴシック" panose="020B0600070205080204" pitchFamily="50" charset="-128"/>
                        </a:rPr>
                        <a:t>55%</a:t>
                      </a:r>
                      <a:r>
                        <a:rPr kumimoji="1" lang="ja-JP" altLang="en-US" sz="1200" dirty="0">
                          <a:latin typeface="ＭＳ Ｐゴシック" panose="020B0600070205080204" pitchFamily="50" charset="-128"/>
                          <a:ea typeface="ＭＳ Ｐゴシック" panose="020B0600070205080204" pitchFamily="50" charset="-128"/>
                        </a:rPr>
                        <a:t>になったという数値が報告されています。ただし、新しいものを入れると、初期コストや時間は増えるので、最適に適用できるようになるまでに、それ相応のロスを覚悟する必要があります。</a:t>
                      </a:r>
                      <a:endParaRPr kumimoji="1" lang="en-US" altLang="ja-JP" sz="1200" dirty="0">
                        <a:latin typeface="ＭＳ Ｐゴシック" panose="020B0600070205080204" pitchFamily="50" charset="-128"/>
                        <a:ea typeface="ＭＳ Ｐゴシック" panose="020B0600070205080204" pitchFamily="50" charset="-128"/>
                      </a:endParaRP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2200320416"/>
                  </a:ext>
                </a:extLst>
              </a:tr>
              <a:tr h="979211">
                <a:tc>
                  <a:txBody>
                    <a:bodyPr/>
                    <a:lstStyle/>
                    <a:p>
                      <a:r>
                        <a:rPr kumimoji="1" lang="en-US" altLang="ja-JP" sz="1050" dirty="0">
                          <a:latin typeface="ＭＳ Ｐゴシック" panose="020B0600070205080204" pitchFamily="50" charset="-128"/>
                          <a:ea typeface="ＭＳ Ｐゴシック" panose="020B0600070205080204" pitchFamily="50" charset="-128"/>
                        </a:rPr>
                        <a:t>10</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r>
                        <a:rPr kumimoji="1" lang="en-US" altLang="ja-JP" sz="1200" b="1" dirty="0">
                          <a:latin typeface="ＭＳ Ｐゴシック" panose="020B0600070205080204" pitchFamily="50" charset="-128"/>
                          <a:ea typeface="ＭＳ Ｐゴシック" panose="020B0600070205080204" pitchFamily="50" charset="-128"/>
                        </a:rPr>
                        <a:t>MBSE</a:t>
                      </a:r>
                      <a:r>
                        <a:rPr kumimoji="1" lang="ja-JP" altLang="en-US" sz="1200" b="1" dirty="0">
                          <a:latin typeface="ＭＳ Ｐゴシック" panose="020B0600070205080204" pitchFamily="50" charset="-128"/>
                          <a:ea typeface="ＭＳ Ｐゴシック" panose="020B0600070205080204" pitchFamily="50" charset="-128"/>
                        </a:rPr>
                        <a:t>や</a:t>
                      </a:r>
                      <a:r>
                        <a:rPr kumimoji="1" lang="en-US" altLang="ja-JP" sz="1200" b="1" dirty="0">
                          <a:latin typeface="ＭＳ Ｐゴシック" panose="020B0600070205080204" pitchFamily="50" charset="-128"/>
                          <a:ea typeface="ＭＳ Ｐゴシック" panose="020B0600070205080204" pitchFamily="50" charset="-128"/>
                        </a:rPr>
                        <a:t>SYSML</a:t>
                      </a:r>
                      <a:r>
                        <a:rPr kumimoji="1" lang="ja-JP" altLang="en-US" sz="1200" b="1" dirty="0">
                          <a:latin typeface="ＭＳ Ｐゴシック" panose="020B0600070205080204" pitchFamily="50" charset="-128"/>
                          <a:ea typeface="ＭＳ Ｐゴシック" panose="020B0600070205080204" pitchFamily="50" charset="-128"/>
                        </a:rPr>
                        <a:t>とはどういう関係なのか。</a:t>
                      </a:r>
                    </a:p>
                  </a:txBody>
                  <a:tcPr/>
                </a:tc>
                <a:tc>
                  <a:txBody>
                    <a:bodyPr/>
                    <a:lstStyle/>
                    <a:p>
                      <a:r>
                        <a:rPr kumimoji="1" lang="ja-JP" altLang="en-US" sz="1200" dirty="0">
                          <a:latin typeface="ＭＳ Ｐゴシック" panose="020B0600070205080204" pitchFamily="50" charset="-128"/>
                          <a:ea typeface="ＭＳ Ｐゴシック" panose="020B0600070205080204" pitchFamily="50" charset="-128"/>
                        </a:rPr>
                        <a:t>前者はモデルを用いたシステムズエンジニアリングの技法やプロセスです。後者は表記法（モデリング言語）であり、システムズエンジニアリング以外でも使われる一般的な言語です。</a:t>
                      </a: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8411062"/>
                  </a:ext>
                </a:extLst>
              </a:tr>
            </a:tbl>
          </a:graphicData>
        </a:graphic>
      </p:graphicFrame>
    </p:spTree>
    <p:extLst>
      <p:ext uri="{BB962C8B-B14F-4D97-AF65-F5344CB8AC3E}">
        <p14:creationId xmlns:p14="http://schemas.microsoft.com/office/powerpoint/2010/main" val="3783033583"/>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DB63EF6-FEBB-4063-A140-F0E3C7FAED3E}"/>
              </a:ext>
            </a:extLst>
          </p:cNvPr>
          <p:cNvSpPr>
            <a:spLocks noGrp="1"/>
          </p:cNvSpPr>
          <p:nvPr>
            <p:ph idx="1"/>
          </p:nvPr>
        </p:nvSpPr>
        <p:spPr>
          <a:xfrm>
            <a:off x="154454" y="764704"/>
            <a:ext cx="8835091" cy="360040"/>
          </a:xfrm>
        </p:spPr>
        <p:txBody>
          <a:bodyPr/>
          <a:lstStyle/>
          <a:p>
            <a:pPr marL="0" indent="0">
              <a:buNone/>
            </a:pPr>
            <a:r>
              <a:rPr lang="ja-JP" altLang="en-US" sz="1600" dirty="0">
                <a:latin typeface="ＭＳ Ｐゴシック" panose="020B0600070205080204" pitchFamily="50" charset="-128"/>
                <a:ea typeface="ＭＳ Ｐゴシック" panose="020B0600070205080204" pitchFamily="50" charset="-128"/>
              </a:rPr>
              <a:t>　講義など演習全体を通した想定ＱＡ集　　</a:t>
            </a:r>
            <a:r>
              <a:rPr lang="ja-JP" altLang="en-US" sz="1800" dirty="0">
                <a:latin typeface="ＭＳ Ｐゴシック" panose="020B0600070205080204" pitchFamily="50" charset="-128"/>
                <a:ea typeface="ＭＳ Ｐゴシック" panose="020B0600070205080204" pitchFamily="50" charset="-128"/>
              </a:rPr>
              <a:t>　</a:t>
            </a:r>
            <a:r>
              <a:rPr lang="ja-JP" altLang="en-US" sz="1800" dirty="0">
                <a:solidFill>
                  <a:srgbClr val="FF0000"/>
                </a:solidFill>
                <a:latin typeface="ＭＳ Ｐゴシック" panose="020B0600070205080204" pitchFamily="50" charset="-128"/>
                <a:ea typeface="ＭＳ Ｐゴシック" panose="020B0600070205080204" pitchFamily="50" charset="-128"/>
              </a:rPr>
              <a:t>　</a:t>
            </a:r>
            <a:r>
              <a:rPr lang="ja-JP" altLang="en-US" sz="1800" dirty="0">
                <a:latin typeface="ＭＳ Ｐゴシック" panose="020B0600070205080204" pitchFamily="50" charset="-128"/>
                <a:ea typeface="ＭＳ Ｐゴシック" panose="020B0600070205080204" pitchFamily="50" charset="-128"/>
              </a:rPr>
              <a:t>　</a:t>
            </a:r>
            <a:endParaRPr lang="ja-JP" altLang="en-US" sz="1400" dirty="0">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DF8AE469-DC87-4190-B86B-685366E6E6A0}"/>
              </a:ext>
            </a:extLst>
          </p:cNvPr>
          <p:cNvSpPr>
            <a:spLocks noGrp="1"/>
          </p:cNvSpPr>
          <p:nvPr>
            <p:ph type="title"/>
          </p:nvPr>
        </p:nvSpPr>
        <p:spPr>
          <a:xfrm>
            <a:off x="323850" y="115888"/>
            <a:ext cx="8064574" cy="504825"/>
          </a:xfrm>
        </p:spPr>
        <p:txBody>
          <a:bodyPr/>
          <a:lstStyle/>
          <a:p>
            <a:r>
              <a:rPr lang="ja-JP" altLang="en-US" dirty="0">
                <a:latin typeface="ＭＳ Ｐゴシック" panose="020B0600070205080204" pitchFamily="50" charset="-128"/>
                <a:ea typeface="ＭＳ Ｐゴシック" panose="020B0600070205080204" pitchFamily="50" charset="-128"/>
              </a:rPr>
              <a:t>全体を通した想定ＱＡ</a:t>
            </a:r>
            <a:endParaRPr kumimoji="1" lang="ja-JP" altLang="en-US" dirty="0">
              <a:latin typeface="ＭＳ Ｐゴシック" panose="020B0600070205080204" pitchFamily="50" charset="-128"/>
              <a:ea typeface="ＭＳ Ｐゴシック" panose="020B0600070205080204" pitchFamily="50" charset="-128"/>
            </a:endParaRPr>
          </a:p>
        </p:txBody>
      </p:sp>
      <p:graphicFrame>
        <p:nvGraphicFramePr>
          <p:cNvPr id="8" name="表 7">
            <a:extLst>
              <a:ext uri="{FF2B5EF4-FFF2-40B4-BE49-F238E27FC236}">
                <a16:creationId xmlns:a16="http://schemas.microsoft.com/office/drawing/2014/main" id="{98770F6B-2F0C-45F3-9E3A-87A15EFED545}"/>
              </a:ext>
            </a:extLst>
          </p:cNvPr>
          <p:cNvGraphicFramePr>
            <a:graphicFrameLocks noGrp="1"/>
          </p:cNvGraphicFramePr>
          <p:nvPr>
            <p:extLst>
              <p:ext uri="{D42A27DB-BD31-4B8C-83A1-F6EECF244321}">
                <p14:modId xmlns:p14="http://schemas.microsoft.com/office/powerpoint/2010/main" val="2266886849"/>
              </p:ext>
            </p:extLst>
          </p:nvPr>
        </p:nvGraphicFramePr>
        <p:xfrm>
          <a:off x="358529" y="1124745"/>
          <a:ext cx="8529410" cy="5322762"/>
        </p:xfrm>
        <a:graphic>
          <a:graphicData uri="http://schemas.openxmlformats.org/drawingml/2006/table">
            <a:tbl>
              <a:tblPr firstRow="1" bandRow="1">
                <a:tableStyleId>{69CF1AB2-1976-4502-BF36-3FF5EA218861}</a:tableStyleId>
              </a:tblPr>
              <a:tblGrid>
                <a:gridCol w="357505">
                  <a:extLst>
                    <a:ext uri="{9D8B030D-6E8A-4147-A177-3AD203B41FA5}">
                      <a16:colId xmlns:a16="http://schemas.microsoft.com/office/drawing/2014/main" val="2345279455"/>
                    </a:ext>
                  </a:extLst>
                </a:gridCol>
                <a:gridCol w="2699297">
                  <a:extLst>
                    <a:ext uri="{9D8B030D-6E8A-4147-A177-3AD203B41FA5}">
                      <a16:colId xmlns:a16="http://schemas.microsoft.com/office/drawing/2014/main" val="619103331"/>
                    </a:ext>
                  </a:extLst>
                </a:gridCol>
                <a:gridCol w="3384376">
                  <a:extLst>
                    <a:ext uri="{9D8B030D-6E8A-4147-A177-3AD203B41FA5}">
                      <a16:colId xmlns:a16="http://schemas.microsoft.com/office/drawing/2014/main" val="1099813831"/>
                    </a:ext>
                  </a:extLst>
                </a:gridCol>
                <a:gridCol w="2088232">
                  <a:extLst>
                    <a:ext uri="{9D8B030D-6E8A-4147-A177-3AD203B41FA5}">
                      <a16:colId xmlns:a16="http://schemas.microsoft.com/office/drawing/2014/main" val="4184461988"/>
                    </a:ext>
                  </a:extLst>
                </a:gridCol>
              </a:tblGrid>
              <a:tr h="385002">
                <a:tc>
                  <a:txBody>
                    <a:bodyPr/>
                    <a:lstStyle/>
                    <a:p>
                      <a:endParaRPr kumimoji="1" lang="ja-JP" altLang="en-US" dirty="0"/>
                    </a:p>
                  </a:txBody>
                  <a:tcPr/>
                </a:tc>
                <a:tc>
                  <a:txBody>
                    <a:bodyPr/>
                    <a:lstStyle/>
                    <a:p>
                      <a:r>
                        <a:rPr kumimoji="1" lang="ja-JP" altLang="en-US" b="1" dirty="0">
                          <a:latin typeface="ＭＳ Ｐゴシック" panose="020B0600070205080204" pitchFamily="50" charset="-128"/>
                          <a:ea typeface="ＭＳ Ｐゴシック" panose="020B0600070205080204" pitchFamily="50" charset="-128"/>
                        </a:rPr>
                        <a:t>質問など</a:t>
                      </a:r>
                    </a:p>
                  </a:txBody>
                  <a:tcPr/>
                </a:tc>
                <a:tc>
                  <a:txBody>
                    <a:bodyPr/>
                    <a:lstStyle/>
                    <a:p>
                      <a:r>
                        <a:rPr kumimoji="1" lang="ja-JP" altLang="en-US" b="1" dirty="0">
                          <a:latin typeface="ＭＳ Ｐゴシック" panose="020B0600070205080204" pitchFamily="50" charset="-128"/>
                          <a:ea typeface="ＭＳ Ｐゴシック" panose="020B0600070205080204" pitchFamily="50" charset="-128"/>
                        </a:rPr>
                        <a:t>回答／助言内容</a:t>
                      </a:r>
                    </a:p>
                  </a:txBody>
                  <a:tcPr/>
                </a:tc>
                <a:tc>
                  <a:txBody>
                    <a:bodyPr/>
                    <a:lstStyle/>
                    <a:p>
                      <a:r>
                        <a:rPr kumimoji="1" lang="ja-JP" altLang="en-US" b="1" dirty="0">
                          <a:latin typeface="ＭＳ Ｐゴシック" panose="020B0600070205080204" pitchFamily="50" charset="-128"/>
                          <a:ea typeface="ＭＳ Ｐゴシック" panose="020B0600070205080204" pitchFamily="50" charset="-128"/>
                        </a:rPr>
                        <a:t>備考</a:t>
                      </a:r>
                    </a:p>
                  </a:txBody>
                  <a:tcPr/>
                </a:tc>
                <a:extLst>
                  <a:ext uri="{0D108BD9-81ED-4DB2-BD59-A6C34878D82A}">
                    <a16:rowId xmlns:a16="http://schemas.microsoft.com/office/drawing/2014/main" val="1992664023"/>
                  </a:ext>
                </a:extLst>
              </a:tr>
              <a:tr h="962884">
                <a:tc>
                  <a:txBody>
                    <a:bodyPr/>
                    <a:lstStyle/>
                    <a:p>
                      <a:r>
                        <a:rPr kumimoji="1" lang="en-US" altLang="ja-JP" sz="1050" dirty="0">
                          <a:latin typeface="ＭＳ Ｐゴシック" panose="020B0600070205080204" pitchFamily="50" charset="-128"/>
                          <a:ea typeface="ＭＳ Ｐゴシック" panose="020B0600070205080204" pitchFamily="50" charset="-128"/>
                        </a:rPr>
                        <a:t>11</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latin typeface="ＭＳ Ｐゴシック" panose="020B0600070205080204" pitchFamily="50" charset="-128"/>
                          <a:ea typeface="ＭＳ Ｐゴシック" panose="020B0600070205080204" pitchFamily="50" charset="-128"/>
                        </a:rPr>
                        <a:t>色々な解決の方向性や実現法を出して比較検討するのはわかったが、そのアイデアはどのようにして導出するのか。</a:t>
                      </a:r>
                    </a:p>
                  </a:txBody>
                  <a:tcPr/>
                </a:tc>
                <a:tc>
                  <a:txBody>
                    <a:bodyPr/>
                    <a:lstStyle/>
                    <a:p>
                      <a:r>
                        <a:rPr kumimoji="1" lang="en-US" altLang="ja-JP" sz="1200" dirty="0" err="1">
                          <a:latin typeface="ＭＳ Ｐゴシック" panose="020B0600070205080204" pitchFamily="50" charset="-128"/>
                          <a:ea typeface="ＭＳ Ｐゴシック" panose="020B0600070205080204" pitchFamily="50" charset="-128"/>
                        </a:rPr>
                        <a:t>SysE</a:t>
                      </a:r>
                      <a:r>
                        <a:rPr kumimoji="1" lang="ja-JP" altLang="en-US" sz="1200" dirty="0">
                          <a:latin typeface="ＭＳ Ｐゴシック" panose="020B0600070205080204" pitchFamily="50" charset="-128"/>
                          <a:ea typeface="ＭＳ Ｐゴシック" panose="020B0600070205080204" pitchFamily="50" charset="-128"/>
                        </a:rPr>
                        <a:t>は、アイデアの出し方までは規定しておらず、一般的なアイデア導出方法を使えばよいことになっています。</a:t>
                      </a:r>
                      <a:r>
                        <a:rPr kumimoji="1" lang="en-US" altLang="ja-JP" sz="1200" dirty="0">
                          <a:latin typeface="ＭＳ Ｐゴシック" panose="020B0600070205080204" pitchFamily="50" charset="-128"/>
                          <a:ea typeface="ＭＳ Ｐゴシック" panose="020B0600070205080204" pitchFamily="50" charset="-128"/>
                        </a:rPr>
                        <a:t>KJ</a:t>
                      </a:r>
                      <a:r>
                        <a:rPr kumimoji="1" lang="ja-JP" altLang="en-US" sz="1200" dirty="0">
                          <a:latin typeface="ＭＳ Ｐゴシック" panose="020B0600070205080204" pitchFamily="50" charset="-128"/>
                          <a:ea typeface="ＭＳ Ｐゴシック" panose="020B0600070205080204" pitchFamily="50" charset="-128"/>
                        </a:rPr>
                        <a:t>法や強制連想法などが挙げられますが、１人ではなく、複数人で知恵を出し合うことが大事だと思います。</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371149030"/>
                  </a:ext>
                </a:extLst>
              </a:tr>
              <a:tr h="1137954">
                <a:tc>
                  <a:txBody>
                    <a:bodyPr/>
                    <a:lstStyle/>
                    <a:p>
                      <a:r>
                        <a:rPr kumimoji="1" lang="en-US" altLang="ja-JP" sz="1050" dirty="0">
                          <a:latin typeface="ＭＳ Ｐゴシック" panose="020B0600070205080204" pitchFamily="50" charset="-128"/>
                          <a:ea typeface="ＭＳ Ｐゴシック" panose="020B0600070205080204" pitchFamily="50" charset="-128"/>
                        </a:rPr>
                        <a:t>12</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latin typeface="ＭＳ Ｐゴシック" panose="020B0600070205080204" pitchFamily="50" charset="-128"/>
                          <a:ea typeface="ＭＳ Ｐゴシック" panose="020B0600070205080204" pitchFamily="50" charset="-128"/>
                        </a:rPr>
                        <a:t>システムズエンジニアリングの専門家になるには、どういう知識やスキルを身に着ければよいのか。</a:t>
                      </a:r>
                      <a:endParaRPr kumimoji="1" lang="en-US" altLang="ja-JP" sz="1200" b="1"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dirty="0">
                          <a:latin typeface="ＭＳ Ｐゴシック" panose="020B0600070205080204" pitchFamily="50" charset="-128"/>
                          <a:ea typeface="ＭＳ Ｐゴシック" panose="020B0600070205080204" pitchFamily="50" charset="-128"/>
                        </a:rPr>
                        <a:t>専門家とは、研究者ではなく、使いこなす人という意味で答えると、まだオーソライズされた人材像はありません。たとえば、手段と目的を混同しない、複数の手段を列挙できる、階層的な理解やモデル化ができる等の条件が考えられますが、システムズエンジニアリングに専門的に取り組んでいる組織がいずれ体系化して紹介してくれるでしょう。（</a:t>
                      </a:r>
                      <a:r>
                        <a:rPr kumimoji="1" lang="en-US" altLang="ja-JP" sz="1200" dirty="0">
                          <a:latin typeface="ＭＳ Ｐゴシック" panose="020B0600070205080204" pitchFamily="50" charset="-128"/>
                          <a:ea typeface="ＭＳ Ｐゴシック" panose="020B0600070205080204" pitchFamily="50" charset="-128"/>
                        </a:rPr>
                        <a:t>INCOSE</a:t>
                      </a:r>
                      <a:r>
                        <a:rPr kumimoji="1" lang="ja-JP" altLang="en-US" sz="1200" dirty="0">
                          <a:latin typeface="ＭＳ Ｐゴシック" panose="020B0600070205080204" pitchFamily="50" charset="-128"/>
                          <a:ea typeface="ＭＳ Ｐゴシック" panose="020B0600070205080204" pitchFamily="50" charset="-128"/>
                        </a:rPr>
                        <a:t>等）</a:t>
                      </a:r>
                      <a:endParaRPr kumimoji="1" lang="en-US" altLang="ja-JP" sz="1200" dirty="0">
                        <a:latin typeface="ＭＳ Ｐゴシック" panose="020B0600070205080204" pitchFamily="50" charset="-128"/>
                        <a:ea typeface="ＭＳ Ｐゴシック" panose="020B0600070205080204" pitchFamily="50" charset="-128"/>
                      </a:endParaRP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257043244"/>
                  </a:ext>
                </a:extLst>
              </a:tr>
              <a:tr h="1053059">
                <a:tc>
                  <a:txBody>
                    <a:bodyPr/>
                    <a:lstStyle/>
                    <a:p>
                      <a:r>
                        <a:rPr kumimoji="1" lang="en-US" altLang="ja-JP" sz="1050" dirty="0">
                          <a:latin typeface="ＭＳ Ｐゴシック" panose="020B0600070205080204" pitchFamily="50" charset="-128"/>
                          <a:ea typeface="ＭＳ Ｐゴシック" panose="020B0600070205080204" pitchFamily="50" charset="-128"/>
                        </a:rPr>
                        <a:t>13</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b="1" dirty="0">
                          <a:latin typeface="ＭＳ Ｐゴシック" panose="020B0600070205080204" pitchFamily="50" charset="-128"/>
                          <a:ea typeface="ＭＳ Ｐゴシック" panose="020B0600070205080204" pitchFamily="50" charset="-128"/>
                        </a:rPr>
                        <a:t>目的思考と全体俯瞰の考え方は特徴的だと理解できるが、他の３つは特徴的だと思えない。何が違うのか。</a:t>
                      </a:r>
                      <a:endParaRPr kumimoji="1" lang="en-US" altLang="ja-JP" sz="1200" b="1"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dirty="0">
                          <a:latin typeface="ＭＳ Ｐゴシック" panose="020B0600070205080204" pitchFamily="50" charset="-128"/>
                          <a:ea typeface="ＭＳ Ｐゴシック" panose="020B0600070205080204" pitchFamily="50" charset="-128"/>
                        </a:rPr>
                        <a:t>指摘の通りで、目的思考と全体俯瞰が</a:t>
                      </a:r>
                      <a:r>
                        <a:rPr kumimoji="1" lang="en-US" altLang="ja-JP" sz="1200" dirty="0" err="1">
                          <a:latin typeface="ＭＳ Ｐゴシック" panose="020B0600070205080204" pitchFamily="50" charset="-128"/>
                          <a:ea typeface="ＭＳ Ｐゴシック" panose="020B0600070205080204" pitchFamily="50" charset="-128"/>
                        </a:rPr>
                        <a:t>SysE</a:t>
                      </a:r>
                      <a:r>
                        <a:rPr kumimoji="1" lang="ja-JP" altLang="en-US" sz="1200" dirty="0">
                          <a:latin typeface="ＭＳ Ｐゴシック" panose="020B0600070205080204" pitchFamily="50" charset="-128"/>
                          <a:ea typeface="ＭＳ Ｐゴシック" panose="020B0600070205080204" pitchFamily="50" charset="-128"/>
                        </a:rPr>
                        <a:t>のメインの特徴です。他の３つは、時に応じて特徴的な面がありますが、今までも良く似たやり方をやっていたと言われれば否定しません。</a:t>
                      </a:r>
                      <a:r>
                        <a:rPr kumimoji="1" lang="en-US" altLang="ja-JP" sz="1200" dirty="0" err="1">
                          <a:latin typeface="ＭＳ Ｐゴシック" panose="020B0600070205080204" pitchFamily="50" charset="-128"/>
                          <a:ea typeface="ＭＳ Ｐゴシック" panose="020B0600070205080204" pitchFamily="50" charset="-128"/>
                        </a:rPr>
                        <a:t>SysE</a:t>
                      </a:r>
                      <a:r>
                        <a:rPr kumimoji="1" lang="ja-JP" altLang="en-US" sz="1200" dirty="0">
                          <a:latin typeface="ＭＳ Ｐゴシック" panose="020B0600070205080204" pitchFamily="50" charset="-128"/>
                          <a:ea typeface="ＭＳ Ｐゴシック" panose="020B0600070205080204" pitchFamily="50" charset="-128"/>
                        </a:rPr>
                        <a:t>は、４つのポイントに細かく分解して特徴を捉えるのではなく、総合的かつ体系的に確立されたものと捉えるのがよいでしょう。</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2200320416"/>
                  </a:ext>
                </a:extLst>
              </a:tr>
              <a:tr h="962884">
                <a:tc>
                  <a:txBody>
                    <a:bodyPr/>
                    <a:lstStyle/>
                    <a:p>
                      <a:r>
                        <a:rPr kumimoji="1" lang="en-US" altLang="ja-JP" sz="1050" dirty="0">
                          <a:latin typeface="ＭＳ Ｐゴシック" panose="020B0600070205080204" pitchFamily="50" charset="-128"/>
                          <a:ea typeface="ＭＳ Ｐゴシック" panose="020B0600070205080204" pitchFamily="50" charset="-128"/>
                        </a:rPr>
                        <a:t>14</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r>
                        <a:rPr kumimoji="1" lang="en-US" altLang="ja-JP" sz="1200" b="1" dirty="0">
                          <a:latin typeface="ＭＳ Ｐゴシック" panose="020B0600070205080204" pitchFamily="50" charset="-128"/>
                          <a:ea typeface="ＭＳ Ｐゴシック" panose="020B0600070205080204" pitchFamily="50" charset="-128"/>
                        </a:rPr>
                        <a:t>ISO15288</a:t>
                      </a:r>
                      <a:r>
                        <a:rPr kumimoji="1" lang="ja-JP" altLang="en-US" sz="1200" b="1" dirty="0">
                          <a:latin typeface="ＭＳ Ｐゴシック" panose="020B0600070205080204" pitchFamily="50" charset="-128"/>
                          <a:ea typeface="ＭＳ Ｐゴシック" panose="020B0600070205080204" pitchFamily="50" charset="-128"/>
                        </a:rPr>
                        <a:t>に準拠するやり方に、少し留意点を加えているという認識だが、それで合っているか。</a:t>
                      </a:r>
                    </a:p>
                  </a:txBody>
                  <a:tcPr/>
                </a:tc>
                <a:tc>
                  <a:txBody>
                    <a:bodyPr/>
                    <a:lstStyle/>
                    <a:p>
                      <a:r>
                        <a:rPr kumimoji="1" lang="en-US" altLang="ja-JP" sz="1200" dirty="0" err="1">
                          <a:latin typeface="ＭＳ Ｐゴシック" panose="020B0600070205080204" pitchFamily="50" charset="-128"/>
                          <a:ea typeface="ＭＳ Ｐゴシック" panose="020B0600070205080204" pitchFamily="50" charset="-128"/>
                        </a:rPr>
                        <a:t>SysE</a:t>
                      </a:r>
                      <a:r>
                        <a:rPr kumimoji="1" lang="ja-JP" altLang="en-US" sz="1200" dirty="0">
                          <a:latin typeface="ＭＳ Ｐゴシック" panose="020B0600070205080204" pitchFamily="50" charset="-128"/>
                          <a:ea typeface="ＭＳ Ｐゴシック" panose="020B0600070205080204" pitchFamily="50" charset="-128"/>
                        </a:rPr>
                        <a:t>の教科書的なものとしては、</a:t>
                      </a:r>
                      <a:r>
                        <a:rPr kumimoji="1" lang="en-US" altLang="ja-JP" sz="1200" dirty="0">
                          <a:latin typeface="ＭＳ Ｐゴシック" panose="020B0600070205080204" pitchFamily="50" charset="-128"/>
                          <a:ea typeface="ＭＳ Ｐゴシック" panose="020B0600070205080204" pitchFamily="50" charset="-128"/>
                        </a:rPr>
                        <a:t>ISO15288</a:t>
                      </a:r>
                      <a:r>
                        <a:rPr kumimoji="1" lang="ja-JP" altLang="en-US" sz="1200" dirty="0">
                          <a:latin typeface="ＭＳ Ｐゴシック" panose="020B0600070205080204" pitchFamily="50" charset="-128"/>
                          <a:ea typeface="ＭＳ Ｐゴシック" panose="020B0600070205080204" pitchFamily="50" charset="-128"/>
                        </a:rPr>
                        <a:t>以外に</a:t>
                      </a:r>
                      <a:r>
                        <a:rPr kumimoji="1" lang="en-US" altLang="ja-JP" sz="1200" dirty="0">
                          <a:latin typeface="ＭＳ Ｐゴシック" panose="020B0600070205080204" pitchFamily="50" charset="-128"/>
                          <a:ea typeface="ＭＳ Ｐゴシック" panose="020B0600070205080204" pitchFamily="50" charset="-128"/>
                        </a:rPr>
                        <a:t>SE</a:t>
                      </a:r>
                      <a:r>
                        <a:rPr kumimoji="1" lang="ja-JP" altLang="en-US" sz="1200" dirty="0">
                          <a:latin typeface="ＭＳ Ｐゴシック" panose="020B0600070205080204" pitchFamily="50" charset="-128"/>
                          <a:ea typeface="ＭＳ Ｐゴシック" panose="020B0600070205080204" pitchFamily="50" charset="-128"/>
                        </a:rPr>
                        <a:t>ハンドブックや</a:t>
                      </a:r>
                      <a:r>
                        <a:rPr kumimoji="1" lang="en-US" altLang="ja-JP" sz="1200" dirty="0" err="1">
                          <a:latin typeface="ＭＳ Ｐゴシック" panose="020B0600070205080204" pitchFamily="50" charset="-128"/>
                          <a:ea typeface="ＭＳ Ｐゴシック" panose="020B0600070205080204" pitchFamily="50" charset="-128"/>
                        </a:rPr>
                        <a:t>SEBoK</a:t>
                      </a:r>
                      <a:r>
                        <a:rPr kumimoji="1" lang="ja-JP" altLang="en-US" sz="1200" dirty="0">
                          <a:latin typeface="ＭＳ Ｐゴシック" panose="020B0600070205080204" pitchFamily="50" charset="-128"/>
                          <a:ea typeface="ＭＳ Ｐゴシック" panose="020B0600070205080204" pitchFamily="50" charset="-128"/>
                        </a:rPr>
                        <a:t>等がありますが、これらには微妙に違う部分があります。それらを合わせ見て、更に</a:t>
                      </a:r>
                      <a:r>
                        <a:rPr kumimoji="1" lang="en-US" altLang="ja-JP" sz="1200" dirty="0">
                          <a:latin typeface="ＭＳ Ｐゴシック" panose="020B0600070205080204" pitchFamily="50" charset="-128"/>
                          <a:ea typeface="ＭＳ Ｐゴシック" panose="020B0600070205080204" pitchFamily="50" charset="-128"/>
                        </a:rPr>
                        <a:t>IPA</a:t>
                      </a:r>
                      <a:r>
                        <a:rPr kumimoji="1" lang="ja-JP" altLang="en-US" sz="1200" dirty="0">
                          <a:latin typeface="ＭＳ Ｐゴシック" panose="020B0600070205080204" pitchFamily="50" charset="-128"/>
                          <a:ea typeface="ＭＳ Ｐゴシック" panose="020B0600070205080204" pitchFamily="50" charset="-128"/>
                        </a:rPr>
                        <a:t>研究員の独自の経験を加えて、今回の資料を作成しています。</a:t>
                      </a:r>
                      <a:endParaRPr kumimoji="1" lang="en-US" altLang="ja-JP" sz="1200" dirty="0">
                        <a:latin typeface="ＭＳ Ｐゴシック" panose="020B0600070205080204" pitchFamily="50" charset="-128"/>
                        <a:ea typeface="ＭＳ Ｐゴシック" panose="020B0600070205080204" pitchFamily="50" charset="-128"/>
                      </a:endParaRP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8411062"/>
                  </a:ext>
                </a:extLst>
              </a:tr>
            </a:tbl>
          </a:graphicData>
        </a:graphic>
      </p:graphicFrame>
    </p:spTree>
    <p:extLst>
      <p:ext uri="{BB962C8B-B14F-4D97-AF65-F5344CB8AC3E}">
        <p14:creationId xmlns:p14="http://schemas.microsoft.com/office/powerpoint/2010/main" val="1499018932"/>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DB63EF6-FEBB-4063-A140-F0E3C7FAED3E}"/>
              </a:ext>
            </a:extLst>
          </p:cNvPr>
          <p:cNvSpPr>
            <a:spLocks noGrp="1"/>
          </p:cNvSpPr>
          <p:nvPr>
            <p:ph idx="1"/>
          </p:nvPr>
        </p:nvSpPr>
        <p:spPr>
          <a:xfrm>
            <a:off x="154454" y="764704"/>
            <a:ext cx="8835091" cy="360040"/>
          </a:xfrm>
        </p:spPr>
        <p:txBody>
          <a:bodyPr/>
          <a:lstStyle/>
          <a:p>
            <a:pPr marL="0" indent="0">
              <a:buNone/>
            </a:pPr>
            <a:r>
              <a:rPr lang="ja-JP" altLang="en-US" sz="1600" dirty="0">
                <a:latin typeface="ＭＳ Ｐゴシック" panose="020B0600070205080204" pitchFamily="50" charset="-128"/>
                <a:ea typeface="ＭＳ Ｐゴシック" panose="020B0600070205080204" pitchFamily="50" charset="-128"/>
              </a:rPr>
              <a:t>　講義など演習全体を通した想定ＱＡ集　　</a:t>
            </a:r>
            <a:r>
              <a:rPr lang="ja-JP" altLang="en-US" sz="1800" dirty="0">
                <a:latin typeface="ＭＳ Ｐゴシック" panose="020B0600070205080204" pitchFamily="50" charset="-128"/>
                <a:ea typeface="ＭＳ Ｐゴシック" panose="020B0600070205080204" pitchFamily="50" charset="-128"/>
              </a:rPr>
              <a:t>　</a:t>
            </a:r>
            <a:r>
              <a:rPr lang="ja-JP" altLang="en-US" sz="1800" dirty="0">
                <a:solidFill>
                  <a:srgbClr val="FF0000"/>
                </a:solidFill>
                <a:latin typeface="ＭＳ Ｐゴシック" panose="020B0600070205080204" pitchFamily="50" charset="-128"/>
                <a:ea typeface="ＭＳ Ｐゴシック" panose="020B0600070205080204" pitchFamily="50" charset="-128"/>
              </a:rPr>
              <a:t>　</a:t>
            </a:r>
            <a:r>
              <a:rPr lang="ja-JP" altLang="en-US" sz="1800" dirty="0">
                <a:latin typeface="ＭＳ Ｐゴシック" panose="020B0600070205080204" pitchFamily="50" charset="-128"/>
                <a:ea typeface="ＭＳ Ｐゴシック" panose="020B0600070205080204" pitchFamily="50" charset="-128"/>
              </a:rPr>
              <a:t>　</a:t>
            </a:r>
            <a:endParaRPr lang="ja-JP" altLang="en-US" sz="1400" dirty="0">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DF8AE469-DC87-4190-B86B-685366E6E6A0}"/>
              </a:ext>
            </a:extLst>
          </p:cNvPr>
          <p:cNvSpPr>
            <a:spLocks noGrp="1"/>
          </p:cNvSpPr>
          <p:nvPr>
            <p:ph type="title"/>
          </p:nvPr>
        </p:nvSpPr>
        <p:spPr>
          <a:xfrm>
            <a:off x="323850" y="115888"/>
            <a:ext cx="8064574" cy="504825"/>
          </a:xfrm>
        </p:spPr>
        <p:txBody>
          <a:bodyPr/>
          <a:lstStyle/>
          <a:p>
            <a:r>
              <a:rPr lang="ja-JP" altLang="en-US" dirty="0">
                <a:latin typeface="ＭＳ Ｐゴシック" panose="020B0600070205080204" pitchFamily="50" charset="-128"/>
                <a:ea typeface="ＭＳ Ｐゴシック" panose="020B0600070205080204" pitchFamily="50" charset="-128"/>
              </a:rPr>
              <a:t>全体を通した想定ＱＡ</a:t>
            </a:r>
            <a:endParaRPr kumimoji="1" lang="ja-JP" altLang="en-US" dirty="0">
              <a:latin typeface="ＭＳ Ｐゴシック" panose="020B0600070205080204" pitchFamily="50" charset="-128"/>
              <a:ea typeface="ＭＳ Ｐゴシック" panose="020B0600070205080204" pitchFamily="50" charset="-128"/>
            </a:endParaRPr>
          </a:p>
        </p:txBody>
      </p:sp>
      <p:graphicFrame>
        <p:nvGraphicFramePr>
          <p:cNvPr id="8" name="表 7">
            <a:extLst>
              <a:ext uri="{FF2B5EF4-FFF2-40B4-BE49-F238E27FC236}">
                <a16:creationId xmlns:a16="http://schemas.microsoft.com/office/drawing/2014/main" id="{98770F6B-2F0C-45F3-9E3A-87A15EFED545}"/>
              </a:ext>
            </a:extLst>
          </p:cNvPr>
          <p:cNvGraphicFramePr>
            <a:graphicFrameLocks noGrp="1"/>
          </p:cNvGraphicFramePr>
          <p:nvPr>
            <p:extLst>
              <p:ext uri="{D42A27DB-BD31-4B8C-83A1-F6EECF244321}">
                <p14:modId xmlns:p14="http://schemas.microsoft.com/office/powerpoint/2010/main" val="4036030829"/>
              </p:ext>
            </p:extLst>
          </p:nvPr>
        </p:nvGraphicFramePr>
        <p:xfrm>
          <a:off x="358529" y="1124744"/>
          <a:ext cx="8494408" cy="5065618"/>
        </p:xfrm>
        <a:graphic>
          <a:graphicData uri="http://schemas.openxmlformats.org/drawingml/2006/table">
            <a:tbl>
              <a:tblPr firstRow="1" bandRow="1">
                <a:tableStyleId>{69CF1AB2-1976-4502-BF36-3FF5EA218861}</a:tableStyleId>
              </a:tblPr>
              <a:tblGrid>
                <a:gridCol w="357505">
                  <a:extLst>
                    <a:ext uri="{9D8B030D-6E8A-4147-A177-3AD203B41FA5}">
                      <a16:colId xmlns:a16="http://schemas.microsoft.com/office/drawing/2014/main" val="2345279455"/>
                    </a:ext>
                  </a:extLst>
                </a:gridCol>
                <a:gridCol w="2664295">
                  <a:extLst>
                    <a:ext uri="{9D8B030D-6E8A-4147-A177-3AD203B41FA5}">
                      <a16:colId xmlns:a16="http://schemas.microsoft.com/office/drawing/2014/main" val="619103331"/>
                    </a:ext>
                  </a:extLst>
                </a:gridCol>
                <a:gridCol w="3384376">
                  <a:extLst>
                    <a:ext uri="{9D8B030D-6E8A-4147-A177-3AD203B41FA5}">
                      <a16:colId xmlns:a16="http://schemas.microsoft.com/office/drawing/2014/main" val="1099813831"/>
                    </a:ext>
                  </a:extLst>
                </a:gridCol>
                <a:gridCol w="2088232">
                  <a:extLst>
                    <a:ext uri="{9D8B030D-6E8A-4147-A177-3AD203B41FA5}">
                      <a16:colId xmlns:a16="http://schemas.microsoft.com/office/drawing/2014/main" val="4184461988"/>
                    </a:ext>
                  </a:extLst>
                </a:gridCol>
              </a:tblGrid>
              <a:tr h="402178">
                <a:tc>
                  <a:txBody>
                    <a:bodyPr/>
                    <a:lstStyle/>
                    <a:p>
                      <a:endParaRPr kumimoji="1" lang="ja-JP" altLang="en-US" dirty="0"/>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質問など</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回答／助言内容</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備考</a:t>
                      </a:r>
                    </a:p>
                  </a:txBody>
                  <a:tcPr/>
                </a:tc>
                <a:extLst>
                  <a:ext uri="{0D108BD9-81ED-4DB2-BD59-A6C34878D82A}">
                    <a16:rowId xmlns:a16="http://schemas.microsoft.com/office/drawing/2014/main" val="1992664023"/>
                  </a:ext>
                </a:extLst>
              </a:tr>
              <a:tr h="900031">
                <a:tc>
                  <a:txBody>
                    <a:bodyPr/>
                    <a:lstStyle/>
                    <a:p>
                      <a:r>
                        <a:rPr kumimoji="1" lang="en-US" altLang="ja-JP" sz="1050" dirty="0">
                          <a:latin typeface="ＭＳ Ｐゴシック" panose="020B0600070205080204" pitchFamily="50" charset="-128"/>
                          <a:ea typeface="ＭＳ Ｐゴシック" panose="020B0600070205080204" pitchFamily="50" charset="-128"/>
                        </a:rPr>
                        <a:t>15</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b="1" dirty="0">
                          <a:latin typeface="ＭＳ Ｐゴシック" panose="020B0600070205080204" pitchFamily="50" charset="-128"/>
                          <a:ea typeface="ＭＳ Ｐゴシック" panose="020B0600070205080204" pitchFamily="50" charset="-128"/>
                        </a:rPr>
                        <a:t>コンテキスト図は、登場人物以外も書き込もうとすると複雑になる。環境をどこまで考慮すればよいのか。</a:t>
                      </a:r>
                    </a:p>
                  </a:txBody>
                  <a:tcPr/>
                </a:tc>
                <a:tc>
                  <a:txBody>
                    <a:bodyPr/>
                    <a:lstStyle/>
                    <a:p>
                      <a:r>
                        <a:rPr kumimoji="1" lang="ja-JP" altLang="en-US" sz="1200" dirty="0">
                          <a:latin typeface="ＭＳ Ｐゴシック" panose="020B0600070205080204" pitchFamily="50" charset="-128"/>
                          <a:ea typeface="ＭＳ Ｐゴシック" panose="020B0600070205080204" pitchFamily="50" charset="-128"/>
                        </a:rPr>
                        <a:t>コンテキスト図は、共通理解を図るための手段であると考え、複雑化せずにメイン項目に絞って記述するのがよいと思います。登場人物との関係図、つながるシステムとの関係図、関連法規との関係図等、重要な考慮事項を決めて、それぞれ個別に作成する方が理解しやすいと思います。</a:t>
                      </a:r>
                      <a:endParaRPr kumimoji="1" lang="en-US" altLang="ja-JP" sz="1200" dirty="0">
                        <a:latin typeface="ＭＳ Ｐゴシック" panose="020B0600070205080204" pitchFamily="50" charset="-128"/>
                        <a:ea typeface="ＭＳ Ｐゴシック" panose="020B0600070205080204" pitchFamily="50" charset="-128"/>
                      </a:endParaRPr>
                    </a:p>
                    <a:p>
                      <a:endParaRPr kumimoji="1" lang="ja-JP" altLang="en-US" sz="1200" dirty="0">
                        <a:latin typeface="ＭＳ Ｐゴシック" panose="020B0600070205080204" pitchFamily="50" charset="-128"/>
                        <a:ea typeface="ＭＳ Ｐゴシック" panose="020B060007020508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371149030"/>
                  </a:ext>
                </a:extLst>
              </a:tr>
              <a:tr h="1169037">
                <a:tc>
                  <a:txBody>
                    <a:bodyPr/>
                    <a:lstStyle/>
                    <a:p>
                      <a:r>
                        <a:rPr kumimoji="1" lang="en-US" altLang="ja-JP" sz="1050" dirty="0">
                          <a:latin typeface="ＭＳ Ｐゴシック" panose="020B0600070205080204" pitchFamily="50" charset="-128"/>
                          <a:ea typeface="ＭＳ Ｐゴシック" panose="020B0600070205080204" pitchFamily="50" charset="-128"/>
                        </a:rPr>
                        <a:t>16</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latin typeface="ＭＳ Ｐゴシック" panose="020B0600070205080204" pitchFamily="50" charset="-128"/>
                          <a:ea typeface="ＭＳ Ｐゴシック" panose="020B0600070205080204" pitchFamily="50" charset="-128"/>
                        </a:rPr>
                        <a:t>要求事項と実現システムの間には、ギャップが発生すると思う。概説の</a:t>
                      </a:r>
                      <a:r>
                        <a:rPr kumimoji="1" lang="en-US" altLang="ja-JP" sz="1200" b="1" dirty="0">
                          <a:latin typeface="ＭＳ Ｐゴシック" panose="020B0600070205080204" pitchFamily="50" charset="-128"/>
                          <a:ea typeface="ＭＳ Ｐゴシック" panose="020B0600070205080204" pitchFamily="50" charset="-128"/>
                        </a:rPr>
                        <a:t>P28</a:t>
                      </a:r>
                      <a:r>
                        <a:rPr kumimoji="1" lang="ja-JP" altLang="en-US" sz="1200" b="1" dirty="0">
                          <a:latin typeface="ＭＳ Ｐゴシック" panose="020B0600070205080204" pitchFamily="50" charset="-128"/>
                          <a:ea typeface="ＭＳ Ｐゴシック" panose="020B0600070205080204" pitchFamily="50" charset="-128"/>
                        </a:rPr>
                        <a:t>に記載された関係の実現は難しく、</a:t>
                      </a:r>
                      <a:r>
                        <a:rPr kumimoji="1" lang="en-US" altLang="ja-JP" sz="1200" b="1" dirty="0">
                          <a:latin typeface="ＭＳ Ｐゴシック" panose="020B0600070205080204" pitchFamily="50" charset="-128"/>
                          <a:ea typeface="ＭＳ Ｐゴシック" panose="020B0600070205080204" pitchFamily="50" charset="-128"/>
                        </a:rPr>
                        <a:t>validation</a:t>
                      </a:r>
                      <a:r>
                        <a:rPr kumimoji="1" lang="ja-JP" altLang="en-US" sz="1200" b="1" dirty="0">
                          <a:latin typeface="ＭＳ Ｐゴシック" panose="020B0600070205080204" pitchFamily="50" charset="-128"/>
                          <a:ea typeface="ＭＳ Ｐゴシック" panose="020B0600070205080204" pitchFamily="50" charset="-128"/>
                        </a:rPr>
                        <a:t>時に満足できない部分が出て来る。どう考えればよいか。</a:t>
                      </a:r>
                    </a:p>
                  </a:txBody>
                  <a:tcPr/>
                </a:tc>
                <a:tc>
                  <a:txBody>
                    <a:bodyPr/>
                    <a:lstStyle/>
                    <a:p>
                      <a:r>
                        <a:rPr kumimoji="1" lang="ja-JP" altLang="en-US" sz="1200" dirty="0">
                          <a:latin typeface="ＭＳ Ｐゴシック" panose="020B0600070205080204" pitchFamily="50" charset="-128"/>
                          <a:ea typeface="ＭＳ Ｐゴシック" panose="020B0600070205080204" pitchFamily="50" charset="-128"/>
                        </a:rPr>
                        <a:t>本来目的とは何かを意識合わせし、それを最低限満たすものを実現システムとするならば、ギャップは少なくなるでしょう。逆に、このギャップが大きい場合には、二つのケースがあります。①当初の要求が無いものねだりをして過剰であった。⇒本来目的の認識合わせ（見直し）が必要になります。</a:t>
                      </a:r>
                      <a:endParaRPr kumimoji="1" lang="en-US" altLang="ja-JP" sz="1200" dirty="0">
                        <a:latin typeface="ＭＳ Ｐゴシック" panose="020B0600070205080204" pitchFamily="50" charset="-128"/>
                        <a:ea typeface="ＭＳ Ｐゴシック" panose="020B0600070205080204" pitchFamily="50" charset="-128"/>
                      </a:endParaRPr>
                    </a:p>
                    <a:p>
                      <a:r>
                        <a:rPr kumimoji="1" lang="ja-JP" altLang="en-US" sz="1200" dirty="0">
                          <a:latin typeface="ＭＳ Ｐゴシック" panose="020B0600070205080204" pitchFamily="50" charset="-128"/>
                          <a:ea typeface="ＭＳ Ｐゴシック" panose="020B0600070205080204" pitchFamily="50" charset="-128"/>
                        </a:rPr>
                        <a:t>②実現のアイデアが十分出し切れていなかった。⇒実現法の更なるアイデア出しが必要になります。</a:t>
                      </a:r>
                      <a:endParaRPr kumimoji="1" lang="en-US" altLang="ja-JP" sz="1200" dirty="0">
                        <a:latin typeface="ＭＳ Ｐゴシック" panose="020B0600070205080204" pitchFamily="50" charset="-128"/>
                        <a:ea typeface="ＭＳ Ｐゴシック" panose="020B0600070205080204" pitchFamily="50" charset="-128"/>
                      </a:endParaRPr>
                    </a:p>
                    <a:p>
                      <a:endParaRPr kumimoji="1" lang="ja-JP" altLang="en-US" sz="1200" dirty="0">
                        <a:latin typeface="ＭＳ Ｐゴシック" panose="020B0600070205080204" pitchFamily="50" charset="-128"/>
                        <a:ea typeface="ＭＳ Ｐゴシック" panose="020B0600070205080204" pitchFamily="50" charset="-128"/>
                      </a:endParaRP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257043244"/>
                  </a:ext>
                </a:extLst>
              </a:tr>
              <a:tr h="1407596">
                <a:tc>
                  <a:txBody>
                    <a:bodyPr/>
                    <a:lstStyle/>
                    <a:p>
                      <a:r>
                        <a:rPr kumimoji="1" lang="en-US" altLang="ja-JP" sz="1050" dirty="0">
                          <a:latin typeface="ＭＳ Ｐゴシック" panose="020B0600070205080204" pitchFamily="50" charset="-128"/>
                          <a:ea typeface="ＭＳ Ｐゴシック" panose="020B0600070205080204" pitchFamily="50" charset="-128"/>
                        </a:rPr>
                        <a:t>17</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latin typeface="ＭＳ Ｐゴシック" panose="020B0600070205080204" pitchFamily="50" charset="-128"/>
                          <a:ea typeface="ＭＳ Ｐゴシック" panose="020B0600070205080204" pitchFamily="50" charset="-128"/>
                        </a:rPr>
                        <a:t>対象システムというのは、どこまでを含むのか。所謂コンピュータシステムや製品だけを指すのか、それとも運用を含むのか。</a:t>
                      </a:r>
                      <a:endParaRPr kumimoji="1" lang="en-US" altLang="ja-JP" sz="1200" b="1"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dirty="0">
                          <a:latin typeface="ＭＳ Ｐゴシック" panose="020B0600070205080204" pitchFamily="50" charset="-128"/>
                          <a:ea typeface="ＭＳ Ｐゴシック" panose="020B0600070205080204" pitchFamily="50" charset="-128"/>
                        </a:rPr>
                        <a:t>最初は対象システムの中に運用を含んで、外界との関係を整理するのがよいでしょう。但し、実現検討を進めるに従って、対象システムをコンピュータシステムや製品だけと捉え、運用を行う人を外界の利用者として検討するのがよいでしょう。対象システムの範囲に運用者を含むか否かは意識合わせしておくべき重要なポイントです。</a:t>
                      </a:r>
                      <a:endParaRPr kumimoji="1" lang="en-US" altLang="ja-JP" sz="1200" dirty="0">
                        <a:latin typeface="ＭＳ Ｐゴシック" panose="020B0600070205080204" pitchFamily="50" charset="-128"/>
                        <a:ea typeface="ＭＳ Ｐゴシック" panose="020B0600070205080204" pitchFamily="50" charset="-128"/>
                      </a:endParaRPr>
                    </a:p>
                    <a:p>
                      <a:endParaRPr kumimoji="1" lang="en-US" altLang="ja-JP" sz="1200" dirty="0">
                        <a:latin typeface="ＭＳ Ｐゴシック" panose="020B0600070205080204" pitchFamily="50" charset="-128"/>
                        <a:ea typeface="ＭＳ Ｐゴシック" panose="020B0600070205080204" pitchFamily="50" charset="-128"/>
                      </a:endParaRP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2200320416"/>
                  </a:ext>
                </a:extLst>
              </a:tr>
            </a:tbl>
          </a:graphicData>
        </a:graphic>
      </p:graphicFrame>
    </p:spTree>
    <p:extLst>
      <p:ext uri="{BB962C8B-B14F-4D97-AF65-F5344CB8AC3E}">
        <p14:creationId xmlns:p14="http://schemas.microsoft.com/office/powerpoint/2010/main" val="312757606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6B1CDE81-5C68-475E-A06E-9333D6FC3FE3}"/>
              </a:ext>
            </a:extLst>
          </p:cNvPr>
          <p:cNvSpPr>
            <a:spLocks noGrp="1"/>
          </p:cNvSpPr>
          <p:nvPr>
            <p:ph type="title"/>
          </p:nvPr>
        </p:nvSpPr>
        <p:spPr>
          <a:xfrm>
            <a:off x="539552" y="116632"/>
            <a:ext cx="6983412" cy="576064"/>
          </a:xfrm>
        </p:spPr>
        <p:txBody>
          <a:bodyPr/>
          <a:lstStyle/>
          <a:p>
            <a:r>
              <a:rPr kumimoji="1" lang="ja-JP" altLang="en-US" dirty="0">
                <a:solidFill>
                  <a:schemeClr val="tx1"/>
                </a:solidFill>
                <a:latin typeface="ＭＳ Ｐゴシック" panose="020B0600070205080204" pitchFamily="50" charset="-128"/>
                <a:ea typeface="ＭＳ Ｐゴシック" panose="020B0600070205080204" pitchFamily="50" charset="-128"/>
              </a:rPr>
              <a:t>目次</a:t>
            </a:r>
          </a:p>
        </p:txBody>
      </p:sp>
      <p:sp>
        <p:nvSpPr>
          <p:cNvPr id="7" name="コンテンツ プレースホルダー 2">
            <a:extLst>
              <a:ext uri="{FF2B5EF4-FFF2-40B4-BE49-F238E27FC236}">
                <a16:creationId xmlns:a16="http://schemas.microsoft.com/office/drawing/2014/main" id="{81323C1F-F341-4425-A5D2-6979BE131092}"/>
              </a:ext>
            </a:extLst>
          </p:cNvPr>
          <p:cNvSpPr>
            <a:spLocks noGrp="1"/>
          </p:cNvSpPr>
          <p:nvPr>
            <p:ph idx="1"/>
          </p:nvPr>
        </p:nvSpPr>
        <p:spPr>
          <a:xfrm>
            <a:off x="258618" y="989806"/>
            <a:ext cx="8626764" cy="672429"/>
          </a:xfrm>
        </p:spPr>
        <p:txBody>
          <a:bodyPr/>
          <a:lstStyle/>
          <a:p>
            <a:pPr marL="0" indent="0">
              <a:lnSpc>
                <a:spcPct val="130000"/>
              </a:lnSpc>
              <a:spcBef>
                <a:spcPts val="600"/>
              </a:spcBef>
              <a:buNone/>
            </a:pPr>
            <a:r>
              <a:rPr lang="ja-JP" altLang="en-US" sz="2800" dirty="0">
                <a:latin typeface="ＭＳ Ｐゴシック" panose="020B0600070205080204" pitchFamily="50" charset="-128"/>
                <a:ea typeface="ＭＳ Ｐゴシック" panose="020B0600070205080204" pitchFamily="50" charset="-128"/>
              </a:rPr>
              <a:t>１．</a:t>
            </a:r>
            <a:r>
              <a:rPr lang="ja-JP" altLang="en-US" dirty="0">
                <a:latin typeface="ＭＳ Ｐゴシック" panose="020B0600070205080204" pitchFamily="50" charset="-128"/>
                <a:ea typeface="ＭＳ Ｐゴシック" panose="020B0600070205080204" pitchFamily="50" charset="-128"/>
              </a:rPr>
              <a:t>ケース演習中の想定ＱＡ集</a:t>
            </a:r>
            <a:endParaRPr kumimoji="1" lang="ja-JP" altLang="en-US" sz="2800" dirty="0">
              <a:latin typeface="ＭＳ Ｐゴシック" panose="020B0600070205080204" pitchFamily="50" charset="-128"/>
              <a:ea typeface="ＭＳ Ｐゴシック" panose="020B0600070205080204" pitchFamily="50" charset="-128"/>
            </a:endParaRPr>
          </a:p>
        </p:txBody>
      </p:sp>
      <p:sp>
        <p:nvSpPr>
          <p:cNvPr id="4" name="テキスト ボックス 3">
            <a:extLst>
              <a:ext uri="{FF2B5EF4-FFF2-40B4-BE49-F238E27FC236}">
                <a16:creationId xmlns:a16="http://schemas.microsoft.com/office/drawing/2014/main" id="{1E870CE7-CCAD-45BC-9D3D-7221E36A9233}"/>
              </a:ext>
            </a:extLst>
          </p:cNvPr>
          <p:cNvSpPr txBox="1"/>
          <p:nvPr/>
        </p:nvSpPr>
        <p:spPr>
          <a:xfrm>
            <a:off x="827745" y="1602078"/>
            <a:ext cx="7498093" cy="523220"/>
          </a:xfrm>
          <a:prstGeom prst="rect">
            <a:avLst/>
          </a:prstGeom>
          <a:noFill/>
        </p:spPr>
        <p:txBody>
          <a:bodyPr wrap="square" rtlCol="0">
            <a:spAutoFit/>
          </a:bodyPr>
          <a:lstStyle/>
          <a:p>
            <a:r>
              <a:rPr lang="ja-JP" altLang="en-US" sz="2800" b="0" dirty="0">
                <a:latin typeface="ＭＳ Ｐゴシック" panose="020B0600070205080204" pitchFamily="50" charset="-128"/>
              </a:rPr>
              <a:t>想定ＱＡ①ビジネス又はミッション分析</a:t>
            </a:r>
            <a:endParaRPr lang="en-US" altLang="ja-JP" sz="2800" b="0" dirty="0">
              <a:latin typeface="ＭＳ Ｐゴシック" panose="020B0600070205080204" pitchFamily="50" charset="-128"/>
            </a:endParaRPr>
          </a:p>
        </p:txBody>
      </p:sp>
      <p:sp>
        <p:nvSpPr>
          <p:cNvPr id="5" name="タイトル 1">
            <a:extLst>
              <a:ext uri="{FF2B5EF4-FFF2-40B4-BE49-F238E27FC236}">
                <a16:creationId xmlns:a16="http://schemas.microsoft.com/office/drawing/2014/main" id="{5467EDE4-9EEC-45A9-A00C-2DF92988559B}"/>
              </a:ext>
            </a:extLst>
          </p:cNvPr>
          <p:cNvSpPr txBox="1">
            <a:spLocks/>
          </p:cNvSpPr>
          <p:nvPr/>
        </p:nvSpPr>
        <p:spPr bwMode="auto">
          <a:xfrm>
            <a:off x="827745" y="2276103"/>
            <a:ext cx="7776703"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2800" kern="12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2pPr>
            <a:lvl3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3pPr>
            <a:lvl4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4pPr>
            <a:lvl5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5pPr>
            <a:lvl6pPr marL="4572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6pPr>
            <a:lvl7pPr marL="9144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7pPr>
            <a:lvl8pPr marL="13716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8pPr>
            <a:lvl9pPr marL="18288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9pPr>
          </a:lstStyle>
          <a:p>
            <a:r>
              <a:rPr lang="ja-JP" altLang="en-US" b="0" dirty="0">
                <a:latin typeface="ＭＳ Ｐゴシック" panose="020B0600070205080204" pitchFamily="50" charset="-128"/>
                <a:ea typeface="ＭＳ Ｐゴシック" panose="020B0600070205080204" pitchFamily="50" charset="-128"/>
              </a:rPr>
              <a:t>想定ＱＡ②利害関係者ニーズ及び利害関係者要求</a:t>
            </a:r>
            <a:endParaRPr lang="en-US" altLang="ja-JP" b="0" dirty="0">
              <a:latin typeface="ＭＳ Ｐゴシック" panose="020B0600070205080204" pitchFamily="50" charset="-128"/>
              <a:ea typeface="ＭＳ Ｐゴシック" panose="020B0600070205080204" pitchFamily="50" charset="-128"/>
            </a:endParaRPr>
          </a:p>
          <a:p>
            <a:r>
              <a:rPr lang="ja-JP" altLang="en-US" b="0" dirty="0">
                <a:latin typeface="ＭＳ Ｐゴシック" panose="020B0600070205080204" pitchFamily="50" charset="-128"/>
                <a:ea typeface="ＭＳ Ｐゴシック" panose="020B0600070205080204" pitchFamily="50" charset="-128"/>
              </a:rPr>
              <a:t>　　　　　　　事項定義</a:t>
            </a:r>
          </a:p>
        </p:txBody>
      </p:sp>
      <p:sp>
        <p:nvSpPr>
          <p:cNvPr id="8" name="タイトル 1">
            <a:extLst>
              <a:ext uri="{FF2B5EF4-FFF2-40B4-BE49-F238E27FC236}">
                <a16:creationId xmlns:a16="http://schemas.microsoft.com/office/drawing/2014/main" id="{BB845C4C-61B8-4554-B58E-D6B8D30869C3}"/>
              </a:ext>
            </a:extLst>
          </p:cNvPr>
          <p:cNvSpPr txBox="1">
            <a:spLocks/>
          </p:cNvSpPr>
          <p:nvPr/>
        </p:nvSpPr>
        <p:spPr bwMode="auto">
          <a:xfrm>
            <a:off x="827745" y="2924944"/>
            <a:ext cx="725805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2800" kern="12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2pPr>
            <a:lvl3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3pPr>
            <a:lvl4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4pPr>
            <a:lvl5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5pPr>
            <a:lvl6pPr marL="4572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6pPr>
            <a:lvl7pPr marL="9144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7pPr>
            <a:lvl8pPr marL="13716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8pPr>
            <a:lvl9pPr marL="18288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9pPr>
          </a:lstStyle>
          <a:p>
            <a:r>
              <a:rPr lang="ja-JP" altLang="en-US" b="0" dirty="0">
                <a:latin typeface="ＭＳ Ｐゴシック" panose="020B0600070205080204" pitchFamily="50" charset="-128"/>
                <a:ea typeface="ＭＳ Ｐゴシック" panose="020B0600070205080204" pitchFamily="50" charset="-128"/>
              </a:rPr>
              <a:t>想定ＱＡ③システム要求事項定義</a:t>
            </a:r>
          </a:p>
        </p:txBody>
      </p:sp>
      <p:sp>
        <p:nvSpPr>
          <p:cNvPr id="9" name="タイトル 1">
            <a:extLst>
              <a:ext uri="{FF2B5EF4-FFF2-40B4-BE49-F238E27FC236}">
                <a16:creationId xmlns:a16="http://schemas.microsoft.com/office/drawing/2014/main" id="{5DA177F7-363A-4D63-AEE1-2F22C17A8945}"/>
              </a:ext>
            </a:extLst>
          </p:cNvPr>
          <p:cNvSpPr txBox="1">
            <a:spLocks/>
          </p:cNvSpPr>
          <p:nvPr/>
        </p:nvSpPr>
        <p:spPr bwMode="auto">
          <a:xfrm>
            <a:off x="827745" y="3407516"/>
            <a:ext cx="725805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2800" kern="12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2pPr>
            <a:lvl3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3pPr>
            <a:lvl4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4pPr>
            <a:lvl5pPr algn="l" rtl="0" eaLnBrk="0" fontAlgn="base" hangingPunct="0">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5pPr>
            <a:lvl6pPr marL="4572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6pPr>
            <a:lvl7pPr marL="9144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7pPr>
            <a:lvl8pPr marL="13716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8pPr>
            <a:lvl9pPr marL="1828800" algn="l" rtl="0" fontAlgn="base">
              <a:spcBef>
                <a:spcPct val="0"/>
              </a:spcBef>
              <a:spcAft>
                <a:spcPct val="0"/>
              </a:spcAft>
              <a:defRPr kumimoji="1" sz="2800">
                <a:solidFill>
                  <a:schemeClr val="tx2"/>
                </a:solidFill>
                <a:latin typeface="Arial" panose="020B0604020202020204" pitchFamily="34" charset="0"/>
                <a:ea typeface="HGPｺﾞｼｯｸE" panose="020B0900000000000000" pitchFamily="50" charset="-128"/>
              </a:defRPr>
            </a:lvl9pPr>
          </a:lstStyle>
          <a:p>
            <a:r>
              <a:rPr lang="ja-JP" altLang="en-US" b="0" dirty="0">
                <a:latin typeface="ＭＳ Ｐゴシック" panose="020B0600070205080204" pitchFamily="50" charset="-128"/>
                <a:ea typeface="ＭＳ Ｐゴシック" panose="020B0600070205080204" pitchFamily="50" charset="-128"/>
              </a:rPr>
              <a:t>想定ＱＡ④発表シートの作成</a:t>
            </a:r>
          </a:p>
        </p:txBody>
      </p:sp>
      <p:sp>
        <p:nvSpPr>
          <p:cNvPr id="10" name="コンテンツ プレースホルダー 2">
            <a:extLst>
              <a:ext uri="{FF2B5EF4-FFF2-40B4-BE49-F238E27FC236}">
                <a16:creationId xmlns:a16="http://schemas.microsoft.com/office/drawing/2014/main" id="{0C23E465-A76B-40BB-BF7A-C11C1C250A82}"/>
              </a:ext>
            </a:extLst>
          </p:cNvPr>
          <p:cNvSpPr txBox="1">
            <a:spLocks/>
          </p:cNvSpPr>
          <p:nvPr/>
        </p:nvSpPr>
        <p:spPr bwMode="auto">
          <a:xfrm>
            <a:off x="266411" y="4517590"/>
            <a:ext cx="8626764" cy="567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8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30000"/>
              </a:lnSpc>
              <a:spcBef>
                <a:spcPts val="600"/>
              </a:spcBef>
              <a:buFont typeface="Wingdings" panose="05000000000000000000" pitchFamily="2" charset="2"/>
              <a:buNone/>
            </a:pPr>
            <a:r>
              <a:rPr lang="ja-JP" altLang="en-US" b="0" dirty="0">
                <a:latin typeface="ＭＳ Ｐゴシック" panose="020B0600070205080204" pitchFamily="50" charset="-128"/>
                <a:ea typeface="ＭＳ Ｐゴシック" panose="020B0600070205080204" pitchFamily="50" charset="-128"/>
              </a:rPr>
              <a:t>２．全体を通した想定ＱＡ集</a:t>
            </a:r>
          </a:p>
        </p:txBody>
      </p:sp>
    </p:spTree>
    <p:extLst>
      <p:ext uri="{BB962C8B-B14F-4D97-AF65-F5344CB8AC3E}">
        <p14:creationId xmlns:p14="http://schemas.microsoft.com/office/powerpoint/2010/main" val="133770878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2F7B424-82DB-41DD-BC56-66B983010C01}"/>
              </a:ext>
            </a:extLst>
          </p:cNvPr>
          <p:cNvSpPr>
            <a:spLocks noGrp="1"/>
          </p:cNvSpPr>
          <p:nvPr>
            <p:ph type="title"/>
          </p:nvPr>
        </p:nvSpPr>
        <p:spPr/>
        <p:txBody>
          <a:bodyPr/>
          <a:lstStyle/>
          <a:p>
            <a:endParaRPr kumimoji="1" lang="ja-JP" altLang="en-US" dirty="0"/>
          </a:p>
        </p:txBody>
      </p:sp>
      <p:sp>
        <p:nvSpPr>
          <p:cNvPr id="3" name="コンテンツ プレースホルダー 2">
            <a:extLst>
              <a:ext uri="{FF2B5EF4-FFF2-40B4-BE49-F238E27FC236}">
                <a16:creationId xmlns:a16="http://schemas.microsoft.com/office/drawing/2014/main" id="{D91A04E9-325C-446E-8949-FC0E5980D0D9}"/>
              </a:ext>
            </a:extLst>
          </p:cNvPr>
          <p:cNvSpPr>
            <a:spLocks noGrp="1"/>
          </p:cNvSpPr>
          <p:nvPr>
            <p:ph idx="1"/>
          </p:nvPr>
        </p:nvSpPr>
        <p:spPr>
          <a:xfrm>
            <a:off x="431800" y="2420888"/>
            <a:ext cx="8280400" cy="719609"/>
          </a:xfrm>
        </p:spPr>
        <p:txBody>
          <a:bodyPr/>
          <a:lstStyle/>
          <a:p>
            <a:pPr marL="0" indent="0">
              <a:buNone/>
            </a:pPr>
            <a:r>
              <a:rPr lang="ja-JP" altLang="en-US" dirty="0">
                <a:latin typeface="ＭＳ Ｐゴシック" panose="020B0600070205080204" pitchFamily="50" charset="-128"/>
                <a:ea typeface="ＭＳ Ｐゴシック" panose="020B0600070205080204" pitchFamily="50" charset="-128"/>
              </a:rPr>
              <a:t>１．ケース演習中の想定ＱＡ集</a:t>
            </a:r>
          </a:p>
          <a:p>
            <a:endParaRPr kumimoji="1" lang="ja-JP" altLang="en-US" dirty="0"/>
          </a:p>
        </p:txBody>
      </p:sp>
    </p:spTree>
    <p:extLst>
      <p:ext uri="{BB962C8B-B14F-4D97-AF65-F5344CB8AC3E}">
        <p14:creationId xmlns:p14="http://schemas.microsoft.com/office/powerpoint/2010/main" val="1280566740"/>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DB63EF6-FEBB-4063-A140-F0E3C7FAED3E}"/>
              </a:ext>
            </a:extLst>
          </p:cNvPr>
          <p:cNvSpPr>
            <a:spLocks noGrp="1"/>
          </p:cNvSpPr>
          <p:nvPr>
            <p:ph idx="1"/>
          </p:nvPr>
        </p:nvSpPr>
        <p:spPr>
          <a:xfrm>
            <a:off x="154454" y="764704"/>
            <a:ext cx="8835091" cy="360040"/>
          </a:xfrm>
        </p:spPr>
        <p:txBody>
          <a:bodyPr/>
          <a:lstStyle/>
          <a:p>
            <a:pPr marL="0" indent="0">
              <a:buNone/>
            </a:pPr>
            <a:r>
              <a:rPr lang="ja-JP" altLang="en-US" sz="1600" dirty="0">
                <a:latin typeface="ＭＳ Ｐゴシック" panose="020B0600070205080204" pitchFamily="50" charset="-128"/>
                <a:ea typeface="ＭＳ Ｐゴシック" panose="020B0600070205080204" pitchFamily="50" charset="-128"/>
              </a:rPr>
              <a:t>　</a:t>
            </a:r>
            <a:r>
              <a:rPr lang="ja-JP" altLang="en-US" sz="1800" dirty="0">
                <a:latin typeface="ＭＳ Ｐゴシック" panose="020B0600070205080204" pitchFamily="50" charset="-128"/>
                <a:ea typeface="ＭＳ Ｐゴシック" panose="020B0600070205080204" pitchFamily="50" charset="-128"/>
              </a:rPr>
              <a:t>演習課題①のチーム毎のグループ作業中の想定ＱＡ集　　　　</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a:t>
            </a:r>
            <a:endParaRPr lang="ja-JP" altLang="en-US" sz="1400" dirty="0">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DF8AE469-DC87-4190-B86B-685366E6E6A0}"/>
              </a:ext>
            </a:extLst>
          </p:cNvPr>
          <p:cNvSpPr>
            <a:spLocks noGrp="1"/>
          </p:cNvSpPr>
          <p:nvPr>
            <p:ph type="title"/>
          </p:nvPr>
        </p:nvSpPr>
        <p:spPr>
          <a:xfrm>
            <a:off x="323850" y="115888"/>
            <a:ext cx="7272486" cy="504825"/>
          </a:xfrm>
        </p:spPr>
        <p:txBody>
          <a:bodyPr/>
          <a:lstStyle/>
          <a:p>
            <a:r>
              <a:rPr lang="ja-JP" altLang="en-US" dirty="0">
                <a:latin typeface="ＭＳ Ｐゴシック" panose="020B0600070205080204" pitchFamily="50" charset="-128"/>
                <a:ea typeface="ＭＳ Ｐゴシック" panose="020B0600070205080204" pitchFamily="50" charset="-128"/>
              </a:rPr>
              <a:t>想定ＱＡ①ビジネス又はミッション分析</a:t>
            </a:r>
            <a:endParaRPr kumimoji="1" lang="ja-JP" altLang="en-US" dirty="0">
              <a:latin typeface="ＭＳ Ｐゴシック" panose="020B0600070205080204" pitchFamily="50" charset="-128"/>
              <a:ea typeface="ＭＳ Ｐゴシック" panose="020B0600070205080204" pitchFamily="50" charset="-128"/>
            </a:endParaRPr>
          </a:p>
        </p:txBody>
      </p:sp>
      <p:graphicFrame>
        <p:nvGraphicFramePr>
          <p:cNvPr id="8" name="表 7">
            <a:extLst>
              <a:ext uri="{FF2B5EF4-FFF2-40B4-BE49-F238E27FC236}">
                <a16:creationId xmlns:a16="http://schemas.microsoft.com/office/drawing/2014/main" id="{98770F6B-2F0C-45F3-9E3A-87A15EFED545}"/>
              </a:ext>
            </a:extLst>
          </p:cNvPr>
          <p:cNvGraphicFramePr>
            <a:graphicFrameLocks noGrp="1"/>
          </p:cNvGraphicFramePr>
          <p:nvPr>
            <p:extLst>
              <p:ext uri="{D42A27DB-BD31-4B8C-83A1-F6EECF244321}">
                <p14:modId xmlns:p14="http://schemas.microsoft.com/office/powerpoint/2010/main" val="868638086"/>
              </p:ext>
            </p:extLst>
          </p:nvPr>
        </p:nvGraphicFramePr>
        <p:xfrm>
          <a:off x="358529" y="1124744"/>
          <a:ext cx="8496944" cy="5248498"/>
        </p:xfrm>
        <a:graphic>
          <a:graphicData uri="http://schemas.openxmlformats.org/drawingml/2006/table">
            <a:tbl>
              <a:tblPr firstRow="1" bandRow="1">
                <a:tableStyleId>{00A15C55-8517-42AA-B614-E9B94910E393}</a:tableStyleId>
              </a:tblPr>
              <a:tblGrid>
                <a:gridCol w="360041">
                  <a:extLst>
                    <a:ext uri="{9D8B030D-6E8A-4147-A177-3AD203B41FA5}">
                      <a16:colId xmlns:a16="http://schemas.microsoft.com/office/drawing/2014/main" val="2345279455"/>
                    </a:ext>
                  </a:extLst>
                </a:gridCol>
                <a:gridCol w="2664295">
                  <a:extLst>
                    <a:ext uri="{9D8B030D-6E8A-4147-A177-3AD203B41FA5}">
                      <a16:colId xmlns:a16="http://schemas.microsoft.com/office/drawing/2014/main" val="619103331"/>
                    </a:ext>
                  </a:extLst>
                </a:gridCol>
                <a:gridCol w="3384376">
                  <a:extLst>
                    <a:ext uri="{9D8B030D-6E8A-4147-A177-3AD203B41FA5}">
                      <a16:colId xmlns:a16="http://schemas.microsoft.com/office/drawing/2014/main" val="1099813831"/>
                    </a:ext>
                  </a:extLst>
                </a:gridCol>
                <a:gridCol w="2088232">
                  <a:extLst>
                    <a:ext uri="{9D8B030D-6E8A-4147-A177-3AD203B41FA5}">
                      <a16:colId xmlns:a16="http://schemas.microsoft.com/office/drawing/2014/main" val="4184461988"/>
                    </a:ext>
                  </a:extLst>
                </a:gridCol>
              </a:tblGrid>
              <a:tr h="402178">
                <a:tc>
                  <a:txBody>
                    <a:bodyPr/>
                    <a:lstStyle/>
                    <a:p>
                      <a:endParaRPr kumimoji="1" lang="ja-JP" altLang="en-US"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質問など</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回答／助言内容</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備考</a:t>
                      </a:r>
                    </a:p>
                  </a:txBody>
                  <a:tcPr/>
                </a:tc>
                <a:extLst>
                  <a:ext uri="{0D108BD9-81ED-4DB2-BD59-A6C34878D82A}">
                    <a16:rowId xmlns:a16="http://schemas.microsoft.com/office/drawing/2014/main" val="1992664023"/>
                  </a:ext>
                </a:extLst>
              </a:tr>
              <a:tr h="788157">
                <a:tc>
                  <a:txBody>
                    <a:bodyPr/>
                    <a:lstStyle/>
                    <a:p>
                      <a:r>
                        <a:rPr kumimoji="1" lang="en-US" altLang="ja-JP" sz="1050" dirty="0">
                          <a:latin typeface="ＭＳ Ｐゴシック" panose="020B0600070205080204" pitchFamily="50" charset="-128"/>
                          <a:ea typeface="ＭＳ Ｐゴシック" panose="020B0600070205080204" pitchFamily="50" charset="-128"/>
                        </a:rPr>
                        <a:t>1</a:t>
                      </a:r>
                    </a:p>
                    <a:p>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b="1" dirty="0">
                          <a:latin typeface="ＭＳ Ｐゴシック" panose="020B0600070205080204" pitchFamily="50" charset="-128"/>
                          <a:ea typeface="ＭＳ Ｐゴシック" panose="020B0600070205080204" pitchFamily="50" charset="-128"/>
                        </a:rPr>
                        <a:t>何をしたらいいのかわからない。</a:t>
                      </a:r>
                    </a:p>
                  </a:txBody>
                  <a:tcPr/>
                </a:tc>
                <a:tc>
                  <a:txBody>
                    <a:bodyPr/>
                    <a:lstStyle/>
                    <a:p>
                      <a:r>
                        <a:rPr kumimoji="1" lang="ja-JP" altLang="en-US" sz="1200" dirty="0">
                          <a:latin typeface="ＭＳ Ｐゴシック" panose="020B0600070205080204" pitchFamily="50" charset="-128"/>
                          <a:ea typeface="ＭＳ Ｐゴシック" panose="020B0600070205080204" pitchFamily="50" charset="-128"/>
                        </a:rPr>
                        <a:t>シートＡの４つの欄を議論をして埋めてください。</a:t>
                      </a:r>
                      <a:endParaRPr kumimoji="1" lang="en-US" altLang="ja-JP" sz="1200" dirty="0">
                        <a:latin typeface="ＭＳ Ｐゴシック" panose="020B0600070205080204" pitchFamily="50" charset="-128"/>
                        <a:ea typeface="ＭＳ Ｐゴシック" panose="020B0600070205080204" pitchFamily="50" charset="-128"/>
                      </a:endParaRPr>
                    </a:p>
                    <a:p>
                      <a:r>
                        <a:rPr kumimoji="1" lang="ja-JP" altLang="en-US" sz="1200" dirty="0">
                          <a:latin typeface="ＭＳ Ｐゴシック" panose="020B0600070205080204" pitchFamily="50" charset="-128"/>
                          <a:ea typeface="ＭＳ Ｐゴシック" panose="020B0600070205080204" pitchFamily="50" charset="-128"/>
                        </a:rPr>
                        <a:t>まず左下の「問題」欄を皆さんで考えてください。問題は出発点</a:t>
                      </a:r>
                      <a:r>
                        <a:rPr kumimoji="1" lang="en-US" altLang="ja-JP" sz="1200" dirty="0">
                          <a:latin typeface="ＭＳ Ｐゴシック" panose="020B0600070205080204" pitchFamily="50" charset="-128"/>
                          <a:ea typeface="ＭＳ Ｐゴシック" panose="020B0600070205080204" pitchFamily="50" charset="-128"/>
                        </a:rPr>
                        <a:t>(</a:t>
                      </a:r>
                      <a:r>
                        <a:rPr kumimoji="1" lang="ja-JP" altLang="en-US" sz="1200" dirty="0">
                          <a:latin typeface="ＭＳ Ｐゴシック" panose="020B0600070205080204" pitchFamily="50" charset="-128"/>
                          <a:ea typeface="ＭＳ Ｐゴシック" panose="020B0600070205080204" pitchFamily="50" charset="-128"/>
                        </a:rPr>
                        <a:t>目的）の取り方で変わるので、皆さんで意識を合わせてください。</a:t>
                      </a:r>
                      <a:endParaRPr kumimoji="1" lang="en-US" altLang="ja-JP" sz="1200" dirty="0">
                        <a:latin typeface="ＭＳ Ｐゴシック" panose="020B0600070205080204" pitchFamily="50" charset="-128"/>
                        <a:ea typeface="ＭＳ Ｐゴシック" panose="020B0600070205080204" pitchFamily="50" charset="-128"/>
                      </a:endParaRPr>
                    </a:p>
                    <a:p>
                      <a:endParaRPr kumimoji="1" lang="en-US" altLang="ja-JP" sz="1200" dirty="0">
                        <a:latin typeface="ＭＳ Ｐゴシック" panose="020B0600070205080204" pitchFamily="50" charset="-128"/>
                        <a:ea typeface="ＭＳ Ｐゴシック" panose="020B0600070205080204" pitchFamily="50" charset="-128"/>
                      </a:endParaRP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371149030"/>
                  </a:ext>
                </a:extLst>
              </a:tr>
              <a:tr h="700024">
                <a:tc>
                  <a:txBody>
                    <a:bodyPr/>
                    <a:lstStyle/>
                    <a:p>
                      <a:r>
                        <a:rPr kumimoji="1" lang="en-US" altLang="ja-JP" sz="1050" dirty="0">
                          <a:latin typeface="ＭＳ Ｐゴシック" panose="020B0600070205080204" pitchFamily="50" charset="-128"/>
                          <a:ea typeface="ＭＳ Ｐゴシック" panose="020B0600070205080204" pitchFamily="50" charset="-128"/>
                        </a:rPr>
                        <a:t>2</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chemeClr val="tx1"/>
                          </a:solidFill>
                          <a:latin typeface="ＭＳ Ｐゴシック" panose="020B0600070205080204" pitchFamily="50" charset="-128"/>
                          <a:ea typeface="ＭＳ Ｐゴシック" panose="020B0600070205080204" pitchFamily="50" charset="-128"/>
                        </a:rPr>
                        <a:t>「問題」に何を書いたらよいのかわからない。また、ゴールイメージにどんなことを書いたらいいのかわからない。</a:t>
                      </a:r>
                    </a:p>
                  </a:txBody>
                  <a:tcPr/>
                </a:tc>
                <a:tc>
                  <a:txBody>
                    <a:bodyPr/>
                    <a:lstStyle/>
                    <a:p>
                      <a:r>
                        <a:rPr kumimoji="1" lang="ja-JP" altLang="en-US" sz="1200" dirty="0">
                          <a:latin typeface="ＭＳ Ｐゴシック" panose="020B0600070205080204" pitchFamily="50" charset="-128"/>
                          <a:ea typeface="ＭＳ Ｐゴシック" panose="020B0600070205080204" pitchFamily="50" charset="-128"/>
                        </a:rPr>
                        <a:t>本来目指すべき問題解決をすべて実施できるわけではないので、局所的な問題解決を行う場合が多いと思われます。そこでその局所的な問題をどの程度のレベルで解決するかを考えて「問題」欄に記述してください。</a:t>
                      </a:r>
                      <a:endParaRPr kumimoji="1" lang="en-US" altLang="ja-JP" sz="1200" dirty="0">
                        <a:latin typeface="ＭＳ Ｐゴシック" panose="020B0600070205080204" pitchFamily="50" charset="-128"/>
                        <a:ea typeface="ＭＳ Ｐゴシック" panose="020B0600070205080204" pitchFamily="50" charset="-128"/>
                      </a:endParaRPr>
                    </a:p>
                    <a:p>
                      <a:r>
                        <a:rPr kumimoji="1" lang="ja-JP" altLang="en-US" sz="1200" dirty="0">
                          <a:latin typeface="ＭＳ Ｐゴシック" panose="020B0600070205080204" pitchFamily="50" charset="-128"/>
                          <a:ea typeface="ＭＳ Ｐゴシック" panose="020B0600070205080204" pitchFamily="50" charset="-128"/>
                        </a:rPr>
                        <a:t>「ゴールイメージ」欄には、上記の局所的な問題解決に限らず、本来目指すべき「問題を解決した状態」をゴールのイメージとして記述してください。</a:t>
                      </a:r>
                      <a:endParaRPr kumimoji="1" lang="en-US" altLang="ja-JP" sz="1200" dirty="0">
                        <a:latin typeface="ＭＳ Ｐゴシック" panose="020B0600070205080204" pitchFamily="50" charset="-128"/>
                        <a:ea typeface="ＭＳ Ｐゴシック" panose="020B0600070205080204" pitchFamily="50" charset="-128"/>
                      </a:endParaRPr>
                    </a:p>
                    <a:p>
                      <a:endParaRPr kumimoji="1" lang="ja-JP" altLang="en-US" sz="1200" dirty="0">
                        <a:latin typeface="ＭＳ Ｐゴシック" panose="020B0600070205080204" pitchFamily="50" charset="-128"/>
                        <a:ea typeface="ＭＳ Ｐゴシック" panose="020B0600070205080204" pitchFamily="50" charset="-128"/>
                      </a:endParaRP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257043244"/>
                  </a:ext>
                </a:extLst>
              </a:tr>
              <a:tr h="1100038">
                <a:tc>
                  <a:txBody>
                    <a:bodyPr/>
                    <a:lstStyle/>
                    <a:p>
                      <a:r>
                        <a:rPr kumimoji="1" lang="en-US" altLang="ja-JP" sz="1050" dirty="0">
                          <a:solidFill>
                            <a:schemeClr val="tx1"/>
                          </a:solidFill>
                          <a:latin typeface="ＭＳ Ｐゴシック" panose="020B0600070205080204" pitchFamily="50" charset="-128"/>
                          <a:ea typeface="ＭＳ Ｐゴシック" panose="020B0600070205080204" pitchFamily="50" charset="-128"/>
                        </a:rPr>
                        <a:t>3</a:t>
                      </a:r>
                      <a:endParaRPr kumimoji="1" lang="ja-JP" altLang="en-US" sz="1050" dirty="0">
                        <a:solidFill>
                          <a:schemeClr val="tx1"/>
                        </a:solidFill>
                        <a:latin typeface="ＭＳ Ｐゴシック" panose="020B0600070205080204" pitchFamily="50" charset="-128"/>
                        <a:ea typeface="ＭＳ Ｐゴシック" panose="020B0600070205080204" pitchFamily="50" charset="-128"/>
                      </a:endParaRPr>
                    </a:p>
                  </a:txBody>
                  <a:tcPr/>
                </a:tc>
                <a:tc>
                  <a:txBody>
                    <a:bodyPr/>
                    <a:lstStyle/>
                    <a:p>
                      <a:pPr marL="0" algn="l" defTabSz="914400" rtl="0" eaLnBrk="1" latinLnBrk="0" hangingPunct="1"/>
                      <a:r>
                        <a:rPr kumimoji="1" lang="ja-JP" altLang="en-US" sz="1200" b="1" kern="1200" dirty="0">
                          <a:solidFill>
                            <a:schemeClr val="tx1"/>
                          </a:solidFill>
                          <a:latin typeface="ＭＳ Ｐゴシック" panose="020B0600070205080204" pitchFamily="50" charset="-128"/>
                          <a:ea typeface="ＭＳ Ｐゴシック" panose="020B0600070205080204" pitchFamily="50" charset="-128"/>
                          <a:cs typeface="+mn-cs"/>
                        </a:rPr>
                        <a:t>「問題」をどのレベル感で設定したらよいのかわからない。</a:t>
                      </a:r>
                      <a:endParaRPr kumimoji="1" lang="en-US" altLang="ja-JP" sz="1200" b="1"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algn="l" defTabSz="914400" rtl="0" eaLnBrk="1" latinLnBrk="0" hangingPunct="1"/>
                      <a:r>
                        <a:rPr kumimoji="1" lang="ja-JP" altLang="en-US" sz="1200" kern="1200" dirty="0">
                          <a:solidFill>
                            <a:schemeClr val="tx1"/>
                          </a:solidFill>
                          <a:latin typeface="ＭＳ Ｐゴシック" panose="020B0600070205080204" pitchFamily="50" charset="-128"/>
                          <a:ea typeface="ＭＳ Ｐゴシック" panose="020B0600070205080204" pitchFamily="50" charset="-128"/>
                          <a:cs typeface="+mn-cs"/>
                        </a:rPr>
                        <a:t>まず、問題の捉え方は一様ではありません。クレーム内容がわからないことを「問題」と捉える場合もあれば、来店客数の伸びが停滞していることを「問題」と捉える場合もあります。</a:t>
                      </a:r>
                      <a:endParaRPr kumimoji="1" lang="en-US" altLang="ja-JP" sz="1200" kern="1200" dirty="0">
                        <a:solidFill>
                          <a:schemeClr val="tx1"/>
                        </a:solidFill>
                        <a:latin typeface="ＭＳ Ｐゴシック" panose="020B0600070205080204" pitchFamily="50" charset="-128"/>
                        <a:ea typeface="ＭＳ Ｐゴシック" panose="020B0600070205080204" pitchFamily="50" charset="-128"/>
                        <a:cs typeface="+mn-cs"/>
                      </a:endParaRPr>
                    </a:p>
                    <a:p>
                      <a:pPr marL="0" algn="l" defTabSz="914400" rtl="0" eaLnBrk="1" latinLnBrk="0" hangingPunct="1"/>
                      <a:r>
                        <a:rPr kumimoji="1" lang="ja-JP" altLang="en-US" sz="1200" kern="1200" dirty="0">
                          <a:solidFill>
                            <a:schemeClr val="tx1"/>
                          </a:solidFill>
                          <a:latin typeface="ＭＳ Ｐゴシック" panose="020B0600070205080204" pitchFamily="50" charset="-128"/>
                          <a:ea typeface="ＭＳ Ｐゴシック" panose="020B0600070205080204" pitchFamily="50" charset="-128"/>
                          <a:cs typeface="+mn-cs"/>
                        </a:rPr>
                        <a:t>捉えた問題によって、以降の解決に向かう分析の対象範囲や解決イメージも変わってきます。</a:t>
                      </a:r>
                      <a:endParaRPr kumimoji="1" lang="en-US" altLang="ja-JP" sz="1200" kern="1200" dirty="0">
                        <a:solidFill>
                          <a:schemeClr val="tx1"/>
                        </a:solidFill>
                        <a:latin typeface="ＭＳ Ｐゴシック" panose="020B0600070205080204" pitchFamily="50" charset="-128"/>
                        <a:ea typeface="ＭＳ Ｐゴシック" panose="020B0600070205080204" pitchFamily="50" charset="-128"/>
                        <a:cs typeface="+mn-cs"/>
                      </a:endParaRPr>
                    </a:p>
                    <a:p>
                      <a:pPr marL="0" algn="l" defTabSz="914400" rtl="0" eaLnBrk="1" latinLnBrk="0" hangingPunct="1"/>
                      <a:r>
                        <a:rPr kumimoji="1" lang="ja-JP" altLang="en-US" sz="1200" kern="1200" dirty="0">
                          <a:solidFill>
                            <a:schemeClr val="tx1"/>
                          </a:solidFill>
                          <a:latin typeface="ＭＳ Ｐゴシック" panose="020B0600070205080204" pitchFamily="50" charset="-128"/>
                          <a:ea typeface="ＭＳ Ｐゴシック" panose="020B0600070205080204" pitchFamily="50" charset="-128"/>
                          <a:cs typeface="+mn-cs"/>
                        </a:rPr>
                        <a:t>今回の問題解決とゴールイメージがチームメンバ間でずれていると、以降のチーム討論がまとまっていかなくなる恐れがあるので、意識合わせをしっかりしてください。</a:t>
                      </a:r>
                      <a:endParaRPr kumimoji="1" lang="en-US" altLang="ja-JP" sz="1200" kern="1200" dirty="0">
                        <a:solidFill>
                          <a:schemeClr val="tx1"/>
                        </a:solidFill>
                        <a:latin typeface="ＭＳ Ｐゴシック" panose="020B0600070205080204" pitchFamily="50" charset="-128"/>
                        <a:ea typeface="ＭＳ Ｐゴシック" panose="020B0600070205080204" pitchFamily="50" charset="-128"/>
                        <a:cs typeface="+mn-cs"/>
                      </a:endParaRPr>
                    </a:p>
                    <a:p>
                      <a:pPr marL="0" algn="l" defTabSz="914400" rtl="0" eaLnBrk="1" latinLnBrk="0" hangingPunct="1"/>
                      <a:endParaRPr kumimoji="1" lang="en-US" altLang="ja-JP" sz="12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2200320416"/>
                  </a:ext>
                </a:extLst>
              </a:tr>
            </a:tbl>
          </a:graphicData>
        </a:graphic>
      </p:graphicFrame>
    </p:spTree>
    <p:extLst>
      <p:ext uri="{BB962C8B-B14F-4D97-AF65-F5344CB8AC3E}">
        <p14:creationId xmlns:p14="http://schemas.microsoft.com/office/powerpoint/2010/main" val="384717704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DB63EF6-FEBB-4063-A140-F0E3C7FAED3E}"/>
              </a:ext>
            </a:extLst>
          </p:cNvPr>
          <p:cNvSpPr>
            <a:spLocks noGrp="1"/>
          </p:cNvSpPr>
          <p:nvPr>
            <p:ph idx="1"/>
          </p:nvPr>
        </p:nvSpPr>
        <p:spPr>
          <a:xfrm>
            <a:off x="154454" y="764704"/>
            <a:ext cx="8835091" cy="360040"/>
          </a:xfrm>
        </p:spPr>
        <p:txBody>
          <a:bodyPr/>
          <a:lstStyle/>
          <a:p>
            <a:pPr marL="0" indent="0">
              <a:buNone/>
            </a:pPr>
            <a:r>
              <a:rPr lang="ja-JP" altLang="en-US" sz="1600" dirty="0">
                <a:latin typeface="ＭＳ Ｐゴシック" panose="020B0600070205080204" pitchFamily="50" charset="-128"/>
                <a:ea typeface="ＭＳ Ｐゴシック" panose="020B0600070205080204" pitchFamily="50" charset="-128"/>
              </a:rPr>
              <a:t>　</a:t>
            </a:r>
            <a:r>
              <a:rPr lang="ja-JP" altLang="en-US" sz="1800" dirty="0">
                <a:latin typeface="ＭＳ Ｐゴシック" panose="020B0600070205080204" pitchFamily="50" charset="-128"/>
                <a:ea typeface="ＭＳ Ｐゴシック" panose="020B0600070205080204" pitchFamily="50" charset="-128"/>
              </a:rPr>
              <a:t>演習課題①のチーム毎のグループ作業中の想定ＱＡ集　　　　</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r>
              <a:rPr lang="ja-JP" altLang="en-US" sz="1800" dirty="0">
                <a:solidFill>
                  <a:srgbClr val="FF0000"/>
                </a:solidFill>
                <a:latin typeface="ＭＳ Ｐゴシック" panose="020B0600070205080204" pitchFamily="50" charset="-128"/>
                <a:ea typeface="ＭＳ Ｐゴシック" panose="020B0600070205080204" pitchFamily="50" charset="-128"/>
              </a:rPr>
              <a:t>　</a:t>
            </a:r>
            <a:endParaRPr lang="ja-JP" altLang="en-US" sz="1400" dirty="0">
              <a:solidFill>
                <a:srgbClr val="FF0000"/>
              </a:solidFill>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DF8AE469-DC87-4190-B86B-685366E6E6A0}"/>
              </a:ext>
            </a:extLst>
          </p:cNvPr>
          <p:cNvSpPr>
            <a:spLocks noGrp="1"/>
          </p:cNvSpPr>
          <p:nvPr>
            <p:ph type="title"/>
          </p:nvPr>
        </p:nvSpPr>
        <p:spPr>
          <a:xfrm>
            <a:off x="323850" y="115888"/>
            <a:ext cx="7272486" cy="504825"/>
          </a:xfrm>
        </p:spPr>
        <p:txBody>
          <a:bodyPr/>
          <a:lstStyle/>
          <a:p>
            <a:r>
              <a:rPr lang="ja-JP" altLang="en-US" dirty="0">
                <a:latin typeface="ＭＳ Ｐゴシック" panose="020B0600070205080204" pitchFamily="50" charset="-128"/>
                <a:ea typeface="ＭＳ Ｐゴシック" panose="020B0600070205080204" pitchFamily="50" charset="-128"/>
              </a:rPr>
              <a:t>想定ＱＡ①ビジネス又はミッション分析</a:t>
            </a:r>
            <a:endParaRPr kumimoji="1" lang="ja-JP" altLang="en-US" dirty="0">
              <a:latin typeface="ＭＳ Ｐゴシック" panose="020B0600070205080204" pitchFamily="50" charset="-128"/>
              <a:ea typeface="ＭＳ Ｐゴシック" panose="020B0600070205080204" pitchFamily="50" charset="-128"/>
            </a:endParaRPr>
          </a:p>
        </p:txBody>
      </p:sp>
      <p:graphicFrame>
        <p:nvGraphicFramePr>
          <p:cNvPr id="8" name="表 7">
            <a:extLst>
              <a:ext uri="{FF2B5EF4-FFF2-40B4-BE49-F238E27FC236}">
                <a16:creationId xmlns:a16="http://schemas.microsoft.com/office/drawing/2014/main" id="{98770F6B-2F0C-45F3-9E3A-87A15EFED545}"/>
              </a:ext>
            </a:extLst>
          </p:cNvPr>
          <p:cNvGraphicFramePr>
            <a:graphicFrameLocks noGrp="1"/>
          </p:cNvGraphicFramePr>
          <p:nvPr>
            <p:extLst>
              <p:ext uri="{D42A27DB-BD31-4B8C-83A1-F6EECF244321}">
                <p14:modId xmlns:p14="http://schemas.microsoft.com/office/powerpoint/2010/main" val="4235422330"/>
              </p:ext>
            </p:extLst>
          </p:nvPr>
        </p:nvGraphicFramePr>
        <p:xfrm>
          <a:off x="358529" y="1124744"/>
          <a:ext cx="8496944" cy="5417009"/>
        </p:xfrm>
        <a:graphic>
          <a:graphicData uri="http://schemas.openxmlformats.org/drawingml/2006/table">
            <a:tbl>
              <a:tblPr firstRow="1" bandRow="1">
                <a:tableStyleId>{00A15C55-8517-42AA-B614-E9B94910E393}</a:tableStyleId>
              </a:tblPr>
              <a:tblGrid>
                <a:gridCol w="360041">
                  <a:extLst>
                    <a:ext uri="{9D8B030D-6E8A-4147-A177-3AD203B41FA5}">
                      <a16:colId xmlns:a16="http://schemas.microsoft.com/office/drawing/2014/main" val="2345279455"/>
                    </a:ext>
                  </a:extLst>
                </a:gridCol>
                <a:gridCol w="2664295">
                  <a:extLst>
                    <a:ext uri="{9D8B030D-6E8A-4147-A177-3AD203B41FA5}">
                      <a16:colId xmlns:a16="http://schemas.microsoft.com/office/drawing/2014/main" val="619103331"/>
                    </a:ext>
                  </a:extLst>
                </a:gridCol>
                <a:gridCol w="3384376">
                  <a:extLst>
                    <a:ext uri="{9D8B030D-6E8A-4147-A177-3AD203B41FA5}">
                      <a16:colId xmlns:a16="http://schemas.microsoft.com/office/drawing/2014/main" val="1099813831"/>
                    </a:ext>
                  </a:extLst>
                </a:gridCol>
                <a:gridCol w="2088232">
                  <a:extLst>
                    <a:ext uri="{9D8B030D-6E8A-4147-A177-3AD203B41FA5}">
                      <a16:colId xmlns:a16="http://schemas.microsoft.com/office/drawing/2014/main" val="4184461988"/>
                    </a:ext>
                  </a:extLst>
                </a:gridCol>
              </a:tblGrid>
              <a:tr h="402178">
                <a:tc>
                  <a:txBody>
                    <a:bodyPr/>
                    <a:lstStyle/>
                    <a:p>
                      <a:endParaRPr kumimoji="1" lang="ja-JP" altLang="en-US"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質問など</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回答／助言内容</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備考</a:t>
                      </a:r>
                    </a:p>
                  </a:txBody>
                  <a:tcPr/>
                </a:tc>
                <a:extLst>
                  <a:ext uri="{0D108BD9-81ED-4DB2-BD59-A6C34878D82A}">
                    <a16:rowId xmlns:a16="http://schemas.microsoft.com/office/drawing/2014/main" val="1992664023"/>
                  </a:ext>
                </a:extLst>
              </a:tr>
              <a:tr h="900031">
                <a:tc>
                  <a:txBody>
                    <a:bodyPr/>
                    <a:lstStyle/>
                    <a:p>
                      <a:r>
                        <a:rPr kumimoji="1" lang="en-US" altLang="ja-JP" sz="1050" dirty="0">
                          <a:latin typeface="ＭＳ Ｐゴシック" panose="020B0600070205080204" pitchFamily="50" charset="-128"/>
                          <a:ea typeface="ＭＳ Ｐゴシック" panose="020B0600070205080204" pitchFamily="50" charset="-128"/>
                        </a:rPr>
                        <a:t>4</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b="1" dirty="0">
                          <a:solidFill>
                            <a:schemeClr val="tx1"/>
                          </a:solidFill>
                          <a:latin typeface="ＭＳ Ｐゴシック" panose="020B0600070205080204" pitchFamily="50" charset="-128"/>
                          <a:ea typeface="ＭＳ Ｐゴシック" panose="020B0600070205080204" pitchFamily="50" charset="-128"/>
                        </a:rPr>
                        <a:t>「事例の背景」に何を書いたらよいのかわからない。</a:t>
                      </a:r>
                    </a:p>
                  </a:txBody>
                  <a:tcPr/>
                </a:tc>
                <a:tc>
                  <a:txBody>
                    <a:bodyPr/>
                    <a:lstStyle/>
                    <a:p>
                      <a:r>
                        <a:rPr kumimoji="1" lang="ja-JP" altLang="en-US" sz="1200" dirty="0">
                          <a:solidFill>
                            <a:schemeClr val="tx1"/>
                          </a:solidFill>
                          <a:latin typeface="ＭＳ Ｐゴシック" panose="020B0600070205080204" pitchFamily="50" charset="-128"/>
                          <a:ea typeface="ＭＳ Ｐゴシック" panose="020B0600070205080204" pitchFamily="50" charset="-128"/>
                        </a:rPr>
                        <a:t>解決したい問題につながる重要な背景や状況を整理してください。これから取組む問題（「問題」欄に記述）を解決することに意義があるのだということがわかるような内容としてください。</a:t>
                      </a:r>
                      <a:endParaRPr kumimoji="1" lang="en-US" altLang="ja-JP" sz="1200" dirty="0">
                        <a:solidFill>
                          <a:schemeClr val="tx1"/>
                        </a:solidFill>
                        <a:latin typeface="ＭＳ Ｐゴシック" panose="020B0600070205080204" pitchFamily="50" charset="-128"/>
                        <a:ea typeface="ＭＳ Ｐゴシック" panose="020B0600070205080204" pitchFamily="50" charset="-128"/>
                      </a:endParaRP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371149030"/>
                  </a:ext>
                </a:extLst>
              </a:tr>
              <a:tr h="700024">
                <a:tc>
                  <a:txBody>
                    <a:bodyPr/>
                    <a:lstStyle/>
                    <a:p>
                      <a:r>
                        <a:rPr kumimoji="1" lang="en-US" altLang="ja-JP" sz="1050" dirty="0">
                          <a:latin typeface="ＭＳ Ｐゴシック" panose="020B0600070205080204" pitchFamily="50" charset="-128"/>
                          <a:ea typeface="ＭＳ Ｐゴシック" panose="020B0600070205080204" pitchFamily="50" charset="-128"/>
                        </a:rPr>
                        <a:t>5</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chemeClr val="tx1"/>
                          </a:solidFill>
                          <a:latin typeface="ＭＳ Ｐゴシック" panose="020B0600070205080204" pitchFamily="50" charset="-128"/>
                          <a:ea typeface="ＭＳ Ｐゴシック" panose="020B0600070205080204" pitchFamily="50" charset="-128"/>
                        </a:rPr>
                        <a:t>「事例の背景」に関して、吹き出しに書いてある説明（整理・分析の内容の記述）の意味が分からない。</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chemeClr val="tx1"/>
                          </a:solidFill>
                          <a:latin typeface="ＭＳ Ｐゴシック" panose="020B0600070205080204" pitchFamily="50" charset="-128"/>
                          <a:ea typeface="ＭＳ Ｐゴシック" panose="020B0600070205080204" pitchFamily="50" charset="-128"/>
                        </a:rPr>
                        <a:t>本来目指すべき問題解決をすべて実施できるわけではないので、局所的な問題解決を行う場合が多いと思われます。そこでその局所的な問題をどの程度のレベルで解決するかを考えてください。</a:t>
                      </a:r>
                      <a:endParaRPr kumimoji="1" lang="en-US" altLang="ja-JP" sz="12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1200" dirty="0">
                          <a:solidFill>
                            <a:schemeClr val="tx1"/>
                          </a:solidFill>
                          <a:latin typeface="ＭＳ Ｐゴシック" panose="020B0600070205080204" pitchFamily="50" charset="-128"/>
                          <a:ea typeface="ＭＳ Ｐゴシック" panose="020B0600070205080204" pitchFamily="50" charset="-128"/>
                        </a:rPr>
                        <a:t>局所的で、あるレベルの問題に絞り込んで、それを検討することにした根拠がわかるような背景あるいは論理を書いてください。</a:t>
                      </a:r>
                      <a:endParaRPr kumimoji="1" lang="en-US" altLang="ja-JP" sz="1200" dirty="0">
                        <a:solidFill>
                          <a:schemeClr val="tx1"/>
                        </a:solidFill>
                        <a:latin typeface="ＭＳ Ｐゴシック" panose="020B0600070205080204" pitchFamily="50" charset="-128"/>
                        <a:ea typeface="ＭＳ Ｐゴシック" panose="020B0600070205080204" pitchFamily="50" charset="-128"/>
                      </a:endParaRP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257043244"/>
                  </a:ext>
                </a:extLst>
              </a:tr>
              <a:tr h="793325">
                <a:tc>
                  <a:txBody>
                    <a:bodyPr/>
                    <a:lstStyle/>
                    <a:p>
                      <a:r>
                        <a:rPr kumimoji="1" lang="en-US" altLang="ja-JP" sz="1050" dirty="0">
                          <a:solidFill>
                            <a:schemeClr val="tx1"/>
                          </a:solidFill>
                          <a:latin typeface="ＭＳ Ｐゴシック" panose="020B0600070205080204" pitchFamily="50" charset="-128"/>
                          <a:ea typeface="ＭＳ Ｐゴシック" panose="020B0600070205080204" pitchFamily="50" charset="-128"/>
                        </a:rPr>
                        <a:t>6</a:t>
                      </a:r>
                      <a:endParaRPr kumimoji="1" lang="ja-JP" altLang="en-US" sz="1050" dirty="0">
                        <a:solidFill>
                          <a:schemeClr val="tx1"/>
                        </a:solidFill>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b="1" dirty="0">
                          <a:solidFill>
                            <a:schemeClr val="tx1"/>
                          </a:solidFill>
                          <a:latin typeface="ＭＳ Ｐゴシック" panose="020B0600070205080204" pitchFamily="50" charset="-128"/>
                          <a:ea typeface="ＭＳ Ｐゴシック" panose="020B0600070205080204" pitchFamily="50" charset="-128"/>
                        </a:rPr>
                        <a:t>来店客数の伸びが停滞していること</a:t>
                      </a:r>
                      <a:r>
                        <a:rPr kumimoji="1" lang="en-US" altLang="ja-JP" sz="1200" b="1"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200" b="1" dirty="0">
                          <a:solidFill>
                            <a:schemeClr val="tx1"/>
                          </a:solidFill>
                          <a:latin typeface="ＭＳ Ｐゴシック" panose="020B0600070205080204" pitchFamily="50" charset="-128"/>
                          <a:ea typeface="ＭＳ Ｐゴシック" panose="020B0600070205080204" pitchFamily="50" charset="-128"/>
                        </a:rPr>
                        <a:t>を「問題」と捉えたが、それは「事例の背景」と捉えることもできる。どちらが正しいのか。</a:t>
                      </a:r>
                    </a:p>
                  </a:txBody>
                  <a:tcPr/>
                </a:tc>
                <a:tc>
                  <a:txBody>
                    <a:bodyPr/>
                    <a:lstStyle/>
                    <a:p>
                      <a:r>
                        <a:rPr kumimoji="1" lang="ja-JP" altLang="en-US" sz="1200" kern="1200" dirty="0">
                          <a:solidFill>
                            <a:schemeClr val="tx1"/>
                          </a:solidFill>
                          <a:latin typeface="ＭＳ Ｐゴシック" panose="020B0600070205080204" pitchFamily="50" charset="-128"/>
                          <a:ea typeface="ＭＳ Ｐゴシック" panose="020B0600070205080204" pitchFamily="50" charset="-128"/>
                          <a:cs typeface="+mn-cs"/>
                        </a:rPr>
                        <a:t>いずれの捉え方もできます。</a:t>
                      </a:r>
                      <a:endParaRPr kumimoji="1" lang="en-US" altLang="ja-JP" sz="1200" kern="1200" dirty="0">
                        <a:solidFill>
                          <a:schemeClr val="tx1"/>
                        </a:solidFill>
                        <a:latin typeface="ＭＳ Ｐゴシック" panose="020B0600070205080204" pitchFamily="50" charset="-128"/>
                        <a:ea typeface="ＭＳ Ｐゴシック" panose="020B0600070205080204" pitchFamily="50" charset="-128"/>
                        <a:cs typeface="+mn-cs"/>
                      </a:endParaRPr>
                    </a:p>
                    <a:p>
                      <a:r>
                        <a:rPr kumimoji="1" lang="ja-JP" altLang="en-US" sz="1200" kern="1200" dirty="0">
                          <a:solidFill>
                            <a:schemeClr val="tx1"/>
                          </a:solidFill>
                          <a:latin typeface="ＭＳ Ｐゴシック" panose="020B0600070205080204" pitchFamily="50" charset="-128"/>
                          <a:ea typeface="ＭＳ Ｐゴシック" panose="020B0600070205080204" pitchFamily="50" charset="-128"/>
                          <a:cs typeface="+mn-cs"/>
                        </a:rPr>
                        <a:t>左記の</a:t>
                      </a:r>
                      <a:r>
                        <a:rPr kumimoji="1" lang="en-US" altLang="ja-JP" sz="1200" kern="1200" dirty="0">
                          <a:solidFill>
                            <a:schemeClr val="tx1"/>
                          </a:solidFill>
                          <a:latin typeface="ＭＳ Ｐゴシック" panose="020B0600070205080204" pitchFamily="50" charset="-128"/>
                          <a:ea typeface="ＭＳ Ｐゴシック" panose="020B0600070205080204" pitchFamily="50" charset="-128"/>
                          <a:cs typeface="+mn-cs"/>
                        </a:rPr>
                        <a:t>※</a:t>
                      </a:r>
                      <a:r>
                        <a:rPr kumimoji="1" lang="ja-JP" altLang="en-US" sz="1200" kern="1200" dirty="0">
                          <a:solidFill>
                            <a:schemeClr val="tx1"/>
                          </a:solidFill>
                          <a:latin typeface="ＭＳ Ｐゴシック" panose="020B0600070205080204" pitchFamily="50" charset="-128"/>
                          <a:ea typeface="ＭＳ Ｐゴシック" panose="020B0600070205080204" pitchFamily="50" charset="-128"/>
                          <a:cs typeface="+mn-cs"/>
                        </a:rPr>
                        <a:t>を「問題」と捉えた場合には、事例の背景欄には、たとえば、停滞する状態に陥ったことの想定原因や関係すると思われる事項を書くことになります。一方、問題を「苦情が多い」に設定した場合には、左記の</a:t>
                      </a:r>
                      <a:r>
                        <a:rPr kumimoji="1" lang="en-US" altLang="ja-JP" sz="1200" kern="1200" dirty="0">
                          <a:solidFill>
                            <a:schemeClr val="tx1"/>
                          </a:solidFill>
                          <a:latin typeface="ＭＳ Ｐゴシック" panose="020B0600070205080204" pitchFamily="50" charset="-128"/>
                          <a:ea typeface="ＭＳ Ｐゴシック" panose="020B0600070205080204" pitchFamily="50" charset="-128"/>
                          <a:cs typeface="+mn-cs"/>
                        </a:rPr>
                        <a:t>※</a:t>
                      </a:r>
                      <a:r>
                        <a:rPr kumimoji="1" lang="ja-JP" altLang="en-US" sz="1200" kern="1200" dirty="0">
                          <a:solidFill>
                            <a:schemeClr val="tx1"/>
                          </a:solidFill>
                          <a:latin typeface="ＭＳ Ｐゴシック" panose="020B0600070205080204" pitchFamily="50" charset="-128"/>
                          <a:ea typeface="ＭＳ Ｐゴシック" panose="020B0600070205080204" pitchFamily="50" charset="-128"/>
                          <a:cs typeface="+mn-cs"/>
                        </a:rPr>
                        <a:t>を「事例の背景」と捉えることになります。</a:t>
                      </a:r>
                      <a:endParaRPr kumimoji="1" lang="en-US" altLang="ja-JP" sz="1200" kern="1200" dirty="0">
                        <a:solidFill>
                          <a:schemeClr val="tx1"/>
                        </a:solidFill>
                        <a:latin typeface="ＭＳ Ｐゴシック" panose="020B0600070205080204" pitchFamily="50" charset="-128"/>
                        <a:ea typeface="ＭＳ Ｐゴシック" panose="020B0600070205080204" pitchFamily="50" charset="-128"/>
                        <a:cs typeface="+mn-cs"/>
                      </a:endParaRPr>
                    </a:p>
                    <a:p>
                      <a:r>
                        <a:rPr kumimoji="1" lang="ja-JP" altLang="en-US" sz="1200" kern="1200" dirty="0">
                          <a:solidFill>
                            <a:schemeClr val="tx1"/>
                          </a:solidFill>
                          <a:latin typeface="ＭＳ Ｐゴシック" panose="020B0600070205080204" pitchFamily="50" charset="-128"/>
                          <a:ea typeface="ＭＳ Ｐゴシック" panose="020B0600070205080204" pitchFamily="50" charset="-128"/>
                          <a:cs typeface="+mn-cs"/>
                        </a:rPr>
                        <a:t>　</a:t>
                      </a:r>
                      <a:endParaRPr kumimoji="1" lang="en-US" altLang="ja-JP" sz="12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2200320416"/>
                  </a:ext>
                </a:extLst>
              </a:tr>
              <a:tr h="938913">
                <a:tc>
                  <a:txBody>
                    <a:bodyPr/>
                    <a:lstStyle/>
                    <a:p>
                      <a:r>
                        <a:rPr kumimoji="1" lang="en-US" altLang="ja-JP" sz="1050" dirty="0">
                          <a:latin typeface="ＭＳ Ｐゴシック" panose="020B0600070205080204" pitchFamily="50" charset="-128"/>
                          <a:ea typeface="ＭＳ Ｐゴシック" panose="020B0600070205080204" pitchFamily="50" charset="-128"/>
                        </a:rPr>
                        <a:t>7</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r>
                        <a:rPr kumimoji="1" lang="en-US" altLang="ja-JP" sz="1200" b="1"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200" b="1" dirty="0">
                          <a:solidFill>
                            <a:schemeClr val="tx1"/>
                          </a:solidFill>
                          <a:latin typeface="ＭＳ Ｐゴシック" panose="020B0600070205080204" pitchFamily="50" charset="-128"/>
                          <a:ea typeface="ＭＳ Ｐゴシック" panose="020B0600070205080204" pitchFamily="50" charset="-128"/>
                        </a:rPr>
                        <a:t>質問ではなく）</a:t>
                      </a:r>
                      <a:endParaRPr kumimoji="1" lang="en-US" altLang="ja-JP" sz="1200" b="1"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1200" b="1" dirty="0">
                          <a:solidFill>
                            <a:schemeClr val="tx1"/>
                          </a:solidFill>
                          <a:latin typeface="ＭＳ Ｐゴシック" panose="020B0600070205080204" pitchFamily="50" charset="-128"/>
                          <a:ea typeface="ＭＳ Ｐゴシック" panose="020B0600070205080204" pitchFamily="50" charset="-128"/>
                        </a:rPr>
                        <a:t>経営全般に関わるような大きな問題に取り組もうとしているチームを見かけた場合。</a:t>
                      </a:r>
                    </a:p>
                  </a:txBody>
                  <a:tcPr/>
                </a:tc>
                <a:tc>
                  <a:txBody>
                    <a:bodyPr/>
                    <a:lstStyle/>
                    <a:p>
                      <a:r>
                        <a:rPr kumimoji="1" lang="ja-JP" altLang="en-US" sz="1200" kern="1200" dirty="0">
                          <a:solidFill>
                            <a:schemeClr val="tx1"/>
                          </a:solidFill>
                          <a:latin typeface="ＭＳ Ｐゴシック" panose="020B0600070205080204" pitchFamily="50" charset="-128"/>
                          <a:ea typeface="ＭＳ Ｐゴシック" panose="020B0600070205080204" pitchFamily="50" charset="-128"/>
                          <a:cs typeface="+mn-cs"/>
                        </a:rPr>
                        <a:t>一般的に大きな問題全般にいきなり取組むのは大変なので、スモールスタートの取組みが多いと思います。</a:t>
                      </a:r>
                      <a:endParaRPr kumimoji="1" lang="en-US" altLang="ja-JP" sz="1200" kern="1200" dirty="0">
                        <a:solidFill>
                          <a:schemeClr val="tx1"/>
                        </a:solidFill>
                        <a:latin typeface="ＭＳ Ｐゴシック" panose="020B0600070205080204" pitchFamily="50" charset="-128"/>
                        <a:ea typeface="ＭＳ Ｐゴシック" panose="020B0600070205080204" pitchFamily="50" charset="-128"/>
                        <a:cs typeface="+mn-cs"/>
                      </a:endParaRPr>
                    </a:p>
                    <a:p>
                      <a:r>
                        <a:rPr kumimoji="1" lang="ja-JP" altLang="en-US" sz="1200" kern="1200" dirty="0">
                          <a:solidFill>
                            <a:schemeClr val="tx1"/>
                          </a:solidFill>
                          <a:latin typeface="ＭＳ Ｐゴシック" panose="020B0600070205080204" pitchFamily="50" charset="-128"/>
                          <a:ea typeface="ＭＳ Ｐゴシック" panose="020B0600070205080204" pitchFamily="50" charset="-128"/>
                          <a:cs typeface="+mn-cs"/>
                        </a:rPr>
                        <a:t>ここでも、問題を局所化して、取り組むほうが具体化しやすいと思います。</a:t>
                      </a:r>
                      <a:endParaRPr kumimoji="1" lang="en-US" altLang="ja-JP" sz="1200" kern="1200" dirty="0">
                        <a:solidFill>
                          <a:schemeClr val="tx1"/>
                        </a:solidFill>
                        <a:latin typeface="ＭＳ Ｐゴシック" panose="020B0600070205080204" pitchFamily="50" charset="-128"/>
                        <a:ea typeface="ＭＳ Ｐゴシック" panose="020B0600070205080204" pitchFamily="50" charset="-128"/>
                        <a:cs typeface="+mn-cs"/>
                      </a:endParaRPr>
                    </a:p>
                    <a:p>
                      <a:endParaRPr kumimoji="1" lang="en-US" altLang="ja-JP" sz="1200" kern="1200" dirty="0">
                        <a:solidFill>
                          <a:schemeClr val="tx1"/>
                        </a:solidFill>
                        <a:latin typeface="ＭＳ Ｐゴシック" panose="020B0600070205080204" pitchFamily="50" charset="-128"/>
                        <a:ea typeface="ＭＳ Ｐゴシック" panose="020B0600070205080204" pitchFamily="50" charset="-128"/>
                        <a:cs typeface="+mn-cs"/>
                      </a:endParaRP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8411062"/>
                  </a:ext>
                </a:extLst>
              </a:tr>
            </a:tbl>
          </a:graphicData>
        </a:graphic>
      </p:graphicFrame>
    </p:spTree>
    <p:extLst>
      <p:ext uri="{BB962C8B-B14F-4D97-AF65-F5344CB8AC3E}">
        <p14:creationId xmlns:p14="http://schemas.microsoft.com/office/powerpoint/2010/main" val="630171825"/>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DB63EF6-FEBB-4063-A140-F0E3C7FAED3E}"/>
              </a:ext>
            </a:extLst>
          </p:cNvPr>
          <p:cNvSpPr>
            <a:spLocks noGrp="1"/>
          </p:cNvSpPr>
          <p:nvPr>
            <p:ph idx="1"/>
          </p:nvPr>
        </p:nvSpPr>
        <p:spPr>
          <a:xfrm>
            <a:off x="154454" y="764704"/>
            <a:ext cx="8835091" cy="360040"/>
          </a:xfrm>
        </p:spPr>
        <p:txBody>
          <a:bodyPr/>
          <a:lstStyle/>
          <a:p>
            <a:pPr marL="0" indent="0">
              <a:buNone/>
            </a:pPr>
            <a:r>
              <a:rPr lang="ja-JP" altLang="en-US" sz="1600" dirty="0">
                <a:latin typeface="ＭＳ Ｐゴシック" panose="020B0600070205080204" pitchFamily="50" charset="-128"/>
                <a:ea typeface="ＭＳ Ｐゴシック" panose="020B0600070205080204" pitchFamily="50" charset="-128"/>
              </a:rPr>
              <a:t>　</a:t>
            </a:r>
            <a:r>
              <a:rPr lang="ja-JP" altLang="en-US" sz="1800" dirty="0">
                <a:latin typeface="ＭＳ Ｐゴシック" panose="020B0600070205080204" pitchFamily="50" charset="-128"/>
                <a:ea typeface="ＭＳ Ｐゴシック" panose="020B0600070205080204" pitchFamily="50" charset="-128"/>
              </a:rPr>
              <a:t>演習課題①のチーム毎のグループ作業中の想定ＱＡ集　　　　</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r>
              <a:rPr lang="ja-JP" altLang="en-US" sz="1800" dirty="0">
                <a:solidFill>
                  <a:srgbClr val="FF0000"/>
                </a:solidFill>
                <a:latin typeface="ＭＳ Ｐゴシック" panose="020B0600070205080204" pitchFamily="50" charset="-128"/>
                <a:ea typeface="ＭＳ Ｐゴシック" panose="020B0600070205080204" pitchFamily="50" charset="-128"/>
              </a:rPr>
              <a:t>　</a:t>
            </a:r>
            <a:endParaRPr lang="ja-JP" altLang="en-US" sz="1400" dirty="0">
              <a:solidFill>
                <a:srgbClr val="FF0000"/>
              </a:solidFill>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DF8AE469-DC87-4190-B86B-685366E6E6A0}"/>
              </a:ext>
            </a:extLst>
          </p:cNvPr>
          <p:cNvSpPr>
            <a:spLocks noGrp="1"/>
          </p:cNvSpPr>
          <p:nvPr>
            <p:ph type="title"/>
          </p:nvPr>
        </p:nvSpPr>
        <p:spPr>
          <a:xfrm>
            <a:off x="323850" y="115888"/>
            <a:ext cx="7272486" cy="504825"/>
          </a:xfrm>
        </p:spPr>
        <p:txBody>
          <a:bodyPr/>
          <a:lstStyle/>
          <a:p>
            <a:r>
              <a:rPr lang="ja-JP" altLang="en-US" dirty="0">
                <a:latin typeface="ＭＳ Ｐゴシック" panose="020B0600070205080204" pitchFamily="50" charset="-128"/>
                <a:ea typeface="ＭＳ Ｐゴシック" panose="020B0600070205080204" pitchFamily="50" charset="-128"/>
              </a:rPr>
              <a:t>想定ＱＡ①ビジネス又はミッション分析</a:t>
            </a:r>
            <a:endParaRPr kumimoji="1" lang="ja-JP" altLang="en-US" dirty="0">
              <a:latin typeface="ＭＳ Ｐゴシック" panose="020B0600070205080204" pitchFamily="50" charset="-128"/>
              <a:ea typeface="ＭＳ Ｐゴシック" panose="020B0600070205080204" pitchFamily="50" charset="-128"/>
            </a:endParaRPr>
          </a:p>
        </p:txBody>
      </p:sp>
      <p:graphicFrame>
        <p:nvGraphicFramePr>
          <p:cNvPr id="8" name="表 7">
            <a:extLst>
              <a:ext uri="{FF2B5EF4-FFF2-40B4-BE49-F238E27FC236}">
                <a16:creationId xmlns:a16="http://schemas.microsoft.com/office/drawing/2014/main" id="{98770F6B-2F0C-45F3-9E3A-87A15EFED545}"/>
              </a:ext>
            </a:extLst>
          </p:cNvPr>
          <p:cNvGraphicFramePr>
            <a:graphicFrameLocks noGrp="1"/>
          </p:cNvGraphicFramePr>
          <p:nvPr>
            <p:extLst>
              <p:ext uri="{D42A27DB-BD31-4B8C-83A1-F6EECF244321}">
                <p14:modId xmlns:p14="http://schemas.microsoft.com/office/powerpoint/2010/main" val="2214387686"/>
              </p:ext>
            </p:extLst>
          </p:nvPr>
        </p:nvGraphicFramePr>
        <p:xfrm>
          <a:off x="358529" y="1124745"/>
          <a:ext cx="8496944" cy="4430881"/>
        </p:xfrm>
        <a:graphic>
          <a:graphicData uri="http://schemas.openxmlformats.org/drawingml/2006/table">
            <a:tbl>
              <a:tblPr firstRow="1" bandRow="1">
                <a:tableStyleId>{00A15C55-8517-42AA-B614-E9B94910E393}</a:tableStyleId>
              </a:tblPr>
              <a:tblGrid>
                <a:gridCol w="360041">
                  <a:extLst>
                    <a:ext uri="{9D8B030D-6E8A-4147-A177-3AD203B41FA5}">
                      <a16:colId xmlns:a16="http://schemas.microsoft.com/office/drawing/2014/main" val="2345279455"/>
                    </a:ext>
                  </a:extLst>
                </a:gridCol>
                <a:gridCol w="2664295">
                  <a:extLst>
                    <a:ext uri="{9D8B030D-6E8A-4147-A177-3AD203B41FA5}">
                      <a16:colId xmlns:a16="http://schemas.microsoft.com/office/drawing/2014/main" val="619103331"/>
                    </a:ext>
                  </a:extLst>
                </a:gridCol>
                <a:gridCol w="3384376">
                  <a:extLst>
                    <a:ext uri="{9D8B030D-6E8A-4147-A177-3AD203B41FA5}">
                      <a16:colId xmlns:a16="http://schemas.microsoft.com/office/drawing/2014/main" val="1099813831"/>
                    </a:ext>
                  </a:extLst>
                </a:gridCol>
                <a:gridCol w="2088232">
                  <a:extLst>
                    <a:ext uri="{9D8B030D-6E8A-4147-A177-3AD203B41FA5}">
                      <a16:colId xmlns:a16="http://schemas.microsoft.com/office/drawing/2014/main" val="4184461988"/>
                    </a:ext>
                  </a:extLst>
                </a:gridCol>
              </a:tblGrid>
              <a:tr h="336574">
                <a:tc>
                  <a:txBody>
                    <a:bodyPr/>
                    <a:lstStyle/>
                    <a:p>
                      <a:endParaRPr kumimoji="1" lang="ja-JP" altLang="en-US"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質問など</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回答／助言内容</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備考</a:t>
                      </a:r>
                    </a:p>
                  </a:txBody>
                  <a:tcPr/>
                </a:tc>
                <a:extLst>
                  <a:ext uri="{0D108BD9-81ED-4DB2-BD59-A6C34878D82A}">
                    <a16:rowId xmlns:a16="http://schemas.microsoft.com/office/drawing/2014/main" val="1992664023"/>
                  </a:ext>
                </a:extLst>
              </a:tr>
              <a:tr h="1767015">
                <a:tc>
                  <a:txBody>
                    <a:bodyPr/>
                    <a:lstStyle/>
                    <a:p>
                      <a:r>
                        <a:rPr kumimoji="1" lang="en-US" altLang="ja-JP" sz="1050" dirty="0">
                          <a:latin typeface="ＭＳ Ｐゴシック" panose="020B0600070205080204" pitchFamily="50" charset="-128"/>
                          <a:ea typeface="ＭＳ Ｐゴシック" panose="020B0600070205080204" pitchFamily="50" charset="-128"/>
                        </a:rPr>
                        <a:t>8</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chemeClr val="tx1"/>
                          </a:solidFill>
                          <a:latin typeface="ＭＳ Ｐゴシック" panose="020B0600070205080204" pitchFamily="50" charset="-128"/>
                          <a:ea typeface="ＭＳ Ｐゴシック" panose="020B0600070205080204" pitchFamily="50" charset="-128"/>
                        </a:rPr>
                        <a:t>「問題分析の内容と解決の方向性」に何を書いたらよいのかわからない</a:t>
                      </a:r>
                    </a:p>
                  </a:txBody>
                  <a:tcPr/>
                </a:tc>
                <a:tc>
                  <a:txBody>
                    <a:bodyPr/>
                    <a:lstStyle/>
                    <a:p>
                      <a:r>
                        <a:rPr kumimoji="1" lang="ja-JP" altLang="en-US" sz="1200" dirty="0">
                          <a:latin typeface="ＭＳ Ｐゴシック" panose="020B0600070205080204" pitchFamily="50" charset="-128"/>
                          <a:ea typeface="ＭＳ Ｐゴシック" panose="020B0600070205080204" pitchFamily="50" charset="-128"/>
                        </a:rPr>
                        <a:t>まず、この欄でやることは、問題欄に掲げた問題がまだ抽象的であったりするので、それを手の届く具体的な解決方向にブレークダウンすることです。野菜を食べない子の例にあるように、いろいろな解決の方向性を比較検討して、「野菜と気づかずに食べさせる」という解決の方向性に結びつけます。そこで、問題解決に向けた複数の案を考えて記述してください。そしてその中から、取組む案を選んで、その選定理由を記述してください。</a:t>
                      </a:r>
                      <a:endParaRPr kumimoji="1" lang="en-US" altLang="ja-JP" sz="1200" dirty="0">
                        <a:latin typeface="ＭＳ Ｐゴシック" panose="020B0600070205080204" pitchFamily="50" charset="-128"/>
                        <a:ea typeface="ＭＳ Ｐゴシック" panose="020B0600070205080204" pitchFamily="50" charset="-128"/>
                      </a:endParaRPr>
                    </a:p>
                    <a:p>
                      <a:endParaRPr kumimoji="1" lang="en-US" altLang="ja-JP" sz="1200" dirty="0">
                        <a:latin typeface="ＭＳ Ｐゴシック" panose="020B0600070205080204" pitchFamily="50" charset="-128"/>
                        <a:ea typeface="ＭＳ Ｐゴシック" panose="020B0600070205080204" pitchFamily="50" charset="-128"/>
                      </a:endParaRP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371149030"/>
                  </a:ext>
                </a:extLst>
              </a:tr>
              <a:tr h="1262154">
                <a:tc>
                  <a:txBody>
                    <a:bodyPr/>
                    <a:lstStyle/>
                    <a:p>
                      <a:r>
                        <a:rPr kumimoji="1" lang="en-US" altLang="ja-JP" sz="1050" dirty="0">
                          <a:latin typeface="ＭＳ Ｐゴシック" panose="020B0600070205080204" pitchFamily="50" charset="-128"/>
                          <a:ea typeface="ＭＳ Ｐゴシック" panose="020B0600070205080204" pitchFamily="50" charset="-128"/>
                        </a:rPr>
                        <a:t>9</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latin typeface="ＭＳ Ｐゴシック" panose="020B0600070205080204" pitchFamily="50" charset="-128"/>
                          <a:ea typeface="ＭＳ Ｐゴシック" panose="020B0600070205080204" pitchFamily="50" charset="-128"/>
                        </a:rPr>
                        <a:t>「解決イメージ」に何を書いたらよいのかわからない</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ＭＳ Ｐゴシック" panose="020B0600070205080204" pitchFamily="50" charset="-128"/>
                          <a:ea typeface="ＭＳ Ｐゴシック" panose="020B0600070205080204" pitchFamily="50" charset="-128"/>
                        </a:rPr>
                        <a:t>実現性のある解決イメージを記述してください。たとえば、野菜を食べない子の例では、「野菜と気づかずに食べさせる」という解決の方向性に基づいて、その解決策として「野菜と気づかずに食べでもらえる工夫」という解決のイメージを提示しました。</a:t>
                      </a:r>
                      <a:endParaRPr kumimoji="1" lang="en-US" altLang="ja-JP" sz="1200" dirty="0">
                        <a:latin typeface="ＭＳ Ｐゴシック" panose="020B0600070205080204" pitchFamily="50" charset="-128"/>
                        <a:ea typeface="ＭＳ Ｐゴシック" panose="020B0600070205080204" pitchFamily="50" charset="-128"/>
                      </a:endParaRPr>
                    </a:p>
                    <a:p>
                      <a:endParaRPr kumimoji="1" lang="en-US" altLang="ja-JP" sz="1200" dirty="0">
                        <a:latin typeface="ＭＳ Ｐゴシック" panose="020B0600070205080204" pitchFamily="50" charset="-128"/>
                        <a:ea typeface="ＭＳ Ｐゴシック" panose="020B0600070205080204" pitchFamily="50" charset="-128"/>
                      </a:endParaRP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257043244"/>
                  </a:ext>
                </a:extLst>
              </a:tr>
              <a:tr h="882727">
                <a:tc>
                  <a:txBody>
                    <a:bodyPr/>
                    <a:lstStyle/>
                    <a:p>
                      <a:r>
                        <a:rPr kumimoji="1" lang="en-US" altLang="ja-JP" sz="1050" dirty="0">
                          <a:solidFill>
                            <a:schemeClr val="tx1"/>
                          </a:solidFill>
                          <a:latin typeface="ＭＳ Ｐゴシック" panose="020B0600070205080204" pitchFamily="50" charset="-128"/>
                          <a:ea typeface="ＭＳ Ｐゴシック" panose="020B0600070205080204" pitchFamily="50" charset="-128"/>
                        </a:rPr>
                        <a:t>10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latin typeface="ＭＳ Ｐゴシック" panose="020B0600070205080204" pitchFamily="50" charset="-128"/>
                          <a:ea typeface="ＭＳ Ｐゴシック" panose="020B0600070205080204" pitchFamily="50" charset="-128"/>
                        </a:rPr>
                        <a:t>「解決イメージ」欄の「ゴールイメージとの関係」には何を書いたらよいのかわからない</a:t>
                      </a:r>
                      <a:endParaRPr kumimoji="1" lang="en-US" altLang="ja-JP" sz="1200" b="1"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dirty="0">
                          <a:latin typeface="ＭＳ Ｐゴシック" panose="020B0600070205080204" pitchFamily="50" charset="-128"/>
                          <a:ea typeface="ＭＳ Ｐゴシック" panose="020B0600070205080204" pitchFamily="50" charset="-128"/>
                        </a:rPr>
                        <a:t>ここで書いた解決イメージは局所的なので、この解決が本来の問題の解決にどう寄与するかという説明を書いてください。</a:t>
                      </a:r>
                      <a:endParaRPr kumimoji="1" lang="en-US" altLang="ja-JP" sz="1200" dirty="0">
                        <a:latin typeface="ＭＳ Ｐゴシック" panose="020B0600070205080204" pitchFamily="50" charset="-128"/>
                        <a:ea typeface="ＭＳ Ｐゴシック" panose="020B060007020508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2200320416"/>
                  </a:ext>
                </a:extLst>
              </a:tr>
            </a:tbl>
          </a:graphicData>
        </a:graphic>
      </p:graphicFrame>
    </p:spTree>
    <p:extLst>
      <p:ext uri="{BB962C8B-B14F-4D97-AF65-F5344CB8AC3E}">
        <p14:creationId xmlns:p14="http://schemas.microsoft.com/office/powerpoint/2010/main" val="2366357360"/>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DB63EF6-FEBB-4063-A140-F0E3C7FAED3E}"/>
              </a:ext>
            </a:extLst>
          </p:cNvPr>
          <p:cNvSpPr>
            <a:spLocks noGrp="1"/>
          </p:cNvSpPr>
          <p:nvPr>
            <p:ph idx="1"/>
          </p:nvPr>
        </p:nvSpPr>
        <p:spPr>
          <a:xfrm>
            <a:off x="154454" y="764704"/>
            <a:ext cx="8835091" cy="360040"/>
          </a:xfrm>
        </p:spPr>
        <p:txBody>
          <a:bodyPr/>
          <a:lstStyle/>
          <a:p>
            <a:pPr marL="0" indent="0">
              <a:buNone/>
            </a:pPr>
            <a:r>
              <a:rPr lang="ja-JP" altLang="en-US" sz="1600" dirty="0">
                <a:latin typeface="ＭＳ Ｐゴシック" panose="020B0600070205080204" pitchFamily="50" charset="-128"/>
                <a:ea typeface="ＭＳ Ｐゴシック" panose="020B0600070205080204" pitchFamily="50" charset="-128"/>
              </a:rPr>
              <a:t>　</a:t>
            </a:r>
            <a:r>
              <a:rPr lang="ja-JP" altLang="en-US" sz="1800" dirty="0">
                <a:latin typeface="ＭＳ Ｐゴシック" panose="020B0600070205080204" pitchFamily="50" charset="-128"/>
                <a:ea typeface="ＭＳ Ｐゴシック" panose="020B0600070205080204" pitchFamily="50" charset="-128"/>
              </a:rPr>
              <a:t>演習課題①のチーム毎のグループ作業中の想定ＱＡ集　　　　</a:t>
            </a: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r>
              <a:rPr lang="ja-JP" altLang="en-US" sz="1800" dirty="0">
                <a:solidFill>
                  <a:srgbClr val="FF0000"/>
                </a:solidFill>
                <a:latin typeface="ＭＳ Ｐゴシック" panose="020B0600070205080204" pitchFamily="50" charset="-128"/>
                <a:ea typeface="ＭＳ Ｐゴシック" panose="020B0600070205080204" pitchFamily="50" charset="-128"/>
              </a:rPr>
              <a:t>　</a:t>
            </a:r>
            <a:endParaRPr lang="ja-JP" altLang="en-US" sz="1400" dirty="0">
              <a:solidFill>
                <a:srgbClr val="FF0000"/>
              </a:solidFill>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DF8AE469-DC87-4190-B86B-685366E6E6A0}"/>
              </a:ext>
            </a:extLst>
          </p:cNvPr>
          <p:cNvSpPr>
            <a:spLocks noGrp="1"/>
          </p:cNvSpPr>
          <p:nvPr>
            <p:ph type="title"/>
          </p:nvPr>
        </p:nvSpPr>
        <p:spPr>
          <a:xfrm>
            <a:off x="323850" y="115888"/>
            <a:ext cx="7272486" cy="504825"/>
          </a:xfrm>
        </p:spPr>
        <p:txBody>
          <a:bodyPr/>
          <a:lstStyle/>
          <a:p>
            <a:r>
              <a:rPr lang="ja-JP" altLang="en-US" dirty="0">
                <a:latin typeface="ＭＳ Ｐゴシック" panose="020B0600070205080204" pitchFamily="50" charset="-128"/>
                <a:ea typeface="ＭＳ Ｐゴシック" panose="020B0600070205080204" pitchFamily="50" charset="-128"/>
              </a:rPr>
              <a:t>想定ＱＡ①ビジネス又はミッション分析</a:t>
            </a:r>
            <a:endParaRPr kumimoji="1" lang="ja-JP" altLang="en-US" dirty="0">
              <a:latin typeface="ＭＳ Ｐゴシック" panose="020B0600070205080204" pitchFamily="50" charset="-128"/>
              <a:ea typeface="ＭＳ Ｐゴシック" panose="020B0600070205080204" pitchFamily="50" charset="-128"/>
            </a:endParaRPr>
          </a:p>
        </p:txBody>
      </p:sp>
      <p:graphicFrame>
        <p:nvGraphicFramePr>
          <p:cNvPr id="8" name="表 7">
            <a:extLst>
              <a:ext uri="{FF2B5EF4-FFF2-40B4-BE49-F238E27FC236}">
                <a16:creationId xmlns:a16="http://schemas.microsoft.com/office/drawing/2014/main" id="{98770F6B-2F0C-45F3-9E3A-87A15EFED545}"/>
              </a:ext>
            </a:extLst>
          </p:cNvPr>
          <p:cNvGraphicFramePr>
            <a:graphicFrameLocks noGrp="1"/>
          </p:cNvGraphicFramePr>
          <p:nvPr>
            <p:extLst>
              <p:ext uri="{D42A27DB-BD31-4B8C-83A1-F6EECF244321}">
                <p14:modId xmlns:p14="http://schemas.microsoft.com/office/powerpoint/2010/main" val="1189381200"/>
              </p:ext>
            </p:extLst>
          </p:nvPr>
        </p:nvGraphicFramePr>
        <p:xfrm>
          <a:off x="358529" y="1124744"/>
          <a:ext cx="8496944" cy="4334098"/>
        </p:xfrm>
        <a:graphic>
          <a:graphicData uri="http://schemas.openxmlformats.org/drawingml/2006/table">
            <a:tbl>
              <a:tblPr firstRow="1" bandRow="1">
                <a:tableStyleId>{00A15C55-8517-42AA-B614-E9B94910E393}</a:tableStyleId>
              </a:tblPr>
              <a:tblGrid>
                <a:gridCol w="360041">
                  <a:extLst>
                    <a:ext uri="{9D8B030D-6E8A-4147-A177-3AD203B41FA5}">
                      <a16:colId xmlns:a16="http://schemas.microsoft.com/office/drawing/2014/main" val="2345279455"/>
                    </a:ext>
                  </a:extLst>
                </a:gridCol>
                <a:gridCol w="2664295">
                  <a:extLst>
                    <a:ext uri="{9D8B030D-6E8A-4147-A177-3AD203B41FA5}">
                      <a16:colId xmlns:a16="http://schemas.microsoft.com/office/drawing/2014/main" val="619103331"/>
                    </a:ext>
                  </a:extLst>
                </a:gridCol>
                <a:gridCol w="3384376">
                  <a:extLst>
                    <a:ext uri="{9D8B030D-6E8A-4147-A177-3AD203B41FA5}">
                      <a16:colId xmlns:a16="http://schemas.microsoft.com/office/drawing/2014/main" val="1099813831"/>
                    </a:ext>
                  </a:extLst>
                </a:gridCol>
                <a:gridCol w="2088232">
                  <a:extLst>
                    <a:ext uri="{9D8B030D-6E8A-4147-A177-3AD203B41FA5}">
                      <a16:colId xmlns:a16="http://schemas.microsoft.com/office/drawing/2014/main" val="4184461988"/>
                    </a:ext>
                  </a:extLst>
                </a:gridCol>
              </a:tblGrid>
              <a:tr h="402178">
                <a:tc>
                  <a:txBody>
                    <a:bodyPr/>
                    <a:lstStyle/>
                    <a:p>
                      <a:endParaRPr kumimoji="1" lang="ja-JP" altLang="en-US"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質問など</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回答／助言内容</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備考</a:t>
                      </a:r>
                    </a:p>
                  </a:txBody>
                  <a:tcPr/>
                </a:tc>
                <a:extLst>
                  <a:ext uri="{0D108BD9-81ED-4DB2-BD59-A6C34878D82A}">
                    <a16:rowId xmlns:a16="http://schemas.microsoft.com/office/drawing/2014/main" val="1992664023"/>
                  </a:ext>
                </a:extLst>
              </a:tr>
              <a:tr h="900031">
                <a:tc>
                  <a:txBody>
                    <a:bodyPr/>
                    <a:lstStyle/>
                    <a:p>
                      <a:r>
                        <a:rPr kumimoji="1" lang="en-US" altLang="ja-JP" sz="1050" dirty="0">
                          <a:latin typeface="ＭＳ Ｐゴシック" panose="020B0600070205080204" pitchFamily="50" charset="-128"/>
                          <a:ea typeface="ＭＳ Ｐゴシック" panose="020B0600070205080204" pitchFamily="50" charset="-128"/>
                        </a:rPr>
                        <a:t>11</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200" b="1" dirty="0">
                          <a:solidFill>
                            <a:schemeClr val="tx1"/>
                          </a:solidFill>
                          <a:latin typeface="ＭＳ Ｐゴシック" panose="020B0600070205080204" pitchFamily="50" charset="-128"/>
                          <a:ea typeface="ＭＳ Ｐゴシック" panose="020B0600070205080204" pitchFamily="50" charset="-128"/>
                        </a:rPr>
                        <a:t>質問ではなく）</a:t>
                      </a:r>
                      <a:endParaRPr kumimoji="1" lang="en-US" altLang="ja-JP" sz="1200" b="1" dirty="0">
                        <a:latin typeface="ＭＳ Ｐゴシック" panose="020B0600070205080204" pitchFamily="50" charset="-128"/>
                        <a:ea typeface="ＭＳ Ｐゴシック" panose="020B0600070205080204" pitchFamily="50" charset="-128"/>
                      </a:endParaRPr>
                    </a:p>
                    <a:p>
                      <a:r>
                        <a:rPr kumimoji="1" lang="ja-JP" altLang="en-US" sz="1200" b="1" dirty="0">
                          <a:latin typeface="ＭＳ Ｐゴシック" panose="020B0600070205080204" pitchFamily="50" charset="-128"/>
                          <a:ea typeface="ＭＳ Ｐゴシック" panose="020B0600070205080204" pitchFamily="50" charset="-128"/>
                        </a:rPr>
                        <a:t>解決の方向性に具体的な実現方法が挙げられている</a:t>
                      </a:r>
                      <a:r>
                        <a:rPr kumimoji="1" lang="ja-JP" altLang="en-US" sz="1200" b="1" dirty="0">
                          <a:solidFill>
                            <a:schemeClr val="tx1"/>
                          </a:solidFill>
                          <a:latin typeface="ＭＳ Ｐゴシック" panose="020B0600070205080204" pitchFamily="50" charset="-128"/>
                          <a:ea typeface="ＭＳ Ｐゴシック" panose="020B0600070205080204" pitchFamily="50" charset="-128"/>
                        </a:rPr>
                        <a:t>チームを見かけた場合</a:t>
                      </a:r>
                      <a:endParaRPr kumimoji="1" lang="en-US" altLang="ja-JP" sz="1200" b="1" dirty="0">
                        <a:latin typeface="ＭＳ Ｐゴシック" panose="020B0600070205080204" pitchFamily="50" charset="-128"/>
                        <a:ea typeface="ＭＳ Ｐゴシック" panose="020B0600070205080204" pitchFamily="50" charset="-128"/>
                      </a:endParaRPr>
                    </a:p>
                  </a:txBody>
                  <a:tcPr/>
                </a:tc>
                <a:tc>
                  <a:txBody>
                    <a:bodyPr/>
                    <a:lstStyle/>
                    <a:p>
                      <a:pPr marL="0" algn="l" defTabSz="914400" rtl="0" eaLnBrk="1" latinLnBrk="0" hangingPunct="1"/>
                      <a:r>
                        <a:rPr kumimoji="1" lang="ja-JP" altLang="en-US" sz="1200" kern="1200" dirty="0">
                          <a:solidFill>
                            <a:schemeClr val="dk1"/>
                          </a:solidFill>
                          <a:latin typeface="ＭＳ Ｐゴシック" panose="020B0600070205080204" pitchFamily="50" charset="-128"/>
                          <a:ea typeface="ＭＳ Ｐゴシック" panose="020B0600070205080204" pitchFamily="50" charset="-128"/>
                          <a:cs typeface="+mn-cs"/>
                        </a:rPr>
                        <a:t>この段階では実現手段はまだ考えないようにしましょう。</a:t>
                      </a:r>
                      <a:endParaRPr kumimoji="1" lang="en-US" altLang="ja-JP" sz="1200" kern="1200" dirty="0">
                        <a:solidFill>
                          <a:schemeClr val="dk1"/>
                        </a:solidFill>
                        <a:latin typeface="ＭＳ Ｐゴシック" panose="020B0600070205080204" pitchFamily="50" charset="-128"/>
                        <a:ea typeface="ＭＳ Ｐゴシック" panose="020B0600070205080204" pitchFamily="50" charset="-128"/>
                        <a:cs typeface="+mn-cs"/>
                      </a:endParaRPr>
                    </a:p>
                    <a:p>
                      <a:pPr marL="0" algn="l" defTabSz="914400" rtl="0" eaLnBrk="1" latinLnBrk="0" hangingPunct="1"/>
                      <a:r>
                        <a:rPr kumimoji="1" lang="ja-JP" altLang="en-US" sz="1200" kern="1200" dirty="0">
                          <a:solidFill>
                            <a:schemeClr val="dk1"/>
                          </a:solidFill>
                          <a:latin typeface="ＭＳ Ｐゴシック" panose="020B0600070205080204" pitchFamily="50" charset="-128"/>
                          <a:ea typeface="ＭＳ Ｐゴシック" panose="020B0600070205080204" pitchFamily="50" charset="-128"/>
                          <a:cs typeface="+mn-cs"/>
                        </a:rPr>
                        <a:t>実現手段を先に考えてしまうと、アイデア創出の制約となってしまいます。</a:t>
                      </a:r>
                      <a:endParaRPr kumimoji="1" lang="en-US" altLang="ja-JP" sz="1200" kern="1200" dirty="0">
                        <a:solidFill>
                          <a:schemeClr val="dk1"/>
                        </a:solidFill>
                        <a:latin typeface="ＭＳ Ｐゴシック" panose="020B0600070205080204" pitchFamily="50" charset="-128"/>
                        <a:ea typeface="ＭＳ Ｐゴシック" panose="020B0600070205080204" pitchFamily="50" charset="-128"/>
                        <a:cs typeface="+mn-cs"/>
                      </a:endParaRPr>
                    </a:p>
                    <a:p>
                      <a:pPr marL="0" algn="l" defTabSz="914400" rtl="0" eaLnBrk="1" latinLnBrk="0" hangingPunct="1"/>
                      <a:endParaRPr kumimoji="1" lang="ja-JP" altLang="en-US" sz="1200" kern="1200" dirty="0">
                        <a:solidFill>
                          <a:schemeClr val="dk1"/>
                        </a:solidFill>
                        <a:latin typeface="ＭＳ Ｐゴシック" panose="020B0600070205080204" pitchFamily="50" charset="-128"/>
                        <a:ea typeface="ＭＳ Ｐゴシック" panose="020B0600070205080204" pitchFamily="50" charset="-128"/>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a:solidFill>
                            <a:schemeClr val="dk1"/>
                          </a:solidFill>
                          <a:latin typeface="ＭＳ Ｐゴシック" panose="020B0600070205080204" pitchFamily="50" charset="-128"/>
                          <a:ea typeface="ＭＳ Ｐゴシック" panose="020B0600070205080204" pitchFamily="50" charset="-128"/>
                          <a:cs typeface="+mn-cs"/>
                        </a:rPr>
                        <a:t>例えば「アンケート機能を設ける」など、システムの実装機能レベルの解決策が盛り込まれてしまう場合があります。</a:t>
                      </a:r>
                    </a:p>
                  </a:txBody>
                  <a:tcPr/>
                </a:tc>
                <a:extLst>
                  <a:ext uri="{0D108BD9-81ED-4DB2-BD59-A6C34878D82A}">
                    <a16:rowId xmlns:a16="http://schemas.microsoft.com/office/drawing/2014/main" val="3371149030"/>
                  </a:ext>
                </a:extLst>
              </a:tr>
              <a:tr h="700024">
                <a:tc>
                  <a:txBody>
                    <a:bodyPr/>
                    <a:lstStyle/>
                    <a:p>
                      <a:r>
                        <a:rPr kumimoji="1" lang="en-US" altLang="ja-JP" sz="1050" dirty="0">
                          <a:latin typeface="ＭＳ Ｐゴシック" panose="020B0600070205080204" pitchFamily="50" charset="-128"/>
                          <a:ea typeface="ＭＳ Ｐゴシック" panose="020B0600070205080204" pitchFamily="50" charset="-128"/>
                        </a:rPr>
                        <a:t>12</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latin typeface="ＭＳ Ｐゴシック" panose="020B0600070205080204" pitchFamily="50" charset="-128"/>
                          <a:ea typeface="ＭＳ Ｐゴシック" panose="020B0600070205080204" pitchFamily="50" charset="-128"/>
                        </a:rPr>
                        <a:t>クレーム内容を自由に決めてしまっていいか？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ＭＳ Ｐゴシック" panose="020B0600070205080204" pitchFamily="50" charset="-128"/>
                          <a:ea typeface="ＭＳ Ｐゴシック" panose="020B0600070205080204" pitchFamily="50" charset="-128"/>
                        </a:rPr>
                        <a:t>ここでは、クレーム内容がわからないという設定にしています。従って、勝手にクレーム内容を決めることは不可ですが、どのようなクレームが発生しそうかという仮説を立ててその検証を含めた対策を議論することは可能です。</a:t>
                      </a:r>
                      <a:endParaRPr kumimoji="1" lang="en-US" altLang="ja-JP" sz="1200" dirty="0">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latin typeface="ＭＳ Ｐゴシック" panose="020B0600070205080204" pitchFamily="50" charset="-128"/>
                        <a:ea typeface="ＭＳ Ｐゴシック" panose="020B0600070205080204" pitchFamily="50" charset="-128"/>
                      </a:endParaRP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257043244"/>
                  </a:ext>
                </a:extLst>
              </a:tr>
              <a:tr h="1100038">
                <a:tc>
                  <a:txBody>
                    <a:bodyPr/>
                    <a:lstStyle/>
                    <a:p>
                      <a:r>
                        <a:rPr kumimoji="1" lang="en-US" altLang="ja-JP" sz="1050" dirty="0">
                          <a:solidFill>
                            <a:schemeClr val="tx1"/>
                          </a:solidFill>
                          <a:latin typeface="ＭＳ Ｐゴシック" panose="020B0600070205080204" pitchFamily="50" charset="-128"/>
                          <a:ea typeface="ＭＳ Ｐゴシック" panose="020B0600070205080204" pitchFamily="50" charset="-128"/>
                        </a:rPr>
                        <a:t>13</a:t>
                      </a:r>
                      <a:endParaRPr kumimoji="1" lang="ja-JP" altLang="en-US" sz="1050" dirty="0">
                        <a:solidFill>
                          <a:schemeClr val="tx1"/>
                        </a:solidFill>
                        <a:latin typeface="ＭＳ Ｐゴシック" panose="020B0600070205080204" pitchFamily="50" charset="-128"/>
                        <a:ea typeface="ＭＳ Ｐゴシック" panose="020B060007020508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latin typeface="ＭＳ Ｐゴシック" panose="020B0600070205080204" pitchFamily="50" charset="-128"/>
                          <a:ea typeface="ＭＳ Ｐゴシック" panose="020B0600070205080204" pitchFamily="50" charset="-128"/>
                        </a:rPr>
                        <a:t>Ｍａｒｙを使う方向につなげるように意識しないといけないか。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1"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b="0" dirty="0">
                          <a:latin typeface="ＭＳ Ｐゴシック" panose="020B0600070205080204" pitchFamily="50" charset="-128"/>
                          <a:ea typeface="ＭＳ Ｐゴシック" panose="020B0600070205080204" pitchFamily="50" charset="-128"/>
                        </a:rPr>
                        <a:t>Ｍａｒｙを使うことは必須ではありません。</a:t>
                      </a:r>
                      <a:endParaRPr kumimoji="1" lang="en-US" altLang="ja-JP" sz="1200" b="0" dirty="0">
                        <a:latin typeface="ＭＳ Ｐゴシック" panose="020B0600070205080204" pitchFamily="50" charset="-128"/>
                        <a:ea typeface="ＭＳ Ｐゴシック" panose="020B0600070205080204" pitchFamily="50" charset="-128"/>
                      </a:endParaRPr>
                    </a:p>
                    <a:p>
                      <a:r>
                        <a:rPr kumimoji="1" lang="ja-JP" altLang="en-US" sz="1200" b="0" dirty="0">
                          <a:latin typeface="ＭＳ Ｐゴシック" panose="020B0600070205080204" pitchFamily="50" charset="-128"/>
                          <a:ea typeface="ＭＳ Ｐゴシック" panose="020B0600070205080204" pitchFamily="50" charset="-128"/>
                        </a:rPr>
                        <a:t>この場合は社長が手段を先に指定しており、世の中ではありがちな事ですが、目的に立ち返って検討することが重要です。</a:t>
                      </a:r>
                      <a:endParaRPr kumimoji="1" lang="en-US" altLang="ja-JP" sz="1200" b="0" dirty="0">
                        <a:latin typeface="ＭＳ Ｐゴシック" panose="020B0600070205080204" pitchFamily="50" charset="-128"/>
                        <a:ea typeface="ＭＳ Ｐゴシック" panose="020B0600070205080204" pitchFamily="50" charset="-128"/>
                      </a:endParaRPr>
                    </a:p>
                    <a:p>
                      <a:r>
                        <a:rPr kumimoji="1" lang="ja-JP" altLang="en-US" sz="1200" b="0" dirty="0">
                          <a:latin typeface="ＭＳ Ｐゴシック" panose="020B0600070205080204" pitchFamily="50" charset="-128"/>
                          <a:ea typeface="ＭＳ Ｐゴシック" panose="020B0600070205080204" pitchFamily="50" charset="-128"/>
                        </a:rPr>
                        <a:t>但し、社長の要請にも気を遣う必要があるので、不採用にする場合には「不採用の理由」を説明することが必要です。</a:t>
                      </a:r>
                      <a:endParaRPr kumimoji="1" lang="en-US" altLang="ja-JP" sz="1200" b="0" dirty="0">
                        <a:latin typeface="ＭＳ Ｐゴシック" panose="020B0600070205080204" pitchFamily="50" charset="-128"/>
                        <a:ea typeface="ＭＳ Ｐゴシック" panose="020B0600070205080204" pitchFamily="50" charset="-128"/>
                      </a:endParaRPr>
                    </a:p>
                    <a:p>
                      <a:endParaRPr kumimoji="1" lang="en-US" altLang="ja-JP" sz="1200" b="0" dirty="0">
                        <a:latin typeface="ＭＳ Ｐゴシック" panose="020B0600070205080204" pitchFamily="50" charset="-128"/>
                        <a:ea typeface="ＭＳ Ｐゴシック" panose="020B0600070205080204" pitchFamily="50" charset="-128"/>
                      </a:endParaRPr>
                    </a:p>
                    <a:p>
                      <a:endParaRPr kumimoji="1" lang="en-US" altLang="ja-JP" sz="1200" b="1" dirty="0">
                        <a:latin typeface="ＭＳ Ｐゴシック" panose="020B0600070205080204" pitchFamily="50" charset="-128"/>
                        <a:ea typeface="ＭＳ Ｐゴシック" panose="020B060007020508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2200320416"/>
                  </a:ext>
                </a:extLst>
              </a:tr>
            </a:tbl>
          </a:graphicData>
        </a:graphic>
      </p:graphicFrame>
    </p:spTree>
    <p:extLst>
      <p:ext uri="{BB962C8B-B14F-4D97-AF65-F5344CB8AC3E}">
        <p14:creationId xmlns:p14="http://schemas.microsoft.com/office/powerpoint/2010/main" val="2152071112"/>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DB63EF6-FEBB-4063-A140-F0E3C7FAED3E}"/>
              </a:ext>
            </a:extLst>
          </p:cNvPr>
          <p:cNvSpPr>
            <a:spLocks noGrp="1"/>
          </p:cNvSpPr>
          <p:nvPr>
            <p:ph idx="1"/>
          </p:nvPr>
        </p:nvSpPr>
        <p:spPr>
          <a:xfrm>
            <a:off x="154454" y="764704"/>
            <a:ext cx="8835091" cy="360040"/>
          </a:xfrm>
        </p:spPr>
        <p:txBody>
          <a:bodyPr/>
          <a:lstStyle/>
          <a:p>
            <a:pPr marL="0" indent="0">
              <a:buNone/>
            </a:pPr>
            <a:r>
              <a:rPr lang="ja-JP" altLang="en-US" sz="1600" dirty="0">
                <a:latin typeface="ＭＳ Ｐゴシック" panose="020B0600070205080204" pitchFamily="50" charset="-128"/>
                <a:ea typeface="ＭＳ Ｐゴシック" panose="020B0600070205080204" pitchFamily="50" charset="-128"/>
              </a:rPr>
              <a:t>　</a:t>
            </a:r>
            <a:r>
              <a:rPr lang="ja-JP" altLang="en-US" sz="1800" dirty="0">
                <a:latin typeface="ＭＳ Ｐゴシック" panose="020B0600070205080204" pitchFamily="50" charset="-128"/>
                <a:ea typeface="ＭＳ Ｐゴシック" panose="020B0600070205080204" pitchFamily="50" charset="-128"/>
              </a:rPr>
              <a:t>演習課題②のチーム毎のグループ作業中の想定ＱＡ集　　　</a:t>
            </a:r>
            <a:r>
              <a:rPr lang="ja-JP" altLang="en-US" sz="1800" dirty="0">
                <a:solidFill>
                  <a:srgbClr val="FF0000"/>
                </a:solidFill>
                <a:latin typeface="ＭＳ Ｐゴシック" panose="020B0600070205080204" pitchFamily="50" charset="-128"/>
                <a:ea typeface="ＭＳ Ｐゴシック" panose="020B0600070205080204" pitchFamily="50" charset="-128"/>
              </a:rPr>
              <a:t>　</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a:t>
            </a:r>
            <a:endParaRPr lang="ja-JP" altLang="en-US" sz="1400" dirty="0">
              <a:latin typeface="ＭＳ Ｐゴシック" panose="020B0600070205080204" pitchFamily="50" charset="-128"/>
              <a:ea typeface="ＭＳ Ｐゴシック" panose="020B0600070205080204" pitchFamily="50" charset="-128"/>
            </a:endParaRPr>
          </a:p>
        </p:txBody>
      </p:sp>
      <p:sp>
        <p:nvSpPr>
          <p:cNvPr id="11" name="タイトル 1">
            <a:extLst>
              <a:ext uri="{FF2B5EF4-FFF2-40B4-BE49-F238E27FC236}">
                <a16:creationId xmlns:a16="http://schemas.microsoft.com/office/drawing/2014/main" id="{DF8AE469-DC87-4190-B86B-685366E6E6A0}"/>
              </a:ext>
            </a:extLst>
          </p:cNvPr>
          <p:cNvSpPr>
            <a:spLocks noGrp="1"/>
          </p:cNvSpPr>
          <p:nvPr>
            <p:ph type="title"/>
          </p:nvPr>
        </p:nvSpPr>
        <p:spPr>
          <a:xfrm>
            <a:off x="323850" y="115888"/>
            <a:ext cx="8280598" cy="504825"/>
          </a:xfrm>
        </p:spPr>
        <p:txBody>
          <a:bodyPr/>
          <a:lstStyle/>
          <a:p>
            <a:r>
              <a:rPr lang="ja-JP" altLang="en-US" sz="2400" dirty="0">
                <a:latin typeface="ＭＳ Ｐゴシック" panose="020B0600070205080204" pitchFamily="50" charset="-128"/>
                <a:ea typeface="ＭＳ Ｐゴシック" panose="020B0600070205080204" pitchFamily="50" charset="-128"/>
              </a:rPr>
              <a:t>想定ＱＡ　②利害関係者ニーズ及び利害関係者要求事項定義</a:t>
            </a:r>
            <a:endParaRPr kumimoji="1" lang="ja-JP" altLang="en-US" sz="2400" dirty="0">
              <a:latin typeface="ＭＳ Ｐゴシック" panose="020B0600070205080204" pitchFamily="50" charset="-128"/>
              <a:ea typeface="ＭＳ Ｐゴシック" panose="020B0600070205080204" pitchFamily="50" charset="-128"/>
            </a:endParaRPr>
          </a:p>
        </p:txBody>
      </p:sp>
      <p:graphicFrame>
        <p:nvGraphicFramePr>
          <p:cNvPr id="8" name="表 7">
            <a:extLst>
              <a:ext uri="{FF2B5EF4-FFF2-40B4-BE49-F238E27FC236}">
                <a16:creationId xmlns:a16="http://schemas.microsoft.com/office/drawing/2014/main" id="{98770F6B-2F0C-45F3-9E3A-87A15EFED545}"/>
              </a:ext>
            </a:extLst>
          </p:cNvPr>
          <p:cNvGraphicFramePr>
            <a:graphicFrameLocks noGrp="1"/>
          </p:cNvGraphicFramePr>
          <p:nvPr>
            <p:extLst>
              <p:ext uri="{D42A27DB-BD31-4B8C-83A1-F6EECF244321}">
                <p14:modId xmlns:p14="http://schemas.microsoft.com/office/powerpoint/2010/main" val="2084791781"/>
              </p:ext>
            </p:extLst>
          </p:nvPr>
        </p:nvGraphicFramePr>
        <p:xfrm>
          <a:off x="358529" y="1124744"/>
          <a:ext cx="8496944" cy="4151218"/>
        </p:xfrm>
        <a:graphic>
          <a:graphicData uri="http://schemas.openxmlformats.org/drawingml/2006/table">
            <a:tbl>
              <a:tblPr firstRow="1" bandRow="1">
                <a:tableStyleId>{21E4AEA4-8DFA-4A89-87EB-49C32662AFE0}</a:tableStyleId>
              </a:tblPr>
              <a:tblGrid>
                <a:gridCol w="360041">
                  <a:extLst>
                    <a:ext uri="{9D8B030D-6E8A-4147-A177-3AD203B41FA5}">
                      <a16:colId xmlns:a16="http://schemas.microsoft.com/office/drawing/2014/main" val="2345279455"/>
                    </a:ext>
                  </a:extLst>
                </a:gridCol>
                <a:gridCol w="2664295">
                  <a:extLst>
                    <a:ext uri="{9D8B030D-6E8A-4147-A177-3AD203B41FA5}">
                      <a16:colId xmlns:a16="http://schemas.microsoft.com/office/drawing/2014/main" val="619103331"/>
                    </a:ext>
                  </a:extLst>
                </a:gridCol>
                <a:gridCol w="3384376">
                  <a:extLst>
                    <a:ext uri="{9D8B030D-6E8A-4147-A177-3AD203B41FA5}">
                      <a16:colId xmlns:a16="http://schemas.microsoft.com/office/drawing/2014/main" val="1099813831"/>
                    </a:ext>
                  </a:extLst>
                </a:gridCol>
                <a:gridCol w="2088232">
                  <a:extLst>
                    <a:ext uri="{9D8B030D-6E8A-4147-A177-3AD203B41FA5}">
                      <a16:colId xmlns:a16="http://schemas.microsoft.com/office/drawing/2014/main" val="4184461988"/>
                    </a:ext>
                  </a:extLst>
                </a:gridCol>
              </a:tblGrid>
              <a:tr h="402178">
                <a:tc>
                  <a:txBody>
                    <a:bodyPr/>
                    <a:lstStyle/>
                    <a:p>
                      <a:endParaRPr kumimoji="1" lang="ja-JP" altLang="en-US"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質問など</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回答／助言内容</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備考</a:t>
                      </a:r>
                    </a:p>
                  </a:txBody>
                  <a:tcPr/>
                </a:tc>
                <a:extLst>
                  <a:ext uri="{0D108BD9-81ED-4DB2-BD59-A6C34878D82A}">
                    <a16:rowId xmlns:a16="http://schemas.microsoft.com/office/drawing/2014/main" val="1992664023"/>
                  </a:ext>
                </a:extLst>
              </a:tr>
              <a:tr h="900031">
                <a:tc>
                  <a:txBody>
                    <a:bodyPr/>
                    <a:lstStyle/>
                    <a:p>
                      <a:r>
                        <a:rPr kumimoji="1" lang="en-US" altLang="ja-JP" sz="1050" dirty="0">
                          <a:latin typeface="ＭＳ Ｐゴシック" panose="020B0600070205080204" pitchFamily="50" charset="-128"/>
                          <a:ea typeface="ＭＳ Ｐゴシック" panose="020B0600070205080204" pitchFamily="50" charset="-128"/>
                        </a:rPr>
                        <a:t>1</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r>
                        <a:rPr kumimoji="1" lang="en-US" altLang="ja-JP" sz="1200" b="1" dirty="0">
                          <a:latin typeface="ＭＳ Ｐゴシック" panose="020B0600070205080204" pitchFamily="50" charset="-128"/>
                          <a:ea typeface="ＭＳ Ｐゴシック" panose="020B0600070205080204" pitchFamily="50" charset="-128"/>
                        </a:rPr>
                        <a:t>(</a:t>
                      </a:r>
                      <a:r>
                        <a:rPr kumimoji="1" lang="ja-JP" altLang="en-US" sz="1200" b="1" dirty="0">
                          <a:latin typeface="ＭＳ Ｐゴシック" panose="020B0600070205080204" pitchFamily="50" charset="-128"/>
                          <a:ea typeface="ＭＳ Ｐゴシック" panose="020B0600070205080204" pitchFamily="50" charset="-128"/>
                        </a:rPr>
                        <a:t>質問ではなく）</a:t>
                      </a:r>
                      <a:endParaRPr kumimoji="1" lang="en-US" altLang="ja-JP" sz="1200" b="1" dirty="0">
                        <a:latin typeface="ＭＳ Ｐゴシック" panose="020B0600070205080204" pitchFamily="50" charset="-128"/>
                        <a:ea typeface="ＭＳ Ｐゴシック" panose="020B0600070205080204" pitchFamily="50" charset="-128"/>
                      </a:endParaRPr>
                    </a:p>
                    <a:p>
                      <a:r>
                        <a:rPr kumimoji="1" lang="ja-JP" altLang="en-US" sz="1200" b="1" dirty="0">
                          <a:latin typeface="ＭＳ Ｐゴシック" panose="020B0600070205080204" pitchFamily="50" charset="-128"/>
                          <a:ea typeface="ＭＳ Ｐゴシック" panose="020B0600070205080204" pitchFamily="50" charset="-128"/>
                        </a:rPr>
                        <a:t>手が止まって、シートＢ（コンテキスト図）の作成が進んでいないのを見かけた場合</a:t>
                      </a:r>
                      <a:endParaRPr kumimoji="1" lang="en-US" altLang="ja-JP" sz="1200" b="1" dirty="0">
                        <a:latin typeface="ＭＳ Ｐゴシック" panose="020B0600070205080204" pitchFamily="50" charset="-128"/>
                        <a:ea typeface="ＭＳ Ｐゴシック" panose="020B0600070205080204" pitchFamily="50" charset="-128"/>
                      </a:endParaRPr>
                    </a:p>
                    <a:p>
                      <a:endParaRPr kumimoji="1" lang="ja-JP" altLang="en-US" sz="1200" b="1"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b="0" dirty="0">
                          <a:latin typeface="ＭＳ Ｐゴシック" panose="020B0600070205080204" pitchFamily="50" charset="-128"/>
                          <a:ea typeface="ＭＳ Ｐゴシック" panose="020B0600070205080204" pitchFamily="50" charset="-128"/>
                        </a:rPr>
                        <a:t>まずは、電子お薬手帳の例をよく見て、真ん中に対象システムを置いてその周りに利害関係者やつながるシステムなどを置いてみてください。</a:t>
                      </a:r>
                      <a:endParaRPr kumimoji="1" lang="en-US" altLang="ja-JP" sz="1200" b="0" dirty="0">
                        <a:latin typeface="ＭＳ Ｐゴシック" panose="020B0600070205080204" pitchFamily="50" charset="-128"/>
                        <a:ea typeface="ＭＳ Ｐゴシック" panose="020B0600070205080204" pitchFamily="50" charset="-128"/>
                      </a:endParaRPr>
                    </a:p>
                    <a:p>
                      <a:r>
                        <a:rPr kumimoji="1" lang="ja-JP" altLang="en-US" sz="1200" b="0" dirty="0">
                          <a:latin typeface="ＭＳ Ｐゴシック" panose="020B0600070205080204" pitchFamily="50" charset="-128"/>
                          <a:ea typeface="ＭＳ Ｐゴシック" panose="020B0600070205080204" pitchFamily="50" charset="-128"/>
                        </a:rPr>
                        <a:t>対象システムの中の構造は書かずに外との関係を書いてください。</a:t>
                      </a:r>
                      <a:endParaRPr kumimoji="1" lang="en-US" altLang="ja-JP" sz="1200" b="0" dirty="0">
                        <a:latin typeface="ＭＳ Ｐゴシック" panose="020B0600070205080204" pitchFamily="50" charset="-128"/>
                        <a:ea typeface="ＭＳ Ｐゴシック" panose="020B0600070205080204" pitchFamily="50" charset="-128"/>
                      </a:endParaRPr>
                    </a:p>
                    <a:p>
                      <a:endParaRPr kumimoji="1" lang="ja-JP" altLang="en-US" sz="1200" b="0" dirty="0">
                        <a:latin typeface="ＭＳ Ｐゴシック" panose="020B0600070205080204" pitchFamily="50" charset="-128"/>
                        <a:ea typeface="ＭＳ Ｐゴシック" panose="020B060007020508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371149030"/>
                  </a:ext>
                </a:extLst>
              </a:tr>
              <a:tr h="603226">
                <a:tc>
                  <a:txBody>
                    <a:bodyPr/>
                    <a:lstStyle/>
                    <a:p>
                      <a:r>
                        <a:rPr kumimoji="1" lang="en-US" altLang="ja-JP" sz="1050" dirty="0">
                          <a:latin typeface="ＭＳ Ｐゴシック" panose="020B0600070205080204" pitchFamily="50" charset="-128"/>
                          <a:ea typeface="ＭＳ Ｐゴシック" panose="020B0600070205080204" pitchFamily="50" charset="-128"/>
                        </a:rPr>
                        <a:t>2</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latin typeface="ＭＳ Ｐゴシック" panose="020B0600070205080204" pitchFamily="50" charset="-128"/>
                          <a:ea typeface="ＭＳ Ｐゴシック" panose="020B0600070205080204" pitchFamily="50" charset="-128"/>
                        </a:rPr>
                        <a:t>シートＣのうち「要求事項選択のポリシー」に何を書けばいいかわからない。</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kern="1200" dirty="0">
                          <a:solidFill>
                            <a:schemeClr val="dk1"/>
                          </a:solidFill>
                          <a:latin typeface="ＭＳ Ｐゴシック" panose="020B0600070205080204" pitchFamily="50" charset="-128"/>
                          <a:ea typeface="ＭＳ Ｐゴシック" panose="020B0600070205080204" pitchFamily="50" charset="-128"/>
                          <a:cs typeface="+mn-cs"/>
                        </a:rPr>
                        <a:t>「目的に則して」要求事項に対する「優先度の設定の考え方」を書くことになります。</a:t>
                      </a:r>
                      <a:endParaRPr kumimoji="1" lang="en-US" altLang="ja-JP" sz="1200" b="0" kern="1200" dirty="0">
                        <a:solidFill>
                          <a:schemeClr val="dk1"/>
                        </a:solidFill>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kern="1200" dirty="0">
                          <a:solidFill>
                            <a:schemeClr val="dk1"/>
                          </a:solidFill>
                          <a:latin typeface="ＭＳ Ｐゴシック" panose="020B0600070205080204" pitchFamily="50" charset="-128"/>
                          <a:ea typeface="ＭＳ Ｐゴシック" panose="020B0600070205080204" pitchFamily="50" charset="-128"/>
                          <a:cs typeface="+mn-cs"/>
                        </a:rPr>
                        <a:t>本来は、このポリシーを先に設定すべきですが、それが困難な場合も多く、まずは要求事項を列挙してそれを眺めたうえで、優先度設定の考え方を整理することもあります。</a:t>
                      </a:r>
                      <a:endParaRPr kumimoji="1" lang="en-US" altLang="ja-JP" sz="1200" b="0" kern="1200" dirty="0">
                        <a:solidFill>
                          <a:schemeClr val="dk1"/>
                        </a:solidFill>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kern="1200" dirty="0">
                        <a:solidFill>
                          <a:schemeClr val="dk1"/>
                        </a:solidFill>
                        <a:latin typeface="ＭＳ Ｐゴシック" panose="020B0600070205080204" pitchFamily="50" charset="-128"/>
                        <a:ea typeface="ＭＳ Ｐゴシック" panose="020B0600070205080204" pitchFamily="50" charset="-128"/>
                        <a:cs typeface="+mn-cs"/>
                      </a:endParaRPr>
                    </a:p>
                  </a:txBody>
                  <a:tcPr/>
                </a:tc>
                <a:tc>
                  <a:txBody>
                    <a:bodyPr/>
                    <a:lstStyle/>
                    <a:p>
                      <a:endParaRPr kumimoji="1" lang="ja-JP" altLang="en-US" sz="1200" kern="1200" dirty="0">
                        <a:solidFill>
                          <a:schemeClr val="dk1"/>
                        </a:solidFill>
                        <a:latin typeface="ＭＳ Ｐゴシック" panose="020B0600070205080204" pitchFamily="50" charset="-128"/>
                        <a:ea typeface="ＭＳ Ｐゴシック" panose="020B0600070205080204" pitchFamily="50" charset="-128"/>
                        <a:cs typeface="+mn-cs"/>
                      </a:endParaRPr>
                    </a:p>
                  </a:txBody>
                  <a:tcPr/>
                </a:tc>
                <a:extLst>
                  <a:ext uri="{0D108BD9-81ED-4DB2-BD59-A6C34878D82A}">
                    <a16:rowId xmlns:a16="http://schemas.microsoft.com/office/drawing/2014/main" val="3257043244"/>
                  </a:ext>
                </a:extLst>
              </a:tr>
              <a:tr h="700024">
                <a:tc>
                  <a:txBody>
                    <a:bodyPr/>
                    <a:lstStyle/>
                    <a:p>
                      <a:r>
                        <a:rPr kumimoji="1" lang="en-US" altLang="ja-JP" sz="1050" dirty="0">
                          <a:latin typeface="ＭＳ Ｐゴシック" panose="020B0600070205080204" pitchFamily="50" charset="-128"/>
                          <a:ea typeface="ＭＳ Ｐゴシック" panose="020B0600070205080204" pitchFamily="50" charset="-128"/>
                        </a:rPr>
                        <a:t>3</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b="1" dirty="0">
                          <a:latin typeface="ＭＳ Ｐゴシック" panose="020B0600070205080204" pitchFamily="50" charset="-128"/>
                          <a:ea typeface="ＭＳ Ｐゴシック" panose="020B0600070205080204" pitchFamily="50" charset="-128"/>
                        </a:rPr>
                        <a:t>シートＣのうち「要求事項一覧」にはどの程度のことを書けばよいのかわからない。</a:t>
                      </a:r>
                    </a:p>
                  </a:txBody>
                  <a:tcPr/>
                </a:tc>
                <a:tc>
                  <a:txBody>
                    <a:bodyPr/>
                    <a:lstStyle/>
                    <a:p>
                      <a:r>
                        <a:rPr kumimoji="1" lang="ja-JP" altLang="en-US" sz="1200" b="0" kern="1200" dirty="0">
                          <a:solidFill>
                            <a:schemeClr val="dk1"/>
                          </a:solidFill>
                          <a:latin typeface="ＭＳ Ｐゴシック" panose="020B0600070205080204" pitchFamily="50" charset="-128"/>
                          <a:ea typeface="ＭＳ Ｐゴシック" panose="020B0600070205080204" pitchFamily="50" charset="-128"/>
                          <a:cs typeface="+mn-cs"/>
                        </a:rPr>
                        <a:t>実際の場面では、ポリシーに従って優先度は決めるが、削除までは行わずに、すべての要求事項を記述しておく場合が多いと思われます。しかし、今回の演習では、重要な要求事項と考えるものに絞って記述いただくことで、よいと思います。</a:t>
                      </a:r>
                      <a:endParaRPr kumimoji="1" lang="en-US" altLang="ja-JP" sz="1200" b="0" kern="1200" dirty="0">
                        <a:solidFill>
                          <a:schemeClr val="dk1"/>
                        </a:solidFill>
                        <a:latin typeface="ＭＳ Ｐゴシック" panose="020B0600070205080204" pitchFamily="50" charset="-128"/>
                        <a:ea typeface="ＭＳ Ｐゴシック" panose="020B0600070205080204" pitchFamily="50" charset="-128"/>
                        <a:cs typeface="+mn-cs"/>
                      </a:endParaRPr>
                    </a:p>
                    <a:p>
                      <a:endParaRPr kumimoji="1" lang="en-US" altLang="ja-JP" sz="1200" b="0" kern="1200" dirty="0">
                        <a:solidFill>
                          <a:schemeClr val="dk1"/>
                        </a:solidFill>
                        <a:latin typeface="ＭＳ Ｐゴシック" panose="020B0600070205080204" pitchFamily="50" charset="-128"/>
                        <a:ea typeface="ＭＳ Ｐゴシック" panose="020B0600070205080204" pitchFamily="50" charset="-128"/>
                        <a:cs typeface="+mn-cs"/>
                      </a:endParaRPr>
                    </a:p>
                  </a:txBody>
                  <a:tcPr/>
                </a:tc>
                <a:tc>
                  <a:txBody>
                    <a:bodyPr/>
                    <a:lstStyle/>
                    <a:p>
                      <a:endParaRPr kumimoji="1" lang="ja-JP" altLang="en-US" sz="1200" kern="1200" dirty="0">
                        <a:solidFill>
                          <a:schemeClr val="dk1"/>
                        </a:solidFill>
                        <a:latin typeface="ＭＳ Ｐゴシック" panose="020B0600070205080204" pitchFamily="50" charset="-128"/>
                        <a:ea typeface="ＭＳ Ｐゴシック" panose="020B0600070205080204" pitchFamily="50" charset="-128"/>
                        <a:cs typeface="+mn-cs"/>
                      </a:endParaRPr>
                    </a:p>
                  </a:txBody>
                  <a:tcPr/>
                </a:tc>
                <a:extLst>
                  <a:ext uri="{0D108BD9-81ED-4DB2-BD59-A6C34878D82A}">
                    <a16:rowId xmlns:a16="http://schemas.microsoft.com/office/drawing/2014/main" val="3556088211"/>
                  </a:ext>
                </a:extLst>
              </a:tr>
            </a:tbl>
          </a:graphicData>
        </a:graphic>
      </p:graphicFrame>
    </p:spTree>
    <p:extLst>
      <p:ext uri="{BB962C8B-B14F-4D97-AF65-F5344CB8AC3E}">
        <p14:creationId xmlns:p14="http://schemas.microsoft.com/office/powerpoint/2010/main" val="2342372022"/>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DB63EF6-FEBB-4063-A140-F0E3C7FAED3E}"/>
              </a:ext>
            </a:extLst>
          </p:cNvPr>
          <p:cNvSpPr>
            <a:spLocks noGrp="1"/>
          </p:cNvSpPr>
          <p:nvPr>
            <p:ph idx="1"/>
          </p:nvPr>
        </p:nvSpPr>
        <p:spPr>
          <a:xfrm>
            <a:off x="154454" y="764704"/>
            <a:ext cx="8835091" cy="360040"/>
          </a:xfrm>
        </p:spPr>
        <p:txBody>
          <a:bodyPr/>
          <a:lstStyle/>
          <a:p>
            <a:pPr marL="0" indent="0">
              <a:buNone/>
            </a:pPr>
            <a:r>
              <a:rPr lang="ja-JP" altLang="en-US" sz="1600" dirty="0">
                <a:latin typeface="ＭＳ Ｐゴシック" panose="020B0600070205080204" pitchFamily="50" charset="-128"/>
                <a:ea typeface="ＭＳ Ｐゴシック" panose="020B0600070205080204" pitchFamily="50" charset="-128"/>
              </a:rPr>
              <a:t>　</a:t>
            </a:r>
            <a:r>
              <a:rPr lang="ja-JP" altLang="en-US" sz="1800" dirty="0">
                <a:latin typeface="ＭＳ Ｐゴシック" panose="020B0600070205080204" pitchFamily="50" charset="-128"/>
                <a:ea typeface="ＭＳ Ｐゴシック" panose="020B0600070205080204" pitchFamily="50" charset="-128"/>
              </a:rPr>
              <a:t>演習課題②のチーム毎のグループ作業中の想定ＱＡ集</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a:t>
            </a:r>
            <a:endParaRPr lang="ja-JP" altLang="en-US" sz="1400" dirty="0">
              <a:latin typeface="ＭＳ Ｐゴシック" panose="020B0600070205080204" pitchFamily="50" charset="-128"/>
              <a:ea typeface="ＭＳ Ｐゴシック" panose="020B0600070205080204" pitchFamily="50" charset="-128"/>
            </a:endParaRPr>
          </a:p>
        </p:txBody>
      </p:sp>
      <p:graphicFrame>
        <p:nvGraphicFramePr>
          <p:cNvPr id="8" name="表 7">
            <a:extLst>
              <a:ext uri="{FF2B5EF4-FFF2-40B4-BE49-F238E27FC236}">
                <a16:creationId xmlns:a16="http://schemas.microsoft.com/office/drawing/2014/main" id="{98770F6B-2F0C-45F3-9E3A-87A15EFED545}"/>
              </a:ext>
            </a:extLst>
          </p:cNvPr>
          <p:cNvGraphicFramePr>
            <a:graphicFrameLocks noGrp="1"/>
          </p:cNvGraphicFramePr>
          <p:nvPr>
            <p:extLst>
              <p:ext uri="{D42A27DB-BD31-4B8C-83A1-F6EECF244321}">
                <p14:modId xmlns:p14="http://schemas.microsoft.com/office/powerpoint/2010/main" val="1191001300"/>
              </p:ext>
            </p:extLst>
          </p:nvPr>
        </p:nvGraphicFramePr>
        <p:xfrm>
          <a:off x="358529" y="1124744"/>
          <a:ext cx="8496944" cy="3120261"/>
        </p:xfrm>
        <a:graphic>
          <a:graphicData uri="http://schemas.openxmlformats.org/drawingml/2006/table">
            <a:tbl>
              <a:tblPr firstRow="1" bandRow="1">
                <a:tableStyleId>{21E4AEA4-8DFA-4A89-87EB-49C32662AFE0}</a:tableStyleId>
              </a:tblPr>
              <a:tblGrid>
                <a:gridCol w="360041">
                  <a:extLst>
                    <a:ext uri="{9D8B030D-6E8A-4147-A177-3AD203B41FA5}">
                      <a16:colId xmlns:a16="http://schemas.microsoft.com/office/drawing/2014/main" val="2345279455"/>
                    </a:ext>
                  </a:extLst>
                </a:gridCol>
                <a:gridCol w="2664295">
                  <a:extLst>
                    <a:ext uri="{9D8B030D-6E8A-4147-A177-3AD203B41FA5}">
                      <a16:colId xmlns:a16="http://schemas.microsoft.com/office/drawing/2014/main" val="619103331"/>
                    </a:ext>
                  </a:extLst>
                </a:gridCol>
                <a:gridCol w="3384376">
                  <a:extLst>
                    <a:ext uri="{9D8B030D-6E8A-4147-A177-3AD203B41FA5}">
                      <a16:colId xmlns:a16="http://schemas.microsoft.com/office/drawing/2014/main" val="1099813831"/>
                    </a:ext>
                  </a:extLst>
                </a:gridCol>
                <a:gridCol w="2088232">
                  <a:extLst>
                    <a:ext uri="{9D8B030D-6E8A-4147-A177-3AD203B41FA5}">
                      <a16:colId xmlns:a16="http://schemas.microsoft.com/office/drawing/2014/main" val="4184461988"/>
                    </a:ext>
                  </a:extLst>
                </a:gridCol>
              </a:tblGrid>
              <a:tr h="377061">
                <a:tc>
                  <a:txBody>
                    <a:bodyPr/>
                    <a:lstStyle/>
                    <a:p>
                      <a:endParaRPr kumimoji="1" lang="ja-JP" altLang="en-US"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質問など</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回答／助言内容</a:t>
                      </a:r>
                    </a:p>
                  </a:txBody>
                  <a:tcPr/>
                </a:tc>
                <a:tc>
                  <a:txBody>
                    <a:bodyPr/>
                    <a:lstStyle/>
                    <a:p>
                      <a:r>
                        <a:rPr kumimoji="1" lang="ja-JP" altLang="en-US" dirty="0">
                          <a:latin typeface="ＭＳ Ｐゴシック" panose="020B0600070205080204" pitchFamily="50" charset="-128"/>
                          <a:ea typeface="ＭＳ Ｐゴシック" panose="020B0600070205080204" pitchFamily="50" charset="-128"/>
                        </a:rPr>
                        <a:t>備考</a:t>
                      </a:r>
                    </a:p>
                  </a:txBody>
                  <a:tcPr/>
                </a:tc>
                <a:extLst>
                  <a:ext uri="{0D108BD9-81ED-4DB2-BD59-A6C34878D82A}">
                    <a16:rowId xmlns:a16="http://schemas.microsoft.com/office/drawing/2014/main" val="1992664023"/>
                  </a:ext>
                </a:extLst>
              </a:tr>
              <a:tr h="973157">
                <a:tc>
                  <a:txBody>
                    <a:bodyPr/>
                    <a:lstStyle/>
                    <a:p>
                      <a:r>
                        <a:rPr kumimoji="1" lang="en-US" altLang="ja-JP" sz="1050" dirty="0">
                          <a:latin typeface="ＭＳ Ｐゴシック" panose="020B0600070205080204" pitchFamily="50" charset="-128"/>
                          <a:ea typeface="ＭＳ Ｐゴシック" panose="020B0600070205080204" pitchFamily="50" charset="-128"/>
                        </a:rPr>
                        <a:t>4</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b="1" dirty="0">
                          <a:latin typeface="ＭＳ Ｐゴシック" panose="020B0600070205080204" pitchFamily="50" charset="-128"/>
                          <a:ea typeface="ＭＳ Ｐゴシック" panose="020B0600070205080204" pitchFamily="50" charset="-128"/>
                        </a:rPr>
                        <a:t>（質問ではなく）</a:t>
                      </a:r>
                      <a:endParaRPr kumimoji="1" lang="en-US" altLang="ja-JP" sz="1200" b="1" dirty="0">
                        <a:latin typeface="ＭＳ Ｐゴシック" panose="020B0600070205080204" pitchFamily="50" charset="-128"/>
                        <a:ea typeface="ＭＳ Ｐゴシック" panose="020B0600070205080204" pitchFamily="50" charset="-128"/>
                      </a:endParaRPr>
                    </a:p>
                    <a:p>
                      <a:r>
                        <a:rPr kumimoji="1" lang="ja-JP" altLang="en-US" sz="1200" b="1" dirty="0">
                          <a:latin typeface="ＭＳ Ｐゴシック" panose="020B0600070205080204" pitchFamily="50" charset="-128"/>
                          <a:ea typeface="ＭＳ Ｐゴシック" panose="020B0600070205080204" pitchFamily="50" charset="-128"/>
                        </a:rPr>
                        <a:t>コンテキスト図の周辺が登場人物だけで、それ以外の要素があまり書かれていないチームを見かけた場合</a:t>
                      </a:r>
                    </a:p>
                  </a:txBody>
                  <a:tcPr/>
                </a:tc>
                <a:tc>
                  <a:txBody>
                    <a:bodyPr/>
                    <a:lstStyle/>
                    <a:p>
                      <a:r>
                        <a:rPr kumimoji="1" lang="ja-JP" altLang="en-US" sz="1200" dirty="0">
                          <a:latin typeface="ＭＳ Ｐゴシック" panose="020B0600070205080204" pitchFamily="50" charset="-128"/>
                          <a:ea typeface="ＭＳ Ｐゴシック" panose="020B0600070205080204" pitchFamily="50" charset="-128"/>
                        </a:rPr>
                        <a:t>（次の様なアドバイスをしてください。）</a:t>
                      </a:r>
                      <a:endParaRPr kumimoji="1" lang="en-US" altLang="ja-JP" sz="1200" dirty="0">
                        <a:latin typeface="ＭＳ Ｐゴシック" panose="020B0600070205080204" pitchFamily="50" charset="-128"/>
                        <a:ea typeface="ＭＳ Ｐゴシック" panose="020B0600070205080204" pitchFamily="50" charset="-128"/>
                      </a:endParaRPr>
                    </a:p>
                    <a:p>
                      <a:r>
                        <a:rPr kumimoji="1" lang="ja-JP" altLang="en-US" sz="1200" dirty="0">
                          <a:latin typeface="ＭＳ Ｐゴシック" panose="020B0600070205080204" pitchFamily="50" charset="-128"/>
                          <a:ea typeface="ＭＳ Ｐゴシック" panose="020B0600070205080204" pitchFamily="50" charset="-128"/>
                        </a:rPr>
                        <a:t>お薬手帳の例では、登場人物に絞ってコンテキスト図を描きましたが、本来はつながるシステムや、法律、環境等も考慮する必要があります。</a:t>
                      </a:r>
                      <a:endParaRPr kumimoji="1" lang="en-US" altLang="ja-JP" sz="1200" dirty="0">
                        <a:latin typeface="ＭＳ Ｐゴシック" panose="020B0600070205080204" pitchFamily="50" charset="-128"/>
                        <a:ea typeface="ＭＳ Ｐゴシック" panose="020B0600070205080204" pitchFamily="50" charset="-128"/>
                      </a:endParaRPr>
                    </a:p>
                    <a:p>
                      <a:r>
                        <a:rPr kumimoji="1" lang="ja-JP" altLang="en-US" sz="1200" dirty="0">
                          <a:latin typeface="ＭＳ Ｐゴシック" panose="020B0600070205080204" pitchFamily="50" charset="-128"/>
                          <a:ea typeface="ＭＳ Ｐゴシック" panose="020B0600070205080204" pitchFamily="50" charset="-128"/>
                        </a:rPr>
                        <a:t>しかし、今回の演習では、時間的制約もありますので、登場人物に絞っているのもＯＫとします。</a:t>
                      </a:r>
                      <a:endParaRPr kumimoji="1" lang="en-US" altLang="ja-JP" sz="1200" dirty="0">
                        <a:latin typeface="ＭＳ Ｐゴシック" panose="020B0600070205080204" pitchFamily="50" charset="-128"/>
                        <a:ea typeface="ＭＳ Ｐゴシック" panose="020B0600070205080204" pitchFamily="50" charset="-128"/>
                      </a:endParaRPr>
                    </a:p>
                    <a:p>
                      <a:endParaRPr kumimoji="1" lang="ja-JP" altLang="en-US" sz="1200" dirty="0">
                        <a:latin typeface="ＭＳ Ｐゴシック" panose="020B0600070205080204" pitchFamily="50" charset="-128"/>
                        <a:ea typeface="ＭＳ Ｐゴシック" panose="020B060007020508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371149030"/>
                  </a:ext>
                </a:extLst>
              </a:tr>
              <a:tr h="1114480">
                <a:tc>
                  <a:txBody>
                    <a:bodyPr/>
                    <a:lstStyle/>
                    <a:p>
                      <a:r>
                        <a:rPr kumimoji="1" lang="en-US" altLang="ja-JP" sz="1050" dirty="0">
                          <a:latin typeface="ＭＳ Ｐゴシック" panose="020B0600070205080204" pitchFamily="50" charset="-128"/>
                          <a:ea typeface="ＭＳ Ｐゴシック" panose="020B0600070205080204" pitchFamily="50" charset="-128"/>
                        </a:rPr>
                        <a:t>5</a:t>
                      </a:r>
                      <a:endParaRPr kumimoji="1" lang="ja-JP" altLang="en-US" sz="105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1200" b="1" dirty="0">
                          <a:latin typeface="ＭＳ Ｐゴシック" panose="020B0600070205080204" pitchFamily="50" charset="-128"/>
                          <a:ea typeface="ＭＳ Ｐゴシック" panose="020B0600070205080204" pitchFamily="50" charset="-128"/>
                        </a:rPr>
                        <a:t>コンテキスト図は、登場人物以外も書き込もうとすると複雑になる。環境をどこまで考慮すればよいのか。</a:t>
                      </a:r>
                    </a:p>
                  </a:txBody>
                  <a:tcPr/>
                </a:tc>
                <a:tc>
                  <a:txBody>
                    <a:bodyPr/>
                    <a:lstStyle/>
                    <a:p>
                      <a:r>
                        <a:rPr kumimoji="1" lang="ja-JP" altLang="en-US" sz="1200" dirty="0">
                          <a:latin typeface="ＭＳ Ｐゴシック" panose="020B0600070205080204" pitchFamily="50" charset="-128"/>
                          <a:ea typeface="ＭＳ Ｐゴシック" panose="020B0600070205080204" pitchFamily="50" charset="-128"/>
                        </a:rPr>
                        <a:t>コンテキスト図は、共通理解を図るための手段であると考え、複雑化せずにメイン項目に絞って記述するのがよいと思います。登場人物との関係図、つながるシステムとの関係図、関連法規との関係図等、重要な考慮事項を決めて、それぞれ個別に作成する方が理解しやすいです。</a:t>
                      </a:r>
                      <a:endParaRPr kumimoji="1" lang="en-US" altLang="ja-JP" sz="1200" dirty="0">
                        <a:latin typeface="ＭＳ Ｐゴシック" panose="020B0600070205080204" pitchFamily="50" charset="-128"/>
                        <a:ea typeface="ＭＳ Ｐゴシック" panose="020B0600070205080204" pitchFamily="50" charset="-128"/>
                      </a:endParaRPr>
                    </a:p>
                    <a:p>
                      <a:endParaRPr kumimoji="1" lang="ja-JP" altLang="en-US" sz="1200" dirty="0">
                        <a:latin typeface="ＭＳ Ｐゴシック" panose="020B0600070205080204" pitchFamily="50" charset="-128"/>
                        <a:ea typeface="ＭＳ Ｐゴシック" panose="020B0600070205080204" pitchFamily="50" charset="-128"/>
                      </a:endParaRPr>
                    </a:p>
                  </a:txBody>
                  <a:tcPr/>
                </a:tc>
                <a:tc>
                  <a:txBody>
                    <a:bodyPr/>
                    <a:lstStyle/>
                    <a:p>
                      <a:endParaRPr kumimoji="1" lang="ja-JP" altLang="en-US" sz="12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257043244"/>
                  </a:ext>
                </a:extLst>
              </a:tr>
            </a:tbl>
          </a:graphicData>
        </a:graphic>
      </p:graphicFrame>
      <p:sp>
        <p:nvSpPr>
          <p:cNvPr id="7" name="タイトル 1">
            <a:extLst>
              <a:ext uri="{FF2B5EF4-FFF2-40B4-BE49-F238E27FC236}">
                <a16:creationId xmlns:a16="http://schemas.microsoft.com/office/drawing/2014/main" id="{6F32063A-EE88-4C3C-B407-AC985257A284}"/>
              </a:ext>
            </a:extLst>
          </p:cNvPr>
          <p:cNvSpPr>
            <a:spLocks noGrp="1"/>
          </p:cNvSpPr>
          <p:nvPr>
            <p:ph type="title"/>
          </p:nvPr>
        </p:nvSpPr>
        <p:spPr>
          <a:xfrm>
            <a:off x="323850" y="115888"/>
            <a:ext cx="8280598" cy="504825"/>
          </a:xfrm>
        </p:spPr>
        <p:txBody>
          <a:bodyPr/>
          <a:lstStyle/>
          <a:p>
            <a:r>
              <a:rPr lang="ja-JP" altLang="en-US" sz="2400" dirty="0">
                <a:latin typeface="ＭＳ Ｐゴシック" panose="020B0600070205080204" pitchFamily="50" charset="-128"/>
                <a:ea typeface="ＭＳ Ｐゴシック" panose="020B0600070205080204" pitchFamily="50" charset="-128"/>
              </a:rPr>
              <a:t>想定ＱＡ　②利害関係者ニーズ及び利害関係者要求事項定義</a:t>
            </a:r>
            <a:endParaRPr kumimoji="1" lang="ja-JP" altLang="en-US" sz="24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165869276"/>
      </p:ext>
    </p:extLst>
  </p:cSld>
  <p:clrMapOvr>
    <a:masterClrMapping/>
  </p:clrMapOvr>
  <p:transition/>
</p:sld>
</file>

<file path=ppt/theme/theme1.xml><?xml version="1.0" encoding="utf-8"?>
<a:theme xmlns:a="http://schemas.openxmlformats.org/drawingml/2006/main" name="IPA01">
  <a:themeElements>
    <a:clrScheme name="IPA01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fontScheme name="IPA01">
      <a:majorFont>
        <a:latin typeface="Arial"/>
        <a:ea typeface="HGPｺﾞｼｯｸE"/>
        <a:cs typeface=""/>
      </a:majorFont>
      <a:minorFont>
        <a:latin typeface="Arial"/>
        <a:ea typeface="HGPｺﾞｼｯｸ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w="317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1" sz="2400" b="1"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2400" b="1"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IPA0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0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0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0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0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0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0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0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0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0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0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0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PA01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CCFF99"/>
        </a:hlink>
        <a:folHlink>
          <a:srgbClr val="AF67FF"/>
        </a:folHlink>
      </a:clrScheme>
      <a:clrMap bg1="lt1" tx1="dk1" bg2="lt2" tx2="dk2" accent1="accent1" accent2="accent2" accent3="accent3" accent4="accent4" accent5="accent5" accent6="accent6" hlink="hlink" folHlink="folHlink"/>
    </a:extraClrScheme>
    <a:extraClrScheme>
      <a:clrScheme name="IPA01 14">
        <a:dk1>
          <a:srgbClr val="000000"/>
        </a:dk1>
        <a:lt1>
          <a:srgbClr val="FFFFFF"/>
        </a:lt1>
        <a:dk2>
          <a:srgbClr val="000000"/>
        </a:dk2>
        <a:lt2>
          <a:srgbClr val="808080"/>
        </a:lt2>
        <a:accent1>
          <a:srgbClr val="CCECFF"/>
        </a:accent1>
        <a:accent2>
          <a:srgbClr val="CCCCFF"/>
        </a:accent2>
        <a:accent3>
          <a:srgbClr val="FFFFFF"/>
        </a:accent3>
        <a:accent4>
          <a:srgbClr val="000000"/>
        </a:accent4>
        <a:accent5>
          <a:srgbClr val="E2F4FF"/>
        </a:accent5>
        <a:accent6>
          <a:srgbClr val="B9B9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
      <a:clrScheme name="IPA01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IPA01">
  <a:themeElements>
    <a:clrScheme name="IPA01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fontScheme name="IPA01">
      <a:majorFont>
        <a:latin typeface="Arial"/>
        <a:ea typeface="HGPｺﾞｼｯｸE"/>
        <a:cs typeface=""/>
      </a:majorFont>
      <a:minorFont>
        <a:latin typeface="Arial"/>
        <a:ea typeface="HGPｺﾞｼｯｸ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w="317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1" sz="2400" b="1"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2400" b="1"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IPA0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0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0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0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0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0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0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0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0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0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0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0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PA01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CCFF99"/>
        </a:hlink>
        <a:folHlink>
          <a:srgbClr val="AF67FF"/>
        </a:folHlink>
      </a:clrScheme>
      <a:clrMap bg1="lt1" tx1="dk1" bg2="lt2" tx2="dk2" accent1="accent1" accent2="accent2" accent3="accent3" accent4="accent4" accent5="accent5" accent6="accent6" hlink="hlink" folHlink="folHlink"/>
    </a:extraClrScheme>
    <a:extraClrScheme>
      <a:clrScheme name="IPA01 14">
        <a:dk1>
          <a:srgbClr val="000000"/>
        </a:dk1>
        <a:lt1>
          <a:srgbClr val="FFFFFF"/>
        </a:lt1>
        <a:dk2>
          <a:srgbClr val="000000"/>
        </a:dk2>
        <a:lt2>
          <a:srgbClr val="808080"/>
        </a:lt2>
        <a:accent1>
          <a:srgbClr val="CCECFF"/>
        </a:accent1>
        <a:accent2>
          <a:srgbClr val="CCCCFF"/>
        </a:accent2>
        <a:accent3>
          <a:srgbClr val="FFFFFF"/>
        </a:accent3>
        <a:accent4>
          <a:srgbClr val="000000"/>
        </a:accent4>
        <a:accent5>
          <a:srgbClr val="E2F4FF"/>
        </a:accent5>
        <a:accent6>
          <a:srgbClr val="B9B9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
      <a:clrScheme name="IPA01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3751</Words>
  <Application>Microsoft Office PowerPoint</Application>
  <PresentationFormat>画面に合わせる (4:3)</PresentationFormat>
  <Paragraphs>263</Paragraphs>
  <Slides>17</Slides>
  <Notes>15</Notes>
  <HiddenSlides>0</HiddenSlides>
  <MMClips>0</MMClips>
  <ScaleCrop>false</ScaleCrop>
  <HeadingPairs>
    <vt:vector size="6" baseType="variant">
      <vt:variant>
        <vt:lpstr>使用されているフォント</vt:lpstr>
      </vt:variant>
      <vt:variant>
        <vt:i4>5</vt:i4>
      </vt:variant>
      <vt:variant>
        <vt:lpstr>テーマ</vt:lpstr>
      </vt:variant>
      <vt:variant>
        <vt:i4>2</vt:i4>
      </vt:variant>
      <vt:variant>
        <vt:lpstr>スライド タイトル</vt:lpstr>
      </vt:variant>
      <vt:variant>
        <vt:i4>17</vt:i4>
      </vt:variant>
    </vt:vector>
  </HeadingPairs>
  <TitlesOfParts>
    <vt:vector size="24" baseType="lpstr">
      <vt:lpstr>HGPｺﾞｼｯｸE</vt:lpstr>
      <vt:lpstr>HGP創英角ｺﾞｼｯｸUB</vt:lpstr>
      <vt:lpstr>ＭＳ Ｐゴシック</vt:lpstr>
      <vt:lpstr>Arial</vt:lpstr>
      <vt:lpstr>Wingdings</vt:lpstr>
      <vt:lpstr>IPA01</vt:lpstr>
      <vt:lpstr>1_IPA01</vt:lpstr>
      <vt:lpstr>システムズエンジニアリング演習 におけるＱＡ対応 （企画部門、講師用）</vt:lpstr>
      <vt:lpstr>目次</vt:lpstr>
      <vt:lpstr>PowerPoint プレゼンテーション</vt:lpstr>
      <vt:lpstr>想定ＱＡ①ビジネス又はミッション分析</vt:lpstr>
      <vt:lpstr>想定ＱＡ①ビジネス又はミッション分析</vt:lpstr>
      <vt:lpstr>想定ＱＡ①ビジネス又はミッション分析</vt:lpstr>
      <vt:lpstr>想定ＱＡ①ビジネス又はミッション分析</vt:lpstr>
      <vt:lpstr>想定ＱＡ　②利害関係者ニーズ及び利害関係者要求事項定義</vt:lpstr>
      <vt:lpstr>想定ＱＡ　②利害関係者ニーズ及び利害関係者要求事項定義</vt:lpstr>
      <vt:lpstr>想定ＱＡ　③システム要求事項定義</vt:lpstr>
      <vt:lpstr>想定ＱＡ　④発表シートの作成</vt:lpstr>
      <vt:lpstr>PowerPoint プレゼンテーション</vt:lpstr>
      <vt:lpstr>全体を通した想定ＱＡ</vt:lpstr>
      <vt:lpstr>全体を通した想定ＱＡ</vt:lpstr>
      <vt:lpstr>全体を通した想定ＱＡ</vt:lpstr>
      <vt:lpstr>全体を通した想定ＱＡ</vt:lpstr>
      <vt:lpstr>全体を通した想定ＱＡ</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2019-03-12T04:36:33Z</dcterms:created>
  <dcterms:modified xsi:type="dcterms:W3CDTF">2020-03-04T01:57:55Z</dcterms:modified>
</cp:coreProperties>
</file>