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2">
  <p:sldMasterIdLst>
    <p:sldMasterId id="2147483649" r:id="rId1"/>
  </p:sldMasterIdLst>
  <p:notesMasterIdLst>
    <p:notesMasterId r:id="rId27"/>
  </p:notesMasterIdLst>
  <p:handoutMasterIdLst>
    <p:handoutMasterId r:id="rId28"/>
  </p:handoutMasterIdLst>
  <p:sldIdLst>
    <p:sldId id="392" r:id="rId2"/>
    <p:sldId id="421" r:id="rId3"/>
    <p:sldId id="444" r:id="rId4"/>
    <p:sldId id="491" r:id="rId5"/>
    <p:sldId id="422" r:id="rId6"/>
    <p:sldId id="464" r:id="rId7"/>
    <p:sldId id="448" r:id="rId8"/>
    <p:sldId id="492" r:id="rId9"/>
    <p:sldId id="427" r:id="rId10"/>
    <p:sldId id="394" r:id="rId11"/>
    <p:sldId id="429" r:id="rId12"/>
    <p:sldId id="465" r:id="rId13"/>
    <p:sldId id="453" r:id="rId14"/>
    <p:sldId id="436" r:id="rId15"/>
    <p:sldId id="434" r:id="rId16"/>
    <p:sldId id="462" r:id="rId17"/>
    <p:sldId id="454" r:id="rId18"/>
    <p:sldId id="494" r:id="rId19"/>
    <p:sldId id="443" r:id="rId20"/>
    <p:sldId id="440" r:id="rId21"/>
    <p:sldId id="431" r:id="rId22"/>
    <p:sldId id="461" r:id="rId23"/>
    <p:sldId id="459" r:id="rId24"/>
    <p:sldId id="463" r:id="rId25"/>
    <p:sldId id="411" r:id="rId26"/>
  </p:sldIdLst>
  <p:sldSz cx="9144000" cy="6858000" type="screen4x3"/>
  <p:notesSz cx="6807200" cy="9939338"/>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1" userDrawn="1">
          <p15:clr>
            <a:srgbClr val="A4A3A4"/>
          </p15:clr>
        </p15:guide>
        <p15:guide id="2" pos="2145"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CC"/>
    <a:srgbClr val="0000CC"/>
    <a:srgbClr val="008000"/>
    <a:srgbClr val="FFFFCC"/>
    <a:srgbClr val="CCFFCC"/>
    <a:srgbClr val="CCECFF"/>
    <a:srgbClr val="FF6600"/>
    <a:srgbClr val="FFCCFF"/>
    <a:srgbClr val="CCCCFF"/>
    <a:srgbClr val="CECE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02" autoAdjust="0"/>
    <p:restoredTop sz="66922" autoAdjust="0"/>
  </p:normalViewPr>
  <p:slideViewPr>
    <p:cSldViewPr>
      <p:cViewPr varScale="1">
        <p:scale>
          <a:sx n="72" d="100"/>
          <a:sy n="72" d="100"/>
        </p:scale>
        <p:origin x="2940" y="84"/>
      </p:cViewPr>
      <p:guideLst>
        <p:guide orient="horz" pos="2160"/>
        <p:guide pos="2880"/>
      </p:guideLst>
    </p:cSldViewPr>
  </p:slideViewPr>
  <p:outlineViewPr>
    <p:cViewPr>
      <p:scale>
        <a:sx n="33" d="100"/>
        <a:sy n="33" d="100"/>
      </p:scale>
      <p:origin x="0" y="-5562"/>
    </p:cViewPr>
  </p:outlineViewPr>
  <p:notesTextViewPr>
    <p:cViewPr>
      <p:scale>
        <a:sx n="3" d="2"/>
        <a:sy n="3" d="2"/>
      </p:scale>
      <p:origin x="0" y="0"/>
    </p:cViewPr>
  </p:notesTextViewPr>
  <p:sorterViewPr>
    <p:cViewPr>
      <p:scale>
        <a:sx n="100" d="100"/>
        <a:sy n="100" d="100"/>
      </p:scale>
      <p:origin x="0" y="0"/>
    </p:cViewPr>
  </p:sorterViewPr>
  <p:notesViewPr>
    <p:cSldViewPr>
      <p:cViewPr varScale="1">
        <p:scale>
          <a:sx n="77" d="100"/>
          <a:sy n="77" d="100"/>
        </p:scale>
        <p:origin x="4002" y="120"/>
      </p:cViewPr>
      <p:guideLst>
        <p:guide orient="horz" pos="3131"/>
        <p:guide pos="214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2" y="0"/>
            <a:ext cx="2949575" cy="496888"/>
          </a:xfrm>
          <a:prstGeom prst="rect">
            <a:avLst/>
          </a:prstGeom>
          <a:noFill/>
          <a:ln w="9525">
            <a:noFill/>
            <a:miter lim="800000"/>
            <a:headEnd/>
            <a:tailEnd/>
          </a:ln>
          <a:effectLst/>
        </p:spPr>
        <p:txBody>
          <a:bodyPr vert="horz" wrap="square" lIns="91433" tIns="45716" rIns="91433" bIns="45716" numCol="1" anchor="t" anchorCtr="0" compatLnSpc="1">
            <a:prstTxWarp prst="textNoShape">
              <a:avLst/>
            </a:prstTxWarp>
          </a:bodyPr>
          <a:lstStyle>
            <a:lvl1pPr>
              <a:defRPr sz="1200"/>
            </a:lvl1pPr>
          </a:lstStyle>
          <a:p>
            <a:pPr>
              <a:defRPr/>
            </a:pPr>
            <a:endParaRPr lang="en-US" altLang="ja-JP"/>
          </a:p>
        </p:txBody>
      </p:sp>
      <p:sp>
        <p:nvSpPr>
          <p:cNvPr id="20483" name="Rectangle 3"/>
          <p:cNvSpPr>
            <a:spLocks noGrp="1" noChangeArrowheads="1"/>
          </p:cNvSpPr>
          <p:nvPr>
            <p:ph type="dt" sz="quarter" idx="1"/>
          </p:nvPr>
        </p:nvSpPr>
        <p:spPr bwMode="auto">
          <a:xfrm>
            <a:off x="3856040" y="0"/>
            <a:ext cx="2949575" cy="496888"/>
          </a:xfrm>
          <a:prstGeom prst="rect">
            <a:avLst/>
          </a:prstGeom>
          <a:noFill/>
          <a:ln w="9525">
            <a:noFill/>
            <a:miter lim="800000"/>
            <a:headEnd/>
            <a:tailEnd/>
          </a:ln>
          <a:effectLst/>
        </p:spPr>
        <p:txBody>
          <a:bodyPr vert="horz" wrap="square" lIns="91433" tIns="45716" rIns="91433" bIns="45716" numCol="1" anchor="t" anchorCtr="0" compatLnSpc="1">
            <a:prstTxWarp prst="textNoShape">
              <a:avLst/>
            </a:prstTxWarp>
          </a:bodyPr>
          <a:lstStyle>
            <a:lvl1pPr algn="r">
              <a:defRPr sz="1200"/>
            </a:lvl1pPr>
          </a:lstStyle>
          <a:p>
            <a:pPr>
              <a:defRPr/>
            </a:pPr>
            <a:endParaRPr lang="en-US" altLang="ja-JP"/>
          </a:p>
        </p:txBody>
      </p:sp>
      <p:sp>
        <p:nvSpPr>
          <p:cNvPr id="20484" name="Rectangle 4"/>
          <p:cNvSpPr>
            <a:spLocks noGrp="1" noChangeArrowheads="1"/>
          </p:cNvSpPr>
          <p:nvPr>
            <p:ph type="ftr" sz="quarter" idx="2"/>
          </p:nvPr>
        </p:nvSpPr>
        <p:spPr bwMode="auto">
          <a:xfrm>
            <a:off x="2" y="9440866"/>
            <a:ext cx="2949575" cy="496887"/>
          </a:xfrm>
          <a:prstGeom prst="rect">
            <a:avLst/>
          </a:prstGeom>
          <a:noFill/>
          <a:ln w="9525">
            <a:noFill/>
            <a:miter lim="800000"/>
            <a:headEnd/>
            <a:tailEnd/>
          </a:ln>
          <a:effectLst/>
        </p:spPr>
        <p:txBody>
          <a:bodyPr vert="horz" wrap="square" lIns="91433" tIns="45716" rIns="91433" bIns="45716" numCol="1" anchor="b" anchorCtr="0" compatLnSpc="1">
            <a:prstTxWarp prst="textNoShape">
              <a:avLst/>
            </a:prstTxWarp>
          </a:bodyPr>
          <a:lstStyle>
            <a:lvl1pPr>
              <a:defRPr sz="1200"/>
            </a:lvl1pPr>
          </a:lstStyle>
          <a:p>
            <a:pPr>
              <a:defRPr/>
            </a:pPr>
            <a:endParaRPr lang="en-US" altLang="ja-JP"/>
          </a:p>
        </p:txBody>
      </p:sp>
      <p:sp>
        <p:nvSpPr>
          <p:cNvPr id="20485" name="Rectangle 5"/>
          <p:cNvSpPr>
            <a:spLocks noGrp="1" noChangeArrowheads="1"/>
          </p:cNvSpPr>
          <p:nvPr>
            <p:ph type="sldNum" sz="quarter" idx="3"/>
          </p:nvPr>
        </p:nvSpPr>
        <p:spPr bwMode="auto">
          <a:xfrm>
            <a:off x="3856040" y="9440866"/>
            <a:ext cx="2949575" cy="496887"/>
          </a:xfrm>
          <a:prstGeom prst="rect">
            <a:avLst/>
          </a:prstGeom>
          <a:noFill/>
          <a:ln w="9525">
            <a:noFill/>
            <a:miter lim="800000"/>
            <a:headEnd/>
            <a:tailEnd/>
          </a:ln>
          <a:effectLst/>
        </p:spPr>
        <p:txBody>
          <a:bodyPr vert="horz" wrap="square" lIns="91433" tIns="45716" rIns="91433" bIns="45716" numCol="1" anchor="b" anchorCtr="0" compatLnSpc="1">
            <a:prstTxWarp prst="textNoShape">
              <a:avLst/>
            </a:prstTxWarp>
          </a:bodyPr>
          <a:lstStyle>
            <a:lvl1pPr algn="r">
              <a:defRPr sz="1200"/>
            </a:lvl1pPr>
          </a:lstStyle>
          <a:p>
            <a:pPr>
              <a:defRPr/>
            </a:pPr>
            <a:fld id="{8E830597-B1CF-47E6-9BB3-E67D4931EB6E}" type="slidenum">
              <a:rPr lang="en-US" altLang="ja-JP"/>
              <a:pPr>
                <a:defRPr/>
              </a:pPr>
              <a:t>‹#›</a:t>
            </a:fld>
            <a:endParaRPr lang="en-US" altLang="ja-JP"/>
          </a:p>
        </p:txBody>
      </p:sp>
    </p:spTree>
    <p:extLst>
      <p:ext uri="{BB962C8B-B14F-4D97-AF65-F5344CB8AC3E}">
        <p14:creationId xmlns:p14="http://schemas.microsoft.com/office/powerpoint/2010/main" val="6614383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40" y="0"/>
            <a:ext cx="2949575" cy="496888"/>
          </a:xfrm>
          <a:prstGeom prst="rect">
            <a:avLst/>
          </a:prstGeom>
        </p:spPr>
        <p:txBody>
          <a:bodyPr vert="horz" lIns="91433" tIns="45716" rIns="91433" bIns="45716" rtlCol="0"/>
          <a:lstStyle>
            <a:lvl1pPr algn="r">
              <a:defRPr sz="1200"/>
            </a:lvl1pPr>
          </a:lstStyle>
          <a:p>
            <a:fld id="{BC243C04-CEF2-48A2-B92D-771354487D80}" type="datetimeFigureOut">
              <a:rPr kumimoji="1" lang="ja-JP" altLang="en-US" smtClean="0"/>
              <a:t>2020/3/4</a:t>
            </a:fld>
            <a:endParaRPr kumimoji="1" lang="ja-JP" altLang="en-US"/>
          </a:p>
        </p:txBody>
      </p:sp>
      <p:sp>
        <p:nvSpPr>
          <p:cNvPr id="4" name="スライド イメージ プレースホルダー 3"/>
          <p:cNvSpPr>
            <a:spLocks noGrp="1" noRot="1" noChangeAspect="1"/>
          </p:cNvSpPr>
          <p:nvPr>
            <p:ph type="sldImg" idx="2"/>
          </p:nvPr>
        </p:nvSpPr>
        <p:spPr>
          <a:xfrm>
            <a:off x="919163" y="746125"/>
            <a:ext cx="4968875"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2" y="9440866"/>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40" y="9440866"/>
            <a:ext cx="2949575" cy="496887"/>
          </a:xfrm>
          <a:prstGeom prst="rect">
            <a:avLst/>
          </a:prstGeom>
        </p:spPr>
        <p:txBody>
          <a:bodyPr vert="horz" lIns="91433" tIns="45716" rIns="91433" bIns="45716" rtlCol="0" anchor="b"/>
          <a:lstStyle>
            <a:lvl1pPr algn="r">
              <a:defRPr sz="1200"/>
            </a:lvl1pPr>
          </a:lstStyle>
          <a:p>
            <a:fld id="{D67CFCE6-984E-424F-B605-2B3F366A333C}" type="slidenum">
              <a:rPr kumimoji="1" lang="ja-JP" altLang="en-US" smtClean="0"/>
              <a:t>‹#›</a:t>
            </a:fld>
            <a:endParaRPr kumimoji="1" lang="ja-JP" altLang="en-US"/>
          </a:p>
        </p:txBody>
      </p:sp>
    </p:spTree>
    <p:extLst>
      <p:ext uri="{BB962C8B-B14F-4D97-AF65-F5344CB8AC3E}">
        <p14:creationId xmlns:p14="http://schemas.microsoft.com/office/powerpoint/2010/main" val="158833969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今回の演習課題に取り組む前に、演習のイメージをつかんでもらうために、「成功事例に学ぶシステムズエンジニアリング」に掲載されている「電子お薬手帳システム事例」を例題として説明します。</a:t>
            </a:r>
            <a:endParaRPr kumimoji="1" lang="en-US" altLang="ja-JP" dirty="0"/>
          </a:p>
          <a:p>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fld id="{D67CFCE6-984E-424F-B605-2B3F366A333C}" type="slidenum">
              <a:rPr kumimoji="1" lang="ja-JP" altLang="en-US" smtClean="0"/>
              <a:t>1</a:t>
            </a:fld>
            <a:endParaRPr kumimoji="1" lang="ja-JP" altLang="en-US"/>
          </a:p>
        </p:txBody>
      </p:sp>
    </p:spTree>
    <p:extLst>
      <p:ext uri="{BB962C8B-B14F-4D97-AF65-F5344CB8AC3E}">
        <p14:creationId xmlns:p14="http://schemas.microsoft.com/office/powerpoint/2010/main" val="29288208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kumimoji="1" lang="ja-JP" altLang="en-US" dirty="0"/>
              <a:t>　参考までに、旧来の紙ベースのお薬手帳の利用フローはこのようになっています。</a:t>
            </a:r>
            <a:endParaRPr kumimoji="1" lang="en-US" altLang="ja-JP" dirty="0"/>
          </a:p>
          <a:p>
            <a:pPr marL="0" indent="0">
              <a:buFont typeface="Arial" panose="020B0604020202020204" pitchFamily="34" charset="0"/>
              <a:buNone/>
            </a:pPr>
            <a:r>
              <a:rPr kumimoji="1" lang="ja-JP" altLang="en-US" dirty="0"/>
              <a:t>必ずしもこのようなものを作る必要はありませんが、どのような利害関係者が存在するのか、またその利害関係者とどのような関係があるのかを確認する際に、このような整理をしておくと進めやすくなる場合もあります。</a:t>
            </a:r>
            <a:endParaRPr kumimoji="1" lang="en-US" altLang="ja-JP" dirty="0"/>
          </a:p>
          <a:p>
            <a:pPr marL="0" indent="0">
              <a:buFont typeface="Arial" panose="020B0604020202020204" pitchFamily="34" charset="0"/>
              <a:buNone/>
            </a:pPr>
            <a:endParaRPr kumimoji="1" lang="en-US" altLang="ja-JP" dirty="0"/>
          </a:p>
          <a:p>
            <a:pPr marL="0" indent="0">
              <a:buFont typeface="Arial" panose="020B0604020202020204" pitchFamily="34" charset="0"/>
              <a:buNone/>
            </a:pPr>
            <a:endParaRPr kumimoji="1" lang="ja-JP" altLang="en-US" dirty="0"/>
          </a:p>
        </p:txBody>
      </p:sp>
      <p:sp>
        <p:nvSpPr>
          <p:cNvPr id="4" name="スライド番号プレースホルダー 3"/>
          <p:cNvSpPr>
            <a:spLocks noGrp="1"/>
          </p:cNvSpPr>
          <p:nvPr>
            <p:ph type="sldNum" sz="quarter" idx="10"/>
          </p:nvPr>
        </p:nvSpPr>
        <p:spPr/>
        <p:txBody>
          <a:bodyPr/>
          <a:lstStyle/>
          <a:p>
            <a:fld id="{D67CFCE6-984E-424F-B605-2B3F366A333C}" type="slidenum">
              <a:rPr kumimoji="1" lang="ja-JP" altLang="en-US" smtClean="0"/>
              <a:t>10</a:t>
            </a:fld>
            <a:endParaRPr kumimoji="1" lang="ja-JP" altLang="en-US"/>
          </a:p>
        </p:txBody>
      </p:sp>
    </p:spTree>
    <p:extLst>
      <p:ext uri="{BB962C8B-B14F-4D97-AF65-F5344CB8AC3E}">
        <p14:creationId xmlns:p14="http://schemas.microsoft.com/office/powerpoint/2010/main" val="28730588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利害関係者の要求事項を整理します。</a:t>
            </a:r>
            <a:endParaRPr kumimoji="1" lang="en-US" altLang="ja-JP" dirty="0"/>
          </a:p>
          <a:p>
            <a:r>
              <a:rPr kumimoji="1" lang="ja-JP" altLang="en-US" dirty="0"/>
              <a:t>　この例では、コンテキスト図に登場した各利害関係者ごとに、要求事項を整理しています。要求事項はまず網羅的に洗い出し、その後優先順位を考慮に入れて取捨選択をします。何を優先とするのか、の方向を決める元になるのが「要求事項選択のポリシー」です。このポリシーを文章として記述できるレベルに明確化できるかというのが重要になります。この例では、このシステムのミッション・目的を整理したシート</a:t>
            </a:r>
            <a:r>
              <a:rPr kumimoji="1" lang="en-US" altLang="ja-JP" dirty="0"/>
              <a:t>A</a:t>
            </a:r>
            <a:r>
              <a:rPr kumimoji="1" lang="ja-JP" altLang="en-US" dirty="0"/>
              <a:t>に記載した「携帯性の高さ」や「セキュリティ」をポリシーとして設定しています。</a:t>
            </a:r>
            <a:endParaRPr kumimoji="1" lang="en-US" altLang="ja-JP" dirty="0"/>
          </a:p>
          <a:p>
            <a:endParaRPr kumimoji="1" lang="en-US" altLang="ja-JP" dirty="0"/>
          </a:p>
          <a:p>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fld id="{D67CFCE6-984E-424F-B605-2B3F366A333C}" type="slidenum">
              <a:rPr kumimoji="1" lang="ja-JP" altLang="en-US" smtClean="0"/>
              <a:t>11</a:t>
            </a:fld>
            <a:endParaRPr kumimoji="1" lang="ja-JP" altLang="en-US"/>
          </a:p>
        </p:txBody>
      </p:sp>
    </p:spTree>
    <p:extLst>
      <p:ext uri="{BB962C8B-B14F-4D97-AF65-F5344CB8AC3E}">
        <p14:creationId xmlns:p14="http://schemas.microsoft.com/office/powerpoint/2010/main" val="42335273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今回は演習を行いませんが、システムズエンジニアリングではプロセスの終了時など適時妥当性確認（</a:t>
            </a:r>
            <a:r>
              <a:rPr kumimoji="1" lang="en-US" altLang="ja-JP" dirty="0"/>
              <a:t>Validation</a:t>
            </a:r>
            <a:r>
              <a:rPr kumimoji="1" lang="ja-JP" altLang="en-US" dirty="0"/>
              <a:t>）を行います。ここでは抽出した利害関係者の要求事項がこのシステムの目的に合致しているかどうかを検証します。例示したものはシート</a:t>
            </a:r>
            <a:r>
              <a:rPr kumimoji="1" lang="en-US" altLang="ja-JP" dirty="0"/>
              <a:t>A</a:t>
            </a:r>
            <a:r>
              <a:rPr kumimoji="1" lang="ja-JP" altLang="en-US" dirty="0"/>
              <a:t>の「解決イメージ」で記載したものと比較することで、利害関係者の要求が目的に合致していることを検証したものです。</a:t>
            </a:r>
            <a:endParaRPr kumimoji="1" lang="en-US" altLang="ja-JP" dirty="0"/>
          </a:p>
          <a:p>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fld id="{D67CFCE6-984E-424F-B605-2B3F366A333C}" type="slidenum">
              <a:rPr kumimoji="1" lang="ja-JP" altLang="en-US" smtClean="0"/>
              <a:t>12</a:t>
            </a:fld>
            <a:endParaRPr kumimoji="1" lang="ja-JP" altLang="en-US"/>
          </a:p>
        </p:txBody>
      </p:sp>
    </p:spTree>
    <p:extLst>
      <p:ext uri="{BB962C8B-B14F-4D97-AF65-F5344CB8AC3E}">
        <p14:creationId xmlns:p14="http://schemas.microsoft.com/office/powerpoint/2010/main" val="10690684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この利害関係者ニーズと要求事項の定義プロセスにて、どのようにシステムズエンジニアリングの</a:t>
            </a:r>
            <a:r>
              <a:rPr kumimoji="1" lang="en-US" altLang="ja-JP" dirty="0"/>
              <a:t>4</a:t>
            </a:r>
            <a:r>
              <a:rPr kumimoji="1" lang="ja-JP" altLang="en-US" dirty="0" err="1"/>
              <a:t>つの</a:t>
            </a:r>
            <a:r>
              <a:rPr kumimoji="1" lang="ja-JP" altLang="en-US" dirty="0"/>
              <a:t>ポイントが活用されたのかを振り返ります。</a:t>
            </a:r>
            <a:endParaRPr kumimoji="1" lang="en-US" altLang="ja-JP" dirty="0"/>
          </a:p>
          <a:p>
            <a:r>
              <a:rPr kumimoji="1" lang="ja-JP" altLang="en-US" dirty="0"/>
              <a:t>　まず「目的指向と全体俯瞰」です。コンテキスト図を作成することにより、空間軸としてどのような利害関係者が存在するのか、また意味軸としてそれらとシステムとの関係を明確にしました。こうした全体俯瞰を行っています。</a:t>
            </a:r>
            <a:endParaRPr kumimoji="1" lang="en-US" altLang="ja-JP" dirty="0"/>
          </a:p>
          <a:p>
            <a:r>
              <a:rPr kumimoji="1" lang="ja-JP" altLang="en-US" dirty="0"/>
              <a:t>　また目的を考慮に入れ要求事項選択のポリシーを明示することにより、目的指向のアプローチを採りました。</a:t>
            </a:r>
            <a:endParaRPr kumimoji="1" lang="en-US" altLang="ja-JP" dirty="0"/>
          </a:p>
          <a:p>
            <a:endParaRPr kumimoji="1" lang="en-US" altLang="ja-JP" dirty="0"/>
          </a:p>
          <a:p>
            <a:r>
              <a:rPr kumimoji="1" lang="ja-JP" altLang="en-US" dirty="0"/>
              <a:t>　今回はある時点のコンテキスト図をひとつ明示しているだけなので、時間軸の全体俯瞰は省略されています。時間軸の全体俯瞰は、例えばシステムの運用開始時点のコンテキスト図、システムの廃棄時点のコンテキスト図など、ライフサイクル全体を通して周辺環境等（の変化）を考慮する、などのアプローチが該当します。　</a:t>
            </a:r>
          </a:p>
        </p:txBody>
      </p:sp>
      <p:sp>
        <p:nvSpPr>
          <p:cNvPr id="4" name="スライド番号プレースホルダー 3"/>
          <p:cNvSpPr>
            <a:spLocks noGrp="1"/>
          </p:cNvSpPr>
          <p:nvPr>
            <p:ph type="sldNum" sz="quarter" idx="5"/>
          </p:nvPr>
        </p:nvSpPr>
        <p:spPr/>
        <p:txBody>
          <a:bodyPr/>
          <a:lstStyle/>
          <a:p>
            <a:fld id="{D67CFCE6-984E-424F-B605-2B3F366A333C}" type="slidenum">
              <a:rPr kumimoji="1" lang="ja-JP" altLang="en-US" smtClean="0"/>
              <a:t>13</a:t>
            </a:fld>
            <a:endParaRPr kumimoji="1" lang="ja-JP" altLang="en-US"/>
          </a:p>
        </p:txBody>
      </p:sp>
    </p:spTree>
    <p:extLst>
      <p:ext uri="{BB962C8B-B14F-4D97-AF65-F5344CB8AC3E}">
        <p14:creationId xmlns:p14="http://schemas.microsoft.com/office/powerpoint/2010/main" val="17117406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次に「多様な専門分野の統合」です。電子お薬手帳システムの開発では、</a:t>
            </a:r>
            <a:r>
              <a:rPr kumimoji="1" lang="en-US" altLang="ja-JP" dirty="0"/>
              <a:t>IT</a:t>
            </a:r>
            <a:r>
              <a:rPr kumimoji="1" lang="ja-JP" altLang="en-US" dirty="0"/>
              <a:t>技術に詳しくない医療関係者と医療に詳しくない</a:t>
            </a:r>
            <a:r>
              <a:rPr kumimoji="1" lang="en-US" altLang="ja-JP" dirty="0"/>
              <a:t>IT</a:t>
            </a:r>
            <a:r>
              <a:rPr kumimoji="1" lang="ja-JP" altLang="en-US" dirty="0"/>
              <a:t>技術者が一緒になって要求事項の整理を行いました。相互の理解を図る工夫が必要となり、専門用語の用語集を作成することでコミュニケーションがうまくいくようにしました。</a:t>
            </a:r>
            <a:endParaRPr kumimoji="1" lang="en-US" altLang="ja-JP" dirty="0"/>
          </a:p>
          <a:p>
            <a:r>
              <a:rPr kumimoji="1" lang="ja-JP" altLang="en-US" dirty="0"/>
              <a:t>　また、専門的な用語で記述した文章だけでなく、コンテキスト図を用いることで共通理解を進めました。</a:t>
            </a:r>
            <a:endParaRPr kumimoji="1" lang="en-US" altLang="ja-JP" dirty="0"/>
          </a:p>
          <a:p>
            <a:r>
              <a:rPr kumimoji="1" lang="ja-JP" altLang="en-US" dirty="0"/>
              <a:t>　これらは専門分野の異なる関係者同士の共通理解を図る「多様な専門分野の統合」のポイントを活用したアプローチです。</a:t>
            </a:r>
            <a:endParaRPr kumimoji="1" lang="en-US" altLang="ja-JP" dirty="0"/>
          </a:p>
          <a:p>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fld id="{D67CFCE6-984E-424F-B605-2B3F366A333C}" type="slidenum">
              <a:rPr kumimoji="1" lang="ja-JP" altLang="en-US" smtClean="0"/>
              <a:t>14</a:t>
            </a:fld>
            <a:endParaRPr kumimoji="1" lang="ja-JP" altLang="en-US"/>
          </a:p>
        </p:txBody>
      </p:sp>
    </p:spTree>
    <p:extLst>
      <p:ext uri="{BB962C8B-B14F-4D97-AF65-F5344CB8AC3E}">
        <p14:creationId xmlns:p14="http://schemas.microsoft.com/office/powerpoint/2010/main" val="31116088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次に「抽象化・モデル化」です。</a:t>
            </a:r>
            <a:endParaRPr kumimoji="1" lang="en-US" altLang="ja-JP" dirty="0"/>
          </a:p>
          <a:p>
            <a:r>
              <a:rPr kumimoji="1" lang="ja-JP" altLang="en-US" dirty="0"/>
              <a:t>　用語の意味を相互で理解し会話ができるようになったものの、医療関係者からセキュリティ面の要求を明示してもらうことは難しい状況でした。そこで要求を「人物」「対象」「操作」の要素の組み合わせパターンで文書化することで、医療関係者から要求を引き出しやすくしました。</a:t>
            </a:r>
            <a:r>
              <a:rPr lang="ja-JP" altLang="en-US" dirty="0"/>
              <a:t>事象文言をパターン化し、要素を機械的に組み合わせることで、要求の網羅性（漏れをなくす）についても担保することができました。</a:t>
            </a:r>
            <a:endParaRPr lang="en-US" altLang="ja-JP" dirty="0"/>
          </a:p>
          <a:p>
            <a:r>
              <a:rPr lang="ja-JP" altLang="en-US" dirty="0"/>
              <a:t>　また、コンテキスト図を作成することもモデル化といえます。</a:t>
            </a:r>
            <a:endParaRPr lang="en-US" altLang="ja-JP" dirty="0"/>
          </a:p>
          <a:p>
            <a:r>
              <a:rPr kumimoji="1" lang="ja-JP" altLang="en-US" dirty="0"/>
              <a:t>　こうして「抽象化・モデル化」のポイントをうまく活用しました。</a:t>
            </a:r>
            <a:endParaRPr kumimoji="1" lang="en-US" altLang="ja-JP" dirty="0"/>
          </a:p>
          <a:p>
            <a:endParaRPr kumimoji="1" lang="en-US" altLang="ja-JP" dirty="0"/>
          </a:p>
          <a:p>
            <a:endParaRPr kumimoji="1" lang="en-US" altLang="ja-JP" dirty="0"/>
          </a:p>
        </p:txBody>
      </p:sp>
      <p:sp>
        <p:nvSpPr>
          <p:cNvPr id="4" name="スライド番号プレースホルダー 3"/>
          <p:cNvSpPr>
            <a:spLocks noGrp="1"/>
          </p:cNvSpPr>
          <p:nvPr>
            <p:ph type="sldNum" sz="quarter" idx="5"/>
          </p:nvPr>
        </p:nvSpPr>
        <p:spPr/>
        <p:txBody>
          <a:bodyPr/>
          <a:lstStyle/>
          <a:p>
            <a:fld id="{D67CFCE6-984E-424F-B605-2B3F366A333C}" type="slidenum">
              <a:rPr kumimoji="1" lang="ja-JP" altLang="en-US" smtClean="0"/>
              <a:t>15</a:t>
            </a:fld>
            <a:endParaRPr kumimoji="1" lang="ja-JP" altLang="en-US"/>
          </a:p>
        </p:txBody>
      </p:sp>
    </p:spTree>
    <p:extLst>
      <p:ext uri="{BB962C8B-B14F-4D97-AF65-F5344CB8AC3E}">
        <p14:creationId xmlns:p14="http://schemas.microsoft.com/office/powerpoint/2010/main" val="24718638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この事例では、特に「反復による発見と進化」</a:t>
            </a:r>
            <a:r>
              <a:rPr lang="ja-JP" altLang="en-US" dirty="0"/>
              <a:t>のポイントについては、特記すべき事項はありません。</a:t>
            </a:r>
            <a:endParaRPr kumimoji="1" lang="en-US" altLang="ja-JP" dirty="0"/>
          </a:p>
          <a:p>
            <a:endParaRPr kumimoji="1" lang="en-US" altLang="ja-JP" dirty="0"/>
          </a:p>
        </p:txBody>
      </p:sp>
      <p:sp>
        <p:nvSpPr>
          <p:cNvPr id="4" name="スライド番号プレースホルダー 3"/>
          <p:cNvSpPr>
            <a:spLocks noGrp="1"/>
          </p:cNvSpPr>
          <p:nvPr>
            <p:ph type="sldNum" sz="quarter" idx="5"/>
          </p:nvPr>
        </p:nvSpPr>
        <p:spPr/>
        <p:txBody>
          <a:bodyPr/>
          <a:lstStyle/>
          <a:p>
            <a:fld id="{D67CFCE6-984E-424F-B605-2B3F366A333C}" type="slidenum">
              <a:rPr kumimoji="1" lang="ja-JP" altLang="en-US" smtClean="0"/>
              <a:t>16</a:t>
            </a:fld>
            <a:endParaRPr kumimoji="1" lang="ja-JP" altLang="en-US"/>
          </a:p>
        </p:txBody>
      </p:sp>
    </p:spTree>
    <p:extLst>
      <p:ext uri="{BB962C8B-B14F-4D97-AF65-F5344CB8AC3E}">
        <p14:creationId xmlns:p14="http://schemas.microsoft.com/office/powerpoint/2010/main" val="39755865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81038" y="4721225"/>
            <a:ext cx="5445125" cy="4471988"/>
          </a:xfrm>
        </p:spPr>
        <p:txBody>
          <a:bodyPr/>
          <a:lstStyle/>
          <a:p>
            <a:r>
              <a:rPr kumimoji="1" lang="ja-JP" altLang="en-US" dirty="0"/>
              <a:t>　この「利害関係者ニーズ及び利害関係者要求事項定義」プロセスにて活用したポイントを表に当てはめると、この</a:t>
            </a:r>
            <a:r>
              <a:rPr kumimoji="1" lang="en-US" altLang="ja-JP" dirty="0"/>
              <a:t>3</a:t>
            </a:r>
            <a:r>
              <a:rPr kumimoji="1" lang="ja-JP" altLang="en-US" dirty="0"/>
              <a:t>点（図の水色で示した事項）になります。</a:t>
            </a:r>
            <a:endParaRPr kumimoji="1" lang="en-US" altLang="ja-JP" dirty="0"/>
          </a:p>
          <a:p>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fld id="{D67CFCE6-984E-424F-B605-2B3F366A333C}" type="slidenum">
              <a:rPr kumimoji="1" lang="ja-JP" altLang="en-US" smtClean="0"/>
              <a:t>17</a:t>
            </a:fld>
            <a:endParaRPr kumimoji="1" lang="ja-JP" altLang="en-US"/>
          </a:p>
        </p:txBody>
      </p:sp>
    </p:spTree>
    <p:extLst>
      <p:ext uri="{BB962C8B-B14F-4D97-AF65-F5344CB8AC3E}">
        <p14:creationId xmlns:p14="http://schemas.microsoft.com/office/powerpoint/2010/main" val="7484012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次のプロセスは「システム要求事項定義」プロセスです。</a:t>
            </a:r>
            <a:endParaRPr kumimoji="1" lang="en-US" altLang="ja-JP" dirty="0"/>
          </a:p>
          <a:p>
            <a:r>
              <a:rPr kumimoji="1" lang="ja-JP" altLang="en-US" dirty="0"/>
              <a:t>　ここでは「</a:t>
            </a:r>
            <a:r>
              <a:rPr lang="ja-JP" altLang="en-US" sz="1200" dirty="0">
                <a:solidFill>
                  <a:schemeClr val="tx1"/>
                </a:solidFill>
                <a:latin typeface="+mn-ea"/>
                <a:ea typeface="+mn-ea"/>
              </a:rPr>
              <a:t>利害関係者ニーズ及び利害関係者要求事項定義</a:t>
            </a:r>
            <a:r>
              <a:rPr kumimoji="1" lang="ja-JP" altLang="en-US" dirty="0"/>
              <a:t>」プロセスにて整理した要求事項の解決策を、システム要求を技術視点で整理しなおします。</a:t>
            </a:r>
            <a:endParaRPr kumimoji="1" lang="en-US" altLang="ja-JP" dirty="0"/>
          </a:p>
          <a:p>
            <a:r>
              <a:rPr kumimoji="1" lang="ja-JP" altLang="en-US" dirty="0"/>
              <a:t>　この時、利害関係者の要求は主にシステムの機能面の要求となっていますので、ここではそれに加えて非機能面についての検討も行います。</a:t>
            </a:r>
            <a:endParaRPr kumimoji="1" lang="en-US" altLang="ja-JP" dirty="0"/>
          </a:p>
          <a:p>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fld id="{D67CFCE6-984E-424F-B605-2B3F366A333C}" type="slidenum">
              <a:rPr kumimoji="1" lang="ja-JP" altLang="en-US" smtClean="0"/>
              <a:t>18</a:t>
            </a:fld>
            <a:endParaRPr kumimoji="1" lang="ja-JP" altLang="en-US"/>
          </a:p>
        </p:txBody>
      </p:sp>
    </p:spTree>
    <p:extLst>
      <p:ext uri="{BB962C8B-B14F-4D97-AF65-F5344CB8AC3E}">
        <p14:creationId xmlns:p14="http://schemas.microsoft.com/office/powerpoint/2010/main" val="35352929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電子お薬手帳システムでのシステム要求事項例です。</a:t>
            </a:r>
            <a:endParaRPr kumimoji="1" lang="en-US" altLang="ja-JP" dirty="0"/>
          </a:p>
          <a:p>
            <a:r>
              <a:rPr kumimoji="1" lang="ja-JP" altLang="en-US" dirty="0"/>
              <a:t>　ポリシーを明確にしてシステムの実現範囲を決めます。ここでは、シート</a:t>
            </a:r>
            <a:r>
              <a:rPr kumimoji="1" lang="en-US" altLang="ja-JP" dirty="0"/>
              <a:t>A</a:t>
            </a:r>
            <a:r>
              <a:rPr kumimoji="1" lang="ja-JP" altLang="en-US" dirty="0"/>
              <a:t>の解決イメージで明確にした、携帯性、安全性、プライバシー保護などを重視したポリシー設定としています。</a:t>
            </a:r>
            <a:endParaRPr kumimoji="1" lang="en-US" altLang="ja-JP" dirty="0"/>
          </a:p>
          <a:p>
            <a:r>
              <a:rPr kumimoji="1" lang="ja-JP" altLang="en-US" dirty="0"/>
              <a:t>　また非機能面では、救急時を考慮した</a:t>
            </a:r>
            <a:r>
              <a:rPr kumimoji="1" lang="en-US" altLang="ja-JP" dirty="0"/>
              <a:t>24</a:t>
            </a:r>
            <a:r>
              <a:rPr kumimoji="1" lang="ja-JP" altLang="en-US" dirty="0"/>
              <a:t>時間</a:t>
            </a:r>
            <a:r>
              <a:rPr kumimoji="1" lang="en-US" altLang="ja-JP" dirty="0"/>
              <a:t>365</a:t>
            </a:r>
            <a:r>
              <a:rPr kumimoji="1" lang="ja-JP" altLang="en-US" dirty="0"/>
              <a:t>日運用などのシステム要求を定義しています。</a:t>
            </a:r>
            <a:endParaRPr kumimoji="1" lang="en-US" altLang="ja-JP" dirty="0"/>
          </a:p>
          <a:p>
            <a:endParaRPr kumimoji="1" lang="en-US" altLang="ja-JP" dirty="0"/>
          </a:p>
          <a:p>
            <a:endParaRPr kumimoji="1" lang="en-US" altLang="ja-JP" dirty="0"/>
          </a:p>
        </p:txBody>
      </p:sp>
      <p:sp>
        <p:nvSpPr>
          <p:cNvPr id="4" name="スライド番号プレースホルダー 3"/>
          <p:cNvSpPr>
            <a:spLocks noGrp="1"/>
          </p:cNvSpPr>
          <p:nvPr>
            <p:ph type="sldNum" sz="quarter" idx="5"/>
          </p:nvPr>
        </p:nvSpPr>
        <p:spPr/>
        <p:txBody>
          <a:bodyPr/>
          <a:lstStyle/>
          <a:p>
            <a:fld id="{D67CFCE6-984E-424F-B605-2B3F366A333C}" type="slidenum">
              <a:rPr kumimoji="1" lang="ja-JP" altLang="en-US" smtClean="0"/>
              <a:t>19</a:t>
            </a:fld>
            <a:endParaRPr kumimoji="1" lang="ja-JP" altLang="en-US"/>
          </a:p>
        </p:txBody>
      </p:sp>
    </p:spTree>
    <p:extLst>
      <p:ext uri="{BB962C8B-B14F-4D97-AF65-F5344CB8AC3E}">
        <p14:creationId xmlns:p14="http://schemas.microsoft.com/office/powerpoint/2010/main" val="16126111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なお、この例題では演習内容に合わせるために、実際の開発、あるいは「成功事例に学ぶシステムズエンジニアリング」に掲載されている内容を一部変更していますので、その点をご了解ください。</a:t>
            </a:r>
            <a:endParaRPr kumimoji="1" lang="en-US" altLang="ja-JP" dirty="0"/>
          </a:p>
          <a:p>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fld id="{D67CFCE6-984E-424F-B605-2B3F366A333C}" type="slidenum">
              <a:rPr kumimoji="1" lang="ja-JP" altLang="en-US" smtClean="0"/>
              <a:t>2</a:t>
            </a:fld>
            <a:endParaRPr kumimoji="1" lang="ja-JP" altLang="en-US"/>
          </a:p>
        </p:txBody>
      </p:sp>
    </p:spTree>
    <p:extLst>
      <p:ext uri="{BB962C8B-B14F-4D97-AF65-F5344CB8AC3E}">
        <p14:creationId xmlns:p14="http://schemas.microsoft.com/office/powerpoint/2010/main" val="23247444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利害関係者の要求をシステム要求に具体化していくと、コンテキスト図に新たな関係の追加が必要になることがありますが、ここでは特に追加するものがないので図の変更はありません。</a:t>
            </a:r>
            <a:endParaRPr kumimoji="1" lang="en-US" altLang="ja-JP" dirty="0"/>
          </a:p>
          <a:p>
            <a:endParaRPr kumimoji="1" lang="en-US" altLang="ja-JP" dirty="0"/>
          </a:p>
        </p:txBody>
      </p:sp>
      <p:sp>
        <p:nvSpPr>
          <p:cNvPr id="4" name="スライド番号プレースホルダー 3"/>
          <p:cNvSpPr>
            <a:spLocks noGrp="1"/>
          </p:cNvSpPr>
          <p:nvPr>
            <p:ph type="sldNum" sz="quarter" idx="5"/>
          </p:nvPr>
        </p:nvSpPr>
        <p:spPr/>
        <p:txBody>
          <a:bodyPr/>
          <a:lstStyle/>
          <a:p>
            <a:fld id="{D67CFCE6-984E-424F-B605-2B3F366A333C}" type="slidenum">
              <a:rPr kumimoji="1" lang="ja-JP" altLang="en-US" smtClean="0"/>
              <a:t>20</a:t>
            </a:fld>
            <a:endParaRPr kumimoji="1" lang="ja-JP" altLang="en-US"/>
          </a:p>
        </p:txBody>
      </p:sp>
    </p:spTree>
    <p:extLst>
      <p:ext uri="{BB962C8B-B14F-4D97-AF65-F5344CB8AC3E}">
        <p14:creationId xmlns:p14="http://schemas.microsoft.com/office/powerpoint/2010/main" val="7286868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先に整理した利害関係者の要求とシステム要求事項の対応関係を確認するとこのようになります。</a:t>
            </a:r>
            <a:endParaRPr kumimoji="1" lang="en-US" altLang="ja-JP" dirty="0"/>
          </a:p>
          <a:p>
            <a:endParaRPr kumimoji="1" lang="en-US" altLang="ja-JP" dirty="0"/>
          </a:p>
        </p:txBody>
      </p:sp>
      <p:sp>
        <p:nvSpPr>
          <p:cNvPr id="4" name="スライド番号プレースホルダー 3"/>
          <p:cNvSpPr>
            <a:spLocks noGrp="1"/>
          </p:cNvSpPr>
          <p:nvPr>
            <p:ph type="sldNum" sz="quarter" idx="10"/>
          </p:nvPr>
        </p:nvSpPr>
        <p:spPr/>
        <p:txBody>
          <a:bodyPr/>
          <a:lstStyle/>
          <a:p>
            <a:fld id="{D67CFCE6-984E-424F-B605-2B3F366A333C}" type="slidenum">
              <a:rPr kumimoji="1" lang="ja-JP" altLang="en-US" smtClean="0"/>
              <a:t>21</a:t>
            </a:fld>
            <a:endParaRPr kumimoji="1" lang="ja-JP" altLang="en-US"/>
          </a:p>
        </p:txBody>
      </p:sp>
    </p:spTree>
    <p:extLst>
      <p:ext uri="{BB962C8B-B14F-4D97-AF65-F5344CB8AC3E}">
        <p14:creationId xmlns:p14="http://schemas.microsoft.com/office/powerpoint/2010/main" val="13541329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システム要求事項が目的に合致しているか、「システム要求事項定義」プロセスの終了時に妥当性確認を行った例です。</a:t>
            </a:r>
            <a:endParaRPr kumimoji="1" lang="en-US" altLang="ja-JP" dirty="0"/>
          </a:p>
          <a:p>
            <a:endParaRPr kumimoji="1" lang="en-US" altLang="ja-JP" dirty="0"/>
          </a:p>
        </p:txBody>
      </p:sp>
      <p:sp>
        <p:nvSpPr>
          <p:cNvPr id="4" name="スライド番号プレースホルダー 3"/>
          <p:cNvSpPr>
            <a:spLocks noGrp="1"/>
          </p:cNvSpPr>
          <p:nvPr>
            <p:ph type="sldNum" sz="quarter" idx="10"/>
          </p:nvPr>
        </p:nvSpPr>
        <p:spPr/>
        <p:txBody>
          <a:bodyPr/>
          <a:lstStyle/>
          <a:p>
            <a:fld id="{D67CFCE6-984E-424F-B605-2B3F366A333C}" type="slidenum">
              <a:rPr kumimoji="1" lang="ja-JP" altLang="en-US" smtClean="0"/>
              <a:t>22</a:t>
            </a:fld>
            <a:endParaRPr kumimoji="1" lang="ja-JP" altLang="en-US"/>
          </a:p>
        </p:txBody>
      </p:sp>
    </p:spTree>
    <p:extLst>
      <p:ext uri="{BB962C8B-B14F-4D97-AF65-F5344CB8AC3E}">
        <p14:creationId xmlns:p14="http://schemas.microsoft.com/office/powerpoint/2010/main" val="357230147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４つのポイントのうち、「目的指向と全体俯瞰」については、システムの目的を念頭においたポリシーを明示した点と、本システムの実現範囲全体を見渡した上でシステム要求を導出した点などです。</a:t>
            </a:r>
            <a:endParaRPr kumimoji="1" lang="en-US" altLang="ja-JP" dirty="0"/>
          </a:p>
          <a:p>
            <a:endParaRPr kumimoji="1" lang="en-US" altLang="ja-JP" dirty="0"/>
          </a:p>
        </p:txBody>
      </p:sp>
      <p:sp>
        <p:nvSpPr>
          <p:cNvPr id="4" name="スライド番号プレースホルダー 3"/>
          <p:cNvSpPr>
            <a:spLocks noGrp="1"/>
          </p:cNvSpPr>
          <p:nvPr>
            <p:ph type="sldNum" sz="quarter" idx="5"/>
          </p:nvPr>
        </p:nvSpPr>
        <p:spPr/>
        <p:txBody>
          <a:bodyPr/>
          <a:lstStyle/>
          <a:p>
            <a:fld id="{D67CFCE6-984E-424F-B605-2B3F366A333C}" type="slidenum">
              <a:rPr kumimoji="1" lang="ja-JP" altLang="en-US" smtClean="0"/>
              <a:t>23</a:t>
            </a:fld>
            <a:endParaRPr kumimoji="1" lang="ja-JP" altLang="en-US"/>
          </a:p>
        </p:txBody>
      </p:sp>
    </p:spTree>
    <p:extLst>
      <p:ext uri="{BB962C8B-B14F-4D97-AF65-F5344CB8AC3E}">
        <p14:creationId xmlns:p14="http://schemas.microsoft.com/office/powerpoint/2010/main" val="26771431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「システム要求事項定義」プロセスでは、特に他のポイントについては特記する事項はありません。</a:t>
            </a:r>
            <a:endParaRPr kumimoji="1" lang="en-US" altLang="ja-JP" dirty="0"/>
          </a:p>
          <a:p>
            <a:endParaRPr kumimoji="1" lang="en-US" altLang="ja-JP" dirty="0"/>
          </a:p>
        </p:txBody>
      </p:sp>
      <p:sp>
        <p:nvSpPr>
          <p:cNvPr id="4" name="スライド番号プレースホルダー 3"/>
          <p:cNvSpPr>
            <a:spLocks noGrp="1"/>
          </p:cNvSpPr>
          <p:nvPr>
            <p:ph type="sldNum" sz="quarter" idx="5"/>
          </p:nvPr>
        </p:nvSpPr>
        <p:spPr/>
        <p:txBody>
          <a:bodyPr/>
          <a:lstStyle/>
          <a:p>
            <a:fld id="{D67CFCE6-984E-424F-B605-2B3F366A333C}" type="slidenum">
              <a:rPr kumimoji="1" lang="ja-JP" altLang="en-US" smtClean="0"/>
              <a:t>24</a:t>
            </a:fld>
            <a:endParaRPr kumimoji="1" lang="ja-JP" altLang="en-US"/>
          </a:p>
        </p:txBody>
      </p:sp>
    </p:spTree>
    <p:extLst>
      <p:ext uri="{BB962C8B-B14F-4D97-AF65-F5344CB8AC3E}">
        <p14:creationId xmlns:p14="http://schemas.microsoft.com/office/powerpoint/2010/main" val="23349321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ポイント</a:t>
            </a:r>
            <a:r>
              <a:rPr kumimoji="1" lang="en-US" altLang="ja-JP" dirty="0"/>
              <a:t>×</a:t>
            </a:r>
            <a:r>
              <a:rPr kumimoji="1" lang="ja-JP" altLang="en-US" dirty="0"/>
              <a:t>プロセス表をまとめると、このようになります。</a:t>
            </a:r>
            <a:endParaRPr kumimoji="1" lang="en-US" altLang="ja-JP" dirty="0"/>
          </a:p>
          <a:p>
            <a:r>
              <a:rPr kumimoji="1" lang="ja-JP" altLang="en-US" dirty="0"/>
              <a:t>　なお、今回の演習では以降のプロセスについては実施しませんので、この電子お薬手帳の例題についても省略させていただきます。</a:t>
            </a:r>
            <a:endParaRPr kumimoji="1" lang="en-US" altLang="ja-JP" dirty="0"/>
          </a:p>
          <a:p>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fld id="{D67CFCE6-984E-424F-B605-2B3F366A333C}" type="slidenum">
              <a:rPr kumimoji="1" lang="ja-JP" altLang="en-US" smtClean="0"/>
              <a:t>25</a:t>
            </a:fld>
            <a:endParaRPr kumimoji="1" lang="ja-JP" altLang="en-US"/>
          </a:p>
        </p:txBody>
      </p:sp>
    </p:spTree>
    <p:extLst>
      <p:ext uri="{BB962C8B-B14F-4D97-AF65-F5344CB8AC3E}">
        <p14:creationId xmlns:p14="http://schemas.microsoft.com/office/powerpoint/2010/main" val="27022709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この後に行う演習は、システムズエンジニアリングのアプローチにおいて特に重要な</a:t>
            </a:r>
            <a:r>
              <a:rPr kumimoji="1" lang="en-US" altLang="ja-JP" dirty="0"/>
              <a:t>3</a:t>
            </a:r>
            <a:r>
              <a:rPr kumimoji="1" lang="ja-JP" altLang="en-US" dirty="0" err="1"/>
              <a:t>つの</a:t>
            </a:r>
            <a:r>
              <a:rPr kumimoji="1" lang="ja-JP" altLang="en-US" dirty="0"/>
              <a:t>プロセスに絞って実施します。</a:t>
            </a:r>
            <a:endParaRPr kumimoji="1" lang="en-US" altLang="ja-JP" dirty="0"/>
          </a:p>
          <a:p>
            <a:r>
              <a:rPr kumimoji="1" lang="ja-JP" altLang="en-US" dirty="0"/>
              <a:t>　例題では、それぞれのプロセスにおいて、どのようにシステムズエンジニアリングのアプローチが活用されたのかという点について、「システムズエンジニアリング概説」にて紹介した</a:t>
            </a:r>
            <a:r>
              <a:rPr kumimoji="1" lang="en-US" altLang="ja-JP" dirty="0"/>
              <a:t>4</a:t>
            </a:r>
            <a:r>
              <a:rPr kumimoji="1" lang="ja-JP" altLang="en-US" dirty="0" err="1"/>
              <a:t>つの</a:t>
            </a:r>
            <a:r>
              <a:rPr kumimoji="1" lang="ja-JP" altLang="en-US" dirty="0"/>
              <a:t>ポイントに焦点を当てて説明します。</a:t>
            </a:r>
            <a:endParaRPr kumimoji="1" lang="en-US" altLang="ja-JP" dirty="0"/>
          </a:p>
          <a:p>
            <a:endParaRPr kumimoji="1" lang="en-US" altLang="ja-JP" dirty="0"/>
          </a:p>
          <a:p>
            <a:r>
              <a:rPr kumimoji="1" lang="ja-JP" altLang="en-US" dirty="0"/>
              <a:t>（以降では「システムズエンジニアリング概説」を「概説」と略して記述しています。）</a:t>
            </a:r>
          </a:p>
        </p:txBody>
      </p:sp>
      <p:sp>
        <p:nvSpPr>
          <p:cNvPr id="4" name="スライド番号プレースホルダー 3"/>
          <p:cNvSpPr>
            <a:spLocks noGrp="1"/>
          </p:cNvSpPr>
          <p:nvPr>
            <p:ph type="sldNum" sz="quarter" idx="5"/>
          </p:nvPr>
        </p:nvSpPr>
        <p:spPr/>
        <p:txBody>
          <a:bodyPr/>
          <a:lstStyle/>
          <a:p>
            <a:fld id="{D67CFCE6-984E-424F-B605-2B3F366A333C}" type="slidenum">
              <a:rPr kumimoji="1" lang="ja-JP" altLang="en-US" smtClean="0"/>
              <a:t>3</a:t>
            </a:fld>
            <a:endParaRPr kumimoji="1" lang="ja-JP" altLang="en-US"/>
          </a:p>
        </p:txBody>
      </p:sp>
    </p:spTree>
    <p:extLst>
      <p:ext uri="{BB962C8B-B14F-4D97-AF65-F5344CB8AC3E}">
        <p14:creationId xmlns:p14="http://schemas.microsoft.com/office/powerpoint/2010/main" val="42747290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まず最初は、「ビジネス又はミッション分析」プロセスです。</a:t>
            </a:r>
            <a:endParaRPr kumimoji="1" lang="en-US" altLang="ja-JP" dirty="0"/>
          </a:p>
          <a:p>
            <a:r>
              <a:rPr kumimoji="1" lang="ja-JP" altLang="en-US" dirty="0"/>
              <a:t>　「概説」で説明しましたように、このプロセスでは解決すべき問題を分析し、対象とするシステムの目的の明確化やゴールイメージを描いていきます。</a:t>
            </a:r>
            <a:endParaRPr kumimoji="1" lang="en-US" altLang="ja-JP" dirty="0"/>
          </a:p>
          <a:p>
            <a:endParaRPr kumimoji="1" lang="en-US" altLang="ja-JP" dirty="0"/>
          </a:p>
        </p:txBody>
      </p:sp>
      <p:sp>
        <p:nvSpPr>
          <p:cNvPr id="4" name="スライド番号プレースホルダー 3"/>
          <p:cNvSpPr>
            <a:spLocks noGrp="1"/>
          </p:cNvSpPr>
          <p:nvPr>
            <p:ph type="sldNum" sz="quarter" idx="5"/>
          </p:nvPr>
        </p:nvSpPr>
        <p:spPr/>
        <p:txBody>
          <a:bodyPr/>
          <a:lstStyle/>
          <a:p>
            <a:fld id="{D67CFCE6-984E-424F-B605-2B3F366A333C}" type="slidenum">
              <a:rPr kumimoji="1" lang="ja-JP" altLang="en-US" smtClean="0"/>
              <a:t>4</a:t>
            </a:fld>
            <a:endParaRPr kumimoji="1" lang="ja-JP" altLang="en-US"/>
          </a:p>
        </p:txBody>
      </p:sp>
    </p:spTree>
    <p:extLst>
      <p:ext uri="{BB962C8B-B14F-4D97-AF65-F5344CB8AC3E}">
        <p14:creationId xmlns:p14="http://schemas.microsoft.com/office/powerpoint/2010/main" val="12921305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演習では、チーム内で議論をし、ここに示した「シート</a:t>
            </a:r>
            <a:r>
              <a:rPr kumimoji="1" lang="en-US" altLang="ja-JP" dirty="0"/>
              <a:t>A</a:t>
            </a:r>
            <a:r>
              <a:rPr kumimoji="1" lang="ja-JP" altLang="en-US" dirty="0"/>
              <a:t>」という形式のものを作成していただきます。</a:t>
            </a:r>
            <a:endParaRPr kumimoji="1" lang="en-US" altLang="ja-JP" dirty="0"/>
          </a:p>
          <a:p>
            <a:r>
              <a:rPr kumimoji="1" lang="ja-JP" altLang="en-US" dirty="0"/>
              <a:t>　電子お薬手帳の例で考えてみましょう。</a:t>
            </a:r>
            <a:endParaRPr kumimoji="1" lang="en-US" altLang="ja-JP" dirty="0"/>
          </a:p>
          <a:p>
            <a:r>
              <a:rPr kumimoji="1" lang="ja-JP" altLang="en-US" dirty="0"/>
              <a:t>紙ベースのお薬手帳は、医療現場で期待するほどには活用されていないという状況・背景があります（◆事例の背景（前提条件の特徴）欄）。それはなぜかというと、必要な時に持参していないためであるという問題があります（◆問題欄）。ではその問題をどう解決するかを考えていき（◆分析の内容と解決の方向性欄）、複数の「解決の方向性」を比較検討し、その結果この事例では優先順位の高いものとして、携帯性の良い仕組みを実現するという解決イメージを明確にしました（◆解決イメージ欄）。</a:t>
            </a:r>
            <a:endParaRPr kumimoji="1" lang="en-US" altLang="ja-JP" dirty="0"/>
          </a:p>
          <a:p>
            <a:r>
              <a:rPr kumimoji="1" lang="ja-JP" altLang="en-US" dirty="0"/>
              <a:t>　この時重要なのは、問題が解決された後の「ゴールイメージ」を明確にするということです。これがこの対象システムのゴール・目的に相当します。</a:t>
            </a:r>
            <a:endParaRPr kumimoji="1" lang="en-US" altLang="ja-JP" dirty="0"/>
          </a:p>
          <a:p>
            <a:endParaRPr kumimoji="1" lang="en-US" altLang="ja-JP" dirty="0"/>
          </a:p>
        </p:txBody>
      </p:sp>
      <p:sp>
        <p:nvSpPr>
          <p:cNvPr id="4" name="スライド番号プレースホルダー 3"/>
          <p:cNvSpPr>
            <a:spLocks noGrp="1"/>
          </p:cNvSpPr>
          <p:nvPr>
            <p:ph type="sldNum" sz="quarter" idx="5"/>
          </p:nvPr>
        </p:nvSpPr>
        <p:spPr/>
        <p:txBody>
          <a:bodyPr/>
          <a:lstStyle/>
          <a:p>
            <a:fld id="{D67CFCE6-984E-424F-B605-2B3F366A333C}" type="slidenum">
              <a:rPr kumimoji="1" lang="ja-JP" altLang="en-US" smtClean="0"/>
              <a:t>5</a:t>
            </a:fld>
            <a:endParaRPr kumimoji="1" lang="ja-JP" altLang="en-US"/>
          </a:p>
        </p:txBody>
      </p:sp>
    </p:spTree>
    <p:extLst>
      <p:ext uri="{BB962C8B-B14F-4D97-AF65-F5344CB8AC3E}">
        <p14:creationId xmlns:p14="http://schemas.microsoft.com/office/powerpoint/2010/main" val="4817014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ではこのプロセスにて、どのようにシステムズエンジニアリングの</a:t>
            </a:r>
            <a:r>
              <a:rPr kumimoji="1" lang="en-US" altLang="ja-JP" dirty="0"/>
              <a:t>4</a:t>
            </a:r>
            <a:r>
              <a:rPr kumimoji="1" lang="ja-JP" altLang="en-US" dirty="0" err="1"/>
              <a:t>つの</a:t>
            </a:r>
            <a:r>
              <a:rPr kumimoji="1" lang="ja-JP" altLang="en-US" dirty="0"/>
              <a:t>ポイントが活用されているのでしょうか。</a:t>
            </a:r>
            <a:endParaRPr kumimoji="1" lang="en-US" altLang="ja-JP" dirty="0"/>
          </a:p>
          <a:p>
            <a:r>
              <a:rPr kumimoji="1" lang="ja-JP" altLang="en-US" dirty="0"/>
              <a:t>　正しい治療を受けるための情報源という本来持っている役割や目的などを広く、あるいは深く俯瞰したという点で、</a:t>
            </a:r>
            <a:r>
              <a:rPr kumimoji="1" lang="en-US" altLang="ja-JP" dirty="0"/>
              <a:t>&lt;</a:t>
            </a:r>
            <a:r>
              <a:rPr kumimoji="1" lang="ja-JP" altLang="en-US" dirty="0"/>
              <a:t>目的指向と全体俯瞰</a:t>
            </a:r>
            <a:r>
              <a:rPr kumimoji="1" lang="en-US" altLang="ja-JP" dirty="0"/>
              <a:t>&gt;</a:t>
            </a:r>
            <a:r>
              <a:rPr kumimoji="1" lang="ja-JP" altLang="en-US" dirty="0"/>
              <a:t>を活用したと言えるでしょう。</a:t>
            </a:r>
            <a:endParaRPr kumimoji="1" lang="en-US" altLang="ja-JP" dirty="0"/>
          </a:p>
          <a:p>
            <a:r>
              <a:rPr kumimoji="1" lang="ja-JP" altLang="en-US" dirty="0"/>
              <a:t>　一方、その他の</a:t>
            </a:r>
            <a:r>
              <a:rPr kumimoji="1" lang="en-US" altLang="ja-JP" dirty="0"/>
              <a:t>&lt;</a:t>
            </a:r>
            <a:r>
              <a:rPr kumimoji="1" lang="ja-JP" altLang="en-US" dirty="0"/>
              <a:t>複数の専門分野を統合</a:t>
            </a:r>
            <a:r>
              <a:rPr kumimoji="1" lang="en-US" altLang="ja-JP" dirty="0"/>
              <a:t>&gt;</a:t>
            </a:r>
            <a:r>
              <a:rPr kumimoji="1" lang="ja-JP" altLang="en-US" dirty="0"/>
              <a:t>などのポイントについては、特記すべき事項はありません。</a:t>
            </a:r>
            <a:endParaRPr kumimoji="1" lang="en-US" altLang="ja-JP" dirty="0"/>
          </a:p>
          <a:p>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fld id="{D67CFCE6-984E-424F-B605-2B3F366A333C}" type="slidenum">
              <a:rPr kumimoji="1" lang="ja-JP" altLang="en-US" smtClean="0"/>
              <a:t>6</a:t>
            </a:fld>
            <a:endParaRPr kumimoji="1" lang="ja-JP" altLang="en-US"/>
          </a:p>
        </p:txBody>
      </p:sp>
    </p:spTree>
    <p:extLst>
      <p:ext uri="{BB962C8B-B14F-4D97-AF65-F5344CB8AC3E}">
        <p14:creationId xmlns:p14="http://schemas.microsoft.com/office/powerpoint/2010/main" val="24077512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これをポイント</a:t>
            </a:r>
            <a:r>
              <a:rPr kumimoji="1" lang="en-US" altLang="ja-JP" dirty="0"/>
              <a:t>×</a:t>
            </a:r>
            <a:r>
              <a:rPr kumimoji="1" lang="ja-JP" altLang="en-US" dirty="0"/>
              <a:t>プロセス表に当てはめると、このようになります。</a:t>
            </a:r>
            <a:endParaRPr kumimoji="1" lang="en-US" altLang="ja-JP" dirty="0"/>
          </a:p>
          <a:p>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fld id="{D67CFCE6-984E-424F-B605-2B3F366A333C}" type="slidenum">
              <a:rPr kumimoji="1" lang="ja-JP" altLang="en-US" smtClean="0"/>
              <a:t>7</a:t>
            </a:fld>
            <a:endParaRPr kumimoji="1" lang="ja-JP" altLang="en-US"/>
          </a:p>
        </p:txBody>
      </p:sp>
    </p:spTree>
    <p:extLst>
      <p:ext uri="{BB962C8B-B14F-4D97-AF65-F5344CB8AC3E}">
        <p14:creationId xmlns:p14="http://schemas.microsoft.com/office/powerpoint/2010/main" val="12144360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次のプロセスは「</a:t>
            </a:r>
            <a:r>
              <a:rPr kumimoji="1" lang="ja-JP" altLang="en-US" sz="1200" dirty="0">
                <a:solidFill>
                  <a:schemeClr val="tx1"/>
                </a:solidFill>
                <a:latin typeface="ＭＳ Ｐゴシック" panose="020B0600070205080204" pitchFamily="50" charset="-128"/>
                <a:ea typeface="+mn-ea"/>
              </a:rPr>
              <a:t>利害関係者ニーズ及び利害関係者要求事項定義</a:t>
            </a:r>
            <a:r>
              <a:rPr kumimoji="1" lang="ja-JP" altLang="en-US" dirty="0"/>
              <a:t>」です。</a:t>
            </a:r>
            <a:endParaRPr kumimoji="1" lang="en-US" altLang="ja-JP" dirty="0"/>
          </a:p>
          <a:p>
            <a:r>
              <a:rPr kumimoji="1" lang="ja-JP" altLang="en-US" dirty="0"/>
              <a:t>　ここでは「ビジネス又はミッション分析」プロセスで導いた解決イメージをもとに、どのような利害関係者がいるか、その利害関係者がどういうニーズ・要求を持っているのかを分析し、優先順位を検討した上で利害関係者の要求事項としてまとめます。</a:t>
            </a:r>
            <a:endParaRPr kumimoji="1" lang="en-US" altLang="ja-JP" dirty="0"/>
          </a:p>
          <a:p>
            <a:r>
              <a:rPr kumimoji="1" lang="ja-JP" altLang="en-US" dirty="0"/>
              <a:t>　</a:t>
            </a:r>
            <a:endParaRPr kumimoji="1" lang="en-US" altLang="ja-JP" dirty="0"/>
          </a:p>
        </p:txBody>
      </p:sp>
      <p:sp>
        <p:nvSpPr>
          <p:cNvPr id="4" name="スライド番号プレースホルダー 3"/>
          <p:cNvSpPr>
            <a:spLocks noGrp="1"/>
          </p:cNvSpPr>
          <p:nvPr>
            <p:ph type="sldNum" sz="quarter" idx="5"/>
          </p:nvPr>
        </p:nvSpPr>
        <p:spPr/>
        <p:txBody>
          <a:bodyPr/>
          <a:lstStyle/>
          <a:p>
            <a:fld id="{D67CFCE6-984E-424F-B605-2B3F366A333C}" type="slidenum">
              <a:rPr kumimoji="1" lang="ja-JP" altLang="en-US" smtClean="0"/>
              <a:t>8</a:t>
            </a:fld>
            <a:endParaRPr kumimoji="1" lang="ja-JP" altLang="en-US"/>
          </a:p>
        </p:txBody>
      </p:sp>
    </p:spTree>
    <p:extLst>
      <p:ext uri="{BB962C8B-B14F-4D97-AF65-F5344CB8AC3E}">
        <p14:creationId xmlns:p14="http://schemas.microsoft.com/office/powerpoint/2010/main" val="4291577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利害関係者を洗い出す上で有効な手段のひとつがコンテキスト図です。電子お薬手帳のコンテキスト図を描くとこのようになります。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　なおコンテキスト図では対象とするシステムに関係するものについて、人だけでなく法律や環境なども記載しますが、今回の例では人に絞った図を描いています。</a:t>
            </a:r>
            <a:endParaRPr kumimoji="1" lang="en-US" altLang="ja-JP" dirty="0"/>
          </a:p>
          <a:p>
            <a:endParaRPr kumimoji="1" lang="en-US" altLang="ja-JP" dirty="0"/>
          </a:p>
          <a:p>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fld id="{D67CFCE6-984E-424F-B605-2B3F366A333C}" type="slidenum">
              <a:rPr kumimoji="1" lang="ja-JP" altLang="en-US" smtClean="0"/>
              <a:t>9</a:t>
            </a:fld>
            <a:endParaRPr kumimoji="1" lang="ja-JP" altLang="en-US"/>
          </a:p>
        </p:txBody>
      </p:sp>
    </p:spTree>
    <p:extLst>
      <p:ext uri="{BB962C8B-B14F-4D97-AF65-F5344CB8AC3E}">
        <p14:creationId xmlns:p14="http://schemas.microsoft.com/office/powerpoint/2010/main" val="42445741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Text Box 9"/>
          <p:cNvSpPr txBox="1">
            <a:spLocks noChangeArrowheads="1"/>
          </p:cNvSpPr>
          <p:nvPr/>
        </p:nvSpPr>
        <p:spPr bwMode="auto">
          <a:xfrm>
            <a:off x="4572000" y="260350"/>
            <a:ext cx="41036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spcBef>
                <a:spcPct val="50000"/>
              </a:spcBef>
              <a:defRPr/>
            </a:pPr>
            <a:endParaRPr lang="ja-JP" altLang="ja-JP"/>
          </a:p>
        </p:txBody>
      </p:sp>
      <p:sp>
        <p:nvSpPr>
          <p:cNvPr id="5" name="正方形/長方形 4"/>
          <p:cNvSpPr/>
          <p:nvPr userDrawn="1"/>
        </p:nvSpPr>
        <p:spPr>
          <a:xfrm>
            <a:off x="8820150" y="-3175"/>
            <a:ext cx="323850" cy="6861175"/>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6" name="正方形/長方形 5"/>
          <p:cNvSpPr/>
          <p:nvPr userDrawn="1"/>
        </p:nvSpPr>
        <p:spPr>
          <a:xfrm>
            <a:off x="8820150" y="-3175"/>
            <a:ext cx="323850" cy="357663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cxnSp>
        <p:nvCxnSpPr>
          <p:cNvPr id="7" name="直線コネクタ 6"/>
          <p:cNvCxnSpPr/>
          <p:nvPr userDrawn="1"/>
        </p:nvCxnSpPr>
        <p:spPr>
          <a:xfrm>
            <a:off x="179388" y="3573463"/>
            <a:ext cx="8640762" cy="0"/>
          </a:xfrm>
          <a:prstGeom prst="line">
            <a:avLst/>
          </a:prstGeom>
          <a:ln w="31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userDrawn="1"/>
        </p:nvCxnSpPr>
        <p:spPr>
          <a:xfrm>
            <a:off x="180975" y="3644900"/>
            <a:ext cx="8639175" cy="0"/>
          </a:xfrm>
          <a:prstGeom prst="line">
            <a:avLst/>
          </a:prstGeom>
          <a:ln w="3175">
            <a:solidFill>
              <a:srgbClr val="000066"/>
            </a:solidFill>
            <a:prstDash val="dash"/>
          </a:ln>
        </p:spPr>
        <p:style>
          <a:lnRef idx="1">
            <a:schemeClr val="accent1"/>
          </a:lnRef>
          <a:fillRef idx="0">
            <a:schemeClr val="accent1"/>
          </a:fillRef>
          <a:effectRef idx="0">
            <a:schemeClr val="accent1"/>
          </a:effectRef>
          <a:fontRef idx="minor">
            <a:schemeClr val="tx1"/>
          </a:fontRef>
        </p:style>
      </p:cxnSp>
      <p:pic>
        <p:nvPicPr>
          <p:cNvPr id="9" name="Picture 4" descr="C:\Users\ms-hito\Documents\★広報業務\7_IPAロゴ\2014年5月_Webサイト用ロゴ作成\20140616_ポータルへアップ\IPA_logotype-4CPOJI.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0188" y="100013"/>
            <a:ext cx="4184651"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Rectangle 3"/>
          <p:cNvSpPr>
            <a:spLocks noGrp="1" noChangeArrowheads="1"/>
          </p:cNvSpPr>
          <p:nvPr>
            <p:ph type="ctrTitle"/>
          </p:nvPr>
        </p:nvSpPr>
        <p:spPr>
          <a:xfrm>
            <a:off x="1187450" y="1958975"/>
            <a:ext cx="7344990" cy="1325563"/>
          </a:xfrm>
        </p:spPr>
        <p:txBody>
          <a:bodyPr/>
          <a:lstStyle>
            <a:lvl1pPr>
              <a:defRPr b="1"/>
            </a:lvl1pPr>
          </a:lstStyle>
          <a:p>
            <a:r>
              <a:rPr lang="ja-JP" altLang="en-US" dirty="0"/>
              <a:t>マスタ タイトルの書式設定</a:t>
            </a:r>
          </a:p>
        </p:txBody>
      </p:sp>
      <p:sp>
        <p:nvSpPr>
          <p:cNvPr id="5124" name="Rectangle 4"/>
          <p:cNvSpPr>
            <a:spLocks noGrp="1" noChangeArrowheads="1"/>
          </p:cNvSpPr>
          <p:nvPr>
            <p:ph type="subTitle" idx="1"/>
          </p:nvPr>
        </p:nvSpPr>
        <p:spPr>
          <a:xfrm>
            <a:off x="2051720" y="3933056"/>
            <a:ext cx="6552827" cy="1752600"/>
          </a:xfrm>
        </p:spPr>
        <p:txBody>
          <a:bodyPr anchor="ctr"/>
          <a:lstStyle>
            <a:lvl1pPr marL="0" indent="0" algn="r">
              <a:buFontTx/>
              <a:buNone/>
              <a:defRPr sz="2800"/>
            </a:lvl1pPr>
          </a:lstStyle>
          <a:p>
            <a:r>
              <a:rPr lang="ja-JP" altLang="en-US" dirty="0"/>
              <a:t>マスタ サブタイトルの書式設定</a:t>
            </a:r>
          </a:p>
        </p:txBody>
      </p:sp>
      <p:sp>
        <p:nvSpPr>
          <p:cNvPr id="10" name="Rectangle 5"/>
          <p:cNvSpPr>
            <a:spLocks noGrp="1" noChangeArrowheads="1"/>
          </p:cNvSpPr>
          <p:nvPr>
            <p:ph type="dt" sz="half" idx="10"/>
          </p:nvPr>
        </p:nvSpPr>
        <p:spPr>
          <a:xfrm>
            <a:off x="468313" y="6461125"/>
            <a:ext cx="2133600" cy="352425"/>
          </a:xfrm>
        </p:spPr>
        <p:txBody>
          <a:bodyPr/>
          <a:lstStyle>
            <a:lvl1pPr>
              <a:defRPr/>
            </a:lvl1pPr>
          </a:lstStyle>
          <a:p>
            <a:pPr>
              <a:defRPr/>
            </a:pPr>
            <a:endParaRPr lang="en-US" altLang="ja-JP"/>
          </a:p>
        </p:txBody>
      </p:sp>
      <p:sp>
        <p:nvSpPr>
          <p:cNvPr id="11" name="Rectangle 6"/>
          <p:cNvSpPr>
            <a:spLocks noGrp="1" noChangeArrowheads="1"/>
          </p:cNvSpPr>
          <p:nvPr>
            <p:ph type="ftr" sz="quarter" idx="11"/>
          </p:nvPr>
        </p:nvSpPr>
        <p:spPr>
          <a:xfrm>
            <a:off x="3135313" y="6461125"/>
            <a:ext cx="2895600" cy="352425"/>
          </a:xfrm>
        </p:spPr>
        <p:txBody>
          <a:bodyPr/>
          <a:lstStyle>
            <a:lvl1pPr>
              <a:defRPr/>
            </a:lvl1pPr>
          </a:lstStyle>
          <a:p>
            <a:pPr>
              <a:defRPr/>
            </a:pPr>
            <a:r>
              <a:rPr lang="en-US" altLang="ja-JP" dirty="0"/>
              <a:t>©</a:t>
            </a:r>
            <a:r>
              <a:rPr lang="ja-JP" altLang="en-US" dirty="0"/>
              <a:t>　</a:t>
            </a:r>
            <a:r>
              <a:rPr lang="en-US" altLang="ja-JP" dirty="0"/>
              <a:t>2020  IPA</a:t>
            </a:r>
            <a:r>
              <a:rPr lang="ja-JP" altLang="en-US" dirty="0"/>
              <a:t>　 　</a:t>
            </a:r>
            <a:endParaRPr lang="en-US" altLang="ja-JP" dirty="0"/>
          </a:p>
        </p:txBody>
      </p:sp>
      <p:sp>
        <p:nvSpPr>
          <p:cNvPr id="12" name="Rectangle 7"/>
          <p:cNvSpPr>
            <a:spLocks noGrp="1" noChangeArrowheads="1"/>
          </p:cNvSpPr>
          <p:nvPr>
            <p:ph type="sldNum" sz="quarter" idx="12"/>
          </p:nvPr>
        </p:nvSpPr>
        <p:spPr>
          <a:xfrm>
            <a:off x="6564313" y="6461125"/>
            <a:ext cx="2133600" cy="352425"/>
          </a:xfrm>
        </p:spPr>
        <p:txBody>
          <a:bodyPr/>
          <a:lstStyle>
            <a:lvl1pPr>
              <a:defRPr/>
            </a:lvl1pPr>
          </a:lstStyle>
          <a:p>
            <a:pPr>
              <a:defRPr/>
            </a:pPr>
            <a:fld id="{596E4711-D56B-487E-A92E-9F0630A52765}" type="slidenum">
              <a:rPr lang="en-US" altLang="ja-JP"/>
              <a:pPr>
                <a:defRPr/>
              </a:pPr>
              <a:t>‹#›</a:t>
            </a:fld>
            <a:endParaRPr lang="en-US" altLang="ja-JP"/>
          </a:p>
        </p:txBody>
      </p:sp>
    </p:spTree>
    <p:extLst>
      <p:ext uri="{BB962C8B-B14F-4D97-AF65-F5344CB8AC3E}">
        <p14:creationId xmlns:p14="http://schemas.microsoft.com/office/powerpoint/2010/main" val="42905124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6"/>
          <p:cNvSpPr>
            <a:spLocks noGrp="1" noChangeArrowheads="1"/>
          </p:cNvSpPr>
          <p:nvPr>
            <p:ph type="ftr" sz="quarter" idx="11"/>
          </p:nvPr>
        </p:nvSpPr>
        <p:spPr>
          <a:ln/>
        </p:spPr>
        <p:txBody>
          <a:bodyPr/>
          <a:lstStyle>
            <a:lvl1pPr>
              <a:defRPr/>
            </a:lvl1pPr>
          </a:lstStyle>
          <a:p>
            <a:pPr>
              <a:defRPr/>
            </a:pPr>
            <a:r>
              <a:rPr lang="en-US" altLang="ja-JP" dirty="0"/>
              <a:t>©</a:t>
            </a:r>
            <a:r>
              <a:rPr lang="ja-JP" altLang="en-US" dirty="0"/>
              <a:t>　</a:t>
            </a:r>
            <a:r>
              <a:rPr lang="en-US" altLang="ja-JP" dirty="0"/>
              <a:t>2020  IPA</a:t>
            </a:r>
            <a:r>
              <a:rPr lang="ja-JP" altLang="en-US" dirty="0"/>
              <a:t>　 　</a:t>
            </a:r>
            <a:endParaRPr lang="en-US" altLang="ja-JP" dirty="0"/>
          </a:p>
        </p:txBody>
      </p:sp>
      <p:sp>
        <p:nvSpPr>
          <p:cNvPr id="6" name="Rectangle 7"/>
          <p:cNvSpPr>
            <a:spLocks noGrp="1" noChangeArrowheads="1"/>
          </p:cNvSpPr>
          <p:nvPr>
            <p:ph type="sldNum" sz="quarter" idx="12"/>
          </p:nvPr>
        </p:nvSpPr>
        <p:spPr>
          <a:ln/>
        </p:spPr>
        <p:txBody>
          <a:bodyPr/>
          <a:lstStyle>
            <a:lvl1pPr>
              <a:defRPr/>
            </a:lvl1pPr>
          </a:lstStyle>
          <a:p>
            <a:pPr>
              <a:defRPr/>
            </a:pPr>
            <a:fld id="{071958D2-8438-43EC-9DB8-B5800A3F6D09}" type="slidenum">
              <a:rPr lang="en-US" altLang="ja-JP"/>
              <a:pPr>
                <a:defRPr/>
              </a:pPr>
              <a:t>‹#›</a:t>
            </a:fld>
            <a:endParaRPr lang="en-US" altLang="ja-JP"/>
          </a:p>
        </p:txBody>
      </p:sp>
    </p:spTree>
    <p:extLst>
      <p:ext uri="{BB962C8B-B14F-4D97-AF65-F5344CB8AC3E}">
        <p14:creationId xmlns:p14="http://schemas.microsoft.com/office/powerpoint/2010/main" val="11720855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08763" y="260350"/>
            <a:ext cx="2036762" cy="6076950"/>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98475" y="260350"/>
            <a:ext cx="5957888" cy="6076950"/>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6"/>
          <p:cNvSpPr>
            <a:spLocks noGrp="1" noChangeArrowheads="1"/>
          </p:cNvSpPr>
          <p:nvPr>
            <p:ph type="ftr" sz="quarter" idx="11"/>
          </p:nvPr>
        </p:nvSpPr>
        <p:spPr>
          <a:ln/>
        </p:spPr>
        <p:txBody>
          <a:bodyPr/>
          <a:lstStyle>
            <a:lvl1pPr>
              <a:defRPr/>
            </a:lvl1pPr>
          </a:lstStyle>
          <a:p>
            <a:pPr>
              <a:defRPr/>
            </a:pPr>
            <a:r>
              <a:rPr lang="en-US" altLang="ja-JP" dirty="0"/>
              <a:t>©</a:t>
            </a:r>
            <a:r>
              <a:rPr lang="ja-JP" altLang="en-US" dirty="0"/>
              <a:t>　</a:t>
            </a:r>
            <a:r>
              <a:rPr lang="en-US" altLang="ja-JP" dirty="0"/>
              <a:t>2020  IPA</a:t>
            </a:r>
            <a:r>
              <a:rPr lang="ja-JP" altLang="en-US" dirty="0"/>
              <a:t>　 　</a:t>
            </a:r>
            <a:endParaRPr lang="en-US" altLang="ja-JP" dirty="0"/>
          </a:p>
        </p:txBody>
      </p:sp>
      <p:sp>
        <p:nvSpPr>
          <p:cNvPr id="6" name="Rectangle 7"/>
          <p:cNvSpPr>
            <a:spLocks noGrp="1" noChangeArrowheads="1"/>
          </p:cNvSpPr>
          <p:nvPr>
            <p:ph type="sldNum" sz="quarter" idx="12"/>
          </p:nvPr>
        </p:nvSpPr>
        <p:spPr>
          <a:ln/>
        </p:spPr>
        <p:txBody>
          <a:bodyPr/>
          <a:lstStyle>
            <a:lvl1pPr>
              <a:defRPr/>
            </a:lvl1pPr>
          </a:lstStyle>
          <a:p>
            <a:pPr>
              <a:defRPr/>
            </a:pPr>
            <a:fld id="{11783409-28CB-488C-ABEB-0C144874EFB9}" type="slidenum">
              <a:rPr lang="en-US" altLang="ja-JP"/>
              <a:pPr>
                <a:defRPr/>
              </a:pPr>
              <a:t>‹#›</a:t>
            </a:fld>
            <a:endParaRPr lang="en-US" altLang="ja-JP"/>
          </a:p>
        </p:txBody>
      </p:sp>
    </p:spTree>
    <p:extLst>
      <p:ext uri="{BB962C8B-B14F-4D97-AF65-F5344CB8AC3E}">
        <p14:creationId xmlns:p14="http://schemas.microsoft.com/office/powerpoint/2010/main" val="6758923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6"/>
          <p:cNvSpPr>
            <a:spLocks noGrp="1" noChangeArrowheads="1"/>
          </p:cNvSpPr>
          <p:nvPr>
            <p:ph type="ftr" sz="quarter" idx="11"/>
          </p:nvPr>
        </p:nvSpPr>
        <p:spPr>
          <a:ln/>
        </p:spPr>
        <p:txBody>
          <a:bodyPr/>
          <a:lstStyle>
            <a:lvl1pPr>
              <a:defRPr/>
            </a:lvl1pPr>
          </a:lstStyle>
          <a:p>
            <a:pPr>
              <a:defRPr/>
            </a:pPr>
            <a:r>
              <a:rPr lang="en-US" altLang="ja-JP" dirty="0"/>
              <a:t>©</a:t>
            </a:r>
            <a:r>
              <a:rPr lang="ja-JP" altLang="en-US" dirty="0"/>
              <a:t>　</a:t>
            </a:r>
            <a:r>
              <a:rPr lang="en-US" altLang="ja-JP" dirty="0"/>
              <a:t>2020  IPA</a:t>
            </a:r>
            <a:r>
              <a:rPr lang="ja-JP" altLang="en-US" dirty="0"/>
              <a:t>　 　</a:t>
            </a:r>
            <a:endParaRPr lang="en-US" altLang="ja-JP" dirty="0"/>
          </a:p>
        </p:txBody>
      </p:sp>
      <p:sp>
        <p:nvSpPr>
          <p:cNvPr id="6" name="Rectangle 7"/>
          <p:cNvSpPr>
            <a:spLocks noGrp="1" noChangeArrowheads="1"/>
          </p:cNvSpPr>
          <p:nvPr>
            <p:ph type="sldNum" sz="quarter" idx="12"/>
          </p:nvPr>
        </p:nvSpPr>
        <p:spPr>
          <a:ln/>
        </p:spPr>
        <p:txBody>
          <a:bodyPr/>
          <a:lstStyle>
            <a:lvl1pPr>
              <a:defRPr/>
            </a:lvl1pPr>
          </a:lstStyle>
          <a:p>
            <a:pPr>
              <a:defRPr/>
            </a:pPr>
            <a:fld id="{947C4043-D9BA-404F-BA06-4F161DED0E96}" type="slidenum">
              <a:rPr lang="en-US" altLang="ja-JP"/>
              <a:pPr>
                <a:defRPr/>
              </a:pPr>
              <a:t>‹#›</a:t>
            </a:fld>
            <a:endParaRPr lang="en-US" altLang="ja-JP"/>
          </a:p>
        </p:txBody>
      </p:sp>
    </p:spTree>
    <p:extLst>
      <p:ext uri="{BB962C8B-B14F-4D97-AF65-F5344CB8AC3E}">
        <p14:creationId xmlns:p14="http://schemas.microsoft.com/office/powerpoint/2010/main" val="2369711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6"/>
          <p:cNvSpPr>
            <a:spLocks noGrp="1" noChangeArrowheads="1"/>
          </p:cNvSpPr>
          <p:nvPr>
            <p:ph type="ftr" sz="quarter" idx="11"/>
          </p:nvPr>
        </p:nvSpPr>
        <p:spPr>
          <a:ln/>
        </p:spPr>
        <p:txBody>
          <a:bodyPr/>
          <a:lstStyle>
            <a:lvl1pPr>
              <a:defRPr/>
            </a:lvl1pPr>
          </a:lstStyle>
          <a:p>
            <a:pPr>
              <a:defRPr/>
            </a:pPr>
            <a:r>
              <a:rPr lang="en-US" altLang="ja-JP" dirty="0"/>
              <a:t>©</a:t>
            </a:r>
            <a:r>
              <a:rPr lang="ja-JP" altLang="en-US" dirty="0"/>
              <a:t>　</a:t>
            </a:r>
            <a:r>
              <a:rPr lang="en-US" altLang="ja-JP" dirty="0"/>
              <a:t>2020  IPA</a:t>
            </a:r>
            <a:r>
              <a:rPr lang="ja-JP" altLang="en-US" dirty="0"/>
              <a:t>　 　</a:t>
            </a:r>
            <a:endParaRPr lang="en-US" altLang="ja-JP" dirty="0"/>
          </a:p>
        </p:txBody>
      </p:sp>
      <p:sp>
        <p:nvSpPr>
          <p:cNvPr id="6" name="Rectangle 7"/>
          <p:cNvSpPr>
            <a:spLocks noGrp="1" noChangeArrowheads="1"/>
          </p:cNvSpPr>
          <p:nvPr>
            <p:ph type="sldNum" sz="quarter" idx="12"/>
          </p:nvPr>
        </p:nvSpPr>
        <p:spPr>
          <a:ln/>
        </p:spPr>
        <p:txBody>
          <a:bodyPr/>
          <a:lstStyle>
            <a:lvl1pPr>
              <a:defRPr/>
            </a:lvl1pPr>
          </a:lstStyle>
          <a:p>
            <a:pPr>
              <a:defRPr/>
            </a:pPr>
            <a:fld id="{AA194CF1-5C96-41F6-A93F-448CA1901C45}" type="slidenum">
              <a:rPr lang="en-US" altLang="ja-JP"/>
              <a:pPr>
                <a:defRPr/>
              </a:pPr>
              <a:t>‹#›</a:t>
            </a:fld>
            <a:endParaRPr lang="en-US" altLang="ja-JP"/>
          </a:p>
        </p:txBody>
      </p:sp>
    </p:spTree>
    <p:extLst>
      <p:ext uri="{BB962C8B-B14F-4D97-AF65-F5344CB8AC3E}">
        <p14:creationId xmlns:p14="http://schemas.microsoft.com/office/powerpoint/2010/main" val="16436905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98475" y="1412875"/>
            <a:ext cx="3997325" cy="4924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412875"/>
            <a:ext cx="3997325" cy="4924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6"/>
          <p:cNvSpPr>
            <a:spLocks noGrp="1" noChangeArrowheads="1"/>
          </p:cNvSpPr>
          <p:nvPr>
            <p:ph type="ftr" sz="quarter" idx="11"/>
          </p:nvPr>
        </p:nvSpPr>
        <p:spPr>
          <a:ln/>
        </p:spPr>
        <p:txBody>
          <a:bodyPr/>
          <a:lstStyle>
            <a:lvl1pPr>
              <a:defRPr/>
            </a:lvl1pPr>
          </a:lstStyle>
          <a:p>
            <a:pPr>
              <a:defRPr/>
            </a:pPr>
            <a:r>
              <a:rPr lang="en-US" altLang="ja-JP" dirty="0"/>
              <a:t>©</a:t>
            </a:r>
            <a:r>
              <a:rPr lang="ja-JP" altLang="en-US" dirty="0"/>
              <a:t>　</a:t>
            </a:r>
            <a:r>
              <a:rPr lang="en-US" altLang="ja-JP" dirty="0"/>
              <a:t>2020  IPA</a:t>
            </a:r>
            <a:r>
              <a:rPr lang="ja-JP" altLang="en-US" dirty="0"/>
              <a:t>　 　</a:t>
            </a:r>
            <a:endParaRPr lang="en-US" altLang="ja-JP" dirty="0"/>
          </a:p>
        </p:txBody>
      </p:sp>
      <p:sp>
        <p:nvSpPr>
          <p:cNvPr id="7" name="Rectangle 7"/>
          <p:cNvSpPr>
            <a:spLocks noGrp="1" noChangeArrowheads="1"/>
          </p:cNvSpPr>
          <p:nvPr>
            <p:ph type="sldNum" sz="quarter" idx="12"/>
          </p:nvPr>
        </p:nvSpPr>
        <p:spPr>
          <a:ln/>
        </p:spPr>
        <p:txBody>
          <a:bodyPr/>
          <a:lstStyle>
            <a:lvl1pPr>
              <a:defRPr/>
            </a:lvl1pPr>
          </a:lstStyle>
          <a:p>
            <a:pPr>
              <a:defRPr/>
            </a:pPr>
            <a:fld id="{2AB2D278-1293-46A6-A6F4-7E7FEEB71915}" type="slidenum">
              <a:rPr lang="en-US" altLang="ja-JP"/>
              <a:pPr>
                <a:defRPr/>
              </a:pPr>
              <a:t>‹#›</a:t>
            </a:fld>
            <a:endParaRPr lang="en-US" altLang="ja-JP"/>
          </a:p>
        </p:txBody>
      </p:sp>
    </p:spTree>
    <p:extLst>
      <p:ext uri="{BB962C8B-B14F-4D97-AF65-F5344CB8AC3E}">
        <p14:creationId xmlns:p14="http://schemas.microsoft.com/office/powerpoint/2010/main" val="30221060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6"/>
          <p:cNvSpPr>
            <a:spLocks noGrp="1" noChangeArrowheads="1"/>
          </p:cNvSpPr>
          <p:nvPr>
            <p:ph type="ftr" sz="quarter" idx="11"/>
          </p:nvPr>
        </p:nvSpPr>
        <p:spPr>
          <a:ln/>
        </p:spPr>
        <p:txBody>
          <a:bodyPr/>
          <a:lstStyle>
            <a:lvl1pPr>
              <a:defRPr/>
            </a:lvl1pPr>
          </a:lstStyle>
          <a:p>
            <a:pPr>
              <a:defRPr/>
            </a:pPr>
            <a:r>
              <a:rPr lang="en-US" altLang="ja-JP" dirty="0"/>
              <a:t>©</a:t>
            </a:r>
            <a:r>
              <a:rPr lang="ja-JP" altLang="en-US" dirty="0"/>
              <a:t>　</a:t>
            </a:r>
            <a:r>
              <a:rPr lang="en-US" altLang="ja-JP" dirty="0"/>
              <a:t>2020  IPA</a:t>
            </a:r>
            <a:r>
              <a:rPr lang="ja-JP" altLang="en-US" dirty="0"/>
              <a:t>　 　</a:t>
            </a:r>
            <a:endParaRPr lang="en-US" altLang="ja-JP" dirty="0"/>
          </a:p>
        </p:txBody>
      </p:sp>
      <p:sp>
        <p:nvSpPr>
          <p:cNvPr id="9" name="Rectangle 7"/>
          <p:cNvSpPr>
            <a:spLocks noGrp="1" noChangeArrowheads="1"/>
          </p:cNvSpPr>
          <p:nvPr>
            <p:ph type="sldNum" sz="quarter" idx="12"/>
          </p:nvPr>
        </p:nvSpPr>
        <p:spPr>
          <a:ln/>
        </p:spPr>
        <p:txBody>
          <a:bodyPr/>
          <a:lstStyle>
            <a:lvl1pPr>
              <a:defRPr/>
            </a:lvl1pPr>
          </a:lstStyle>
          <a:p>
            <a:pPr>
              <a:defRPr/>
            </a:pPr>
            <a:fld id="{E44A1E9D-1485-417E-A3F3-A1BBA0386E2E}" type="slidenum">
              <a:rPr lang="en-US" altLang="ja-JP"/>
              <a:pPr>
                <a:defRPr/>
              </a:pPr>
              <a:t>‹#›</a:t>
            </a:fld>
            <a:endParaRPr lang="en-US" altLang="ja-JP"/>
          </a:p>
        </p:txBody>
      </p:sp>
    </p:spTree>
    <p:extLst>
      <p:ext uri="{BB962C8B-B14F-4D97-AF65-F5344CB8AC3E}">
        <p14:creationId xmlns:p14="http://schemas.microsoft.com/office/powerpoint/2010/main" val="42915267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6"/>
          <p:cNvSpPr>
            <a:spLocks noGrp="1" noChangeArrowheads="1"/>
          </p:cNvSpPr>
          <p:nvPr>
            <p:ph type="ftr" sz="quarter" idx="11"/>
          </p:nvPr>
        </p:nvSpPr>
        <p:spPr>
          <a:ln/>
        </p:spPr>
        <p:txBody>
          <a:bodyPr/>
          <a:lstStyle>
            <a:lvl1pPr>
              <a:defRPr/>
            </a:lvl1pPr>
          </a:lstStyle>
          <a:p>
            <a:pPr>
              <a:defRPr/>
            </a:pPr>
            <a:r>
              <a:rPr lang="en-US" altLang="ja-JP" dirty="0"/>
              <a:t>©</a:t>
            </a:r>
            <a:r>
              <a:rPr lang="ja-JP" altLang="en-US" dirty="0"/>
              <a:t>　</a:t>
            </a:r>
            <a:r>
              <a:rPr lang="en-US" altLang="ja-JP" dirty="0"/>
              <a:t>2020  IPA</a:t>
            </a:r>
            <a:r>
              <a:rPr lang="ja-JP" altLang="en-US" dirty="0"/>
              <a:t>　 　</a:t>
            </a:r>
            <a:endParaRPr lang="en-US" altLang="ja-JP" dirty="0"/>
          </a:p>
        </p:txBody>
      </p:sp>
      <p:sp>
        <p:nvSpPr>
          <p:cNvPr id="5" name="Rectangle 7"/>
          <p:cNvSpPr>
            <a:spLocks noGrp="1" noChangeArrowheads="1"/>
          </p:cNvSpPr>
          <p:nvPr>
            <p:ph type="sldNum" sz="quarter" idx="12"/>
          </p:nvPr>
        </p:nvSpPr>
        <p:spPr>
          <a:ln/>
        </p:spPr>
        <p:txBody>
          <a:bodyPr/>
          <a:lstStyle>
            <a:lvl1pPr>
              <a:defRPr/>
            </a:lvl1pPr>
          </a:lstStyle>
          <a:p>
            <a:pPr>
              <a:defRPr/>
            </a:pPr>
            <a:fld id="{84C11C3C-F2A4-47BA-9320-41635BFC8798}" type="slidenum">
              <a:rPr lang="en-US" altLang="ja-JP"/>
              <a:pPr>
                <a:defRPr/>
              </a:pPr>
              <a:t>‹#›</a:t>
            </a:fld>
            <a:endParaRPr lang="en-US" altLang="ja-JP"/>
          </a:p>
        </p:txBody>
      </p:sp>
    </p:spTree>
    <p:extLst>
      <p:ext uri="{BB962C8B-B14F-4D97-AF65-F5344CB8AC3E}">
        <p14:creationId xmlns:p14="http://schemas.microsoft.com/office/powerpoint/2010/main" val="9594220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6"/>
          <p:cNvSpPr>
            <a:spLocks noGrp="1" noChangeArrowheads="1"/>
          </p:cNvSpPr>
          <p:nvPr>
            <p:ph type="ftr" sz="quarter" idx="11"/>
          </p:nvPr>
        </p:nvSpPr>
        <p:spPr>
          <a:ln/>
        </p:spPr>
        <p:txBody>
          <a:bodyPr/>
          <a:lstStyle>
            <a:lvl1pPr>
              <a:defRPr/>
            </a:lvl1pPr>
          </a:lstStyle>
          <a:p>
            <a:pPr>
              <a:defRPr/>
            </a:pPr>
            <a:r>
              <a:rPr lang="en-US" altLang="ja-JP" dirty="0"/>
              <a:t>©</a:t>
            </a:r>
            <a:r>
              <a:rPr lang="ja-JP" altLang="en-US" dirty="0"/>
              <a:t>　</a:t>
            </a:r>
            <a:r>
              <a:rPr lang="en-US" altLang="ja-JP" dirty="0"/>
              <a:t>2020  IPA</a:t>
            </a:r>
            <a:r>
              <a:rPr lang="ja-JP" altLang="en-US" dirty="0"/>
              <a:t>　 　</a:t>
            </a:r>
            <a:endParaRPr lang="en-US" altLang="ja-JP" dirty="0"/>
          </a:p>
        </p:txBody>
      </p:sp>
      <p:sp>
        <p:nvSpPr>
          <p:cNvPr id="4" name="Rectangle 7"/>
          <p:cNvSpPr>
            <a:spLocks noGrp="1" noChangeArrowheads="1"/>
          </p:cNvSpPr>
          <p:nvPr>
            <p:ph type="sldNum" sz="quarter" idx="12"/>
          </p:nvPr>
        </p:nvSpPr>
        <p:spPr>
          <a:ln/>
        </p:spPr>
        <p:txBody>
          <a:bodyPr/>
          <a:lstStyle>
            <a:lvl1pPr>
              <a:defRPr/>
            </a:lvl1pPr>
          </a:lstStyle>
          <a:p>
            <a:pPr>
              <a:defRPr/>
            </a:pPr>
            <a:fld id="{013E41DC-E892-4CAD-804D-D6DAF40470E8}" type="slidenum">
              <a:rPr lang="en-US" altLang="ja-JP"/>
              <a:pPr>
                <a:defRPr/>
              </a:pPr>
              <a:t>‹#›</a:t>
            </a:fld>
            <a:endParaRPr lang="en-US" altLang="ja-JP"/>
          </a:p>
        </p:txBody>
      </p:sp>
    </p:spTree>
    <p:extLst>
      <p:ext uri="{BB962C8B-B14F-4D97-AF65-F5344CB8AC3E}">
        <p14:creationId xmlns:p14="http://schemas.microsoft.com/office/powerpoint/2010/main" val="39380074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6"/>
          <p:cNvSpPr>
            <a:spLocks noGrp="1" noChangeArrowheads="1"/>
          </p:cNvSpPr>
          <p:nvPr>
            <p:ph type="ftr" sz="quarter" idx="11"/>
          </p:nvPr>
        </p:nvSpPr>
        <p:spPr>
          <a:ln/>
        </p:spPr>
        <p:txBody>
          <a:bodyPr/>
          <a:lstStyle>
            <a:lvl1pPr>
              <a:defRPr/>
            </a:lvl1pPr>
          </a:lstStyle>
          <a:p>
            <a:pPr>
              <a:defRPr/>
            </a:pPr>
            <a:r>
              <a:rPr lang="en-US" altLang="ja-JP" dirty="0"/>
              <a:t>©</a:t>
            </a:r>
            <a:r>
              <a:rPr lang="ja-JP" altLang="en-US" dirty="0"/>
              <a:t>　</a:t>
            </a:r>
            <a:r>
              <a:rPr lang="en-US" altLang="ja-JP" dirty="0"/>
              <a:t>2020  IPA</a:t>
            </a:r>
            <a:r>
              <a:rPr lang="ja-JP" altLang="en-US" dirty="0"/>
              <a:t>　 　</a:t>
            </a:r>
            <a:endParaRPr lang="en-US" altLang="ja-JP" dirty="0"/>
          </a:p>
        </p:txBody>
      </p:sp>
      <p:sp>
        <p:nvSpPr>
          <p:cNvPr id="7" name="Rectangle 7"/>
          <p:cNvSpPr>
            <a:spLocks noGrp="1" noChangeArrowheads="1"/>
          </p:cNvSpPr>
          <p:nvPr>
            <p:ph type="sldNum" sz="quarter" idx="12"/>
          </p:nvPr>
        </p:nvSpPr>
        <p:spPr>
          <a:ln/>
        </p:spPr>
        <p:txBody>
          <a:bodyPr/>
          <a:lstStyle>
            <a:lvl1pPr>
              <a:defRPr/>
            </a:lvl1pPr>
          </a:lstStyle>
          <a:p>
            <a:pPr>
              <a:defRPr/>
            </a:pPr>
            <a:fld id="{CA572BC3-53AC-421B-AD39-58989DCB2E10}" type="slidenum">
              <a:rPr lang="en-US" altLang="ja-JP"/>
              <a:pPr>
                <a:defRPr/>
              </a:pPr>
              <a:t>‹#›</a:t>
            </a:fld>
            <a:endParaRPr lang="en-US" altLang="ja-JP"/>
          </a:p>
        </p:txBody>
      </p:sp>
    </p:spTree>
    <p:extLst>
      <p:ext uri="{BB962C8B-B14F-4D97-AF65-F5344CB8AC3E}">
        <p14:creationId xmlns:p14="http://schemas.microsoft.com/office/powerpoint/2010/main" val="28930588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6"/>
          <p:cNvSpPr>
            <a:spLocks noGrp="1" noChangeArrowheads="1"/>
          </p:cNvSpPr>
          <p:nvPr>
            <p:ph type="ftr" sz="quarter" idx="11"/>
          </p:nvPr>
        </p:nvSpPr>
        <p:spPr>
          <a:ln/>
        </p:spPr>
        <p:txBody>
          <a:bodyPr/>
          <a:lstStyle>
            <a:lvl1pPr>
              <a:defRPr/>
            </a:lvl1pPr>
          </a:lstStyle>
          <a:p>
            <a:pPr>
              <a:defRPr/>
            </a:pPr>
            <a:r>
              <a:rPr lang="en-US" altLang="ja-JP" dirty="0"/>
              <a:t>©</a:t>
            </a:r>
            <a:r>
              <a:rPr lang="ja-JP" altLang="en-US" dirty="0"/>
              <a:t>　</a:t>
            </a:r>
            <a:r>
              <a:rPr lang="en-US" altLang="ja-JP" dirty="0"/>
              <a:t>2020  IPA</a:t>
            </a:r>
            <a:r>
              <a:rPr lang="ja-JP" altLang="en-US" dirty="0"/>
              <a:t>　 　</a:t>
            </a:r>
            <a:endParaRPr lang="en-US" altLang="ja-JP" dirty="0"/>
          </a:p>
        </p:txBody>
      </p:sp>
      <p:sp>
        <p:nvSpPr>
          <p:cNvPr id="7" name="Rectangle 7"/>
          <p:cNvSpPr>
            <a:spLocks noGrp="1" noChangeArrowheads="1"/>
          </p:cNvSpPr>
          <p:nvPr>
            <p:ph type="sldNum" sz="quarter" idx="12"/>
          </p:nvPr>
        </p:nvSpPr>
        <p:spPr>
          <a:ln/>
        </p:spPr>
        <p:txBody>
          <a:bodyPr/>
          <a:lstStyle>
            <a:lvl1pPr>
              <a:defRPr/>
            </a:lvl1pPr>
          </a:lstStyle>
          <a:p>
            <a:pPr>
              <a:defRPr/>
            </a:pPr>
            <a:fld id="{EC7EE63B-F2DC-48E7-B3CF-7C5E023FF03E}" type="slidenum">
              <a:rPr lang="en-US" altLang="ja-JP"/>
              <a:pPr>
                <a:defRPr/>
              </a:pPr>
              <a:t>‹#›</a:t>
            </a:fld>
            <a:endParaRPr lang="en-US" altLang="ja-JP"/>
          </a:p>
        </p:txBody>
      </p:sp>
    </p:spTree>
    <p:extLst>
      <p:ext uri="{BB962C8B-B14F-4D97-AF65-F5344CB8AC3E}">
        <p14:creationId xmlns:p14="http://schemas.microsoft.com/office/powerpoint/2010/main" val="32582592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468313" y="44450"/>
            <a:ext cx="6983412"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4"/>
          <p:cNvSpPr>
            <a:spLocks noGrp="1" noChangeArrowheads="1"/>
          </p:cNvSpPr>
          <p:nvPr>
            <p:ph type="body" idx="1"/>
          </p:nvPr>
        </p:nvSpPr>
        <p:spPr bwMode="auto">
          <a:xfrm>
            <a:off x="498475" y="1341438"/>
            <a:ext cx="8394700" cy="506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101" name="Rectangle 5"/>
          <p:cNvSpPr>
            <a:spLocks noGrp="1" noChangeArrowheads="1"/>
          </p:cNvSpPr>
          <p:nvPr>
            <p:ph type="dt" sz="half" idx="2"/>
          </p:nvPr>
        </p:nvSpPr>
        <p:spPr bwMode="auto">
          <a:xfrm>
            <a:off x="457200" y="6526213"/>
            <a:ext cx="2133600"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66"/>
                </a:solidFill>
              </a:defRPr>
            </a:lvl1pPr>
          </a:lstStyle>
          <a:p>
            <a:pPr>
              <a:defRPr/>
            </a:pPr>
            <a:endParaRPr lang="en-US" altLang="ja-JP"/>
          </a:p>
        </p:txBody>
      </p:sp>
      <p:sp>
        <p:nvSpPr>
          <p:cNvPr id="4102" name="Rectangle 6"/>
          <p:cNvSpPr>
            <a:spLocks noGrp="1" noChangeArrowheads="1"/>
          </p:cNvSpPr>
          <p:nvPr>
            <p:ph type="ftr" sz="quarter" idx="3"/>
          </p:nvPr>
        </p:nvSpPr>
        <p:spPr bwMode="auto">
          <a:xfrm>
            <a:off x="3124200" y="6526213"/>
            <a:ext cx="2895600"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rgbClr val="000066"/>
                </a:solidFill>
              </a:defRPr>
            </a:lvl1pPr>
          </a:lstStyle>
          <a:p>
            <a:pPr>
              <a:defRPr/>
            </a:pPr>
            <a:r>
              <a:rPr lang="en-US" altLang="ja-JP" dirty="0"/>
              <a:t>©</a:t>
            </a:r>
            <a:r>
              <a:rPr lang="ja-JP" altLang="en-US" dirty="0"/>
              <a:t>　</a:t>
            </a:r>
            <a:r>
              <a:rPr lang="en-US" altLang="ja-JP" dirty="0"/>
              <a:t>2020  IPA</a:t>
            </a:r>
            <a:r>
              <a:rPr lang="ja-JP" altLang="en-US" dirty="0"/>
              <a:t>　 　</a:t>
            </a:r>
            <a:endParaRPr lang="en-US" altLang="ja-JP" dirty="0"/>
          </a:p>
        </p:txBody>
      </p:sp>
      <p:sp>
        <p:nvSpPr>
          <p:cNvPr id="4103" name="Rectangle 7"/>
          <p:cNvSpPr>
            <a:spLocks noGrp="1" noChangeArrowheads="1"/>
          </p:cNvSpPr>
          <p:nvPr>
            <p:ph type="sldNum" sz="quarter" idx="4"/>
          </p:nvPr>
        </p:nvSpPr>
        <p:spPr bwMode="auto">
          <a:xfrm>
            <a:off x="6553200" y="6526213"/>
            <a:ext cx="2133600"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66"/>
                </a:solidFill>
              </a:defRPr>
            </a:lvl1pPr>
          </a:lstStyle>
          <a:p>
            <a:pPr>
              <a:defRPr/>
            </a:pPr>
            <a:fld id="{2F982ABA-AC1D-42B3-8BC1-6458DB79F2C7}" type="slidenum">
              <a:rPr lang="en-US" altLang="ja-JP"/>
              <a:pPr>
                <a:defRPr/>
              </a:pPr>
              <a:t>‹#›</a:t>
            </a:fld>
            <a:endParaRPr lang="en-US" altLang="ja-JP"/>
          </a:p>
        </p:txBody>
      </p:sp>
      <p:sp>
        <p:nvSpPr>
          <p:cNvPr id="12" name="正方形/長方形 11"/>
          <p:cNvSpPr/>
          <p:nvPr userDrawn="1"/>
        </p:nvSpPr>
        <p:spPr>
          <a:xfrm>
            <a:off x="0" y="0"/>
            <a:ext cx="250825" cy="6858000"/>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3" name="正方形/長方形 12"/>
          <p:cNvSpPr/>
          <p:nvPr userDrawn="1"/>
        </p:nvSpPr>
        <p:spPr>
          <a:xfrm>
            <a:off x="0" y="0"/>
            <a:ext cx="250825" cy="119697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cxnSp>
        <p:nvCxnSpPr>
          <p:cNvPr id="3" name="直線コネクタ 2"/>
          <p:cNvCxnSpPr/>
          <p:nvPr userDrawn="1"/>
        </p:nvCxnSpPr>
        <p:spPr>
          <a:xfrm>
            <a:off x="250825" y="1196975"/>
            <a:ext cx="8640763" cy="0"/>
          </a:xfrm>
          <a:prstGeom prst="line">
            <a:avLst/>
          </a:prstGeom>
          <a:ln w="31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userDrawn="1"/>
        </p:nvCxnSpPr>
        <p:spPr>
          <a:xfrm>
            <a:off x="250825" y="1268413"/>
            <a:ext cx="8640763" cy="0"/>
          </a:xfrm>
          <a:prstGeom prst="line">
            <a:avLst/>
          </a:prstGeom>
          <a:ln w="3175">
            <a:solidFill>
              <a:srgbClr val="000066"/>
            </a:solidFill>
            <a:prstDash val="dash"/>
          </a:ln>
        </p:spPr>
        <p:style>
          <a:lnRef idx="1">
            <a:schemeClr val="accent1"/>
          </a:lnRef>
          <a:fillRef idx="0">
            <a:schemeClr val="accent1"/>
          </a:fillRef>
          <a:effectRef idx="0">
            <a:schemeClr val="accent1"/>
          </a:effectRef>
          <a:fontRef idx="minor">
            <a:schemeClr val="tx1"/>
          </a:fontRef>
        </p:style>
      </p:cxnSp>
      <p:pic>
        <p:nvPicPr>
          <p:cNvPr id="1035" name="Picture 4" descr="C:\Users\ms-hito\Documents\★広報業務\7_IPAロゴ\2014年5月_Webサイト用ロゴ作成\20140616_ポータルへアップ\IPA_logotype-4CPOJI.png"/>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7688263" y="-95250"/>
            <a:ext cx="130175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44"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hdr="0" dt="0"/>
  <p:txStyles>
    <p:titleStyle>
      <a:lvl1pPr algn="l" rtl="0" eaLnBrk="0" fontAlgn="base" hangingPunct="0">
        <a:spcBef>
          <a:spcPct val="0"/>
        </a:spcBef>
        <a:spcAft>
          <a:spcPct val="0"/>
        </a:spcAft>
        <a:defRPr kumimoji="1" sz="3600">
          <a:solidFill>
            <a:srgbClr val="000066"/>
          </a:solidFill>
          <a:latin typeface="+mj-lt"/>
          <a:ea typeface="+mj-ea"/>
          <a:cs typeface="+mj-cs"/>
        </a:defRPr>
      </a:lvl1pPr>
      <a:lvl2pPr algn="l" rtl="0" eaLnBrk="0" fontAlgn="base" hangingPunct="0">
        <a:spcBef>
          <a:spcPct val="0"/>
        </a:spcBef>
        <a:spcAft>
          <a:spcPct val="0"/>
        </a:spcAft>
        <a:defRPr kumimoji="1" sz="3600">
          <a:solidFill>
            <a:srgbClr val="000066"/>
          </a:solidFill>
          <a:latin typeface="Arial" charset="0"/>
          <a:ea typeface="ＭＳ Ｐゴシック" charset="-128"/>
        </a:defRPr>
      </a:lvl2pPr>
      <a:lvl3pPr algn="l" rtl="0" eaLnBrk="0" fontAlgn="base" hangingPunct="0">
        <a:spcBef>
          <a:spcPct val="0"/>
        </a:spcBef>
        <a:spcAft>
          <a:spcPct val="0"/>
        </a:spcAft>
        <a:defRPr kumimoji="1" sz="3600">
          <a:solidFill>
            <a:srgbClr val="000066"/>
          </a:solidFill>
          <a:latin typeface="Arial" charset="0"/>
          <a:ea typeface="ＭＳ Ｐゴシック" charset="-128"/>
        </a:defRPr>
      </a:lvl3pPr>
      <a:lvl4pPr algn="l" rtl="0" eaLnBrk="0" fontAlgn="base" hangingPunct="0">
        <a:spcBef>
          <a:spcPct val="0"/>
        </a:spcBef>
        <a:spcAft>
          <a:spcPct val="0"/>
        </a:spcAft>
        <a:defRPr kumimoji="1" sz="3600">
          <a:solidFill>
            <a:srgbClr val="000066"/>
          </a:solidFill>
          <a:latin typeface="Arial" charset="0"/>
          <a:ea typeface="ＭＳ Ｐゴシック" charset="-128"/>
        </a:defRPr>
      </a:lvl4pPr>
      <a:lvl5pPr algn="l" rtl="0" eaLnBrk="0" fontAlgn="base" hangingPunct="0">
        <a:spcBef>
          <a:spcPct val="0"/>
        </a:spcBef>
        <a:spcAft>
          <a:spcPct val="0"/>
        </a:spcAft>
        <a:defRPr kumimoji="1" sz="3600">
          <a:solidFill>
            <a:srgbClr val="000066"/>
          </a:solidFill>
          <a:latin typeface="Arial" charset="0"/>
          <a:ea typeface="ＭＳ Ｐゴシック" charset="-128"/>
        </a:defRPr>
      </a:lvl5pPr>
      <a:lvl6pPr marL="457200" algn="l" rtl="0" fontAlgn="base">
        <a:spcBef>
          <a:spcPct val="0"/>
        </a:spcBef>
        <a:spcAft>
          <a:spcPct val="0"/>
        </a:spcAft>
        <a:defRPr kumimoji="1" sz="3600">
          <a:solidFill>
            <a:srgbClr val="003399"/>
          </a:solidFill>
          <a:latin typeface="Arial" charset="0"/>
          <a:ea typeface="ＭＳ Ｐゴシック" charset="-128"/>
        </a:defRPr>
      </a:lvl6pPr>
      <a:lvl7pPr marL="914400" algn="l" rtl="0" fontAlgn="base">
        <a:spcBef>
          <a:spcPct val="0"/>
        </a:spcBef>
        <a:spcAft>
          <a:spcPct val="0"/>
        </a:spcAft>
        <a:defRPr kumimoji="1" sz="3600">
          <a:solidFill>
            <a:srgbClr val="003399"/>
          </a:solidFill>
          <a:latin typeface="Arial" charset="0"/>
          <a:ea typeface="ＭＳ Ｐゴシック" charset="-128"/>
        </a:defRPr>
      </a:lvl7pPr>
      <a:lvl8pPr marL="1371600" algn="l" rtl="0" fontAlgn="base">
        <a:spcBef>
          <a:spcPct val="0"/>
        </a:spcBef>
        <a:spcAft>
          <a:spcPct val="0"/>
        </a:spcAft>
        <a:defRPr kumimoji="1" sz="3600">
          <a:solidFill>
            <a:srgbClr val="003399"/>
          </a:solidFill>
          <a:latin typeface="Arial" charset="0"/>
          <a:ea typeface="ＭＳ Ｐゴシック" charset="-128"/>
        </a:defRPr>
      </a:lvl8pPr>
      <a:lvl9pPr marL="1828800" algn="l" rtl="0" fontAlgn="base">
        <a:spcBef>
          <a:spcPct val="0"/>
        </a:spcBef>
        <a:spcAft>
          <a:spcPct val="0"/>
        </a:spcAft>
        <a:defRPr kumimoji="1" sz="3600">
          <a:solidFill>
            <a:srgbClr val="003399"/>
          </a:solidFill>
          <a:latin typeface="Arial" charset="0"/>
          <a:ea typeface="ＭＳ Ｐゴシック" charset="-128"/>
        </a:defRPr>
      </a:lvl9pPr>
    </p:titleStyle>
    <p:bodyStyle>
      <a:lvl1pPr marL="342900" indent="-342900" algn="l" rtl="0" eaLnBrk="0" fontAlgn="base" hangingPunct="0">
        <a:spcBef>
          <a:spcPct val="20000"/>
        </a:spcBef>
        <a:spcAft>
          <a:spcPct val="0"/>
        </a:spcAft>
        <a:buClr>
          <a:srgbClr val="000066"/>
        </a:buClr>
        <a:buFont typeface="Wingdings" pitchFamily="2" charset="2"/>
        <a:buChar char="s"/>
        <a:defRPr kumimoji="1" sz="3200">
          <a:solidFill>
            <a:srgbClr val="000066"/>
          </a:solidFill>
          <a:latin typeface="+mn-lt"/>
          <a:ea typeface="+mn-ea"/>
          <a:cs typeface="+mn-cs"/>
        </a:defRPr>
      </a:lvl1pPr>
      <a:lvl2pPr marL="742950" indent="-285750" algn="l" rtl="0" eaLnBrk="0" fontAlgn="base" hangingPunct="0">
        <a:spcBef>
          <a:spcPct val="20000"/>
        </a:spcBef>
        <a:spcAft>
          <a:spcPct val="0"/>
        </a:spcAft>
        <a:buClr>
          <a:srgbClr val="FF0000"/>
        </a:buClr>
        <a:buFont typeface="Arial"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000066"/>
        </a:buClr>
        <a:buFont typeface="Arial" charset="0"/>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FF0000"/>
        </a:buClr>
        <a:buFont typeface="Arial"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rgbClr val="000066"/>
        </a:buClr>
        <a:buFont typeface="Arial" charset="0"/>
        <a:buChar char="»"/>
        <a:defRPr kumimoji="1" sz="2000">
          <a:solidFill>
            <a:schemeClr val="tx1"/>
          </a:solidFill>
          <a:latin typeface="+mn-lt"/>
          <a:ea typeface="+mn-ea"/>
        </a:defRPr>
      </a:lvl5pPr>
      <a:lvl6pPr marL="25146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B22380B-6BD1-49D0-BD91-4D91803C14E7}"/>
              </a:ext>
            </a:extLst>
          </p:cNvPr>
          <p:cNvSpPr>
            <a:spLocks noGrp="1"/>
          </p:cNvSpPr>
          <p:nvPr>
            <p:ph type="ctrTitle"/>
          </p:nvPr>
        </p:nvSpPr>
        <p:spPr>
          <a:xfrm>
            <a:off x="470991" y="2102872"/>
            <a:ext cx="7344990" cy="1325563"/>
          </a:xfrm>
        </p:spPr>
        <p:txBody>
          <a:bodyPr/>
          <a:lstStyle/>
          <a:p>
            <a:pPr algn="ctr"/>
            <a:r>
              <a:rPr kumimoji="1" lang="ja-JP" altLang="en-US" sz="3200" b="0" dirty="0">
                <a:solidFill>
                  <a:schemeClr val="tx1"/>
                </a:solidFill>
                <a:latin typeface="+mj-ea"/>
              </a:rPr>
              <a:t>演習例題</a:t>
            </a:r>
            <a:br>
              <a:rPr kumimoji="1" lang="en-US" altLang="ja-JP" sz="3200" b="0" dirty="0">
                <a:solidFill>
                  <a:schemeClr val="tx1"/>
                </a:solidFill>
                <a:latin typeface="+mj-ea"/>
              </a:rPr>
            </a:br>
            <a:r>
              <a:rPr kumimoji="1" lang="ja-JP" altLang="en-US" sz="3200" b="0" dirty="0">
                <a:solidFill>
                  <a:schemeClr val="tx1"/>
                </a:solidFill>
                <a:latin typeface="+mj-ea"/>
              </a:rPr>
              <a:t>電子お薬手帳システム事例</a:t>
            </a:r>
          </a:p>
        </p:txBody>
      </p:sp>
      <p:sp>
        <p:nvSpPr>
          <p:cNvPr id="11" name="正方形/長方形 10">
            <a:extLst>
              <a:ext uri="{FF2B5EF4-FFF2-40B4-BE49-F238E27FC236}">
                <a16:creationId xmlns:a16="http://schemas.microsoft.com/office/drawing/2014/main" id="{402905AB-4265-4191-B06A-230D75795F5F}"/>
              </a:ext>
            </a:extLst>
          </p:cNvPr>
          <p:cNvSpPr/>
          <p:nvPr/>
        </p:nvSpPr>
        <p:spPr>
          <a:xfrm>
            <a:off x="7649812" y="347180"/>
            <a:ext cx="918123" cy="338554"/>
          </a:xfrm>
          <a:prstGeom prst="rect">
            <a:avLst/>
          </a:prstGeom>
          <a:ln>
            <a:solidFill>
              <a:schemeClr val="tx1"/>
            </a:solidFill>
          </a:ln>
        </p:spPr>
        <p:txBody>
          <a:bodyPr wrap="square">
            <a:spAutoFit/>
          </a:bodyPr>
          <a:lstStyle/>
          <a:p>
            <a:pPr algn="ctr"/>
            <a:r>
              <a:rPr lang="ja-JP" altLang="en-US" sz="1600">
                <a:latin typeface="ＭＳ Ｐゴシック" panose="020B0600070205080204" pitchFamily="50" charset="-128"/>
                <a:ea typeface="ＭＳ Ｐゴシック" panose="020B0600070205080204" pitchFamily="50" charset="-128"/>
              </a:rPr>
              <a:t>資料②</a:t>
            </a:r>
            <a:endParaRPr lang="ja-JP" altLang="en-US" sz="1600" dirty="0">
              <a:latin typeface="ＭＳ Ｐゴシック" panose="020B0600070205080204" pitchFamily="50" charset="-128"/>
              <a:ea typeface="ＭＳ Ｐゴシック" panose="020B0600070205080204" pitchFamily="50" charset="-128"/>
            </a:endParaRPr>
          </a:p>
        </p:txBody>
      </p:sp>
      <p:sp>
        <p:nvSpPr>
          <p:cNvPr id="13" name="字幕 2">
            <a:extLst>
              <a:ext uri="{FF2B5EF4-FFF2-40B4-BE49-F238E27FC236}">
                <a16:creationId xmlns:a16="http://schemas.microsoft.com/office/drawing/2014/main" id="{CC61C4EE-AF2C-4E04-B413-7755E3A697BA}"/>
              </a:ext>
            </a:extLst>
          </p:cNvPr>
          <p:cNvSpPr>
            <a:spLocks noGrp="1"/>
          </p:cNvSpPr>
          <p:nvPr>
            <p:ph type="subTitle" idx="1"/>
          </p:nvPr>
        </p:nvSpPr>
        <p:spPr>
          <a:xfrm>
            <a:off x="406651" y="4954175"/>
            <a:ext cx="8344834" cy="1325563"/>
          </a:xfrm>
        </p:spPr>
        <p:txBody>
          <a:bodyPr/>
          <a:lstStyle/>
          <a:p>
            <a:pPr algn="ctr"/>
            <a:r>
              <a:rPr lang="en-US" altLang="ja-JP" sz="2400" dirty="0">
                <a:solidFill>
                  <a:schemeClr val="tx1"/>
                </a:solidFill>
                <a:latin typeface="+mj-ea"/>
                <a:ea typeface="+mj-ea"/>
                <a:cs typeface="メイリオ" panose="020B0604030504040204" pitchFamily="50" charset="-128"/>
              </a:rPr>
              <a:t>2020</a:t>
            </a:r>
            <a:r>
              <a:rPr lang="ja-JP" altLang="en-US" sz="2400" dirty="0">
                <a:solidFill>
                  <a:schemeClr val="tx1"/>
                </a:solidFill>
                <a:latin typeface="+mj-ea"/>
                <a:ea typeface="+mj-ea"/>
                <a:cs typeface="メイリオ" panose="020B0604030504040204" pitchFamily="50" charset="-128"/>
              </a:rPr>
              <a:t>年</a:t>
            </a:r>
            <a:r>
              <a:rPr lang="en-US" altLang="ja-JP" sz="2400" dirty="0">
                <a:solidFill>
                  <a:schemeClr val="tx1"/>
                </a:solidFill>
                <a:latin typeface="+mj-ea"/>
                <a:ea typeface="+mj-ea"/>
                <a:cs typeface="メイリオ" panose="020B0604030504040204" pitchFamily="50" charset="-128"/>
              </a:rPr>
              <a:t>3</a:t>
            </a:r>
            <a:r>
              <a:rPr lang="ja-JP" altLang="en-US" sz="2400" dirty="0">
                <a:solidFill>
                  <a:schemeClr val="tx1"/>
                </a:solidFill>
                <a:latin typeface="+mj-ea"/>
                <a:ea typeface="+mj-ea"/>
                <a:cs typeface="メイリオ" panose="020B0604030504040204" pitchFamily="50" charset="-128"/>
              </a:rPr>
              <a:t>月</a:t>
            </a:r>
            <a:r>
              <a:rPr lang="en-US" altLang="ja-JP" sz="2400" dirty="0">
                <a:solidFill>
                  <a:schemeClr val="tx1"/>
                </a:solidFill>
                <a:latin typeface="+mj-ea"/>
                <a:ea typeface="+mj-ea"/>
                <a:cs typeface="メイリオ" panose="020B0604030504040204" pitchFamily="50" charset="-128"/>
              </a:rPr>
              <a:t>13</a:t>
            </a:r>
            <a:r>
              <a:rPr lang="ja-JP" altLang="en-US" sz="2400" dirty="0">
                <a:solidFill>
                  <a:schemeClr val="tx1"/>
                </a:solidFill>
                <a:latin typeface="+mj-ea"/>
                <a:ea typeface="+mj-ea"/>
                <a:cs typeface="メイリオ" panose="020B0604030504040204" pitchFamily="50" charset="-128"/>
              </a:rPr>
              <a:t>日</a:t>
            </a:r>
            <a:endParaRPr lang="en-US" altLang="ja-JP" sz="2400" dirty="0">
              <a:solidFill>
                <a:schemeClr val="tx1"/>
              </a:solidFill>
              <a:latin typeface="+mj-ea"/>
              <a:ea typeface="+mj-ea"/>
              <a:cs typeface="メイリオ" panose="020B0604030504040204" pitchFamily="50" charset="-128"/>
            </a:endParaRPr>
          </a:p>
          <a:p>
            <a:pPr algn="ctr"/>
            <a:r>
              <a:rPr lang="ja-JP" altLang="en-US" sz="2400" dirty="0">
                <a:solidFill>
                  <a:schemeClr val="tx1"/>
                </a:solidFill>
                <a:latin typeface="+mj-ea"/>
                <a:ea typeface="+mj-ea"/>
                <a:cs typeface="メイリオ" panose="020B0604030504040204" pitchFamily="50" charset="-128"/>
              </a:rPr>
              <a:t>独立行政法人情報処理推進機構（</a:t>
            </a:r>
            <a:r>
              <a:rPr lang="en-US" altLang="ja-JP" sz="2400" dirty="0">
                <a:solidFill>
                  <a:schemeClr val="tx1"/>
                </a:solidFill>
                <a:latin typeface="+mj-ea"/>
                <a:ea typeface="+mj-ea"/>
                <a:cs typeface="メイリオ" panose="020B0604030504040204" pitchFamily="50" charset="-128"/>
              </a:rPr>
              <a:t>IPA)</a:t>
            </a:r>
          </a:p>
          <a:p>
            <a:pPr algn="ctr"/>
            <a:r>
              <a:rPr lang="ja-JP" altLang="en-US" sz="2400" dirty="0">
                <a:solidFill>
                  <a:schemeClr val="tx1"/>
                </a:solidFill>
                <a:latin typeface="+mj-ea"/>
                <a:ea typeface="+mj-ea"/>
              </a:rPr>
              <a:t>社会基盤センター</a:t>
            </a:r>
            <a:endParaRPr lang="en-US" altLang="ja-JP" sz="2400" dirty="0">
              <a:solidFill>
                <a:schemeClr val="tx1"/>
              </a:solidFill>
              <a:latin typeface="+mj-ea"/>
              <a:ea typeface="+mj-ea"/>
              <a:cs typeface="メイリオ" panose="020B0604030504040204" pitchFamily="50" charset="-128"/>
            </a:endParaRPr>
          </a:p>
        </p:txBody>
      </p:sp>
      <p:sp>
        <p:nvSpPr>
          <p:cNvPr id="7" name="スライド番号プレースホルダー 2">
            <a:extLst>
              <a:ext uri="{FF2B5EF4-FFF2-40B4-BE49-F238E27FC236}">
                <a16:creationId xmlns:a16="http://schemas.microsoft.com/office/drawing/2014/main" id="{D40B5DC4-67DC-44AE-B0D6-FECEBC832527}"/>
              </a:ext>
            </a:extLst>
          </p:cNvPr>
          <p:cNvSpPr>
            <a:spLocks noGrp="1"/>
          </p:cNvSpPr>
          <p:nvPr>
            <p:ph type="sldNum" sz="quarter" idx="12"/>
          </p:nvPr>
        </p:nvSpPr>
        <p:spPr>
          <a:xfrm>
            <a:off x="6553200" y="6526213"/>
            <a:ext cx="2133600" cy="287337"/>
          </a:xfrm>
        </p:spPr>
        <p:txBody>
          <a:bodyPr/>
          <a:lstStyle/>
          <a:p>
            <a:pPr>
              <a:defRPr/>
            </a:pPr>
            <a:fld id="{947C4043-D9BA-404F-BA06-4F161DED0E96}" type="slidenum">
              <a:rPr lang="en-US" altLang="ja-JP" smtClean="0">
                <a:latin typeface="+mn-ea"/>
                <a:ea typeface="+mn-ea"/>
              </a:rPr>
              <a:pPr>
                <a:defRPr/>
              </a:pPr>
              <a:t>1</a:t>
            </a:fld>
            <a:endParaRPr lang="en-US" altLang="ja-JP">
              <a:latin typeface="+mn-ea"/>
              <a:ea typeface="+mn-ea"/>
            </a:endParaRPr>
          </a:p>
        </p:txBody>
      </p:sp>
      <p:sp>
        <p:nvSpPr>
          <p:cNvPr id="8" name="フッター プレースホルダー 3">
            <a:extLst>
              <a:ext uri="{FF2B5EF4-FFF2-40B4-BE49-F238E27FC236}">
                <a16:creationId xmlns:a16="http://schemas.microsoft.com/office/drawing/2014/main" id="{E9BBE98D-0886-4C33-89C1-C5C29830F6B1}"/>
              </a:ext>
            </a:extLst>
          </p:cNvPr>
          <p:cNvSpPr>
            <a:spLocks noGrp="1"/>
          </p:cNvSpPr>
          <p:nvPr>
            <p:ph type="ftr" sz="quarter" idx="11"/>
          </p:nvPr>
        </p:nvSpPr>
        <p:spPr>
          <a:xfrm>
            <a:off x="3124200" y="6526213"/>
            <a:ext cx="2895600" cy="287337"/>
          </a:xfrm>
        </p:spPr>
        <p:txBody>
          <a:bodyPr/>
          <a:lstStyle/>
          <a:p>
            <a:pPr>
              <a:defRPr/>
            </a:pPr>
            <a:r>
              <a:rPr lang="en-US" altLang="ja-JP" dirty="0">
                <a:latin typeface="+mn-ea"/>
                <a:ea typeface="+mn-ea"/>
              </a:rPr>
              <a:t>©</a:t>
            </a:r>
            <a:r>
              <a:rPr lang="ja-JP" altLang="en-US" dirty="0">
                <a:latin typeface="+mn-ea"/>
                <a:ea typeface="+mn-ea"/>
              </a:rPr>
              <a:t>　</a:t>
            </a:r>
            <a:r>
              <a:rPr lang="en-US" altLang="ja-JP" dirty="0">
                <a:latin typeface="+mn-ea"/>
                <a:ea typeface="+mn-ea"/>
              </a:rPr>
              <a:t>2020  IPA</a:t>
            </a:r>
            <a:r>
              <a:rPr lang="ja-JP" altLang="en-US" dirty="0">
                <a:latin typeface="+mn-ea"/>
                <a:ea typeface="+mn-ea"/>
              </a:rPr>
              <a:t>　 　</a:t>
            </a:r>
            <a:endParaRPr lang="en-US" altLang="ja-JP" dirty="0">
              <a:latin typeface="+mn-ea"/>
              <a:ea typeface="+mn-ea"/>
            </a:endParaRPr>
          </a:p>
        </p:txBody>
      </p:sp>
    </p:spTree>
    <p:extLst>
      <p:ext uri="{BB962C8B-B14F-4D97-AF65-F5344CB8AC3E}">
        <p14:creationId xmlns:p14="http://schemas.microsoft.com/office/powerpoint/2010/main" val="4090036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8A8C2A8-44D5-4834-AFC1-E2B8075F4E82}"/>
              </a:ext>
            </a:extLst>
          </p:cNvPr>
          <p:cNvSpPr>
            <a:spLocks noGrp="1"/>
          </p:cNvSpPr>
          <p:nvPr>
            <p:ph type="title"/>
          </p:nvPr>
        </p:nvSpPr>
        <p:spPr>
          <a:xfrm>
            <a:off x="468312" y="44450"/>
            <a:ext cx="7416055" cy="1152302"/>
          </a:xfrm>
        </p:spPr>
        <p:txBody>
          <a:bodyPr/>
          <a:lstStyle/>
          <a:p>
            <a:r>
              <a:rPr lang="en-US" altLang="ja-JP" dirty="0">
                <a:solidFill>
                  <a:schemeClr val="tx1"/>
                </a:solidFill>
                <a:latin typeface="+mn-ea"/>
                <a:ea typeface="+mn-ea"/>
              </a:rPr>
              <a:t>【</a:t>
            </a:r>
            <a:r>
              <a:rPr lang="ja-JP" altLang="en-US" dirty="0">
                <a:solidFill>
                  <a:schemeClr val="tx1"/>
                </a:solidFill>
                <a:latin typeface="+mn-ea"/>
                <a:ea typeface="+mn-ea"/>
              </a:rPr>
              <a:t>参考</a:t>
            </a:r>
            <a:r>
              <a:rPr lang="en-US" altLang="ja-JP" dirty="0">
                <a:solidFill>
                  <a:schemeClr val="tx1"/>
                </a:solidFill>
                <a:latin typeface="+mn-ea"/>
                <a:ea typeface="+mn-ea"/>
              </a:rPr>
              <a:t>】</a:t>
            </a:r>
            <a:r>
              <a:rPr lang="ja-JP" altLang="en-US" dirty="0">
                <a:solidFill>
                  <a:schemeClr val="tx1"/>
                </a:solidFill>
                <a:latin typeface="+mn-ea"/>
                <a:ea typeface="+mn-ea"/>
              </a:rPr>
              <a:t>旧来のお薬手帳の利用フロー</a:t>
            </a:r>
            <a:endParaRPr kumimoji="1" lang="ja-JP" altLang="en-US" dirty="0">
              <a:solidFill>
                <a:schemeClr val="tx1"/>
              </a:solidFill>
              <a:latin typeface="+mn-ea"/>
              <a:ea typeface="+mn-ea"/>
            </a:endParaRPr>
          </a:p>
        </p:txBody>
      </p:sp>
      <p:sp>
        <p:nvSpPr>
          <p:cNvPr id="3" name="コンテンツ プレースホルダー 2">
            <a:extLst>
              <a:ext uri="{FF2B5EF4-FFF2-40B4-BE49-F238E27FC236}">
                <a16:creationId xmlns:a16="http://schemas.microsoft.com/office/drawing/2014/main" id="{94F7814A-CEAB-4627-86F9-6D978D889FE5}"/>
              </a:ext>
            </a:extLst>
          </p:cNvPr>
          <p:cNvSpPr>
            <a:spLocks noGrp="1"/>
          </p:cNvSpPr>
          <p:nvPr>
            <p:ph idx="1"/>
          </p:nvPr>
        </p:nvSpPr>
        <p:spPr>
          <a:xfrm>
            <a:off x="395536" y="1484784"/>
            <a:ext cx="8614901" cy="4968553"/>
          </a:xfrm>
        </p:spPr>
        <p:txBody>
          <a:bodyPr>
            <a:noAutofit/>
          </a:bodyPr>
          <a:lstStyle/>
          <a:p>
            <a:pPr marL="571500" indent="-457200">
              <a:buFont typeface="+mj-ea"/>
              <a:buAutoNum type="circleNumDbPlain"/>
            </a:pPr>
            <a:r>
              <a:rPr lang="ja-JP" altLang="en-US" sz="2400" dirty="0">
                <a:solidFill>
                  <a:schemeClr val="tx1"/>
                </a:solidFill>
                <a:latin typeface="+mn-ea"/>
              </a:rPr>
              <a:t>医師がお薬手帳の内容を参照し、治療方法を検討する。必要に応じてアレルギー情報等を記録する</a:t>
            </a:r>
            <a:endParaRPr lang="en-US" altLang="ja-JP" sz="2400" dirty="0">
              <a:solidFill>
                <a:schemeClr val="tx1"/>
              </a:solidFill>
              <a:latin typeface="+mn-ea"/>
            </a:endParaRPr>
          </a:p>
          <a:p>
            <a:pPr marL="571500" indent="-457200">
              <a:buFont typeface="+mj-ea"/>
              <a:buAutoNum type="circleNumDbPlain"/>
            </a:pPr>
            <a:r>
              <a:rPr lang="ja-JP" altLang="en-US" sz="2400" dirty="0">
                <a:solidFill>
                  <a:schemeClr val="tx1"/>
                </a:solidFill>
                <a:latin typeface="+mn-ea"/>
              </a:rPr>
              <a:t>医師が患者に処方箋を発行する</a:t>
            </a:r>
            <a:endParaRPr lang="en-US" altLang="ja-JP" sz="2400" dirty="0">
              <a:solidFill>
                <a:schemeClr val="tx1"/>
              </a:solidFill>
              <a:latin typeface="+mn-ea"/>
            </a:endParaRPr>
          </a:p>
          <a:p>
            <a:pPr marL="571500" indent="-457200">
              <a:buFont typeface="+mj-ea"/>
              <a:buAutoNum type="circleNumDbPlain"/>
            </a:pPr>
            <a:r>
              <a:rPr kumimoji="1" lang="ja-JP" altLang="en-US" sz="2400" dirty="0">
                <a:solidFill>
                  <a:schemeClr val="tx1"/>
                </a:solidFill>
                <a:latin typeface="+mn-ea"/>
              </a:rPr>
              <a:t>患者が薬局に処方箋とお薬手帳を渡す</a:t>
            </a:r>
            <a:endParaRPr kumimoji="1" lang="en-US" altLang="ja-JP" sz="2400" dirty="0">
              <a:solidFill>
                <a:schemeClr val="tx1"/>
              </a:solidFill>
              <a:latin typeface="+mn-ea"/>
            </a:endParaRPr>
          </a:p>
          <a:p>
            <a:pPr marL="571500" indent="-457200">
              <a:buFont typeface="+mj-ea"/>
              <a:buAutoNum type="circleNumDbPlain"/>
            </a:pPr>
            <a:r>
              <a:rPr lang="ja-JP" altLang="en-US" sz="2400" dirty="0">
                <a:solidFill>
                  <a:schemeClr val="tx1"/>
                </a:solidFill>
                <a:latin typeface="+mn-ea"/>
              </a:rPr>
              <a:t>薬局が処方箋の内容とお薬手帳の内容をチェックし、適切な処方であることを確認する</a:t>
            </a:r>
            <a:endParaRPr kumimoji="1" lang="en-US" altLang="ja-JP" sz="2400" dirty="0">
              <a:solidFill>
                <a:schemeClr val="tx1"/>
              </a:solidFill>
              <a:latin typeface="+mn-ea"/>
            </a:endParaRPr>
          </a:p>
          <a:p>
            <a:pPr marL="571500" indent="-457200">
              <a:buFont typeface="+mj-ea"/>
              <a:buAutoNum type="circleNumDbPlain"/>
            </a:pPr>
            <a:r>
              <a:rPr lang="ja-JP" altLang="en-US" sz="2400" dirty="0">
                <a:solidFill>
                  <a:schemeClr val="tx1"/>
                </a:solidFill>
                <a:latin typeface="+mn-ea"/>
              </a:rPr>
              <a:t>薬局がお薬手帳に薬歴情報を記録する </a:t>
            </a:r>
            <a:endParaRPr lang="en-US" altLang="ja-JP" sz="2400" dirty="0">
              <a:solidFill>
                <a:schemeClr val="tx1"/>
              </a:solidFill>
              <a:latin typeface="+mn-ea"/>
            </a:endParaRPr>
          </a:p>
          <a:p>
            <a:pPr marL="571500" indent="-457200">
              <a:buFont typeface="+mj-ea"/>
              <a:buAutoNum type="circleNumDbPlain"/>
            </a:pPr>
            <a:r>
              <a:rPr lang="ja-JP" altLang="en-US" sz="2400" dirty="0">
                <a:solidFill>
                  <a:schemeClr val="tx1"/>
                </a:solidFill>
                <a:latin typeface="+mn-ea"/>
              </a:rPr>
              <a:t>薬局が</a:t>
            </a:r>
            <a:r>
              <a:rPr kumimoji="1" lang="ja-JP" altLang="en-US" sz="2400" dirty="0">
                <a:solidFill>
                  <a:schemeClr val="tx1"/>
                </a:solidFill>
                <a:latin typeface="+mn-ea"/>
              </a:rPr>
              <a:t>患者に薬</a:t>
            </a:r>
            <a:r>
              <a:rPr lang="ja-JP" altLang="en-US" sz="2400" dirty="0">
                <a:solidFill>
                  <a:schemeClr val="tx1"/>
                </a:solidFill>
                <a:latin typeface="+mn-ea"/>
              </a:rPr>
              <a:t>とお薬手帳を渡す</a:t>
            </a:r>
            <a:endParaRPr kumimoji="1" lang="en-US" altLang="ja-JP" sz="2400" dirty="0">
              <a:solidFill>
                <a:schemeClr val="tx1"/>
              </a:solidFill>
              <a:latin typeface="+mn-ea"/>
            </a:endParaRPr>
          </a:p>
          <a:p>
            <a:pPr marL="571500" indent="-457200">
              <a:buFont typeface="+mj-ea"/>
              <a:buAutoNum type="circleNumDbPlain"/>
            </a:pPr>
            <a:r>
              <a:rPr lang="ja-JP" altLang="en-US" sz="2400" dirty="0">
                <a:solidFill>
                  <a:schemeClr val="tx1"/>
                </a:solidFill>
                <a:latin typeface="+mn-ea"/>
              </a:rPr>
              <a:t>以降、患者は必要に応じてお薬手帳を参照する</a:t>
            </a:r>
            <a:endParaRPr kumimoji="1" lang="en-US" altLang="ja-JP" sz="2400" dirty="0">
              <a:solidFill>
                <a:schemeClr val="tx1"/>
              </a:solidFill>
              <a:latin typeface="+mn-ea"/>
            </a:endParaRPr>
          </a:p>
          <a:p>
            <a:endParaRPr kumimoji="1" lang="ja-JP" altLang="en-US" sz="2400" dirty="0">
              <a:solidFill>
                <a:schemeClr val="tx1"/>
              </a:solidFill>
              <a:latin typeface="+mn-ea"/>
            </a:endParaRPr>
          </a:p>
        </p:txBody>
      </p:sp>
      <p:sp>
        <p:nvSpPr>
          <p:cNvPr id="4" name="スライド番号プレースホルダー 3">
            <a:extLst>
              <a:ext uri="{FF2B5EF4-FFF2-40B4-BE49-F238E27FC236}">
                <a16:creationId xmlns:a16="http://schemas.microsoft.com/office/drawing/2014/main" id="{847FDC4F-F977-45EA-AD21-B28301CBEFC2}"/>
              </a:ext>
            </a:extLst>
          </p:cNvPr>
          <p:cNvSpPr>
            <a:spLocks noGrp="1"/>
          </p:cNvSpPr>
          <p:nvPr>
            <p:ph type="sldNum" sz="quarter" idx="12"/>
          </p:nvPr>
        </p:nvSpPr>
        <p:spPr/>
        <p:txBody>
          <a:bodyPr/>
          <a:lstStyle/>
          <a:p>
            <a:pPr>
              <a:defRPr/>
            </a:pPr>
            <a:fld id="{947C4043-D9BA-404F-BA06-4F161DED0E96}" type="slidenum">
              <a:rPr lang="en-US" altLang="ja-JP" smtClean="0">
                <a:latin typeface="+mn-ea"/>
                <a:ea typeface="+mn-ea"/>
              </a:rPr>
              <a:pPr>
                <a:defRPr/>
              </a:pPr>
              <a:t>10</a:t>
            </a:fld>
            <a:endParaRPr lang="en-US" altLang="ja-JP">
              <a:latin typeface="+mn-ea"/>
              <a:ea typeface="+mn-ea"/>
            </a:endParaRPr>
          </a:p>
        </p:txBody>
      </p:sp>
      <p:sp>
        <p:nvSpPr>
          <p:cNvPr id="5" name="フッター プレースホルダー 4">
            <a:extLst>
              <a:ext uri="{FF2B5EF4-FFF2-40B4-BE49-F238E27FC236}">
                <a16:creationId xmlns:a16="http://schemas.microsoft.com/office/drawing/2014/main" id="{FC44E4AF-CEE5-4433-92BE-635F6357F493}"/>
              </a:ext>
            </a:extLst>
          </p:cNvPr>
          <p:cNvSpPr>
            <a:spLocks noGrp="1"/>
          </p:cNvSpPr>
          <p:nvPr>
            <p:ph type="ftr" sz="quarter" idx="11"/>
          </p:nvPr>
        </p:nvSpPr>
        <p:spPr/>
        <p:txBody>
          <a:bodyPr/>
          <a:lstStyle/>
          <a:p>
            <a:pPr>
              <a:defRPr/>
            </a:pPr>
            <a:r>
              <a:rPr lang="en-US" altLang="ja-JP" dirty="0">
                <a:latin typeface="+mn-ea"/>
                <a:ea typeface="+mn-ea"/>
              </a:rPr>
              <a:t>©</a:t>
            </a:r>
            <a:r>
              <a:rPr lang="ja-JP" altLang="en-US" dirty="0">
                <a:latin typeface="+mn-ea"/>
                <a:ea typeface="+mn-ea"/>
              </a:rPr>
              <a:t>　</a:t>
            </a:r>
            <a:r>
              <a:rPr lang="en-US" altLang="ja-JP" dirty="0">
                <a:latin typeface="+mn-ea"/>
                <a:ea typeface="+mn-ea"/>
              </a:rPr>
              <a:t>2020  IPA</a:t>
            </a:r>
            <a:r>
              <a:rPr lang="ja-JP" altLang="en-US" dirty="0">
                <a:latin typeface="+mn-ea"/>
                <a:ea typeface="+mn-ea"/>
              </a:rPr>
              <a:t>　 　</a:t>
            </a:r>
            <a:endParaRPr lang="en-US" altLang="ja-JP" dirty="0">
              <a:latin typeface="+mn-ea"/>
              <a:ea typeface="+mn-ea"/>
            </a:endParaRPr>
          </a:p>
        </p:txBody>
      </p:sp>
    </p:spTree>
    <p:extLst>
      <p:ext uri="{BB962C8B-B14F-4D97-AF65-F5344CB8AC3E}">
        <p14:creationId xmlns:p14="http://schemas.microsoft.com/office/powerpoint/2010/main" val="25521266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24286D50-5B8B-4787-BA6E-0D16B061310F}"/>
              </a:ext>
            </a:extLst>
          </p:cNvPr>
          <p:cNvSpPr>
            <a:spLocks noGrp="1"/>
          </p:cNvSpPr>
          <p:nvPr>
            <p:ph type="sldNum" sz="quarter" idx="12"/>
          </p:nvPr>
        </p:nvSpPr>
        <p:spPr/>
        <p:txBody>
          <a:bodyPr/>
          <a:lstStyle/>
          <a:p>
            <a:pPr>
              <a:defRPr/>
            </a:pPr>
            <a:fld id="{947C4043-D9BA-404F-BA06-4F161DED0E96}" type="slidenum">
              <a:rPr lang="en-US" altLang="ja-JP" smtClean="0">
                <a:latin typeface="+mn-ea"/>
                <a:ea typeface="+mn-ea"/>
              </a:rPr>
              <a:pPr>
                <a:defRPr/>
              </a:pPr>
              <a:t>11</a:t>
            </a:fld>
            <a:endParaRPr lang="en-US" altLang="ja-JP">
              <a:latin typeface="+mn-ea"/>
              <a:ea typeface="+mn-ea"/>
            </a:endParaRPr>
          </a:p>
        </p:txBody>
      </p:sp>
      <p:sp>
        <p:nvSpPr>
          <p:cNvPr id="5" name="フッター プレースホルダー 4">
            <a:extLst>
              <a:ext uri="{FF2B5EF4-FFF2-40B4-BE49-F238E27FC236}">
                <a16:creationId xmlns:a16="http://schemas.microsoft.com/office/drawing/2014/main" id="{3A44246A-FE5B-42EB-BB45-4835A3856DAF}"/>
              </a:ext>
            </a:extLst>
          </p:cNvPr>
          <p:cNvSpPr>
            <a:spLocks noGrp="1"/>
          </p:cNvSpPr>
          <p:nvPr>
            <p:ph type="ftr" sz="quarter" idx="11"/>
          </p:nvPr>
        </p:nvSpPr>
        <p:spPr/>
        <p:txBody>
          <a:bodyPr/>
          <a:lstStyle/>
          <a:p>
            <a:pPr>
              <a:defRPr/>
            </a:pPr>
            <a:r>
              <a:rPr lang="en-US" altLang="ja-JP" dirty="0">
                <a:latin typeface="+mn-ea"/>
                <a:ea typeface="+mn-ea"/>
              </a:rPr>
              <a:t>©</a:t>
            </a:r>
            <a:r>
              <a:rPr lang="ja-JP" altLang="en-US" dirty="0">
                <a:latin typeface="+mn-ea"/>
                <a:ea typeface="+mn-ea"/>
              </a:rPr>
              <a:t>　</a:t>
            </a:r>
            <a:r>
              <a:rPr lang="en-US" altLang="ja-JP" dirty="0">
                <a:latin typeface="+mn-ea"/>
                <a:ea typeface="+mn-ea"/>
              </a:rPr>
              <a:t>2020  IPA</a:t>
            </a:r>
            <a:r>
              <a:rPr lang="ja-JP" altLang="en-US" dirty="0">
                <a:latin typeface="+mn-ea"/>
                <a:ea typeface="+mn-ea"/>
              </a:rPr>
              <a:t>　 　</a:t>
            </a:r>
            <a:endParaRPr lang="en-US" altLang="ja-JP" dirty="0">
              <a:latin typeface="+mn-ea"/>
              <a:ea typeface="+mn-ea"/>
            </a:endParaRPr>
          </a:p>
        </p:txBody>
      </p:sp>
      <p:sp>
        <p:nvSpPr>
          <p:cNvPr id="6" name="テキスト ボックス 5">
            <a:extLst>
              <a:ext uri="{FF2B5EF4-FFF2-40B4-BE49-F238E27FC236}">
                <a16:creationId xmlns:a16="http://schemas.microsoft.com/office/drawing/2014/main" id="{DD5FC0D8-1BE3-466F-BD87-B250BC3266A2}"/>
              </a:ext>
            </a:extLst>
          </p:cNvPr>
          <p:cNvSpPr txBox="1"/>
          <p:nvPr/>
        </p:nvSpPr>
        <p:spPr>
          <a:xfrm>
            <a:off x="5220072" y="899229"/>
            <a:ext cx="3662672" cy="369332"/>
          </a:xfrm>
          <a:prstGeom prst="rect">
            <a:avLst/>
          </a:prstGeom>
          <a:noFill/>
          <a:ln>
            <a:solidFill>
              <a:srgbClr val="FF0000"/>
            </a:solidFill>
          </a:ln>
        </p:spPr>
        <p:txBody>
          <a:bodyPr wrap="square" rtlCol="0">
            <a:spAutoFit/>
          </a:bodyPr>
          <a:lstStyle/>
          <a:p>
            <a:r>
              <a:rPr kumimoji="1" lang="ja-JP" altLang="en-US" dirty="0">
                <a:solidFill>
                  <a:srgbClr val="FF0000"/>
                </a:solidFill>
              </a:rPr>
              <a:t>シートＣ　</a:t>
            </a:r>
            <a:r>
              <a:rPr lang="ja-JP" altLang="en-US" dirty="0">
                <a:solidFill>
                  <a:srgbClr val="FF0000"/>
                </a:solidFill>
              </a:rPr>
              <a:t>利害関係者要求</a:t>
            </a:r>
            <a:r>
              <a:rPr kumimoji="1" lang="ja-JP" altLang="en-US" dirty="0">
                <a:solidFill>
                  <a:srgbClr val="FF0000"/>
                </a:solidFill>
              </a:rPr>
              <a:t>事項一覧</a:t>
            </a:r>
          </a:p>
        </p:txBody>
      </p:sp>
      <p:sp>
        <p:nvSpPr>
          <p:cNvPr id="7" name="テキスト ボックス 6">
            <a:extLst>
              <a:ext uri="{FF2B5EF4-FFF2-40B4-BE49-F238E27FC236}">
                <a16:creationId xmlns:a16="http://schemas.microsoft.com/office/drawing/2014/main" id="{DCED718F-BCF9-4F66-A069-506B247A0544}"/>
              </a:ext>
            </a:extLst>
          </p:cNvPr>
          <p:cNvSpPr txBox="1"/>
          <p:nvPr/>
        </p:nvSpPr>
        <p:spPr>
          <a:xfrm>
            <a:off x="323528" y="1252533"/>
            <a:ext cx="7085284" cy="461665"/>
          </a:xfrm>
          <a:prstGeom prst="rect">
            <a:avLst/>
          </a:prstGeom>
          <a:noFill/>
        </p:spPr>
        <p:txBody>
          <a:bodyPr wrap="square" rtlCol="0">
            <a:spAutoFit/>
          </a:bodyPr>
          <a:lstStyle/>
          <a:p>
            <a:r>
              <a:rPr kumimoji="1" lang="ja-JP" altLang="en-US" sz="2400" dirty="0">
                <a:latin typeface="+mn-ea"/>
                <a:ea typeface="+mn-ea"/>
              </a:rPr>
              <a:t>２．１　実施結果　（２）</a:t>
            </a:r>
            <a:r>
              <a:rPr lang="ja-JP" altLang="en-US" sz="2400" dirty="0">
                <a:latin typeface="+mn-ea"/>
                <a:ea typeface="+mn-ea"/>
              </a:rPr>
              <a:t>利害関係者の要求事項</a:t>
            </a:r>
            <a:endParaRPr kumimoji="1" lang="ja-JP" altLang="en-US" sz="2400" dirty="0">
              <a:latin typeface="+mn-ea"/>
              <a:ea typeface="+mn-ea"/>
            </a:endParaRPr>
          </a:p>
        </p:txBody>
      </p:sp>
      <p:sp>
        <p:nvSpPr>
          <p:cNvPr id="10" name="コンテンツ プレースホルダー 2">
            <a:extLst>
              <a:ext uri="{FF2B5EF4-FFF2-40B4-BE49-F238E27FC236}">
                <a16:creationId xmlns:a16="http://schemas.microsoft.com/office/drawing/2014/main" id="{FB9B754F-9414-4FDF-9AE5-087F91B69140}"/>
              </a:ext>
            </a:extLst>
          </p:cNvPr>
          <p:cNvSpPr>
            <a:spLocks noGrp="1"/>
          </p:cNvSpPr>
          <p:nvPr>
            <p:ph idx="1"/>
          </p:nvPr>
        </p:nvSpPr>
        <p:spPr>
          <a:xfrm>
            <a:off x="323528" y="2693024"/>
            <a:ext cx="8778688" cy="3691661"/>
          </a:xfrm>
        </p:spPr>
        <p:txBody>
          <a:bodyPr lIns="36000" tIns="36000" rIns="36000" bIns="36000">
            <a:noAutofit/>
          </a:bodyPr>
          <a:lstStyle/>
          <a:p>
            <a:pPr marL="573750" lvl="1">
              <a:buClrTx/>
              <a:buFont typeface="Wingdings" panose="05000000000000000000" pitchFamily="2" charset="2"/>
              <a:buChar char="Ø"/>
            </a:pPr>
            <a:r>
              <a:rPr lang="ja-JP" altLang="en-US" sz="1600" dirty="0">
                <a:latin typeface="+mn-ea"/>
              </a:rPr>
              <a:t>医師</a:t>
            </a:r>
            <a:endParaRPr lang="en-US" altLang="ja-JP" sz="1600" dirty="0">
              <a:latin typeface="+mn-ea"/>
            </a:endParaRPr>
          </a:p>
          <a:p>
            <a:pPr marL="900000" lvl="2"/>
            <a:r>
              <a:rPr lang="ja-JP" altLang="en-US" sz="1400" dirty="0">
                <a:latin typeface="+mn-ea"/>
              </a:rPr>
              <a:t>患者の同意のもとに、診察中に他の病院の情報も含めた正しい薬歴情報を参照できる</a:t>
            </a:r>
            <a:endParaRPr lang="en-US" altLang="ja-JP" sz="1400" dirty="0">
              <a:latin typeface="+mn-ea"/>
            </a:endParaRPr>
          </a:p>
          <a:p>
            <a:pPr marL="900000" lvl="2"/>
            <a:r>
              <a:rPr lang="ja-JP" altLang="en-US" sz="1400" dirty="0">
                <a:latin typeface="+mn-ea"/>
              </a:rPr>
              <a:t>適切な治療を選択するため、参照する薬歴情報は欠損がなく最新化されている</a:t>
            </a:r>
            <a:endParaRPr lang="en-US" altLang="ja-JP" sz="1400" dirty="0">
              <a:latin typeface="+mn-ea"/>
            </a:endParaRPr>
          </a:p>
          <a:p>
            <a:pPr marL="900000" lvl="2"/>
            <a:r>
              <a:rPr lang="ja-JP" altLang="en-US" sz="1400" dirty="0">
                <a:latin typeface="+mn-ea"/>
              </a:rPr>
              <a:t>患者に関する薬のアレルギー情報、副反応歴などを記録・参照できる</a:t>
            </a:r>
            <a:endParaRPr lang="en-US" altLang="ja-JP" sz="1400" dirty="0">
              <a:latin typeface="+mn-ea"/>
            </a:endParaRPr>
          </a:p>
          <a:p>
            <a:pPr marL="573750" lvl="1">
              <a:buClrTx/>
              <a:buFont typeface="Wingdings" panose="05000000000000000000" pitchFamily="2" charset="2"/>
              <a:buChar char="Ø"/>
            </a:pPr>
            <a:r>
              <a:rPr lang="ja-JP" altLang="en-US" sz="1600" dirty="0">
                <a:latin typeface="+mn-ea"/>
              </a:rPr>
              <a:t>薬剤師</a:t>
            </a:r>
            <a:endParaRPr lang="en-US" altLang="ja-JP" sz="1600" dirty="0">
              <a:latin typeface="+mn-ea"/>
            </a:endParaRPr>
          </a:p>
          <a:p>
            <a:pPr marL="900000" lvl="2"/>
            <a:r>
              <a:rPr lang="ja-JP" altLang="en-US" sz="1400" dirty="0">
                <a:latin typeface="+mn-ea"/>
              </a:rPr>
              <a:t>他の薬局の情報も含め、調剤した薬の情報を、薬局内から参照</a:t>
            </a:r>
            <a:r>
              <a:rPr lang="en-US" altLang="ja-JP" sz="1400" dirty="0">
                <a:latin typeface="+mn-ea"/>
              </a:rPr>
              <a:t>/</a:t>
            </a:r>
            <a:r>
              <a:rPr lang="ja-JP" altLang="en-US" sz="1400" dirty="0">
                <a:latin typeface="+mn-ea"/>
              </a:rPr>
              <a:t>記録することができる</a:t>
            </a:r>
            <a:endParaRPr lang="en-US" altLang="ja-JP" sz="1400" dirty="0">
              <a:latin typeface="+mn-ea"/>
            </a:endParaRPr>
          </a:p>
          <a:p>
            <a:pPr marL="900000" lvl="2"/>
            <a:r>
              <a:rPr lang="ja-JP" altLang="en-US" sz="1400" dirty="0">
                <a:latin typeface="+mn-ea"/>
              </a:rPr>
              <a:t>患者に渡そうとする薬が適切か否かを判断するため、参照する薬歴情報は欠損がなく最新化されている</a:t>
            </a:r>
            <a:endParaRPr lang="en-US" altLang="ja-JP" sz="1400" dirty="0">
              <a:latin typeface="+mn-ea"/>
            </a:endParaRPr>
          </a:p>
          <a:p>
            <a:pPr marL="573750" lvl="1">
              <a:buClrTx/>
              <a:buFont typeface="Wingdings" panose="05000000000000000000" pitchFamily="2" charset="2"/>
              <a:buChar char="Ø"/>
            </a:pPr>
            <a:r>
              <a:rPr lang="ja-JP" altLang="en-US" sz="1600" dirty="0">
                <a:latin typeface="+mn-ea"/>
              </a:rPr>
              <a:t>患者</a:t>
            </a:r>
            <a:endParaRPr lang="en-US" altLang="ja-JP" sz="1600" dirty="0">
              <a:latin typeface="+mn-ea"/>
            </a:endParaRPr>
          </a:p>
          <a:p>
            <a:pPr marL="900000" lvl="2"/>
            <a:r>
              <a:rPr lang="ja-JP" altLang="en-US" sz="1400" dirty="0">
                <a:latin typeface="+mn-ea"/>
              </a:rPr>
              <a:t>携帯率の高い物で、いつでも本人の薬歴情報が参照できる</a:t>
            </a:r>
            <a:endParaRPr lang="en-US" altLang="ja-JP" sz="1400" dirty="0">
              <a:latin typeface="+mn-ea"/>
            </a:endParaRPr>
          </a:p>
          <a:p>
            <a:pPr marL="573750" lvl="1">
              <a:buClrTx/>
              <a:buFont typeface="Wingdings" panose="05000000000000000000" pitchFamily="2" charset="2"/>
              <a:buChar char="Ø"/>
            </a:pPr>
            <a:r>
              <a:rPr lang="ja-JP" altLang="en-US" sz="1600" dirty="0">
                <a:latin typeface="+mn-ea"/>
              </a:rPr>
              <a:t>共通</a:t>
            </a:r>
            <a:endParaRPr lang="en-US" altLang="ja-JP" sz="1600" dirty="0">
              <a:latin typeface="+mn-ea"/>
            </a:endParaRPr>
          </a:p>
          <a:p>
            <a:pPr marL="900000" lvl="2"/>
            <a:r>
              <a:rPr lang="ja-JP" altLang="en-US" sz="1400" dirty="0">
                <a:latin typeface="+mn-ea"/>
              </a:rPr>
              <a:t>（性善説の心得やルールではなく）、薬歴情報のプライバシー性を保つための「客観的に実効性が説明できる仕組み」のもとで、患者とそれに関わる医師、薬剤師に限り薬歴情報を参照できる</a:t>
            </a:r>
            <a:endParaRPr lang="en-US" altLang="ja-JP" sz="1400" dirty="0">
              <a:latin typeface="+mn-ea"/>
            </a:endParaRPr>
          </a:p>
          <a:p>
            <a:pPr marL="900000" lvl="2"/>
            <a:r>
              <a:rPr lang="ja-JP" altLang="en-US" sz="1400" dirty="0">
                <a:latin typeface="+mn-ea"/>
              </a:rPr>
              <a:t>深夜の緊急対応の可能性への配慮として原則ほぼ２４ｈ３６５ｄ参照可能である</a:t>
            </a:r>
            <a:endParaRPr lang="en-US" altLang="ja-JP" sz="1400" dirty="0">
              <a:latin typeface="+mn-ea"/>
            </a:endParaRPr>
          </a:p>
          <a:p>
            <a:pPr marL="900000" lvl="2"/>
            <a:r>
              <a:rPr lang="ja-JP" altLang="en-US" sz="1400" dirty="0">
                <a:latin typeface="+mn-ea"/>
              </a:rPr>
              <a:t>参照や登録のためには著しい手間がかかったり、長時間を要したりしない</a:t>
            </a:r>
            <a:endParaRPr lang="en-US" altLang="ja-JP" sz="1400" dirty="0">
              <a:latin typeface="+mn-ea"/>
            </a:endParaRPr>
          </a:p>
        </p:txBody>
      </p:sp>
      <p:sp>
        <p:nvSpPr>
          <p:cNvPr id="8" name="コンテンツ プレースホルダー 2">
            <a:extLst>
              <a:ext uri="{FF2B5EF4-FFF2-40B4-BE49-F238E27FC236}">
                <a16:creationId xmlns:a16="http://schemas.microsoft.com/office/drawing/2014/main" id="{02919B50-4A9C-4D7D-83AF-406B37646AAC}"/>
              </a:ext>
            </a:extLst>
          </p:cNvPr>
          <p:cNvSpPr txBox="1">
            <a:spLocks/>
          </p:cNvSpPr>
          <p:nvPr/>
        </p:nvSpPr>
        <p:spPr bwMode="auto">
          <a:xfrm>
            <a:off x="366529" y="1743581"/>
            <a:ext cx="8692685" cy="533189"/>
          </a:xfrm>
          <a:prstGeom prst="rect">
            <a:avLst/>
          </a:prstGeom>
          <a:noFill/>
          <a:ln w="9525">
            <a:solidFill>
              <a:srgbClr val="000000"/>
            </a:solidFill>
            <a:prstDash val="sysDash"/>
            <a:miter lim="800000"/>
            <a:headEnd/>
            <a:tailEnd/>
          </a:ln>
          <a:extLst>
            <a:ext uri="{909E8E84-426E-40DD-AFC4-6F175D3DCCD1}">
              <a14:hiddenFill xmlns:a14="http://schemas.microsoft.com/office/drawing/2010/main">
                <a:solidFill>
                  <a:srgbClr val="FFFFFF"/>
                </a:solidFill>
              </a14:hiddenFill>
            </a:ext>
          </a:extLst>
        </p:spPr>
        <p:txBody>
          <a:bodyPr vert="horz" wrap="square" lIns="36000" tIns="36000" rIns="36000" bIns="36000" numCol="1" anchor="t" anchorCtr="0" compatLnSpc="1">
            <a:prstTxWarp prst="textNoShape">
              <a:avLst/>
            </a:prstTxWarp>
            <a:noAutofit/>
          </a:bodyPr>
          <a:lstStyle>
            <a:lvl1pPr marL="342900" indent="-342900" algn="l" rtl="0" eaLnBrk="0" fontAlgn="base" hangingPunct="0">
              <a:spcBef>
                <a:spcPct val="20000"/>
              </a:spcBef>
              <a:spcAft>
                <a:spcPct val="0"/>
              </a:spcAft>
              <a:buClr>
                <a:srgbClr val="000066"/>
              </a:buClr>
              <a:buFont typeface="Wingdings" pitchFamily="2" charset="2"/>
              <a:buChar char="s"/>
              <a:defRPr kumimoji="1" sz="3200">
                <a:solidFill>
                  <a:srgbClr val="000066"/>
                </a:solidFill>
                <a:latin typeface="+mn-lt"/>
                <a:ea typeface="+mn-ea"/>
                <a:cs typeface="+mn-cs"/>
              </a:defRPr>
            </a:lvl1pPr>
            <a:lvl2pPr marL="742950" indent="-285750" algn="l" rtl="0" eaLnBrk="0" fontAlgn="base" hangingPunct="0">
              <a:spcBef>
                <a:spcPct val="20000"/>
              </a:spcBef>
              <a:spcAft>
                <a:spcPct val="0"/>
              </a:spcAft>
              <a:buClr>
                <a:srgbClr val="FF0000"/>
              </a:buClr>
              <a:buFont typeface="Arial"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000066"/>
              </a:buClr>
              <a:buFont typeface="Arial" charset="0"/>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FF0000"/>
              </a:buClr>
              <a:buFont typeface="Arial"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rgbClr val="000066"/>
              </a:buClr>
              <a:buFont typeface="Arial" charset="0"/>
              <a:buChar char="»"/>
              <a:defRPr kumimoji="1" sz="2000">
                <a:solidFill>
                  <a:schemeClr val="tx1"/>
                </a:solidFill>
                <a:latin typeface="+mn-lt"/>
                <a:ea typeface="+mn-ea"/>
              </a:defRPr>
            </a:lvl5pPr>
            <a:lvl6pPr marL="25146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marL="287338" lvl="1" indent="-109538">
              <a:buClrTx/>
              <a:buNone/>
            </a:pPr>
            <a:r>
              <a:rPr lang="ja-JP" altLang="en-US" sz="1400" b="1" kern="0" dirty="0">
                <a:latin typeface="+mn-ea"/>
              </a:rPr>
              <a:t>要求事項選択のポリシー</a:t>
            </a:r>
            <a:r>
              <a:rPr lang="ja-JP" altLang="en-US" sz="1400" kern="0" dirty="0">
                <a:latin typeface="+mn-ea"/>
              </a:rPr>
              <a:t>：・携帯性の高い仕組みでお薬手帳の役割を実現することに特化する</a:t>
            </a:r>
            <a:endParaRPr lang="en-US" altLang="ja-JP" sz="1400" kern="0" dirty="0">
              <a:latin typeface="+mn-ea"/>
            </a:endParaRPr>
          </a:p>
          <a:p>
            <a:pPr marL="287338" lvl="1" indent="-109538">
              <a:buClrTx/>
              <a:buNone/>
            </a:pPr>
            <a:r>
              <a:rPr lang="ja-JP" altLang="en-US" sz="1400" kern="0" dirty="0">
                <a:latin typeface="+mn-ea"/>
              </a:rPr>
              <a:t>　　　　　　　　　　　　　　　　　・情報共有が進むことによる弊害を防止するためのセキュリティ対策を考慮する</a:t>
            </a:r>
            <a:endParaRPr lang="en-US" altLang="ja-JP" sz="1400" kern="0" dirty="0">
              <a:latin typeface="+mn-ea"/>
            </a:endParaRPr>
          </a:p>
        </p:txBody>
      </p:sp>
      <p:sp>
        <p:nvSpPr>
          <p:cNvPr id="9" name="コンテンツ プレースホルダー 2">
            <a:extLst>
              <a:ext uri="{FF2B5EF4-FFF2-40B4-BE49-F238E27FC236}">
                <a16:creationId xmlns:a16="http://schemas.microsoft.com/office/drawing/2014/main" id="{0B9A88F2-3A3B-4D06-B2BE-8D4B6EA9D641}"/>
              </a:ext>
            </a:extLst>
          </p:cNvPr>
          <p:cNvSpPr txBox="1">
            <a:spLocks/>
          </p:cNvSpPr>
          <p:nvPr/>
        </p:nvSpPr>
        <p:spPr bwMode="auto">
          <a:xfrm>
            <a:off x="251520" y="2418298"/>
            <a:ext cx="2872680" cy="358622"/>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vert="horz" wrap="square" lIns="36000" tIns="36000" rIns="36000" bIns="36000" numCol="1" anchor="t" anchorCtr="0" compatLnSpc="1">
            <a:prstTxWarp prst="textNoShape">
              <a:avLst/>
            </a:prstTxWarp>
            <a:noAutofit/>
          </a:bodyPr>
          <a:lstStyle>
            <a:lvl1pPr marL="342900" indent="-342900" algn="l" rtl="0" eaLnBrk="0" fontAlgn="base" hangingPunct="0">
              <a:spcBef>
                <a:spcPct val="20000"/>
              </a:spcBef>
              <a:spcAft>
                <a:spcPct val="0"/>
              </a:spcAft>
              <a:buClr>
                <a:srgbClr val="000066"/>
              </a:buClr>
              <a:buFont typeface="Wingdings" pitchFamily="2" charset="2"/>
              <a:buChar char="s"/>
              <a:defRPr kumimoji="1" sz="3200">
                <a:solidFill>
                  <a:srgbClr val="000066"/>
                </a:solidFill>
                <a:latin typeface="+mn-lt"/>
                <a:ea typeface="+mn-ea"/>
                <a:cs typeface="+mn-cs"/>
              </a:defRPr>
            </a:lvl1pPr>
            <a:lvl2pPr marL="742950" indent="-285750" algn="l" rtl="0" eaLnBrk="0" fontAlgn="base" hangingPunct="0">
              <a:spcBef>
                <a:spcPct val="20000"/>
              </a:spcBef>
              <a:spcAft>
                <a:spcPct val="0"/>
              </a:spcAft>
              <a:buClr>
                <a:srgbClr val="FF0000"/>
              </a:buClr>
              <a:buFont typeface="Arial"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000066"/>
              </a:buClr>
              <a:buFont typeface="Arial" charset="0"/>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FF0000"/>
              </a:buClr>
              <a:buFont typeface="Arial"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rgbClr val="000066"/>
              </a:buClr>
              <a:buFont typeface="Arial" charset="0"/>
              <a:buChar char="»"/>
              <a:defRPr kumimoji="1" sz="2000">
                <a:solidFill>
                  <a:schemeClr val="tx1"/>
                </a:solidFill>
                <a:latin typeface="+mn-lt"/>
                <a:ea typeface="+mn-ea"/>
              </a:defRPr>
            </a:lvl5pPr>
            <a:lvl6pPr marL="25146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marL="287338" lvl="1" indent="-109538">
              <a:buClrTx/>
              <a:buNone/>
            </a:pPr>
            <a:r>
              <a:rPr lang="ja-JP" altLang="en-US" sz="1600" kern="0" dirty="0">
                <a:latin typeface="+mn-ea"/>
              </a:rPr>
              <a:t>利害関係者の要求事項：</a:t>
            </a:r>
            <a:endParaRPr lang="en-US" altLang="ja-JP" sz="1600" kern="0" dirty="0">
              <a:latin typeface="+mn-ea"/>
            </a:endParaRPr>
          </a:p>
        </p:txBody>
      </p:sp>
      <p:sp>
        <p:nvSpPr>
          <p:cNvPr id="11" name="タイトル 1">
            <a:extLst>
              <a:ext uri="{FF2B5EF4-FFF2-40B4-BE49-F238E27FC236}">
                <a16:creationId xmlns:a16="http://schemas.microsoft.com/office/drawing/2014/main" id="{233D0F82-D8DB-47D6-BC8B-1E3694724101}"/>
              </a:ext>
            </a:extLst>
          </p:cNvPr>
          <p:cNvSpPr>
            <a:spLocks noGrp="1"/>
          </p:cNvSpPr>
          <p:nvPr>
            <p:ph type="title"/>
          </p:nvPr>
        </p:nvSpPr>
        <p:spPr>
          <a:xfrm>
            <a:off x="249424" y="99761"/>
            <a:ext cx="7920880" cy="1080294"/>
          </a:xfrm>
        </p:spPr>
        <p:txBody>
          <a:bodyPr/>
          <a:lstStyle/>
          <a:p>
            <a:r>
              <a:rPr lang="ja-JP" altLang="en-US" sz="2800" dirty="0">
                <a:solidFill>
                  <a:schemeClr val="tx1"/>
                </a:solidFill>
              </a:rPr>
              <a:t>２</a:t>
            </a:r>
            <a:r>
              <a:rPr lang="en-US" altLang="ja-JP" sz="2800" dirty="0">
                <a:solidFill>
                  <a:schemeClr val="tx1"/>
                </a:solidFill>
              </a:rPr>
              <a:t>.</a:t>
            </a:r>
            <a:r>
              <a:rPr lang="ja-JP" altLang="en-US" sz="2800" dirty="0">
                <a:solidFill>
                  <a:schemeClr val="tx1"/>
                </a:solidFill>
                <a:latin typeface="ＭＳ Ｐゴシック" panose="020B0600070205080204" pitchFamily="50" charset="-128"/>
                <a:ea typeface="ＭＳ Ｐゴシック" panose="020B0600070205080204" pitchFamily="50" charset="-128"/>
              </a:rPr>
              <a:t>利害関係者ニーズ及び利害関係者要求事項定義</a:t>
            </a:r>
            <a:endParaRPr kumimoji="1" lang="ja-JP" altLang="en-US" sz="2800" dirty="0">
              <a:solidFill>
                <a:schemeClr val="tx1"/>
              </a:solidFill>
            </a:endParaRPr>
          </a:p>
        </p:txBody>
      </p:sp>
    </p:spTree>
    <p:extLst>
      <p:ext uri="{BB962C8B-B14F-4D97-AF65-F5344CB8AC3E}">
        <p14:creationId xmlns:p14="http://schemas.microsoft.com/office/powerpoint/2010/main" val="40103755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コンテンツ プレースホルダー 2">
            <a:extLst>
              <a:ext uri="{FF2B5EF4-FFF2-40B4-BE49-F238E27FC236}">
                <a16:creationId xmlns:a16="http://schemas.microsoft.com/office/drawing/2014/main" id="{4D7F38FF-A4A0-4669-8907-B0DE58C70A38}"/>
              </a:ext>
            </a:extLst>
          </p:cNvPr>
          <p:cNvSpPr txBox="1">
            <a:spLocks/>
          </p:cNvSpPr>
          <p:nvPr/>
        </p:nvSpPr>
        <p:spPr bwMode="auto">
          <a:xfrm>
            <a:off x="3588024" y="2060848"/>
            <a:ext cx="5304456" cy="432047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lr>
                <a:srgbClr val="000066"/>
              </a:buClr>
              <a:buFont typeface="Wingdings" pitchFamily="2" charset="2"/>
              <a:buChar char="s"/>
              <a:defRPr kumimoji="1" sz="3200">
                <a:solidFill>
                  <a:srgbClr val="000066"/>
                </a:solidFill>
                <a:latin typeface="+mn-lt"/>
                <a:ea typeface="+mn-ea"/>
                <a:cs typeface="+mn-cs"/>
              </a:defRPr>
            </a:lvl1pPr>
            <a:lvl2pPr marL="742950" indent="-285750" algn="l" rtl="0" eaLnBrk="0" fontAlgn="base" hangingPunct="0">
              <a:spcBef>
                <a:spcPct val="20000"/>
              </a:spcBef>
              <a:spcAft>
                <a:spcPct val="0"/>
              </a:spcAft>
              <a:buClr>
                <a:srgbClr val="FF0000"/>
              </a:buClr>
              <a:buFont typeface="Arial"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000066"/>
              </a:buClr>
              <a:buFont typeface="Arial" charset="0"/>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FF0000"/>
              </a:buClr>
              <a:buFont typeface="Arial"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rgbClr val="000066"/>
              </a:buClr>
              <a:buFont typeface="Arial" charset="0"/>
              <a:buChar char="»"/>
              <a:defRPr kumimoji="1" sz="2000">
                <a:solidFill>
                  <a:schemeClr val="tx1"/>
                </a:solidFill>
                <a:latin typeface="+mn-lt"/>
                <a:ea typeface="+mn-ea"/>
              </a:defRPr>
            </a:lvl5pPr>
            <a:lvl6pPr marL="25146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a:buFont typeface="Wingdings" panose="05000000000000000000" pitchFamily="2" charset="2"/>
              <a:buChar char="l"/>
            </a:pPr>
            <a:r>
              <a:rPr lang="ja-JP" altLang="en-US" sz="1400" kern="0" dirty="0">
                <a:latin typeface="+mn-ea"/>
              </a:rPr>
              <a:t>患者の同意のもとに、診察中に他の病院の情報も含めた正しい薬歴情報を参照できる</a:t>
            </a:r>
          </a:p>
          <a:p>
            <a:pPr>
              <a:buFont typeface="Wingdings" panose="05000000000000000000" pitchFamily="2" charset="2"/>
              <a:buChar char="l"/>
            </a:pPr>
            <a:r>
              <a:rPr lang="ja-JP" altLang="en-US" sz="1400" kern="0" dirty="0">
                <a:latin typeface="+mn-ea"/>
              </a:rPr>
              <a:t>適切な治療を選択するため、参照する薬歴情報は欠損がなく最新化されている</a:t>
            </a:r>
            <a:endParaRPr lang="en-US" altLang="ja-JP" sz="1400" kern="0" dirty="0">
              <a:latin typeface="+mn-ea"/>
            </a:endParaRPr>
          </a:p>
          <a:p>
            <a:pPr>
              <a:buFont typeface="Wingdings" panose="05000000000000000000" pitchFamily="2" charset="2"/>
              <a:buChar char="l"/>
            </a:pPr>
            <a:r>
              <a:rPr lang="ja-JP" altLang="en-US" sz="1400" kern="0" dirty="0">
                <a:latin typeface="+mn-ea"/>
              </a:rPr>
              <a:t>患者に関する薬のアレルギー情報、副反応歴などを記録・参照できる</a:t>
            </a:r>
            <a:endParaRPr lang="en-US" altLang="ja-JP" sz="1400" kern="0" dirty="0">
              <a:latin typeface="+mn-ea"/>
            </a:endParaRPr>
          </a:p>
          <a:p>
            <a:pPr>
              <a:buFont typeface="Wingdings" panose="05000000000000000000" pitchFamily="2" charset="2"/>
              <a:buChar char="l"/>
            </a:pPr>
            <a:r>
              <a:rPr lang="ja-JP" altLang="en-US" sz="1400" kern="0" dirty="0">
                <a:latin typeface="+mn-ea"/>
              </a:rPr>
              <a:t>他の薬局の情報も含め、調剤した薬の情報を、薬局内から参照</a:t>
            </a:r>
            <a:r>
              <a:rPr lang="en-US" altLang="ja-JP" sz="1400" kern="0" dirty="0">
                <a:latin typeface="+mn-ea"/>
              </a:rPr>
              <a:t>/</a:t>
            </a:r>
            <a:r>
              <a:rPr lang="ja-JP" altLang="en-US" sz="1400" kern="0" dirty="0">
                <a:latin typeface="+mn-ea"/>
              </a:rPr>
              <a:t>記録することができる</a:t>
            </a:r>
          </a:p>
          <a:p>
            <a:pPr>
              <a:buFont typeface="Wingdings" panose="05000000000000000000" pitchFamily="2" charset="2"/>
              <a:buChar char="l"/>
            </a:pPr>
            <a:r>
              <a:rPr lang="ja-JP" altLang="en-US" sz="1400" kern="0" dirty="0">
                <a:latin typeface="+mn-ea"/>
              </a:rPr>
              <a:t>患者に渡そうとする薬が適切か否かを判断するため、参照する薬歴情報は欠損がなく最新化されている</a:t>
            </a:r>
            <a:endParaRPr lang="en-US" altLang="ja-JP" sz="1400" kern="0" dirty="0">
              <a:latin typeface="+mn-ea"/>
            </a:endParaRPr>
          </a:p>
          <a:p>
            <a:pPr>
              <a:buFont typeface="Wingdings" panose="05000000000000000000" pitchFamily="2" charset="2"/>
              <a:buChar char="l"/>
            </a:pPr>
            <a:r>
              <a:rPr lang="ja-JP" altLang="en-US" sz="1400" kern="0" dirty="0">
                <a:latin typeface="+mn-ea"/>
              </a:rPr>
              <a:t>携帯率の高い物で、いつでも薬歴情報が参照できる</a:t>
            </a:r>
            <a:endParaRPr lang="en-US" altLang="ja-JP" sz="1400" kern="0" dirty="0">
              <a:latin typeface="+mn-ea"/>
            </a:endParaRPr>
          </a:p>
          <a:p>
            <a:pPr>
              <a:buFont typeface="Wingdings" panose="05000000000000000000" pitchFamily="2" charset="2"/>
              <a:buChar char="l"/>
            </a:pPr>
            <a:r>
              <a:rPr lang="ja-JP" altLang="en-US" sz="1400" kern="0" dirty="0">
                <a:latin typeface="+mn-ea"/>
              </a:rPr>
              <a:t>（性善説の心得やルールではなく）、薬歴情報のプライバシー性を保つための「客観的に実効性が説明できる仕組み」の下で、患者とそれに関わる医師、薬剤師に限り薬歴情報を参照できる</a:t>
            </a:r>
          </a:p>
          <a:p>
            <a:pPr>
              <a:buFont typeface="Wingdings" panose="05000000000000000000" pitchFamily="2" charset="2"/>
              <a:buChar char="l"/>
            </a:pPr>
            <a:r>
              <a:rPr lang="ja-JP" altLang="en-US" sz="1400" kern="0" dirty="0">
                <a:latin typeface="+mn-ea"/>
              </a:rPr>
              <a:t>深夜の緊急対応の可能性への配慮として原則ほぼ２４ｈ３６５ｄ参照可能である</a:t>
            </a:r>
            <a:endParaRPr lang="en-US" altLang="ja-JP" sz="1400" kern="0" dirty="0">
              <a:latin typeface="+mn-ea"/>
            </a:endParaRPr>
          </a:p>
          <a:p>
            <a:pPr>
              <a:buFont typeface="Wingdings" panose="05000000000000000000" pitchFamily="2" charset="2"/>
              <a:buChar char="l"/>
            </a:pPr>
            <a:r>
              <a:rPr lang="ja-JP" altLang="en-US" sz="1400" kern="0" dirty="0">
                <a:latin typeface="+mn-ea"/>
              </a:rPr>
              <a:t>参照や登録のためには著しい手間がかかったり、長時間を要したりしない</a:t>
            </a:r>
            <a:endParaRPr lang="en-US" altLang="ja-JP" sz="1400" kern="0" dirty="0">
              <a:latin typeface="+mn-ea"/>
            </a:endParaRPr>
          </a:p>
          <a:p>
            <a:pPr lvl="1">
              <a:buFont typeface="Wingdings" panose="05000000000000000000" pitchFamily="2" charset="2"/>
              <a:buChar char="l"/>
            </a:pPr>
            <a:endParaRPr lang="en-US" altLang="ja-JP" sz="1400" kern="0" dirty="0">
              <a:latin typeface="+mn-ea"/>
            </a:endParaRPr>
          </a:p>
          <a:p>
            <a:pPr marL="914400" lvl="2" indent="0">
              <a:buFont typeface="Arial" charset="0"/>
              <a:buNone/>
            </a:pPr>
            <a:endParaRPr lang="en-US" altLang="ja-JP" sz="1400" kern="0" dirty="0">
              <a:latin typeface="+mn-ea"/>
            </a:endParaRPr>
          </a:p>
        </p:txBody>
      </p:sp>
      <p:sp>
        <p:nvSpPr>
          <p:cNvPr id="3" name="コンテンツ プレースホルダー 2">
            <a:extLst>
              <a:ext uri="{FF2B5EF4-FFF2-40B4-BE49-F238E27FC236}">
                <a16:creationId xmlns:a16="http://schemas.microsoft.com/office/drawing/2014/main" id="{EE0635C0-EA9D-495F-BF3D-BC4001E1D453}"/>
              </a:ext>
            </a:extLst>
          </p:cNvPr>
          <p:cNvSpPr>
            <a:spLocks noGrp="1"/>
          </p:cNvSpPr>
          <p:nvPr>
            <p:ph idx="1"/>
          </p:nvPr>
        </p:nvSpPr>
        <p:spPr>
          <a:xfrm>
            <a:off x="539552" y="2636912"/>
            <a:ext cx="2349053" cy="2663209"/>
          </a:xfrm>
          <a:solidFill>
            <a:srgbClr val="0000CC"/>
          </a:solidFill>
        </p:spPr>
        <p:txBody>
          <a:bodyPr/>
          <a:lstStyle/>
          <a:p>
            <a:pPr lvl="0" eaLnBrk="1" hangingPunct="1">
              <a:spcBef>
                <a:spcPct val="0"/>
              </a:spcBef>
              <a:buClrTx/>
              <a:buFont typeface="Wingdings" panose="05000000000000000000" pitchFamily="2" charset="2"/>
              <a:buChar char="ü"/>
            </a:pPr>
            <a:r>
              <a:rPr lang="ja-JP" altLang="en-US" sz="1400" b="1" dirty="0">
                <a:solidFill>
                  <a:schemeClr val="bg1"/>
                </a:solidFill>
                <a:latin typeface="ＭＳ Ｐゴシック"/>
                <a:ea typeface="ＭＳ Ｐゴシック" charset="-128"/>
              </a:rPr>
              <a:t>携帯率の高い（携帯性の良い）手段を用いた仕組みとする</a:t>
            </a:r>
            <a:endParaRPr lang="en-US" altLang="ja-JP" sz="1400" b="1" dirty="0">
              <a:solidFill>
                <a:schemeClr val="bg1"/>
              </a:solidFill>
              <a:latin typeface="ＭＳ Ｐゴシック"/>
              <a:ea typeface="ＭＳ Ｐゴシック" charset="-128"/>
            </a:endParaRPr>
          </a:p>
          <a:p>
            <a:pPr lvl="0" eaLnBrk="1" hangingPunct="1">
              <a:spcBef>
                <a:spcPct val="0"/>
              </a:spcBef>
              <a:buClrTx/>
              <a:buFont typeface="Wingdings" panose="05000000000000000000" pitchFamily="2" charset="2"/>
              <a:buChar char="ü"/>
            </a:pPr>
            <a:endParaRPr lang="en-US" altLang="ja-JP" sz="1400" b="1" dirty="0">
              <a:solidFill>
                <a:schemeClr val="bg1"/>
              </a:solidFill>
              <a:latin typeface="ＭＳ Ｐゴシック"/>
              <a:ea typeface="ＭＳ Ｐゴシック" charset="-128"/>
            </a:endParaRPr>
          </a:p>
          <a:p>
            <a:pPr eaLnBrk="1" hangingPunct="1">
              <a:spcBef>
                <a:spcPct val="0"/>
              </a:spcBef>
              <a:buClrTx/>
              <a:buFont typeface="Wingdings" panose="05000000000000000000" pitchFamily="2" charset="2"/>
              <a:buChar char="ü"/>
            </a:pPr>
            <a:r>
              <a:rPr lang="ja-JP" altLang="en-US" sz="1400" b="1" dirty="0">
                <a:solidFill>
                  <a:schemeClr val="bg1"/>
                </a:solidFill>
                <a:latin typeface="ＭＳ Ｐゴシック"/>
                <a:ea typeface="ＭＳ Ｐゴシック" charset="-128"/>
              </a:rPr>
              <a:t>記録の欠損を防ぎ、治療時での薬歴情報活用を促進する</a:t>
            </a:r>
            <a:endParaRPr lang="en-US" altLang="ja-JP" sz="1400" b="1" dirty="0">
              <a:solidFill>
                <a:schemeClr val="bg1"/>
              </a:solidFill>
              <a:latin typeface="ＭＳ Ｐゴシック"/>
              <a:ea typeface="ＭＳ Ｐゴシック" charset="-128"/>
            </a:endParaRPr>
          </a:p>
          <a:p>
            <a:pPr eaLnBrk="1" hangingPunct="1">
              <a:spcBef>
                <a:spcPct val="0"/>
              </a:spcBef>
              <a:buClrTx/>
              <a:buFont typeface="Wingdings" panose="05000000000000000000" pitchFamily="2" charset="2"/>
              <a:buChar char="ü"/>
            </a:pPr>
            <a:endParaRPr lang="ja-JP" altLang="en-US" sz="1400" b="1" dirty="0">
              <a:solidFill>
                <a:schemeClr val="bg1"/>
              </a:solidFill>
              <a:latin typeface="ＭＳ Ｐゴシック"/>
              <a:ea typeface="ＭＳ Ｐゴシック" charset="-128"/>
            </a:endParaRPr>
          </a:p>
          <a:p>
            <a:pPr lvl="0" eaLnBrk="1" hangingPunct="1">
              <a:spcBef>
                <a:spcPct val="0"/>
              </a:spcBef>
              <a:buClrTx/>
              <a:buFont typeface="Wingdings" panose="05000000000000000000" pitchFamily="2" charset="2"/>
              <a:buChar char="ü"/>
            </a:pPr>
            <a:r>
              <a:rPr lang="ja-JP" altLang="en-US" sz="1400" b="1" dirty="0">
                <a:solidFill>
                  <a:schemeClr val="bg1"/>
                </a:solidFill>
                <a:latin typeface="ＭＳ Ｐゴシック"/>
                <a:ea typeface="ＭＳ Ｐゴシック" charset="-128"/>
              </a:rPr>
              <a:t>共有される情報の内容やプライバシー保護のレベルが低下しないようにする</a:t>
            </a:r>
          </a:p>
        </p:txBody>
      </p:sp>
      <p:sp>
        <p:nvSpPr>
          <p:cNvPr id="4" name="フッター プレースホルダー 3">
            <a:extLst>
              <a:ext uri="{FF2B5EF4-FFF2-40B4-BE49-F238E27FC236}">
                <a16:creationId xmlns:a16="http://schemas.microsoft.com/office/drawing/2014/main" id="{99AE4095-EF2B-468D-AC4A-BBF2F51B8226}"/>
              </a:ext>
            </a:extLst>
          </p:cNvPr>
          <p:cNvSpPr>
            <a:spLocks noGrp="1"/>
          </p:cNvSpPr>
          <p:nvPr>
            <p:ph type="ftr" sz="quarter" idx="11"/>
          </p:nvPr>
        </p:nvSpPr>
        <p:spPr/>
        <p:txBody>
          <a:bodyPr/>
          <a:lstStyle/>
          <a:p>
            <a:pPr>
              <a:defRPr/>
            </a:pPr>
            <a:r>
              <a:rPr lang="en-US" altLang="ja-JP" dirty="0">
                <a:latin typeface="+mn-ea"/>
                <a:ea typeface="+mn-ea"/>
              </a:rPr>
              <a:t>©</a:t>
            </a:r>
            <a:r>
              <a:rPr lang="ja-JP" altLang="en-US" dirty="0">
                <a:latin typeface="+mn-ea"/>
                <a:ea typeface="+mn-ea"/>
              </a:rPr>
              <a:t>　</a:t>
            </a:r>
            <a:r>
              <a:rPr lang="en-US" altLang="ja-JP" dirty="0">
                <a:latin typeface="+mn-ea"/>
                <a:ea typeface="+mn-ea"/>
              </a:rPr>
              <a:t>2020  IPA</a:t>
            </a:r>
            <a:r>
              <a:rPr lang="ja-JP" altLang="en-US" dirty="0">
                <a:latin typeface="+mn-ea"/>
                <a:ea typeface="+mn-ea"/>
              </a:rPr>
              <a:t>　 　</a:t>
            </a:r>
            <a:endParaRPr lang="en-US" altLang="ja-JP" dirty="0">
              <a:latin typeface="+mn-ea"/>
              <a:ea typeface="+mn-ea"/>
            </a:endParaRPr>
          </a:p>
        </p:txBody>
      </p:sp>
      <p:sp>
        <p:nvSpPr>
          <p:cNvPr id="5" name="スライド番号プレースホルダー 4">
            <a:extLst>
              <a:ext uri="{FF2B5EF4-FFF2-40B4-BE49-F238E27FC236}">
                <a16:creationId xmlns:a16="http://schemas.microsoft.com/office/drawing/2014/main" id="{D9BB5E1A-C0C6-4F20-9611-821674D649EB}"/>
              </a:ext>
            </a:extLst>
          </p:cNvPr>
          <p:cNvSpPr>
            <a:spLocks noGrp="1"/>
          </p:cNvSpPr>
          <p:nvPr>
            <p:ph type="sldNum" sz="quarter" idx="12"/>
          </p:nvPr>
        </p:nvSpPr>
        <p:spPr/>
        <p:txBody>
          <a:bodyPr/>
          <a:lstStyle/>
          <a:p>
            <a:pPr>
              <a:defRPr/>
            </a:pPr>
            <a:fld id="{947C4043-D9BA-404F-BA06-4F161DED0E96}" type="slidenum">
              <a:rPr lang="en-US" altLang="ja-JP" smtClean="0">
                <a:latin typeface="+mn-ea"/>
                <a:ea typeface="+mn-ea"/>
              </a:rPr>
              <a:pPr>
                <a:defRPr/>
              </a:pPr>
              <a:t>12</a:t>
            </a:fld>
            <a:endParaRPr lang="en-US" altLang="ja-JP">
              <a:latin typeface="+mn-ea"/>
              <a:ea typeface="+mn-ea"/>
            </a:endParaRPr>
          </a:p>
        </p:txBody>
      </p:sp>
      <p:sp>
        <p:nvSpPr>
          <p:cNvPr id="7" name="テキスト ボックス 6">
            <a:extLst>
              <a:ext uri="{FF2B5EF4-FFF2-40B4-BE49-F238E27FC236}">
                <a16:creationId xmlns:a16="http://schemas.microsoft.com/office/drawing/2014/main" id="{E0631A1B-A960-4ABF-9168-24D6654CAD93}"/>
              </a:ext>
            </a:extLst>
          </p:cNvPr>
          <p:cNvSpPr txBox="1"/>
          <p:nvPr/>
        </p:nvSpPr>
        <p:spPr>
          <a:xfrm>
            <a:off x="539552" y="1340768"/>
            <a:ext cx="4248472" cy="400110"/>
          </a:xfrm>
          <a:prstGeom prst="rect">
            <a:avLst/>
          </a:prstGeom>
          <a:noFill/>
        </p:spPr>
        <p:txBody>
          <a:bodyPr wrap="square" rtlCol="0">
            <a:spAutoFit/>
          </a:bodyPr>
          <a:lstStyle/>
          <a:p>
            <a:r>
              <a:rPr kumimoji="1" lang="ja-JP" altLang="en-US" sz="2000" dirty="0"/>
              <a:t>要求事項の妥当性確認の例　　</a:t>
            </a:r>
            <a:endParaRPr kumimoji="1" lang="en-US" altLang="ja-JP" sz="2000" dirty="0"/>
          </a:p>
        </p:txBody>
      </p:sp>
      <p:sp>
        <p:nvSpPr>
          <p:cNvPr id="8" name="テキスト ボックス 7">
            <a:extLst>
              <a:ext uri="{FF2B5EF4-FFF2-40B4-BE49-F238E27FC236}">
                <a16:creationId xmlns:a16="http://schemas.microsoft.com/office/drawing/2014/main" id="{E98F1770-F26A-4F74-A1B5-86D0BF35E878}"/>
              </a:ext>
            </a:extLst>
          </p:cNvPr>
          <p:cNvSpPr txBox="1"/>
          <p:nvPr/>
        </p:nvSpPr>
        <p:spPr>
          <a:xfrm>
            <a:off x="757756" y="1757854"/>
            <a:ext cx="8161935" cy="584775"/>
          </a:xfrm>
          <a:prstGeom prst="rect">
            <a:avLst/>
          </a:prstGeom>
          <a:noFill/>
        </p:spPr>
        <p:txBody>
          <a:bodyPr wrap="square" rtlCol="0">
            <a:spAutoFit/>
          </a:bodyPr>
          <a:lstStyle/>
          <a:p>
            <a:r>
              <a:rPr kumimoji="1" lang="ja-JP" altLang="en-US" sz="1600" dirty="0"/>
              <a:t>ミッション分析から得られた解決イメージ（図１）は　このプロセスで導いた要求事項</a:t>
            </a:r>
            <a:r>
              <a:rPr kumimoji="1" lang="en-US" altLang="ja-JP" sz="1600" dirty="0"/>
              <a:t>(</a:t>
            </a:r>
            <a:r>
              <a:rPr kumimoji="1" lang="ja-JP" altLang="en-US" sz="1600" dirty="0"/>
              <a:t>図２）で充足することを確認した</a:t>
            </a:r>
          </a:p>
        </p:txBody>
      </p:sp>
      <p:cxnSp>
        <p:nvCxnSpPr>
          <p:cNvPr id="12" name="直線矢印コネクタ 11">
            <a:extLst>
              <a:ext uri="{FF2B5EF4-FFF2-40B4-BE49-F238E27FC236}">
                <a16:creationId xmlns:a16="http://schemas.microsoft.com/office/drawing/2014/main" id="{E2AA7BF0-0320-4235-BC38-DE4FF553E873}"/>
              </a:ext>
            </a:extLst>
          </p:cNvPr>
          <p:cNvCxnSpPr>
            <a:cxnSpLocks/>
          </p:cNvCxnSpPr>
          <p:nvPr/>
        </p:nvCxnSpPr>
        <p:spPr>
          <a:xfrm flipV="1">
            <a:off x="2873696" y="2204864"/>
            <a:ext cx="709562" cy="1689062"/>
          </a:xfrm>
          <a:prstGeom prst="straightConnector1">
            <a:avLst/>
          </a:prstGeom>
          <a:ln w="34925">
            <a:solidFill>
              <a:srgbClr val="3333CC"/>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 name="直線矢印コネクタ 12">
            <a:extLst>
              <a:ext uri="{FF2B5EF4-FFF2-40B4-BE49-F238E27FC236}">
                <a16:creationId xmlns:a16="http://schemas.microsoft.com/office/drawing/2014/main" id="{F9AFDEB2-6657-43F2-8C6A-98431D6ECF54}"/>
              </a:ext>
            </a:extLst>
          </p:cNvPr>
          <p:cNvCxnSpPr>
            <a:cxnSpLocks/>
          </p:cNvCxnSpPr>
          <p:nvPr/>
        </p:nvCxnSpPr>
        <p:spPr>
          <a:xfrm flipV="1">
            <a:off x="2880674" y="3207662"/>
            <a:ext cx="749947" cy="776809"/>
          </a:xfrm>
          <a:prstGeom prst="straightConnector1">
            <a:avLst/>
          </a:prstGeom>
          <a:ln w="34925">
            <a:solidFill>
              <a:srgbClr val="3333CC"/>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 name="直線矢印コネクタ 14">
            <a:extLst>
              <a:ext uri="{FF2B5EF4-FFF2-40B4-BE49-F238E27FC236}">
                <a16:creationId xmlns:a16="http://schemas.microsoft.com/office/drawing/2014/main" id="{4194650A-2FA4-47BF-BABD-659CB0C069A7}"/>
              </a:ext>
            </a:extLst>
          </p:cNvPr>
          <p:cNvCxnSpPr>
            <a:cxnSpLocks/>
          </p:cNvCxnSpPr>
          <p:nvPr/>
        </p:nvCxnSpPr>
        <p:spPr>
          <a:xfrm flipV="1">
            <a:off x="2907566" y="2729519"/>
            <a:ext cx="723055" cy="1181150"/>
          </a:xfrm>
          <a:prstGeom prst="straightConnector1">
            <a:avLst/>
          </a:prstGeom>
          <a:ln w="34925">
            <a:solidFill>
              <a:srgbClr val="3333CC"/>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 name="直線矢印コネクタ 15">
            <a:extLst>
              <a:ext uri="{FF2B5EF4-FFF2-40B4-BE49-F238E27FC236}">
                <a16:creationId xmlns:a16="http://schemas.microsoft.com/office/drawing/2014/main" id="{0B369B90-3869-4E52-9947-598D597059C8}"/>
              </a:ext>
            </a:extLst>
          </p:cNvPr>
          <p:cNvCxnSpPr>
            <a:cxnSpLocks/>
          </p:cNvCxnSpPr>
          <p:nvPr/>
        </p:nvCxnSpPr>
        <p:spPr>
          <a:xfrm>
            <a:off x="2902800" y="3028021"/>
            <a:ext cx="734341" cy="1563212"/>
          </a:xfrm>
          <a:prstGeom prst="straightConnector1">
            <a:avLst/>
          </a:prstGeom>
          <a:ln w="34925">
            <a:solidFill>
              <a:srgbClr val="3333CC"/>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F29AF873-7988-4691-A0C9-6BE713BEDF2A}"/>
              </a:ext>
            </a:extLst>
          </p:cNvPr>
          <p:cNvCxnSpPr>
            <a:cxnSpLocks/>
          </p:cNvCxnSpPr>
          <p:nvPr/>
        </p:nvCxnSpPr>
        <p:spPr>
          <a:xfrm flipV="1">
            <a:off x="2880691" y="3699867"/>
            <a:ext cx="707333" cy="286908"/>
          </a:xfrm>
          <a:prstGeom prst="straightConnector1">
            <a:avLst/>
          </a:prstGeom>
          <a:ln w="34925">
            <a:solidFill>
              <a:srgbClr val="3333CC"/>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984481B1-DA55-48E4-BFDF-71A4741A2D06}"/>
              </a:ext>
            </a:extLst>
          </p:cNvPr>
          <p:cNvCxnSpPr>
            <a:cxnSpLocks/>
          </p:cNvCxnSpPr>
          <p:nvPr/>
        </p:nvCxnSpPr>
        <p:spPr>
          <a:xfrm>
            <a:off x="2880691" y="4743003"/>
            <a:ext cx="715583" cy="82135"/>
          </a:xfrm>
          <a:prstGeom prst="straightConnector1">
            <a:avLst/>
          </a:prstGeom>
          <a:ln w="34925">
            <a:solidFill>
              <a:srgbClr val="3333CC"/>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8" name="直線矢印コネクタ 27">
            <a:extLst>
              <a:ext uri="{FF2B5EF4-FFF2-40B4-BE49-F238E27FC236}">
                <a16:creationId xmlns:a16="http://schemas.microsoft.com/office/drawing/2014/main" id="{62801EB7-7F70-46F1-A299-E661F6616692}"/>
              </a:ext>
            </a:extLst>
          </p:cNvPr>
          <p:cNvCxnSpPr>
            <a:cxnSpLocks/>
          </p:cNvCxnSpPr>
          <p:nvPr/>
        </p:nvCxnSpPr>
        <p:spPr>
          <a:xfrm>
            <a:off x="2846485" y="3988743"/>
            <a:ext cx="749789" cy="94228"/>
          </a:xfrm>
          <a:prstGeom prst="straightConnector1">
            <a:avLst/>
          </a:prstGeom>
          <a:ln w="34925">
            <a:solidFill>
              <a:srgbClr val="3333CC"/>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1" name="直線矢印コネクタ 30">
            <a:extLst>
              <a:ext uri="{FF2B5EF4-FFF2-40B4-BE49-F238E27FC236}">
                <a16:creationId xmlns:a16="http://schemas.microsoft.com/office/drawing/2014/main" id="{D79CAE02-1A94-4867-8404-6B91EB50417A}"/>
              </a:ext>
            </a:extLst>
          </p:cNvPr>
          <p:cNvCxnSpPr>
            <a:cxnSpLocks/>
          </p:cNvCxnSpPr>
          <p:nvPr/>
        </p:nvCxnSpPr>
        <p:spPr>
          <a:xfrm>
            <a:off x="2873696" y="3977363"/>
            <a:ext cx="727107" cy="1454622"/>
          </a:xfrm>
          <a:prstGeom prst="straightConnector1">
            <a:avLst/>
          </a:prstGeom>
          <a:ln w="34925">
            <a:solidFill>
              <a:srgbClr val="3333CC"/>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1" name="直線矢印コネクタ 40">
            <a:extLst>
              <a:ext uri="{FF2B5EF4-FFF2-40B4-BE49-F238E27FC236}">
                <a16:creationId xmlns:a16="http://schemas.microsoft.com/office/drawing/2014/main" id="{C43207C5-DBB3-40DB-BBDF-427F69756784}"/>
              </a:ext>
            </a:extLst>
          </p:cNvPr>
          <p:cNvCxnSpPr>
            <a:cxnSpLocks/>
          </p:cNvCxnSpPr>
          <p:nvPr/>
        </p:nvCxnSpPr>
        <p:spPr>
          <a:xfrm>
            <a:off x="2907566" y="4013014"/>
            <a:ext cx="667679" cy="1888858"/>
          </a:xfrm>
          <a:prstGeom prst="straightConnector1">
            <a:avLst/>
          </a:prstGeom>
          <a:ln w="34925">
            <a:solidFill>
              <a:srgbClr val="3333CC"/>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8" name="直線矢印コネクタ 47">
            <a:extLst>
              <a:ext uri="{FF2B5EF4-FFF2-40B4-BE49-F238E27FC236}">
                <a16:creationId xmlns:a16="http://schemas.microsoft.com/office/drawing/2014/main" id="{CF568828-6CA7-447F-9872-D94CD942F727}"/>
              </a:ext>
            </a:extLst>
          </p:cNvPr>
          <p:cNvCxnSpPr>
            <a:cxnSpLocks/>
          </p:cNvCxnSpPr>
          <p:nvPr/>
        </p:nvCxnSpPr>
        <p:spPr>
          <a:xfrm flipV="1">
            <a:off x="2915816" y="2204864"/>
            <a:ext cx="667442" cy="2589231"/>
          </a:xfrm>
          <a:prstGeom prst="straightConnector1">
            <a:avLst/>
          </a:prstGeom>
          <a:ln w="34925">
            <a:solidFill>
              <a:srgbClr val="3333CC"/>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3" name="テキスト ボックス 22">
            <a:extLst>
              <a:ext uri="{FF2B5EF4-FFF2-40B4-BE49-F238E27FC236}">
                <a16:creationId xmlns:a16="http://schemas.microsoft.com/office/drawing/2014/main" id="{6C38D123-2C40-44A5-830C-64FE0B55BFEA}"/>
              </a:ext>
            </a:extLst>
          </p:cNvPr>
          <p:cNvSpPr txBox="1"/>
          <p:nvPr/>
        </p:nvSpPr>
        <p:spPr>
          <a:xfrm>
            <a:off x="6067940" y="1326830"/>
            <a:ext cx="2592288" cy="369332"/>
          </a:xfrm>
          <a:prstGeom prst="rect">
            <a:avLst/>
          </a:prstGeom>
          <a:noFill/>
          <a:ln>
            <a:solidFill>
              <a:srgbClr val="FF0000"/>
            </a:solidFill>
          </a:ln>
        </p:spPr>
        <p:txBody>
          <a:bodyPr wrap="square" rtlCol="0">
            <a:spAutoFit/>
          </a:bodyPr>
          <a:lstStyle/>
          <a:p>
            <a:r>
              <a:rPr kumimoji="1" lang="ja-JP" altLang="en-US" dirty="0">
                <a:solidFill>
                  <a:srgbClr val="FF0000"/>
                </a:solidFill>
              </a:rPr>
              <a:t>今回の演習では省略</a:t>
            </a:r>
          </a:p>
        </p:txBody>
      </p:sp>
      <p:sp>
        <p:nvSpPr>
          <p:cNvPr id="24" name="テキスト ボックス 23">
            <a:extLst>
              <a:ext uri="{FF2B5EF4-FFF2-40B4-BE49-F238E27FC236}">
                <a16:creationId xmlns:a16="http://schemas.microsoft.com/office/drawing/2014/main" id="{E6EC47C5-9395-4480-8D1F-6049F9CE8187}"/>
              </a:ext>
            </a:extLst>
          </p:cNvPr>
          <p:cNvSpPr txBox="1"/>
          <p:nvPr/>
        </p:nvSpPr>
        <p:spPr>
          <a:xfrm>
            <a:off x="757756" y="5373216"/>
            <a:ext cx="1870028" cy="307777"/>
          </a:xfrm>
          <a:prstGeom prst="rect">
            <a:avLst/>
          </a:prstGeom>
          <a:noFill/>
        </p:spPr>
        <p:txBody>
          <a:bodyPr wrap="square" rtlCol="0">
            <a:spAutoFit/>
          </a:bodyPr>
          <a:lstStyle/>
          <a:p>
            <a:r>
              <a:rPr kumimoji="1" lang="ja-JP" altLang="en-US" sz="1400" dirty="0"/>
              <a:t>図１：解決イメージ</a:t>
            </a:r>
          </a:p>
        </p:txBody>
      </p:sp>
      <p:sp>
        <p:nvSpPr>
          <p:cNvPr id="26" name="テキスト ボックス 25">
            <a:extLst>
              <a:ext uri="{FF2B5EF4-FFF2-40B4-BE49-F238E27FC236}">
                <a16:creationId xmlns:a16="http://schemas.microsoft.com/office/drawing/2014/main" id="{2F67E0BC-9CE1-47F9-A4EE-59598756C8E6}"/>
              </a:ext>
            </a:extLst>
          </p:cNvPr>
          <p:cNvSpPr txBox="1"/>
          <p:nvPr/>
        </p:nvSpPr>
        <p:spPr>
          <a:xfrm>
            <a:off x="5607839" y="6362104"/>
            <a:ext cx="2744402" cy="307777"/>
          </a:xfrm>
          <a:prstGeom prst="rect">
            <a:avLst/>
          </a:prstGeom>
          <a:noFill/>
        </p:spPr>
        <p:txBody>
          <a:bodyPr wrap="square" rtlCol="0">
            <a:spAutoFit/>
          </a:bodyPr>
          <a:lstStyle/>
          <a:p>
            <a:r>
              <a:rPr kumimoji="1" lang="ja-JP" altLang="en-US" sz="1400" dirty="0"/>
              <a:t>図</a:t>
            </a:r>
            <a:r>
              <a:rPr kumimoji="1" lang="en-US" altLang="ja-JP" sz="1400" dirty="0"/>
              <a:t>2</a:t>
            </a:r>
            <a:r>
              <a:rPr kumimoji="1" lang="ja-JP" altLang="en-US" sz="1400" dirty="0"/>
              <a:t>：利害関係者の要求事項</a:t>
            </a:r>
          </a:p>
        </p:txBody>
      </p:sp>
      <p:sp>
        <p:nvSpPr>
          <p:cNvPr id="27" name="タイトル 1">
            <a:extLst>
              <a:ext uri="{FF2B5EF4-FFF2-40B4-BE49-F238E27FC236}">
                <a16:creationId xmlns:a16="http://schemas.microsoft.com/office/drawing/2014/main" id="{9E236F45-674E-44BA-88C3-D30BDFD274EB}"/>
              </a:ext>
            </a:extLst>
          </p:cNvPr>
          <p:cNvSpPr>
            <a:spLocks noGrp="1"/>
          </p:cNvSpPr>
          <p:nvPr>
            <p:ph type="title"/>
          </p:nvPr>
        </p:nvSpPr>
        <p:spPr>
          <a:xfrm>
            <a:off x="249424" y="99761"/>
            <a:ext cx="7920880" cy="1080294"/>
          </a:xfrm>
        </p:spPr>
        <p:txBody>
          <a:bodyPr/>
          <a:lstStyle/>
          <a:p>
            <a:r>
              <a:rPr lang="ja-JP" altLang="en-US" sz="2800" dirty="0">
                <a:solidFill>
                  <a:schemeClr val="tx1"/>
                </a:solidFill>
              </a:rPr>
              <a:t>２</a:t>
            </a:r>
            <a:r>
              <a:rPr lang="en-US" altLang="ja-JP" sz="2800" dirty="0">
                <a:solidFill>
                  <a:schemeClr val="tx1"/>
                </a:solidFill>
              </a:rPr>
              <a:t>.</a:t>
            </a:r>
            <a:r>
              <a:rPr lang="ja-JP" altLang="en-US" sz="2800" dirty="0">
                <a:solidFill>
                  <a:schemeClr val="tx1"/>
                </a:solidFill>
                <a:latin typeface="ＭＳ Ｐゴシック" panose="020B0600070205080204" pitchFamily="50" charset="-128"/>
                <a:ea typeface="ＭＳ Ｐゴシック" panose="020B0600070205080204" pitchFamily="50" charset="-128"/>
              </a:rPr>
              <a:t>利害関係者ニーズ及び利害関係者要求事項定義</a:t>
            </a:r>
            <a:endParaRPr kumimoji="1" lang="ja-JP" altLang="en-US" sz="2800" dirty="0">
              <a:solidFill>
                <a:schemeClr val="tx1"/>
              </a:solidFill>
            </a:endParaRPr>
          </a:p>
        </p:txBody>
      </p:sp>
    </p:spTree>
    <p:extLst>
      <p:ext uri="{BB962C8B-B14F-4D97-AF65-F5344CB8AC3E}">
        <p14:creationId xmlns:p14="http://schemas.microsoft.com/office/powerpoint/2010/main" val="25252612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a:extLst>
              <a:ext uri="{FF2B5EF4-FFF2-40B4-BE49-F238E27FC236}">
                <a16:creationId xmlns:a16="http://schemas.microsoft.com/office/drawing/2014/main" id="{FF59AF89-96FC-4CD8-B074-DCBAFA4E8A51}"/>
              </a:ext>
            </a:extLst>
          </p:cNvPr>
          <p:cNvSpPr>
            <a:spLocks noGrp="1"/>
          </p:cNvSpPr>
          <p:nvPr>
            <p:ph type="sldNum" sz="quarter" idx="12"/>
          </p:nvPr>
        </p:nvSpPr>
        <p:spPr/>
        <p:txBody>
          <a:bodyPr/>
          <a:lstStyle/>
          <a:p>
            <a:pPr>
              <a:defRPr/>
            </a:pPr>
            <a:fld id="{947C4043-D9BA-404F-BA06-4F161DED0E96}" type="slidenum">
              <a:rPr lang="en-US" altLang="ja-JP" smtClean="0">
                <a:latin typeface="+mn-ea"/>
                <a:ea typeface="+mn-ea"/>
              </a:rPr>
              <a:pPr>
                <a:defRPr/>
              </a:pPr>
              <a:t>13</a:t>
            </a:fld>
            <a:endParaRPr lang="en-US" altLang="ja-JP">
              <a:latin typeface="+mn-ea"/>
              <a:ea typeface="+mn-ea"/>
            </a:endParaRPr>
          </a:p>
        </p:txBody>
      </p:sp>
      <p:sp>
        <p:nvSpPr>
          <p:cNvPr id="7" name="フッター プレースホルダー 6">
            <a:extLst>
              <a:ext uri="{FF2B5EF4-FFF2-40B4-BE49-F238E27FC236}">
                <a16:creationId xmlns:a16="http://schemas.microsoft.com/office/drawing/2014/main" id="{FB7D2DEB-C9A5-42BF-9954-8906213FC614}"/>
              </a:ext>
            </a:extLst>
          </p:cNvPr>
          <p:cNvSpPr>
            <a:spLocks noGrp="1"/>
          </p:cNvSpPr>
          <p:nvPr>
            <p:ph type="ftr" sz="quarter" idx="11"/>
          </p:nvPr>
        </p:nvSpPr>
        <p:spPr/>
        <p:txBody>
          <a:bodyPr/>
          <a:lstStyle/>
          <a:p>
            <a:pPr>
              <a:defRPr/>
            </a:pPr>
            <a:r>
              <a:rPr lang="en-US" altLang="ja-JP" dirty="0">
                <a:latin typeface="+mn-ea"/>
                <a:ea typeface="+mn-ea"/>
              </a:rPr>
              <a:t>©</a:t>
            </a:r>
            <a:r>
              <a:rPr lang="ja-JP" altLang="en-US" dirty="0">
                <a:latin typeface="+mn-ea"/>
                <a:ea typeface="+mn-ea"/>
              </a:rPr>
              <a:t>　</a:t>
            </a:r>
            <a:r>
              <a:rPr lang="en-US" altLang="ja-JP" dirty="0">
                <a:latin typeface="+mn-ea"/>
                <a:ea typeface="+mn-ea"/>
              </a:rPr>
              <a:t>2020  IPA</a:t>
            </a:r>
            <a:r>
              <a:rPr lang="ja-JP" altLang="en-US" dirty="0">
                <a:latin typeface="+mn-ea"/>
                <a:ea typeface="+mn-ea"/>
              </a:rPr>
              <a:t>　 　</a:t>
            </a:r>
            <a:endParaRPr lang="en-US" altLang="ja-JP" dirty="0">
              <a:latin typeface="+mn-ea"/>
              <a:ea typeface="+mn-ea"/>
            </a:endParaRPr>
          </a:p>
        </p:txBody>
      </p:sp>
      <p:sp>
        <p:nvSpPr>
          <p:cNvPr id="4" name="テキスト ボックス 3">
            <a:extLst>
              <a:ext uri="{FF2B5EF4-FFF2-40B4-BE49-F238E27FC236}">
                <a16:creationId xmlns:a16="http://schemas.microsoft.com/office/drawing/2014/main" id="{D064A350-1AD4-460A-88A6-AABC9F1A2038}"/>
              </a:ext>
            </a:extLst>
          </p:cNvPr>
          <p:cNvSpPr txBox="1"/>
          <p:nvPr/>
        </p:nvSpPr>
        <p:spPr>
          <a:xfrm>
            <a:off x="251520" y="1340768"/>
            <a:ext cx="6480720" cy="461665"/>
          </a:xfrm>
          <a:prstGeom prst="rect">
            <a:avLst/>
          </a:prstGeom>
          <a:noFill/>
        </p:spPr>
        <p:txBody>
          <a:bodyPr wrap="square" rtlCol="0">
            <a:spAutoFit/>
          </a:bodyPr>
          <a:lstStyle/>
          <a:p>
            <a:r>
              <a:rPr kumimoji="1" lang="ja-JP" altLang="en-US" sz="2400" dirty="0">
                <a:latin typeface="+mn-ea"/>
                <a:ea typeface="+mn-ea"/>
              </a:rPr>
              <a:t>２．</a:t>
            </a:r>
            <a:r>
              <a:rPr lang="ja-JP" altLang="en-US" sz="2400" dirty="0">
                <a:latin typeface="+mn-ea"/>
                <a:ea typeface="+mn-ea"/>
              </a:rPr>
              <a:t>２</a:t>
            </a:r>
            <a:r>
              <a:rPr kumimoji="1" lang="ja-JP" altLang="en-US" sz="2400" dirty="0">
                <a:latin typeface="+mn-ea"/>
                <a:ea typeface="+mn-ea"/>
              </a:rPr>
              <a:t>　</a:t>
            </a:r>
            <a:r>
              <a:rPr lang="en-US" altLang="ja-JP" sz="2400" dirty="0">
                <a:latin typeface="+mn-ea"/>
              </a:rPr>
              <a:t> 4</a:t>
            </a:r>
            <a:r>
              <a:rPr lang="ja-JP" altLang="en-US" sz="2400" dirty="0" err="1">
                <a:latin typeface="+mn-ea"/>
              </a:rPr>
              <a:t>つの</a:t>
            </a:r>
            <a:r>
              <a:rPr lang="ja-JP" altLang="en-US" sz="2400" dirty="0">
                <a:latin typeface="+mn-ea"/>
              </a:rPr>
              <a:t>ポイントに関して</a:t>
            </a:r>
            <a:r>
              <a:rPr lang="ja-JP" altLang="en-US" sz="2400" dirty="0"/>
              <a:t>実施したこと</a:t>
            </a:r>
            <a:endParaRPr lang="en-US" altLang="ja-JP" sz="2400" dirty="0"/>
          </a:p>
        </p:txBody>
      </p:sp>
      <p:sp>
        <p:nvSpPr>
          <p:cNvPr id="8" name="テキスト ボックス 7">
            <a:extLst>
              <a:ext uri="{FF2B5EF4-FFF2-40B4-BE49-F238E27FC236}">
                <a16:creationId xmlns:a16="http://schemas.microsoft.com/office/drawing/2014/main" id="{34049D23-715E-4408-9516-26B0ACD0C61A}"/>
              </a:ext>
            </a:extLst>
          </p:cNvPr>
          <p:cNvSpPr txBox="1"/>
          <p:nvPr/>
        </p:nvSpPr>
        <p:spPr>
          <a:xfrm>
            <a:off x="539552" y="1774013"/>
            <a:ext cx="8464391" cy="1366955"/>
          </a:xfrm>
          <a:prstGeom prst="rect">
            <a:avLst/>
          </a:prstGeom>
          <a:noFill/>
        </p:spPr>
        <p:txBody>
          <a:bodyPr wrap="square" rtlCol="0">
            <a:noAutofit/>
          </a:bodyPr>
          <a:lstStyle/>
          <a:p>
            <a:pPr marL="88900" lvl="0" indent="-88900">
              <a:spcBef>
                <a:spcPct val="20000"/>
              </a:spcBef>
              <a:buClr>
                <a:schemeClr val="hlink"/>
              </a:buClr>
            </a:pPr>
            <a:r>
              <a:rPr lang="ja-JP" altLang="en-US" sz="2000" dirty="0">
                <a:latin typeface="+mn-ea"/>
                <a:ea typeface="+mn-ea"/>
              </a:rPr>
              <a:t>　本プロセスでは、</a:t>
            </a:r>
            <a:r>
              <a:rPr lang="ja-JP" altLang="en-US" sz="2000" b="1" dirty="0">
                <a:latin typeface="+mn-ea"/>
                <a:ea typeface="+mn-ea"/>
              </a:rPr>
              <a:t>周辺環境や利害関係者側から見た対象システムへの要求を定義した</a:t>
            </a:r>
            <a:endParaRPr lang="en-US" altLang="ja-JP" sz="2000" b="1" dirty="0">
              <a:latin typeface="+mn-ea"/>
              <a:ea typeface="+mn-ea"/>
            </a:endParaRPr>
          </a:p>
          <a:p>
            <a:pPr marL="88900" lvl="0" indent="-88900">
              <a:spcBef>
                <a:spcPct val="20000"/>
              </a:spcBef>
              <a:buClr>
                <a:schemeClr val="hlink"/>
              </a:buClr>
            </a:pPr>
            <a:r>
              <a:rPr lang="ja-JP" altLang="en-US" sz="2000" b="1" dirty="0">
                <a:latin typeface="+mn-ea"/>
                <a:ea typeface="+mn-ea"/>
              </a:rPr>
              <a:t>　</a:t>
            </a:r>
            <a:r>
              <a:rPr lang="ja-JP" altLang="en-US" sz="2000" b="1" dirty="0">
                <a:latin typeface="+mn-ea"/>
              </a:rPr>
              <a:t>以下の（１）～（４）</a:t>
            </a:r>
            <a:r>
              <a:rPr lang="ja-JP" altLang="en-US" sz="2000" b="1" dirty="0">
                <a:latin typeface="+mn-ea"/>
                <a:ea typeface="+mn-ea"/>
              </a:rPr>
              <a:t>では、</a:t>
            </a:r>
            <a:r>
              <a:rPr lang="ja-JP" altLang="en-US" sz="2000" dirty="0">
                <a:latin typeface="+mn-ea"/>
                <a:ea typeface="+mn-ea"/>
              </a:rPr>
              <a:t>特にシステムズエンジニアリングの</a:t>
            </a:r>
            <a:r>
              <a:rPr lang="en-US" altLang="ja-JP" sz="2000" dirty="0">
                <a:latin typeface="+mn-ea"/>
                <a:ea typeface="+mn-ea"/>
              </a:rPr>
              <a:t>4</a:t>
            </a:r>
            <a:r>
              <a:rPr lang="ja-JP" altLang="en-US" sz="2000" dirty="0">
                <a:latin typeface="+mn-ea"/>
                <a:ea typeface="+mn-ea"/>
              </a:rPr>
              <a:t>つのポイントが有効であった内容を記載する</a:t>
            </a:r>
            <a:endParaRPr kumimoji="1" lang="ja-JP" altLang="en-US" sz="2000" dirty="0">
              <a:latin typeface="+mn-ea"/>
              <a:ea typeface="+mn-ea"/>
            </a:endParaRPr>
          </a:p>
        </p:txBody>
      </p:sp>
      <p:sp>
        <p:nvSpPr>
          <p:cNvPr id="11" name="コンテンツ プレースホルダー 2">
            <a:extLst>
              <a:ext uri="{FF2B5EF4-FFF2-40B4-BE49-F238E27FC236}">
                <a16:creationId xmlns:a16="http://schemas.microsoft.com/office/drawing/2014/main" id="{629CC7A7-8756-4690-AE9E-54BDC2D8E534}"/>
              </a:ext>
            </a:extLst>
          </p:cNvPr>
          <p:cNvSpPr>
            <a:spLocks noGrp="1"/>
          </p:cNvSpPr>
          <p:nvPr>
            <p:ph idx="1"/>
          </p:nvPr>
        </p:nvSpPr>
        <p:spPr>
          <a:xfrm>
            <a:off x="395536" y="3356992"/>
            <a:ext cx="8105973" cy="2087562"/>
          </a:xfrm>
        </p:spPr>
        <p:txBody>
          <a:bodyPr>
            <a:normAutofit/>
          </a:bodyPr>
          <a:lstStyle/>
          <a:p>
            <a:pPr marL="0" indent="0">
              <a:buNone/>
            </a:pPr>
            <a:r>
              <a:rPr kumimoji="1" lang="en-US" altLang="ja-JP" sz="2400" dirty="0">
                <a:solidFill>
                  <a:schemeClr val="tx1"/>
                </a:solidFill>
                <a:latin typeface="+mn-ea"/>
              </a:rPr>
              <a:t>(1)</a:t>
            </a:r>
            <a:r>
              <a:rPr kumimoji="1" lang="ja-JP" altLang="en-US" sz="2400" dirty="0">
                <a:solidFill>
                  <a:schemeClr val="tx1"/>
                </a:solidFill>
                <a:latin typeface="+mn-ea"/>
              </a:rPr>
              <a:t> 目的指向と全体俯瞰</a:t>
            </a:r>
            <a:endParaRPr kumimoji="1" lang="en-US" altLang="ja-JP" sz="2400" dirty="0">
              <a:solidFill>
                <a:schemeClr val="tx1"/>
              </a:solidFill>
              <a:latin typeface="+mn-ea"/>
            </a:endParaRPr>
          </a:p>
          <a:p>
            <a:pPr marL="0" indent="0">
              <a:buNone/>
            </a:pPr>
            <a:endParaRPr kumimoji="1" lang="en-US" altLang="ja-JP" sz="2400" dirty="0">
              <a:solidFill>
                <a:schemeClr val="tx1"/>
              </a:solidFill>
              <a:latin typeface="+mn-ea"/>
            </a:endParaRPr>
          </a:p>
        </p:txBody>
      </p:sp>
      <p:sp>
        <p:nvSpPr>
          <p:cNvPr id="12" name="コンテンツ プレースホルダー 2">
            <a:extLst>
              <a:ext uri="{FF2B5EF4-FFF2-40B4-BE49-F238E27FC236}">
                <a16:creationId xmlns:a16="http://schemas.microsoft.com/office/drawing/2014/main" id="{275A347C-8EE3-459C-9CDE-23E050700638}"/>
              </a:ext>
            </a:extLst>
          </p:cNvPr>
          <p:cNvSpPr txBox="1">
            <a:spLocks/>
          </p:cNvSpPr>
          <p:nvPr/>
        </p:nvSpPr>
        <p:spPr bwMode="auto">
          <a:xfrm>
            <a:off x="539552" y="3856841"/>
            <a:ext cx="8466013" cy="1763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lr>
                <a:srgbClr val="000066"/>
              </a:buClr>
              <a:buFont typeface="Wingdings" pitchFamily="2" charset="2"/>
              <a:buChar char="s"/>
              <a:defRPr kumimoji="1" sz="3200">
                <a:solidFill>
                  <a:srgbClr val="000066"/>
                </a:solidFill>
                <a:latin typeface="+mn-lt"/>
                <a:ea typeface="+mn-ea"/>
                <a:cs typeface="+mn-cs"/>
              </a:defRPr>
            </a:lvl1pPr>
            <a:lvl2pPr marL="742950" indent="-285750" algn="l" rtl="0" eaLnBrk="0" fontAlgn="base" hangingPunct="0">
              <a:spcBef>
                <a:spcPct val="20000"/>
              </a:spcBef>
              <a:spcAft>
                <a:spcPct val="0"/>
              </a:spcAft>
              <a:buClr>
                <a:srgbClr val="FF0000"/>
              </a:buClr>
              <a:buFont typeface="Arial"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000066"/>
              </a:buClr>
              <a:buFont typeface="Arial" charset="0"/>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FF0000"/>
              </a:buClr>
              <a:buFont typeface="Arial"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rgbClr val="000066"/>
              </a:buClr>
              <a:buFont typeface="Arial" charset="0"/>
              <a:buChar char="»"/>
              <a:defRPr kumimoji="1" sz="2000">
                <a:solidFill>
                  <a:schemeClr val="tx1"/>
                </a:solidFill>
                <a:latin typeface="+mn-lt"/>
                <a:ea typeface="+mn-ea"/>
              </a:defRPr>
            </a:lvl5pPr>
            <a:lvl6pPr marL="25146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marL="0" indent="0">
              <a:lnSpc>
                <a:spcPct val="120000"/>
              </a:lnSpc>
              <a:buNone/>
            </a:pPr>
            <a:r>
              <a:rPr lang="ja-JP" altLang="en-US" sz="2000" kern="0" dirty="0">
                <a:solidFill>
                  <a:schemeClr val="tx1"/>
                </a:solidFill>
                <a:latin typeface="+mn-ea"/>
              </a:rPr>
              <a:t>　空間軸、意味軸を考慮して利害関係者を網羅的に洗い出し、コンテキスト図でそれぞれの利害関係者とＳｏＩ（対象システム）の関係（相互作用）を図示し、</a:t>
            </a:r>
            <a:r>
              <a:rPr lang="ja-JP" altLang="en-US" sz="2000" dirty="0">
                <a:solidFill>
                  <a:schemeClr val="tx1"/>
                </a:solidFill>
                <a:latin typeface="+mn-ea"/>
              </a:rPr>
              <a:t>利害関係者ニーズを明らかにした</a:t>
            </a:r>
            <a:r>
              <a:rPr lang="ja-JP" altLang="en-US" sz="2000" kern="0" dirty="0">
                <a:solidFill>
                  <a:schemeClr val="tx1"/>
                </a:solidFill>
                <a:latin typeface="+mn-ea"/>
              </a:rPr>
              <a:t>（今回は時間軸の考慮は省略）</a:t>
            </a:r>
            <a:endParaRPr lang="en-US" altLang="ja-JP" sz="2000" kern="0" dirty="0">
              <a:solidFill>
                <a:schemeClr val="tx1"/>
              </a:solidFill>
              <a:latin typeface="+mn-ea"/>
            </a:endParaRPr>
          </a:p>
          <a:p>
            <a:pPr marL="0" indent="0">
              <a:lnSpc>
                <a:spcPct val="120000"/>
              </a:lnSpc>
              <a:buNone/>
            </a:pPr>
            <a:r>
              <a:rPr lang="ja-JP" altLang="en-US" sz="2000" kern="0" dirty="0">
                <a:solidFill>
                  <a:schemeClr val="tx1"/>
                </a:solidFill>
                <a:latin typeface="+mn-ea"/>
              </a:rPr>
              <a:t>　特に、目的指向の観点で、検討にあたってのポリシーを設けて過剰な要求事項が入り込まないように留意するとともに、全体俯瞰の観点で、実現に向けた検討もれのないよう検討範囲を広く捉えるように考慮した</a:t>
            </a:r>
            <a:endParaRPr lang="en-US" altLang="ja-JP" sz="2000" kern="0" dirty="0">
              <a:solidFill>
                <a:schemeClr val="tx1"/>
              </a:solidFill>
              <a:latin typeface="+mn-ea"/>
            </a:endParaRPr>
          </a:p>
          <a:p>
            <a:pPr>
              <a:lnSpc>
                <a:spcPct val="120000"/>
              </a:lnSpc>
            </a:pPr>
            <a:endParaRPr lang="en-US" altLang="ja-JP" sz="2000" kern="0" dirty="0">
              <a:solidFill>
                <a:schemeClr val="tx1"/>
              </a:solidFill>
              <a:latin typeface="+mn-ea"/>
            </a:endParaRPr>
          </a:p>
        </p:txBody>
      </p:sp>
      <p:sp>
        <p:nvSpPr>
          <p:cNvPr id="10" name="タイトル 1">
            <a:extLst>
              <a:ext uri="{FF2B5EF4-FFF2-40B4-BE49-F238E27FC236}">
                <a16:creationId xmlns:a16="http://schemas.microsoft.com/office/drawing/2014/main" id="{AAC61028-0DCB-4EE4-8F5C-DEE2E47495FE}"/>
              </a:ext>
            </a:extLst>
          </p:cNvPr>
          <p:cNvSpPr>
            <a:spLocks noGrp="1"/>
          </p:cNvSpPr>
          <p:nvPr>
            <p:ph type="title"/>
          </p:nvPr>
        </p:nvSpPr>
        <p:spPr>
          <a:xfrm>
            <a:off x="249424" y="99761"/>
            <a:ext cx="7920880" cy="1080294"/>
          </a:xfrm>
        </p:spPr>
        <p:txBody>
          <a:bodyPr/>
          <a:lstStyle/>
          <a:p>
            <a:r>
              <a:rPr lang="ja-JP" altLang="en-US" sz="2800" dirty="0">
                <a:solidFill>
                  <a:schemeClr val="tx1"/>
                </a:solidFill>
              </a:rPr>
              <a:t>２</a:t>
            </a:r>
            <a:r>
              <a:rPr lang="en-US" altLang="ja-JP" sz="2800" dirty="0">
                <a:solidFill>
                  <a:schemeClr val="tx1"/>
                </a:solidFill>
              </a:rPr>
              <a:t>.</a:t>
            </a:r>
            <a:r>
              <a:rPr lang="ja-JP" altLang="en-US" sz="2800" dirty="0">
                <a:solidFill>
                  <a:schemeClr val="tx1"/>
                </a:solidFill>
                <a:latin typeface="ＭＳ Ｐゴシック" panose="020B0600070205080204" pitchFamily="50" charset="-128"/>
                <a:ea typeface="ＭＳ Ｐゴシック" panose="020B0600070205080204" pitchFamily="50" charset="-128"/>
              </a:rPr>
              <a:t>利害関係者ニーズ及び利害関係者要求事項定義</a:t>
            </a:r>
            <a:endParaRPr kumimoji="1" lang="ja-JP" altLang="en-US" sz="2800" dirty="0">
              <a:solidFill>
                <a:schemeClr val="tx1"/>
              </a:solidFill>
            </a:endParaRPr>
          </a:p>
        </p:txBody>
      </p:sp>
    </p:spTree>
    <p:extLst>
      <p:ext uri="{BB962C8B-B14F-4D97-AF65-F5344CB8AC3E}">
        <p14:creationId xmlns:p14="http://schemas.microsoft.com/office/powerpoint/2010/main" val="39046342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03C5F163-9405-473A-8A04-C64D270CD1B0}"/>
              </a:ext>
            </a:extLst>
          </p:cNvPr>
          <p:cNvSpPr>
            <a:spLocks noGrp="1"/>
          </p:cNvSpPr>
          <p:nvPr>
            <p:ph idx="1"/>
          </p:nvPr>
        </p:nvSpPr>
        <p:spPr>
          <a:xfrm>
            <a:off x="498475" y="1341438"/>
            <a:ext cx="8105973" cy="2087562"/>
          </a:xfrm>
        </p:spPr>
        <p:txBody>
          <a:bodyPr>
            <a:noAutofit/>
          </a:bodyPr>
          <a:lstStyle/>
          <a:p>
            <a:pPr marL="0" indent="0">
              <a:buNone/>
            </a:pPr>
            <a:r>
              <a:rPr lang="en-US" altLang="ja-JP" sz="2400" dirty="0">
                <a:solidFill>
                  <a:schemeClr val="tx1"/>
                </a:solidFill>
                <a:latin typeface="+mn-ea"/>
              </a:rPr>
              <a:t>(2)</a:t>
            </a:r>
            <a:r>
              <a:rPr lang="ja-JP" altLang="en-US" sz="2400" dirty="0">
                <a:solidFill>
                  <a:schemeClr val="tx1"/>
                </a:solidFill>
                <a:latin typeface="+mn-ea"/>
              </a:rPr>
              <a:t> </a:t>
            </a:r>
            <a:r>
              <a:rPr kumimoji="1" lang="ja-JP" altLang="en-US" sz="2400" dirty="0">
                <a:solidFill>
                  <a:schemeClr val="tx1"/>
                </a:solidFill>
                <a:latin typeface="+mn-ea"/>
              </a:rPr>
              <a:t>多様な専門分野の統合</a:t>
            </a:r>
            <a:endParaRPr kumimoji="1" lang="en-US" altLang="ja-JP" sz="2400" dirty="0">
              <a:solidFill>
                <a:schemeClr val="tx1"/>
              </a:solidFill>
              <a:latin typeface="+mn-ea"/>
            </a:endParaRPr>
          </a:p>
          <a:p>
            <a:pPr marL="0" indent="0">
              <a:buNone/>
            </a:pPr>
            <a:r>
              <a:rPr kumimoji="1" lang="ja-JP" altLang="en-US" sz="2400" dirty="0">
                <a:solidFill>
                  <a:schemeClr val="tx1"/>
                </a:solidFill>
                <a:latin typeface="+mn-ea"/>
              </a:rPr>
              <a:t>①本例では抽出に先立ち、医療関係者と</a:t>
            </a:r>
            <a:r>
              <a:rPr kumimoji="1" lang="en-US" altLang="ja-JP" sz="2400" dirty="0">
                <a:solidFill>
                  <a:schemeClr val="tx1"/>
                </a:solidFill>
                <a:latin typeface="+mn-ea"/>
              </a:rPr>
              <a:t>IT</a:t>
            </a:r>
            <a:r>
              <a:rPr kumimoji="1" lang="ja-JP" altLang="en-US" sz="2400" dirty="0">
                <a:solidFill>
                  <a:schemeClr val="tx1"/>
                </a:solidFill>
                <a:latin typeface="+mn-ea"/>
              </a:rPr>
              <a:t>技術者の共通理解を図るための工夫として、用語集</a:t>
            </a:r>
            <a:r>
              <a:rPr lang="ja-JP" altLang="en-US" sz="2400" dirty="0">
                <a:solidFill>
                  <a:schemeClr val="tx1"/>
                </a:solidFill>
                <a:latin typeface="+mn-ea"/>
              </a:rPr>
              <a:t>を</a:t>
            </a:r>
            <a:r>
              <a:rPr kumimoji="1" lang="ja-JP" altLang="en-US" sz="2400" dirty="0">
                <a:solidFill>
                  <a:schemeClr val="tx1"/>
                </a:solidFill>
                <a:latin typeface="+mn-ea"/>
              </a:rPr>
              <a:t>作成した</a:t>
            </a:r>
            <a:endParaRPr kumimoji="1" lang="en-US" altLang="ja-JP" sz="2400" dirty="0">
              <a:solidFill>
                <a:schemeClr val="tx1"/>
              </a:solidFill>
              <a:latin typeface="+mn-ea"/>
            </a:endParaRPr>
          </a:p>
          <a:p>
            <a:pPr lvl="1">
              <a:buClrTx/>
            </a:pPr>
            <a:r>
              <a:rPr lang="ja-JP" altLang="en-US" sz="2400" dirty="0">
                <a:latin typeface="+mn-ea"/>
              </a:rPr>
              <a:t>システムで取り扱う医療用語の簡単な解説</a:t>
            </a:r>
            <a:endParaRPr lang="en-US" altLang="ja-JP" sz="2400" dirty="0">
              <a:latin typeface="+mn-ea"/>
            </a:endParaRPr>
          </a:p>
          <a:p>
            <a:pPr lvl="1">
              <a:buClrTx/>
            </a:pPr>
            <a:r>
              <a:rPr lang="ja-JP" altLang="en-US" sz="2400" dirty="0">
                <a:latin typeface="+mn-ea"/>
              </a:rPr>
              <a:t>基本的な</a:t>
            </a:r>
            <a:r>
              <a:rPr lang="en-US" altLang="ja-JP" sz="2400" dirty="0">
                <a:latin typeface="+mn-ea"/>
              </a:rPr>
              <a:t>IT</a:t>
            </a:r>
            <a:r>
              <a:rPr lang="ja-JP" altLang="en-US" sz="2400" dirty="0">
                <a:latin typeface="+mn-ea"/>
              </a:rPr>
              <a:t>用語、機能のリストアップと簡単な解説</a:t>
            </a:r>
            <a:endParaRPr lang="en-US" altLang="ja-JP" sz="2400" dirty="0">
              <a:latin typeface="+mn-ea"/>
            </a:endParaRPr>
          </a:p>
        </p:txBody>
      </p:sp>
      <p:sp>
        <p:nvSpPr>
          <p:cNvPr id="4" name="矢印: 下 3">
            <a:extLst>
              <a:ext uri="{FF2B5EF4-FFF2-40B4-BE49-F238E27FC236}">
                <a16:creationId xmlns:a16="http://schemas.microsoft.com/office/drawing/2014/main" id="{8F92374E-F99B-4AB2-8559-C4E9637B190C}"/>
              </a:ext>
            </a:extLst>
          </p:cNvPr>
          <p:cNvSpPr/>
          <p:nvPr/>
        </p:nvSpPr>
        <p:spPr>
          <a:xfrm>
            <a:off x="3905753" y="3464794"/>
            <a:ext cx="1368152" cy="532226"/>
          </a:xfrm>
          <a:prstGeom prst="downArrow">
            <a:avLst>
              <a:gd name="adj1" fmla="val 50000"/>
              <a:gd name="adj2" fmla="val 704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mn-ea"/>
            </a:endParaRPr>
          </a:p>
        </p:txBody>
      </p:sp>
      <p:sp>
        <p:nvSpPr>
          <p:cNvPr id="5" name="正方形/長方形 4">
            <a:extLst>
              <a:ext uri="{FF2B5EF4-FFF2-40B4-BE49-F238E27FC236}">
                <a16:creationId xmlns:a16="http://schemas.microsoft.com/office/drawing/2014/main" id="{57D0CB28-D251-4024-BCDE-2E1CFDEE831E}"/>
              </a:ext>
            </a:extLst>
          </p:cNvPr>
          <p:cNvSpPr/>
          <p:nvPr/>
        </p:nvSpPr>
        <p:spPr>
          <a:xfrm>
            <a:off x="1403648" y="3933056"/>
            <a:ext cx="6480720" cy="1123288"/>
          </a:xfrm>
          <a:prstGeom prst="rect">
            <a:avLst/>
          </a:prstGeom>
          <a:solidFill>
            <a:srgbClr val="FFFFCC"/>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dirty="0">
                <a:solidFill>
                  <a:schemeClr val="tx1"/>
                </a:solidFill>
                <a:latin typeface="+mn-ea"/>
              </a:rPr>
              <a:t>医療用語がわからない</a:t>
            </a:r>
            <a:r>
              <a:rPr lang="en-US" altLang="ja-JP" sz="2400" dirty="0">
                <a:solidFill>
                  <a:schemeClr val="tx1"/>
                </a:solidFill>
                <a:latin typeface="+mn-ea"/>
              </a:rPr>
              <a:t>IT</a:t>
            </a:r>
            <a:r>
              <a:rPr lang="ja-JP" altLang="en-US" sz="2400" dirty="0">
                <a:solidFill>
                  <a:schemeClr val="tx1"/>
                </a:solidFill>
                <a:latin typeface="+mn-ea"/>
              </a:rPr>
              <a:t>技術者、</a:t>
            </a:r>
            <a:r>
              <a:rPr kumimoji="1" lang="en-US" altLang="ja-JP" sz="2400" dirty="0">
                <a:solidFill>
                  <a:schemeClr val="tx1"/>
                </a:solidFill>
                <a:latin typeface="+mn-ea"/>
              </a:rPr>
              <a:t>IT</a:t>
            </a:r>
            <a:r>
              <a:rPr kumimoji="1" lang="ja-JP" altLang="en-US" sz="2400" dirty="0">
                <a:solidFill>
                  <a:schemeClr val="tx1"/>
                </a:solidFill>
                <a:latin typeface="+mn-ea"/>
              </a:rPr>
              <a:t>用語がわからない医療関係者の間での意思疎通の容易化</a:t>
            </a:r>
            <a:endParaRPr kumimoji="1" lang="en-US" altLang="ja-JP" sz="2400" dirty="0">
              <a:solidFill>
                <a:schemeClr val="tx1"/>
              </a:solidFill>
              <a:latin typeface="+mn-ea"/>
            </a:endParaRPr>
          </a:p>
        </p:txBody>
      </p:sp>
      <p:sp>
        <p:nvSpPr>
          <p:cNvPr id="8" name="コンテンツ プレースホルダー 2">
            <a:extLst>
              <a:ext uri="{FF2B5EF4-FFF2-40B4-BE49-F238E27FC236}">
                <a16:creationId xmlns:a16="http://schemas.microsoft.com/office/drawing/2014/main" id="{C4D5C95A-C8AC-48E2-AD19-81F30F201853}"/>
              </a:ext>
            </a:extLst>
          </p:cNvPr>
          <p:cNvSpPr txBox="1">
            <a:spLocks/>
          </p:cNvSpPr>
          <p:nvPr/>
        </p:nvSpPr>
        <p:spPr bwMode="auto">
          <a:xfrm>
            <a:off x="575209" y="5373216"/>
            <a:ext cx="8029240" cy="1123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342900" indent="-342900" algn="l" rtl="0" eaLnBrk="0" fontAlgn="base" hangingPunct="0">
              <a:spcBef>
                <a:spcPct val="20000"/>
              </a:spcBef>
              <a:spcAft>
                <a:spcPct val="0"/>
              </a:spcAft>
              <a:buClr>
                <a:srgbClr val="000066"/>
              </a:buClr>
              <a:buFont typeface="Wingdings" pitchFamily="2" charset="2"/>
              <a:buChar char="s"/>
              <a:defRPr kumimoji="1" sz="3200">
                <a:solidFill>
                  <a:srgbClr val="000066"/>
                </a:solidFill>
                <a:latin typeface="+mn-lt"/>
                <a:ea typeface="+mn-ea"/>
                <a:cs typeface="+mn-cs"/>
              </a:defRPr>
            </a:lvl1pPr>
            <a:lvl2pPr marL="742950" indent="-285750" algn="l" rtl="0" eaLnBrk="0" fontAlgn="base" hangingPunct="0">
              <a:spcBef>
                <a:spcPct val="20000"/>
              </a:spcBef>
              <a:spcAft>
                <a:spcPct val="0"/>
              </a:spcAft>
              <a:buClr>
                <a:srgbClr val="FF0000"/>
              </a:buClr>
              <a:buFont typeface="Arial"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000066"/>
              </a:buClr>
              <a:buFont typeface="Arial" charset="0"/>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FF0000"/>
              </a:buClr>
              <a:buFont typeface="Arial"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rgbClr val="000066"/>
              </a:buClr>
              <a:buFont typeface="Arial" charset="0"/>
              <a:buChar char="»"/>
              <a:defRPr kumimoji="1" sz="2000">
                <a:solidFill>
                  <a:schemeClr val="tx1"/>
                </a:solidFill>
                <a:latin typeface="+mn-lt"/>
                <a:ea typeface="+mn-ea"/>
              </a:defRPr>
            </a:lvl5pPr>
            <a:lvl6pPr marL="25146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marL="0" indent="0">
              <a:buNone/>
            </a:pPr>
            <a:r>
              <a:rPr lang="ja-JP" altLang="en-US" sz="2400" kern="0" dirty="0">
                <a:solidFill>
                  <a:schemeClr val="tx1"/>
                </a:solidFill>
                <a:latin typeface="+mn-ea"/>
              </a:rPr>
              <a:t>②前述のコンテキスト図を用いて、用語だけではなく可視化したイメージで医療関係者と</a:t>
            </a:r>
            <a:r>
              <a:rPr lang="en-US" altLang="ja-JP" sz="2400" kern="0" dirty="0">
                <a:solidFill>
                  <a:schemeClr val="tx1"/>
                </a:solidFill>
                <a:latin typeface="+mn-ea"/>
              </a:rPr>
              <a:t>IT</a:t>
            </a:r>
            <a:r>
              <a:rPr lang="ja-JP" altLang="en-US" sz="2400" kern="0" dirty="0">
                <a:solidFill>
                  <a:schemeClr val="tx1"/>
                </a:solidFill>
                <a:latin typeface="+mn-ea"/>
              </a:rPr>
              <a:t>技術者間の共通理解を図った</a:t>
            </a:r>
            <a:endParaRPr lang="en-US" altLang="ja-JP" sz="2400" kern="0" dirty="0">
              <a:solidFill>
                <a:schemeClr val="tx1"/>
              </a:solidFill>
              <a:latin typeface="+mn-ea"/>
            </a:endParaRPr>
          </a:p>
        </p:txBody>
      </p:sp>
      <p:sp>
        <p:nvSpPr>
          <p:cNvPr id="6" name="スライド番号プレースホルダー 5">
            <a:extLst>
              <a:ext uri="{FF2B5EF4-FFF2-40B4-BE49-F238E27FC236}">
                <a16:creationId xmlns:a16="http://schemas.microsoft.com/office/drawing/2014/main" id="{FF59AF89-96FC-4CD8-B074-DCBAFA4E8A51}"/>
              </a:ext>
            </a:extLst>
          </p:cNvPr>
          <p:cNvSpPr>
            <a:spLocks noGrp="1"/>
          </p:cNvSpPr>
          <p:nvPr>
            <p:ph type="sldNum" sz="quarter" idx="12"/>
          </p:nvPr>
        </p:nvSpPr>
        <p:spPr/>
        <p:txBody>
          <a:bodyPr/>
          <a:lstStyle/>
          <a:p>
            <a:pPr>
              <a:defRPr/>
            </a:pPr>
            <a:fld id="{947C4043-D9BA-404F-BA06-4F161DED0E96}" type="slidenum">
              <a:rPr lang="en-US" altLang="ja-JP" smtClean="0">
                <a:latin typeface="+mn-ea"/>
                <a:ea typeface="+mn-ea"/>
              </a:rPr>
              <a:pPr>
                <a:defRPr/>
              </a:pPr>
              <a:t>14</a:t>
            </a:fld>
            <a:endParaRPr lang="en-US" altLang="ja-JP">
              <a:latin typeface="+mn-ea"/>
              <a:ea typeface="+mn-ea"/>
            </a:endParaRPr>
          </a:p>
        </p:txBody>
      </p:sp>
      <p:sp>
        <p:nvSpPr>
          <p:cNvPr id="7" name="フッター プレースホルダー 6">
            <a:extLst>
              <a:ext uri="{FF2B5EF4-FFF2-40B4-BE49-F238E27FC236}">
                <a16:creationId xmlns:a16="http://schemas.microsoft.com/office/drawing/2014/main" id="{FB7D2DEB-C9A5-42BF-9954-8906213FC614}"/>
              </a:ext>
            </a:extLst>
          </p:cNvPr>
          <p:cNvSpPr>
            <a:spLocks noGrp="1"/>
          </p:cNvSpPr>
          <p:nvPr>
            <p:ph type="ftr" sz="quarter" idx="11"/>
          </p:nvPr>
        </p:nvSpPr>
        <p:spPr/>
        <p:txBody>
          <a:bodyPr/>
          <a:lstStyle/>
          <a:p>
            <a:pPr>
              <a:defRPr/>
            </a:pPr>
            <a:r>
              <a:rPr lang="en-US" altLang="ja-JP" dirty="0">
                <a:latin typeface="+mn-ea"/>
                <a:ea typeface="+mn-ea"/>
              </a:rPr>
              <a:t>©</a:t>
            </a:r>
            <a:r>
              <a:rPr lang="ja-JP" altLang="en-US" dirty="0">
                <a:latin typeface="+mn-ea"/>
                <a:ea typeface="+mn-ea"/>
              </a:rPr>
              <a:t>　</a:t>
            </a:r>
            <a:r>
              <a:rPr lang="en-US" altLang="ja-JP" dirty="0">
                <a:latin typeface="+mn-ea"/>
                <a:ea typeface="+mn-ea"/>
              </a:rPr>
              <a:t>2020  IPA</a:t>
            </a:r>
            <a:r>
              <a:rPr lang="ja-JP" altLang="en-US" dirty="0">
                <a:latin typeface="+mn-ea"/>
                <a:ea typeface="+mn-ea"/>
              </a:rPr>
              <a:t>　 　</a:t>
            </a:r>
            <a:endParaRPr lang="en-US" altLang="ja-JP" dirty="0">
              <a:latin typeface="+mn-ea"/>
              <a:ea typeface="+mn-ea"/>
            </a:endParaRPr>
          </a:p>
        </p:txBody>
      </p:sp>
      <p:sp>
        <p:nvSpPr>
          <p:cNvPr id="10" name="タイトル 1">
            <a:extLst>
              <a:ext uri="{FF2B5EF4-FFF2-40B4-BE49-F238E27FC236}">
                <a16:creationId xmlns:a16="http://schemas.microsoft.com/office/drawing/2014/main" id="{408B0388-C344-416E-A577-B70D78CD465C}"/>
              </a:ext>
            </a:extLst>
          </p:cNvPr>
          <p:cNvSpPr>
            <a:spLocks noGrp="1"/>
          </p:cNvSpPr>
          <p:nvPr>
            <p:ph type="title"/>
          </p:nvPr>
        </p:nvSpPr>
        <p:spPr>
          <a:xfrm>
            <a:off x="249424" y="99761"/>
            <a:ext cx="7920880" cy="1080294"/>
          </a:xfrm>
        </p:spPr>
        <p:txBody>
          <a:bodyPr/>
          <a:lstStyle/>
          <a:p>
            <a:r>
              <a:rPr lang="ja-JP" altLang="en-US" sz="2800" dirty="0">
                <a:solidFill>
                  <a:schemeClr val="tx1"/>
                </a:solidFill>
              </a:rPr>
              <a:t>２</a:t>
            </a:r>
            <a:r>
              <a:rPr lang="en-US" altLang="ja-JP" sz="2800" dirty="0">
                <a:solidFill>
                  <a:schemeClr val="tx1"/>
                </a:solidFill>
              </a:rPr>
              <a:t>.</a:t>
            </a:r>
            <a:r>
              <a:rPr lang="ja-JP" altLang="en-US" sz="2800" dirty="0">
                <a:solidFill>
                  <a:schemeClr val="tx1"/>
                </a:solidFill>
                <a:latin typeface="ＭＳ Ｐゴシック" panose="020B0600070205080204" pitchFamily="50" charset="-128"/>
                <a:ea typeface="ＭＳ Ｐゴシック" panose="020B0600070205080204" pitchFamily="50" charset="-128"/>
              </a:rPr>
              <a:t>利害関係者ニーズ及び利害関係者要求事項定義</a:t>
            </a:r>
            <a:endParaRPr kumimoji="1" lang="ja-JP" altLang="en-US" sz="2800" dirty="0">
              <a:solidFill>
                <a:schemeClr val="tx1"/>
              </a:solidFill>
            </a:endParaRPr>
          </a:p>
        </p:txBody>
      </p:sp>
    </p:spTree>
    <p:extLst>
      <p:ext uri="{BB962C8B-B14F-4D97-AF65-F5344CB8AC3E}">
        <p14:creationId xmlns:p14="http://schemas.microsoft.com/office/powerpoint/2010/main" val="2762662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CEFE07D5-601D-4231-9543-533767DE5E36}"/>
              </a:ext>
            </a:extLst>
          </p:cNvPr>
          <p:cNvSpPr txBox="1"/>
          <p:nvPr/>
        </p:nvSpPr>
        <p:spPr>
          <a:xfrm>
            <a:off x="3635896" y="3813133"/>
            <a:ext cx="576065" cy="307777"/>
          </a:xfrm>
          <a:prstGeom prst="rect">
            <a:avLst/>
          </a:prstGeom>
          <a:solidFill>
            <a:schemeClr val="bg1"/>
          </a:solidFill>
        </p:spPr>
        <p:txBody>
          <a:bodyPr wrap="square" rtlCol="0">
            <a:spAutoFit/>
          </a:bodyPr>
          <a:lstStyle/>
          <a:p>
            <a:r>
              <a:rPr kumimoji="1" lang="ja-JP" altLang="en-US" sz="1400" b="1" dirty="0">
                <a:latin typeface="+mn-ea"/>
                <a:ea typeface="+mn-ea"/>
              </a:rPr>
              <a:t>対象</a:t>
            </a:r>
          </a:p>
        </p:txBody>
      </p:sp>
      <p:sp>
        <p:nvSpPr>
          <p:cNvPr id="8" name="スライド番号プレースホルダー 7">
            <a:extLst>
              <a:ext uri="{FF2B5EF4-FFF2-40B4-BE49-F238E27FC236}">
                <a16:creationId xmlns:a16="http://schemas.microsoft.com/office/drawing/2014/main" id="{E196EB9A-8BA6-4FA9-B9A2-61114735FB25}"/>
              </a:ext>
            </a:extLst>
          </p:cNvPr>
          <p:cNvSpPr>
            <a:spLocks noGrp="1"/>
          </p:cNvSpPr>
          <p:nvPr>
            <p:ph type="sldNum" sz="quarter" idx="12"/>
          </p:nvPr>
        </p:nvSpPr>
        <p:spPr/>
        <p:txBody>
          <a:bodyPr/>
          <a:lstStyle/>
          <a:p>
            <a:pPr>
              <a:defRPr/>
            </a:pPr>
            <a:fld id="{947C4043-D9BA-404F-BA06-4F161DED0E96}" type="slidenum">
              <a:rPr lang="en-US" altLang="ja-JP" smtClean="0">
                <a:latin typeface="+mn-ea"/>
                <a:ea typeface="+mn-ea"/>
              </a:rPr>
              <a:pPr>
                <a:defRPr/>
              </a:pPr>
              <a:t>15</a:t>
            </a:fld>
            <a:endParaRPr lang="en-US" altLang="ja-JP">
              <a:latin typeface="+mn-ea"/>
              <a:ea typeface="+mn-ea"/>
            </a:endParaRPr>
          </a:p>
        </p:txBody>
      </p:sp>
      <p:sp>
        <p:nvSpPr>
          <p:cNvPr id="11" name="フッター プレースホルダー 10">
            <a:extLst>
              <a:ext uri="{FF2B5EF4-FFF2-40B4-BE49-F238E27FC236}">
                <a16:creationId xmlns:a16="http://schemas.microsoft.com/office/drawing/2014/main" id="{3B843145-A3D6-4592-9EFE-5FBCA0B44DF4}"/>
              </a:ext>
            </a:extLst>
          </p:cNvPr>
          <p:cNvSpPr>
            <a:spLocks noGrp="1"/>
          </p:cNvSpPr>
          <p:nvPr>
            <p:ph type="ftr" sz="quarter" idx="11"/>
          </p:nvPr>
        </p:nvSpPr>
        <p:spPr/>
        <p:txBody>
          <a:bodyPr/>
          <a:lstStyle/>
          <a:p>
            <a:pPr>
              <a:defRPr/>
            </a:pPr>
            <a:r>
              <a:rPr lang="en-US" altLang="ja-JP" dirty="0">
                <a:latin typeface="+mn-ea"/>
                <a:ea typeface="+mn-ea"/>
              </a:rPr>
              <a:t>©</a:t>
            </a:r>
            <a:r>
              <a:rPr lang="ja-JP" altLang="en-US" dirty="0">
                <a:latin typeface="+mn-ea"/>
                <a:ea typeface="+mn-ea"/>
              </a:rPr>
              <a:t>　</a:t>
            </a:r>
            <a:r>
              <a:rPr lang="en-US" altLang="ja-JP" dirty="0">
                <a:latin typeface="+mn-ea"/>
                <a:ea typeface="+mn-ea"/>
              </a:rPr>
              <a:t>2020  IPA</a:t>
            </a:r>
            <a:r>
              <a:rPr lang="ja-JP" altLang="en-US" dirty="0">
                <a:latin typeface="+mn-ea"/>
                <a:ea typeface="+mn-ea"/>
              </a:rPr>
              <a:t>　 　</a:t>
            </a:r>
            <a:endParaRPr lang="en-US" altLang="ja-JP" dirty="0">
              <a:latin typeface="+mn-ea"/>
              <a:ea typeface="+mn-ea"/>
            </a:endParaRPr>
          </a:p>
        </p:txBody>
      </p:sp>
      <p:sp>
        <p:nvSpPr>
          <p:cNvPr id="13" name="コンテンツ プレースホルダー 2">
            <a:extLst>
              <a:ext uri="{FF2B5EF4-FFF2-40B4-BE49-F238E27FC236}">
                <a16:creationId xmlns:a16="http://schemas.microsoft.com/office/drawing/2014/main" id="{43633A20-0218-42BB-8282-F005EB5E3A69}"/>
              </a:ext>
            </a:extLst>
          </p:cNvPr>
          <p:cNvSpPr>
            <a:spLocks noGrp="1"/>
          </p:cNvSpPr>
          <p:nvPr>
            <p:ph idx="1"/>
          </p:nvPr>
        </p:nvSpPr>
        <p:spPr>
          <a:xfrm>
            <a:off x="498475" y="1341438"/>
            <a:ext cx="8205136" cy="1439489"/>
          </a:xfrm>
        </p:spPr>
        <p:txBody>
          <a:bodyPr>
            <a:noAutofit/>
          </a:bodyPr>
          <a:lstStyle/>
          <a:p>
            <a:pPr marL="0" indent="0">
              <a:buNone/>
            </a:pPr>
            <a:r>
              <a:rPr lang="en-US" altLang="ja-JP" sz="2400" dirty="0">
                <a:solidFill>
                  <a:schemeClr val="tx1"/>
                </a:solidFill>
                <a:latin typeface="+mn-ea"/>
              </a:rPr>
              <a:t>(3)</a:t>
            </a:r>
            <a:r>
              <a:rPr lang="ja-JP" altLang="en-US" sz="2400" dirty="0">
                <a:solidFill>
                  <a:schemeClr val="tx1"/>
                </a:solidFill>
                <a:latin typeface="+mn-ea"/>
              </a:rPr>
              <a:t> 抽象化・モデル化</a:t>
            </a:r>
            <a:endParaRPr lang="en-US" altLang="ja-JP" sz="2400" dirty="0">
              <a:solidFill>
                <a:schemeClr val="tx1"/>
              </a:solidFill>
              <a:latin typeface="+mn-ea"/>
            </a:endParaRPr>
          </a:p>
          <a:p>
            <a:pPr marL="457200" indent="-457200">
              <a:buClrTx/>
              <a:buFont typeface="+mj-ea"/>
              <a:buAutoNum type="circleNumDbPlain"/>
            </a:pPr>
            <a:r>
              <a:rPr lang="ja-JP" altLang="en-US" sz="2400" dirty="0">
                <a:solidFill>
                  <a:schemeClr val="tx1"/>
                </a:solidFill>
                <a:latin typeface="+mn-ea"/>
              </a:rPr>
              <a:t>利害関係者ニーズと要求事項を抽出・整理する過程で、利害関係者の共通理解を高めるための工夫として、事象文言のパターンを考案し、適用した</a:t>
            </a:r>
          </a:p>
          <a:p>
            <a:endParaRPr kumimoji="1" lang="ja-JP" altLang="en-US" sz="2400" dirty="0">
              <a:solidFill>
                <a:schemeClr val="tx1"/>
              </a:solidFill>
              <a:latin typeface="+mn-ea"/>
            </a:endParaRPr>
          </a:p>
        </p:txBody>
      </p:sp>
      <p:pic>
        <p:nvPicPr>
          <p:cNvPr id="14" name="図 13">
            <a:extLst>
              <a:ext uri="{FF2B5EF4-FFF2-40B4-BE49-F238E27FC236}">
                <a16:creationId xmlns:a16="http://schemas.microsoft.com/office/drawing/2014/main" id="{2C5CA811-8AC8-4142-A694-44540FCAE4EE}"/>
              </a:ext>
            </a:extLst>
          </p:cNvPr>
          <p:cNvPicPr>
            <a:picLocks noChangeAspect="1"/>
          </p:cNvPicPr>
          <p:nvPr/>
        </p:nvPicPr>
        <p:blipFill>
          <a:blip r:embed="rId3"/>
          <a:stretch>
            <a:fillRect/>
          </a:stretch>
        </p:blipFill>
        <p:spPr>
          <a:xfrm>
            <a:off x="2205384" y="2976554"/>
            <a:ext cx="4733231" cy="1291624"/>
          </a:xfrm>
          <a:prstGeom prst="rect">
            <a:avLst/>
          </a:prstGeom>
        </p:spPr>
      </p:pic>
      <p:sp>
        <p:nvSpPr>
          <p:cNvPr id="15" name="矢印: 下 14">
            <a:extLst>
              <a:ext uri="{FF2B5EF4-FFF2-40B4-BE49-F238E27FC236}">
                <a16:creationId xmlns:a16="http://schemas.microsoft.com/office/drawing/2014/main" id="{34393D61-BBF7-4747-8ED6-4F2A2E03C96C}"/>
              </a:ext>
            </a:extLst>
          </p:cNvPr>
          <p:cNvSpPr/>
          <p:nvPr/>
        </p:nvSpPr>
        <p:spPr>
          <a:xfrm>
            <a:off x="3947608" y="4008760"/>
            <a:ext cx="1368152" cy="532226"/>
          </a:xfrm>
          <a:prstGeom prst="downArrow">
            <a:avLst>
              <a:gd name="adj1" fmla="val 50000"/>
              <a:gd name="adj2" fmla="val 704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mn-ea"/>
            </a:endParaRPr>
          </a:p>
        </p:txBody>
      </p:sp>
      <p:sp>
        <p:nvSpPr>
          <p:cNvPr id="16" name="正方形/長方形 15">
            <a:extLst>
              <a:ext uri="{FF2B5EF4-FFF2-40B4-BE49-F238E27FC236}">
                <a16:creationId xmlns:a16="http://schemas.microsoft.com/office/drawing/2014/main" id="{0E6EDDBE-20D4-43F1-8121-600A8683C0C7}"/>
              </a:ext>
            </a:extLst>
          </p:cNvPr>
          <p:cNvSpPr/>
          <p:nvPr/>
        </p:nvSpPr>
        <p:spPr>
          <a:xfrm>
            <a:off x="1233820" y="4567435"/>
            <a:ext cx="6795729" cy="893722"/>
          </a:xfrm>
          <a:prstGeom prst="rect">
            <a:avLst/>
          </a:prstGeom>
          <a:solidFill>
            <a:srgbClr val="FFFFCC"/>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a:solidFill>
                  <a:schemeClr val="tx1"/>
                </a:solidFill>
                <a:latin typeface="+mn-ea"/>
              </a:rPr>
              <a:t>パターン化したことにより、共通理解できるシンプルな要求仕様</a:t>
            </a:r>
            <a:r>
              <a:rPr lang="ja-JP" altLang="en-US" sz="2400" dirty="0">
                <a:solidFill>
                  <a:schemeClr val="tx1"/>
                </a:solidFill>
                <a:latin typeface="+mn-ea"/>
              </a:rPr>
              <a:t>の</a:t>
            </a:r>
            <a:r>
              <a:rPr kumimoji="1" lang="ja-JP" altLang="en-US" sz="2400" dirty="0">
                <a:solidFill>
                  <a:schemeClr val="tx1"/>
                </a:solidFill>
                <a:latin typeface="+mn-ea"/>
              </a:rPr>
              <a:t>導出</a:t>
            </a:r>
            <a:r>
              <a:rPr lang="ja-JP" altLang="en-US" sz="2400" dirty="0">
                <a:solidFill>
                  <a:schemeClr val="tx1"/>
                </a:solidFill>
                <a:latin typeface="+mn-ea"/>
              </a:rPr>
              <a:t>を実現</a:t>
            </a:r>
            <a:endParaRPr kumimoji="1" lang="en-US" altLang="ja-JP" sz="2400" dirty="0">
              <a:solidFill>
                <a:schemeClr val="tx1"/>
              </a:solidFill>
              <a:latin typeface="+mn-ea"/>
            </a:endParaRPr>
          </a:p>
        </p:txBody>
      </p:sp>
      <p:sp>
        <p:nvSpPr>
          <p:cNvPr id="17" name="テキスト ボックス 16">
            <a:extLst>
              <a:ext uri="{FF2B5EF4-FFF2-40B4-BE49-F238E27FC236}">
                <a16:creationId xmlns:a16="http://schemas.microsoft.com/office/drawing/2014/main" id="{CAF88796-A92D-4222-A8E3-038A4F1BFA82}"/>
              </a:ext>
            </a:extLst>
          </p:cNvPr>
          <p:cNvSpPr txBox="1"/>
          <p:nvPr/>
        </p:nvSpPr>
        <p:spPr>
          <a:xfrm>
            <a:off x="3635896" y="3813133"/>
            <a:ext cx="576065" cy="307777"/>
          </a:xfrm>
          <a:prstGeom prst="rect">
            <a:avLst/>
          </a:prstGeom>
          <a:solidFill>
            <a:schemeClr val="bg1"/>
          </a:solidFill>
        </p:spPr>
        <p:txBody>
          <a:bodyPr wrap="square" rtlCol="0">
            <a:spAutoFit/>
          </a:bodyPr>
          <a:lstStyle/>
          <a:p>
            <a:r>
              <a:rPr kumimoji="1" lang="ja-JP" altLang="en-US" sz="1400" b="1" dirty="0">
                <a:latin typeface="+mn-ea"/>
                <a:ea typeface="+mn-ea"/>
              </a:rPr>
              <a:t>対象</a:t>
            </a:r>
          </a:p>
        </p:txBody>
      </p:sp>
      <p:sp>
        <p:nvSpPr>
          <p:cNvPr id="18" name="コンテンツ プレースホルダー 2">
            <a:extLst>
              <a:ext uri="{FF2B5EF4-FFF2-40B4-BE49-F238E27FC236}">
                <a16:creationId xmlns:a16="http://schemas.microsoft.com/office/drawing/2014/main" id="{1332CD41-D6D0-45E9-AC8D-5FD27A8C4103}"/>
              </a:ext>
            </a:extLst>
          </p:cNvPr>
          <p:cNvSpPr txBox="1">
            <a:spLocks/>
          </p:cNvSpPr>
          <p:nvPr/>
        </p:nvSpPr>
        <p:spPr bwMode="auto">
          <a:xfrm>
            <a:off x="514906" y="5487606"/>
            <a:ext cx="8233558" cy="893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lr>
                <a:srgbClr val="000066"/>
              </a:buClr>
              <a:buFont typeface="Wingdings" pitchFamily="2" charset="2"/>
              <a:buChar char="s"/>
              <a:defRPr kumimoji="1" sz="3200">
                <a:solidFill>
                  <a:srgbClr val="000066"/>
                </a:solidFill>
                <a:latin typeface="+mn-lt"/>
                <a:ea typeface="+mn-ea"/>
                <a:cs typeface="+mn-cs"/>
              </a:defRPr>
            </a:lvl1pPr>
            <a:lvl2pPr marL="742950" indent="-285750" algn="l" rtl="0" eaLnBrk="0" fontAlgn="base" hangingPunct="0">
              <a:spcBef>
                <a:spcPct val="20000"/>
              </a:spcBef>
              <a:spcAft>
                <a:spcPct val="0"/>
              </a:spcAft>
              <a:buClr>
                <a:srgbClr val="FF0000"/>
              </a:buClr>
              <a:buFont typeface="Arial"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000066"/>
              </a:buClr>
              <a:buFont typeface="Arial" charset="0"/>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FF0000"/>
              </a:buClr>
              <a:buFont typeface="Arial"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rgbClr val="000066"/>
              </a:buClr>
              <a:buFont typeface="Arial" charset="0"/>
              <a:buChar char="»"/>
              <a:defRPr kumimoji="1" sz="2000">
                <a:solidFill>
                  <a:schemeClr val="tx1"/>
                </a:solidFill>
                <a:latin typeface="+mn-lt"/>
                <a:ea typeface="+mn-ea"/>
              </a:defRPr>
            </a:lvl5pPr>
            <a:lvl6pPr marL="25146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marL="457200" indent="-457200">
              <a:buClrTx/>
              <a:buFont typeface="+mj-ea"/>
              <a:buAutoNum type="circleNumDbPlain" startAt="2"/>
            </a:pPr>
            <a:r>
              <a:rPr lang="ja-JP" altLang="en-US" sz="2500" kern="0" dirty="0">
                <a:solidFill>
                  <a:schemeClr val="tx1"/>
                </a:solidFill>
                <a:latin typeface="+mn-ea"/>
              </a:rPr>
              <a:t>コンテキスト図を用いて、システムと利害関係者間の相互関係をシンプルに表現し、基本要件の抽出を行った</a:t>
            </a:r>
          </a:p>
        </p:txBody>
      </p:sp>
      <p:sp>
        <p:nvSpPr>
          <p:cNvPr id="19" name="タイトル 1">
            <a:extLst>
              <a:ext uri="{FF2B5EF4-FFF2-40B4-BE49-F238E27FC236}">
                <a16:creationId xmlns:a16="http://schemas.microsoft.com/office/drawing/2014/main" id="{3D6EEA9A-00F2-4CC2-BAC6-DA7CF49EFB49}"/>
              </a:ext>
            </a:extLst>
          </p:cNvPr>
          <p:cNvSpPr>
            <a:spLocks noGrp="1"/>
          </p:cNvSpPr>
          <p:nvPr>
            <p:ph type="title"/>
          </p:nvPr>
        </p:nvSpPr>
        <p:spPr>
          <a:xfrm>
            <a:off x="249424" y="99761"/>
            <a:ext cx="7920880" cy="1080294"/>
          </a:xfrm>
        </p:spPr>
        <p:txBody>
          <a:bodyPr/>
          <a:lstStyle/>
          <a:p>
            <a:r>
              <a:rPr lang="ja-JP" altLang="en-US" sz="2800" dirty="0">
                <a:solidFill>
                  <a:schemeClr val="tx1"/>
                </a:solidFill>
              </a:rPr>
              <a:t>２</a:t>
            </a:r>
            <a:r>
              <a:rPr lang="en-US" altLang="ja-JP" sz="2800" dirty="0">
                <a:solidFill>
                  <a:schemeClr val="tx1"/>
                </a:solidFill>
              </a:rPr>
              <a:t>.</a:t>
            </a:r>
            <a:r>
              <a:rPr lang="ja-JP" altLang="en-US" sz="2800" dirty="0">
                <a:solidFill>
                  <a:schemeClr val="tx1"/>
                </a:solidFill>
                <a:latin typeface="ＭＳ Ｐゴシック" panose="020B0600070205080204" pitchFamily="50" charset="-128"/>
                <a:ea typeface="ＭＳ Ｐゴシック" panose="020B0600070205080204" pitchFamily="50" charset="-128"/>
              </a:rPr>
              <a:t>利害関係者ニーズ及び利害関係者要求事項定義</a:t>
            </a:r>
            <a:endParaRPr kumimoji="1" lang="ja-JP" altLang="en-US" sz="2800" dirty="0">
              <a:solidFill>
                <a:schemeClr val="tx1"/>
              </a:solidFill>
            </a:endParaRPr>
          </a:p>
        </p:txBody>
      </p:sp>
    </p:spTree>
    <p:extLst>
      <p:ext uri="{BB962C8B-B14F-4D97-AF65-F5344CB8AC3E}">
        <p14:creationId xmlns:p14="http://schemas.microsoft.com/office/powerpoint/2010/main" val="15447887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03C5F163-9405-473A-8A04-C64D270CD1B0}"/>
              </a:ext>
            </a:extLst>
          </p:cNvPr>
          <p:cNvSpPr>
            <a:spLocks noGrp="1"/>
          </p:cNvSpPr>
          <p:nvPr>
            <p:ph idx="1"/>
          </p:nvPr>
        </p:nvSpPr>
        <p:spPr>
          <a:xfrm>
            <a:off x="395536" y="1449115"/>
            <a:ext cx="8105973" cy="827757"/>
          </a:xfrm>
        </p:spPr>
        <p:txBody>
          <a:bodyPr>
            <a:normAutofit/>
          </a:bodyPr>
          <a:lstStyle/>
          <a:p>
            <a:pPr marL="0" indent="0">
              <a:buNone/>
            </a:pPr>
            <a:r>
              <a:rPr kumimoji="1" lang="en-US" altLang="ja-JP" sz="2400" dirty="0">
                <a:solidFill>
                  <a:schemeClr val="tx1"/>
                </a:solidFill>
                <a:latin typeface="+mn-ea"/>
              </a:rPr>
              <a:t>(4) </a:t>
            </a:r>
            <a:r>
              <a:rPr kumimoji="1" lang="ja-JP" altLang="en-US" sz="2400" dirty="0">
                <a:solidFill>
                  <a:schemeClr val="tx1"/>
                </a:solidFill>
                <a:latin typeface="+mn-ea"/>
              </a:rPr>
              <a:t>反復による発見と進化</a:t>
            </a:r>
            <a:endParaRPr kumimoji="1" lang="en-US" altLang="ja-JP" sz="2400" dirty="0">
              <a:solidFill>
                <a:schemeClr val="tx1"/>
              </a:solidFill>
              <a:latin typeface="+mn-ea"/>
            </a:endParaRPr>
          </a:p>
        </p:txBody>
      </p:sp>
      <p:sp>
        <p:nvSpPr>
          <p:cNvPr id="6" name="スライド番号プレースホルダー 5">
            <a:extLst>
              <a:ext uri="{FF2B5EF4-FFF2-40B4-BE49-F238E27FC236}">
                <a16:creationId xmlns:a16="http://schemas.microsoft.com/office/drawing/2014/main" id="{FF59AF89-96FC-4CD8-B074-DCBAFA4E8A51}"/>
              </a:ext>
            </a:extLst>
          </p:cNvPr>
          <p:cNvSpPr>
            <a:spLocks noGrp="1"/>
          </p:cNvSpPr>
          <p:nvPr>
            <p:ph type="sldNum" sz="quarter" idx="12"/>
          </p:nvPr>
        </p:nvSpPr>
        <p:spPr/>
        <p:txBody>
          <a:bodyPr/>
          <a:lstStyle/>
          <a:p>
            <a:pPr>
              <a:defRPr/>
            </a:pPr>
            <a:fld id="{947C4043-D9BA-404F-BA06-4F161DED0E96}" type="slidenum">
              <a:rPr lang="en-US" altLang="ja-JP" smtClean="0">
                <a:latin typeface="+mn-ea"/>
                <a:ea typeface="+mn-ea"/>
              </a:rPr>
              <a:pPr>
                <a:defRPr/>
              </a:pPr>
              <a:t>16</a:t>
            </a:fld>
            <a:endParaRPr lang="en-US" altLang="ja-JP">
              <a:latin typeface="+mn-ea"/>
              <a:ea typeface="+mn-ea"/>
            </a:endParaRPr>
          </a:p>
        </p:txBody>
      </p:sp>
      <p:sp>
        <p:nvSpPr>
          <p:cNvPr id="7" name="フッター プレースホルダー 6">
            <a:extLst>
              <a:ext uri="{FF2B5EF4-FFF2-40B4-BE49-F238E27FC236}">
                <a16:creationId xmlns:a16="http://schemas.microsoft.com/office/drawing/2014/main" id="{FB7D2DEB-C9A5-42BF-9954-8906213FC614}"/>
              </a:ext>
            </a:extLst>
          </p:cNvPr>
          <p:cNvSpPr>
            <a:spLocks noGrp="1"/>
          </p:cNvSpPr>
          <p:nvPr>
            <p:ph type="ftr" sz="quarter" idx="11"/>
          </p:nvPr>
        </p:nvSpPr>
        <p:spPr/>
        <p:txBody>
          <a:bodyPr/>
          <a:lstStyle/>
          <a:p>
            <a:pPr>
              <a:defRPr/>
            </a:pPr>
            <a:r>
              <a:rPr lang="en-US" altLang="ja-JP" dirty="0">
                <a:latin typeface="+mn-ea"/>
                <a:ea typeface="+mn-ea"/>
              </a:rPr>
              <a:t>©</a:t>
            </a:r>
            <a:r>
              <a:rPr lang="ja-JP" altLang="en-US" dirty="0">
                <a:latin typeface="+mn-ea"/>
                <a:ea typeface="+mn-ea"/>
              </a:rPr>
              <a:t>　</a:t>
            </a:r>
            <a:r>
              <a:rPr lang="en-US" altLang="ja-JP" dirty="0">
                <a:latin typeface="+mn-ea"/>
                <a:ea typeface="+mn-ea"/>
              </a:rPr>
              <a:t>2020  IPA</a:t>
            </a:r>
            <a:r>
              <a:rPr lang="ja-JP" altLang="en-US" dirty="0">
                <a:latin typeface="+mn-ea"/>
                <a:ea typeface="+mn-ea"/>
              </a:rPr>
              <a:t>　 　</a:t>
            </a:r>
            <a:endParaRPr lang="en-US" altLang="ja-JP" dirty="0">
              <a:latin typeface="+mn-ea"/>
              <a:ea typeface="+mn-ea"/>
            </a:endParaRPr>
          </a:p>
        </p:txBody>
      </p:sp>
      <p:sp>
        <p:nvSpPr>
          <p:cNvPr id="9" name="コンテンツ プレースホルダー 2">
            <a:extLst>
              <a:ext uri="{FF2B5EF4-FFF2-40B4-BE49-F238E27FC236}">
                <a16:creationId xmlns:a16="http://schemas.microsoft.com/office/drawing/2014/main" id="{2D051B69-920C-4BBB-968B-8DE56B421C11}"/>
              </a:ext>
            </a:extLst>
          </p:cNvPr>
          <p:cNvSpPr txBox="1">
            <a:spLocks/>
          </p:cNvSpPr>
          <p:nvPr/>
        </p:nvSpPr>
        <p:spPr bwMode="auto">
          <a:xfrm>
            <a:off x="539553" y="2132856"/>
            <a:ext cx="7704856" cy="576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lr>
                <a:srgbClr val="000066"/>
              </a:buClr>
              <a:buFont typeface="Wingdings" pitchFamily="2" charset="2"/>
              <a:buChar char="s"/>
              <a:defRPr kumimoji="1" sz="3200">
                <a:solidFill>
                  <a:srgbClr val="000066"/>
                </a:solidFill>
                <a:latin typeface="+mn-lt"/>
                <a:ea typeface="+mn-ea"/>
                <a:cs typeface="+mn-cs"/>
              </a:defRPr>
            </a:lvl1pPr>
            <a:lvl2pPr marL="742950" indent="-285750" algn="l" rtl="0" eaLnBrk="0" fontAlgn="base" hangingPunct="0">
              <a:spcBef>
                <a:spcPct val="20000"/>
              </a:spcBef>
              <a:spcAft>
                <a:spcPct val="0"/>
              </a:spcAft>
              <a:buClr>
                <a:srgbClr val="FF0000"/>
              </a:buClr>
              <a:buFont typeface="Arial"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000066"/>
              </a:buClr>
              <a:buFont typeface="Arial" charset="0"/>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FF0000"/>
              </a:buClr>
              <a:buFont typeface="Arial"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rgbClr val="000066"/>
              </a:buClr>
              <a:buFont typeface="Arial" charset="0"/>
              <a:buChar char="»"/>
              <a:defRPr kumimoji="1" sz="2000">
                <a:solidFill>
                  <a:schemeClr val="tx1"/>
                </a:solidFill>
                <a:latin typeface="+mn-lt"/>
                <a:ea typeface="+mn-ea"/>
              </a:defRPr>
            </a:lvl5pPr>
            <a:lvl6pPr marL="25146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marL="0" indent="0">
              <a:buNone/>
            </a:pPr>
            <a:r>
              <a:rPr lang="ja-JP" altLang="en-US" sz="2000" kern="0" dirty="0">
                <a:solidFill>
                  <a:schemeClr val="tx1"/>
                </a:solidFill>
                <a:latin typeface="+mn-ea"/>
              </a:rPr>
              <a:t>　本例では、このプロセスで特記すべき事項は無い</a:t>
            </a:r>
            <a:endParaRPr lang="en-US" altLang="ja-JP" sz="2000" kern="0" dirty="0">
              <a:solidFill>
                <a:schemeClr val="tx1"/>
              </a:solidFill>
              <a:latin typeface="+mn-ea"/>
            </a:endParaRPr>
          </a:p>
        </p:txBody>
      </p:sp>
      <p:sp>
        <p:nvSpPr>
          <p:cNvPr id="8" name="タイトル 1">
            <a:extLst>
              <a:ext uri="{FF2B5EF4-FFF2-40B4-BE49-F238E27FC236}">
                <a16:creationId xmlns:a16="http://schemas.microsoft.com/office/drawing/2014/main" id="{E3FD34AB-059B-477C-93AA-A09E449BA4A8}"/>
              </a:ext>
            </a:extLst>
          </p:cNvPr>
          <p:cNvSpPr>
            <a:spLocks noGrp="1"/>
          </p:cNvSpPr>
          <p:nvPr>
            <p:ph type="title"/>
          </p:nvPr>
        </p:nvSpPr>
        <p:spPr>
          <a:xfrm>
            <a:off x="249424" y="99761"/>
            <a:ext cx="7920880" cy="1080294"/>
          </a:xfrm>
        </p:spPr>
        <p:txBody>
          <a:bodyPr/>
          <a:lstStyle/>
          <a:p>
            <a:r>
              <a:rPr lang="ja-JP" altLang="en-US" sz="2800" dirty="0">
                <a:solidFill>
                  <a:schemeClr val="tx1"/>
                </a:solidFill>
              </a:rPr>
              <a:t>２</a:t>
            </a:r>
            <a:r>
              <a:rPr lang="en-US" altLang="ja-JP" sz="2800" dirty="0">
                <a:solidFill>
                  <a:schemeClr val="tx1"/>
                </a:solidFill>
              </a:rPr>
              <a:t>.</a:t>
            </a:r>
            <a:r>
              <a:rPr lang="ja-JP" altLang="en-US" sz="2800" dirty="0">
                <a:solidFill>
                  <a:schemeClr val="tx1"/>
                </a:solidFill>
                <a:latin typeface="ＭＳ Ｐゴシック" panose="020B0600070205080204" pitchFamily="50" charset="-128"/>
                <a:ea typeface="ＭＳ Ｐゴシック" panose="020B0600070205080204" pitchFamily="50" charset="-128"/>
              </a:rPr>
              <a:t>利害関係者ニーズ及び利害関係者要求事項定義</a:t>
            </a:r>
            <a:endParaRPr kumimoji="1" lang="ja-JP" altLang="en-US" sz="2800" dirty="0">
              <a:solidFill>
                <a:schemeClr val="tx1"/>
              </a:solidFill>
            </a:endParaRPr>
          </a:p>
        </p:txBody>
      </p:sp>
    </p:spTree>
    <p:extLst>
      <p:ext uri="{BB962C8B-B14F-4D97-AF65-F5344CB8AC3E}">
        <p14:creationId xmlns:p14="http://schemas.microsoft.com/office/powerpoint/2010/main" val="30730492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A56638DA-3A20-4CB0-8625-EF211D74B150}"/>
              </a:ext>
            </a:extLst>
          </p:cNvPr>
          <p:cNvSpPr>
            <a:spLocks noGrp="1"/>
          </p:cNvSpPr>
          <p:nvPr>
            <p:ph type="sldNum" sz="quarter" idx="12"/>
          </p:nvPr>
        </p:nvSpPr>
        <p:spPr/>
        <p:txBody>
          <a:bodyPr/>
          <a:lstStyle/>
          <a:p>
            <a:pPr>
              <a:defRPr/>
            </a:pPr>
            <a:fld id="{947C4043-D9BA-404F-BA06-4F161DED0E96}" type="slidenum">
              <a:rPr lang="en-US" altLang="ja-JP" smtClean="0">
                <a:latin typeface="+mn-ea"/>
                <a:ea typeface="+mn-ea"/>
              </a:rPr>
              <a:pPr>
                <a:defRPr/>
              </a:pPr>
              <a:t>17</a:t>
            </a:fld>
            <a:endParaRPr lang="en-US" altLang="ja-JP">
              <a:latin typeface="+mn-ea"/>
              <a:ea typeface="+mn-ea"/>
            </a:endParaRPr>
          </a:p>
        </p:txBody>
      </p:sp>
      <p:sp>
        <p:nvSpPr>
          <p:cNvPr id="4" name="フッター プレースホルダー 3">
            <a:extLst>
              <a:ext uri="{FF2B5EF4-FFF2-40B4-BE49-F238E27FC236}">
                <a16:creationId xmlns:a16="http://schemas.microsoft.com/office/drawing/2014/main" id="{CFA26DD3-CF2E-47EC-AC1E-09EEE6626B7D}"/>
              </a:ext>
            </a:extLst>
          </p:cNvPr>
          <p:cNvSpPr>
            <a:spLocks noGrp="1"/>
          </p:cNvSpPr>
          <p:nvPr>
            <p:ph type="ftr" sz="quarter" idx="11"/>
          </p:nvPr>
        </p:nvSpPr>
        <p:spPr/>
        <p:txBody>
          <a:bodyPr/>
          <a:lstStyle/>
          <a:p>
            <a:pPr>
              <a:defRPr/>
            </a:pPr>
            <a:r>
              <a:rPr lang="en-US" altLang="ja-JP" dirty="0">
                <a:latin typeface="+mn-ea"/>
                <a:ea typeface="+mn-ea"/>
              </a:rPr>
              <a:t>©</a:t>
            </a:r>
            <a:r>
              <a:rPr lang="ja-JP" altLang="en-US" dirty="0">
                <a:latin typeface="+mn-ea"/>
                <a:ea typeface="+mn-ea"/>
              </a:rPr>
              <a:t>　</a:t>
            </a:r>
            <a:r>
              <a:rPr lang="en-US" altLang="ja-JP" dirty="0">
                <a:latin typeface="+mn-ea"/>
                <a:ea typeface="+mn-ea"/>
              </a:rPr>
              <a:t>2020  IPA</a:t>
            </a:r>
            <a:r>
              <a:rPr lang="ja-JP" altLang="en-US" dirty="0">
                <a:latin typeface="+mn-ea"/>
                <a:ea typeface="+mn-ea"/>
              </a:rPr>
              <a:t>　 　</a:t>
            </a:r>
            <a:endParaRPr lang="en-US" altLang="ja-JP" dirty="0">
              <a:latin typeface="+mn-ea"/>
              <a:ea typeface="+mn-ea"/>
            </a:endParaRPr>
          </a:p>
        </p:txBody>
      </p:sp>
      <p:sp>
        <p:nvSpPr>
          <p:cNvPr id="9" name="テキスト ボックス 8">
            <a:extLst>
              <a:ext uri="{FF2B5EF4-FFF2-40B4-BE49-F238E27FC236}">
                <a16:creationId xmlns:a16="http://schemas.microsoft.com/office/drawing/2014/main" id="{4B1294B8-D41A-4319-B9F4-DF599A2CDCBB}"/>
              </a:ext>
            </a:extLst>
          </p:cNvPr>
          <p:cNvSpPr txBox="1"/>
          <p:nvPr/>
        </p:nvSpPr>
        <p:spPr>
          <a:xfrm>
            <a:off x="7380313" y="899428"/>
            <a:ext cx="1152128" cy="369332"/>
          </a:xfrm>
          <a:prstGeom prst="rect">
            <a:avLst/>
          </a:prstGeom>
          <a:noFill/>
          <a:ln>
            <a:solidFill>
              <a:srgbClr val="FF0000"/>
            </a:solidFill>
          </a:ln>
        </p:spPr>
        <p:txBody>
          <a:bodyPr wrap="square" rtlCol="0">
            <a:spAutoFit/>
          </a:bodyPr>
          <a:lstStyle/>
          <a:p>
            <a:pPr algn="ctr"/>
            <a:r>
              <a:rPr kumimoji="1" lang="ja-JP" altLang="en-US">
                <a:solidFill>
                  <a:srgbClr val="FF0000"/>
                </a:solidFill>
              </a:rPr>
              <a:t>シートＥ</a:t>
            </a:r>
            <a:endParaRPr kumimoji="1" lang="ja-JP" altLang="en-US" dirty="0">
              <a:solidFill>
                <a:srgbClr val="FF0000"/>
              </a:solidFill>
            </a:endParaRPr>
          </a:p>
        </p:txBody>
      </p:sp>
      <p:sp>
        <p:nvSpPr>
          <p:cNvPr id="16" name="テキスト ボックス 15">
            <a:extLst>
              <a:ext uri="{FF2B5EF4-FFF2-40B4-BE49-F238E27FC236}">
                <a16:creationId xmlns:a16="http://schemas.microsoft.com/office/drawing/2014/main" id="{24F21D1C-7966-422A-A25E-A24E8B22529D}"/>
              </a:ext>
            </a:extLst>
          </p:cNvPr>
          <p:cNvSpPr txBox="1"/>
          <p:nvPr/>
        </p:nvSpPr>
        <p:spPr>
          <a:xfrm>
            <a:off x="755575" y="1376417"/>
            <a:ext cx="8064897" cy="707886"/>
          </a:xfrm>
          <a:prstGeom prst="rect">
            <a:avLst/>
          </a:prstGeom>
          <a:noFill/>
        </p:spPr>
        <p:txBody>
          <a:bodyPr wrap="square" rtlCol="0">
            <a:spAutoFit/>
          </a:bodyPr>
          <a:lstStyle/>
          <a:p>
            <a:pPr eaLnBrk="0" hangingPunct="0"/>
            <a:r>
              <a:rPr lang="en-US" altLang="ja-JP" sz="2000" b="1" dirty="0">
                <a:solidFill>
                  <a:srgbClr val="000066"/>
                </a:solidFill>
              </a:rPr>
              <a:t>【</a:t>
            </a:r>
            <a:r>
              <a:rPr lang="ja-JP" altLang="en-US" sz="2000" b="1" dirty="0">
                <a:solidFill>
                  <a:srgbClr val="000066"/>
                </a:solidFill>
              </a:rPr>
              <a:t>利害関係者ニーズと要求事項の定義</a:t>
            </a:r>
            <a:r>
              <a:rPr lang="en-US" altLang="ja-JP" sz="2000" b="1" dirty="0">
                <a:solidFill>
                  <a:srgbClr val="000066"/>
                </a:solidFill>
              </a:rPr>
              <a:t>】</a:t>
            </a:r>
            <a:r>
              <a:rPr lang="ja-JP" altLang="en-US" sz="2000" b="1" dirty="0">
                <a:solidFill>
                  <a:srgbClr val="000066"/>
                </a:solidFill>
              </a:rPr>
              <a:t>　</a:t>
            </a:r>
            <a:endParaRPr lang="en-US" altLang="ja-JP" sz="2000" b="1" dirty="0">
              <a:solidFill>
                <a:srgbClr val="000066"/>
              </a:solidFill>
            </a:endParaRPr>
          </a:p>
          <a:p>
            <a:pPr eaLnBrk="0" hangingPunct="0"/>
            <a:r>
              <a:rPr lang="ja-JP" altLang="en-US" sz="2000" b="1" dirty="0">
                <a:solidFill>
                  <a:srgbClr val="000066"/>
                </a:solidFill>
              </a:rPr>
              <a:t>　　</a:t>
            </a:r>
            <a:r>
              <a:rPr lang="en-US" altLang="ja-JP" sz="2000" b="1" dirty="0">
                <a:solidFill>
                  <a:srgbClr val="000066"/>
                </a:solidFill>
              </a:rPr>
              <a:t>4</a:t>
            </a:r>
            <a:r>
              <a:rPr lang="ja-JP" altLang="en-US" sz="2000" b="1" dirty="0" err="1">
                <a:solidFill>
                  <a:srgbClr val="000066"/>
                </a:solidFill>
              </a:rPr>
              <a:t>つの</a:t>
            </a:r>
            <a:r>
              <a:rPr lang="ja-JP" altLang="en-US" sz="2000" b="1" dirty="0">
                <a:solidFill>
                  <a:srgbClr val="000066"/>
                </a:solidFill>
              </a:rPr>
              <a:t>ポイントの観点での考察・活動内容のまとめ</a:t>
            </a:r>
            <a:endParaRPr lang="en-US" altLang="ja-JP" sz="2000" dirty="0">
              <a:solidFill>
                <a:srgbClr val="000066"/>
              </a:solidFill>
            </a:endParaRPr>
          </a:p>
        </p:txBody>
      </p:sp>
      <p:sp>
        <p:nvSpPr>
          <p:cNvPr id="27" name="テキスト ボックス 26">
            <a:extLst>
              <a:ext uri="{FF2B5EF4-FFF2-40B4-BE49-F238E27FC236}">
                <a16:creationId xmlns:a16="http://schemas.microsoft.com/office/drawing/2014/main" id="{D9CA5EE6-4580-4873-A325-4F3A1998F6EE}"/>
              </a:ext>
            </a:extLst>
          </p:cNvPr>
          <p:cNvSpPr txBox="1"/>
          <p:nvPr/>
        </p:nvSpPr>
        <p:spPr>
          <a:xfrm>
            <a:off x="2339976" y="2996952"/>
            <a:ext cx="1305038" cy="553998"/>
          </a:xfrm>
          <a:prstGeom prst="rect">
            <a:avLst/>
          </a:prstGeom>
          <a:noFill/>
        </p:spPr>
        <p:txBody>
          <a:bodyPr wrap="square" rtlCol="0">
            <a:spAutoFit/>
          </a:bodyPr>
          <a:lstStyle/>
          <a:p>
            <a:r>
              <a:rPr lang="ja-JP" altLang="en-US" sz="1000" dirty="0"/>
              <a:t>コンテキスト図による利害関係者の洗い出し（全体俯瞰）</a:t>
            </a:r>
          </a:p>
        </p:txBody>
      </p:sp>
      <p:sp>
        <p:nvSpPr>
          <p:cNvPr id="28" name="テキスト ボックス 27">
            <a:extLst>
              <a:ext uri="{FF2B5EF4-FFF2-40B4-BE49-F238E27FC236}">
                <a16:creationId xmlns:a16="http://schemas.microsoft.com/office/drawing/2014/main" id="{9B3DA6B4-3973-47F9-9C0F-997E177AD5B8}"/>
              </a:ext>
            </a:extLst>
          </p:cNvPr>
          <p:cNvSpPr txBox="1"/>
          <p:nvPr/>
        </p:nvSpPr>
        <p:spPr>
          <a:xfrm>
            <a:off x="3663118" y="2996952"/>
            <a:ext cx="1305038" cy="553998"/>
          </a:xfrm>
          <a:prstGeom prst="rect">
            <a:avLst/>
          </a:prstGeom>
          <a:noFill/>
        </p:spPr>
        <p:txBody>
          <a:bodyPr wrap="square" rtlCol="0">
            <a:spAutoFit/>
          </a:bodyPr>
          <a:lstStyle/>
          <a:p>
            <a:r>
              <a:rPr lang="ja-JP" altLang="en-US" sz="1000" dirty="0"/>
              <a:t>用語集およびコンテキスト図による専門知識の共有</a:t>
            </a:r>
          </a:p>
        </p:txBody>
      </p:sp>
      <p:sp>
        <p:nvSpPr>
          <p:cNvPr id="29" name="テキスト ボックス 28">
            <a:extLst>
              <a:ext uri="{FF2B5EF4-FFF2-40B4-BE49-F238E27FC236}">
                <a16:creationId xmlns:a16="http://schemas.microsoft.com/office/drawing/2014/main" id="{C815024D-C480-4D5E-A5D6-9916CF304420}"/>
              </a:ext>
            </a:extLst>
          </p:cNvPr>
          <p:cNvSpPr txBox="1"/>
          <p:nvPr/>
        </p:nvSpPr>
        <p:spPr>
          <a:xfrm>
            <a:off x="4968156" y="2952937"/>
            <a:ext cx="1305038" cy="707886"/>
          </a:xfrm>
          <a:prstGeom prst="rect">
            <a:avLst/>
          </a:prstGeom>
          <a:noFill/>
        </p:spPr>
        <p:txBody>
          <a:bodyPr wrap="square" rtlCol="0">
            <a:spAutoFit/>
          </a:bodyPr>
          <a:lstStyle/>
          <a:p>
            <a:r>
              <a:rPr lang="ja-JP" altLang="en-US" sz="1000" dirty="0"/>
              <a:t>事象文言パターンおよびコンテキスト図による要求事項の共通理解（モデル化）</a:t>
            </a:r>
          </a:p>
        </p:txBody>
      </p:sp>
      <p:sp>
        <p:nvSpPr>
          <p:cNvPr id="30" name="テキスト ボックス 29">
            <a:extLst>
              <a:ext uri="{FF2B5EF4-FFF2-40B4-BE49-F238E27FC236}">
                <a16:creationId xmlns:a16="http://schemas.microsoft.com/office/drawing/2014/main" id="{C3AC8C4E-29E6-4E82-AA5C-E8EAAAE21789}"/>
              </a:ext>
            </a:extLst>
          </p:cNvPr>
          <p:cNvSpPr txBox="1"/>
          <p:nvPr/>
        </p:nvSpPr>
        <p:spPr>
          <a:xfrm>
            <a:off x="6272251" y="3038763"/>
            <a:ext cx="1224136" cy="246221"/>
          </a:xfrm>
          <a:prstGeom prst="rect">
            <a:avLst/>
          </a:prstGeom>
          <a:noFill/>
        </p:spPr>
        <p:txBody>
          <a:bodyPr wrap="square" rtlCol="0">
            <a:spAutoFit/>
          </a:bodyPr>
          <a:lstStyle/>
          <a:p>
            <a:r>
              <a:rPr lang="ja-JP" altLang="en-US" sz="1000" dirty="0"/>
              <a:t>該当なし</a:t>
            </a:r>
          </a:p>
        </p:txBody>
      </p:sp>
      <p:sp>
        <p:nvSpPr>
          <p:cNvPr id="31" name="四角形: 角を丸くする 30">
            <a:extLst>
              <a:ext uri="{FF2B5EF4-FFF2-40B4-BE49-F238E27FC236}">
                <a16:creationId xmlns:a16="http://schemas.microsoft.com/office/drawing/2014/main" id="{9825FEDC-0424-4289-BE35-F975D5BCC9E8}"/>
              </a:ext>
            </a:extLst>
          </p:cNvPr>
          <p:cNvSpPr/>
          <p:nvPr/>
        </p:nvSpPr>
        <p:spPr>
          <a:xfrm>
            <a:off x="2594392" y="3617031"/>
            <a:ext cx="864096" cy="4320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solidFill>
                  <a:schemeClr val="tx1"/>
                </a:solidFill>
              </a:rPr>
              <a:t>2.2</a:t>
            </a:r>
            <a:r>
              <a:rPr kumimoji="1" lang="ja-JP" altLang="en-US" sz="1200" dirty="0">
                <a:solidFill>
                  <a:schemeClr val="tx1"/>
                </a:solidFill>
              </a:rPr>
              <a:t>（１）</a:t>
            </a:r>
            <a:endParaRPr kumimoji="1" lang="en-US" altLang="ja-JP" sz="1200" dirty="0">
              <a:solidFill>
                <a:schemeClr val="tx1"/>
              </a:solidFill>
            </a:endParaRPr>
          </a:p>
          <a:p>
            <a:pPr algn="ctr"/>
            <a:r>
              <a:rPr kumimoji="1" lang="ja-JP" altLang="en-US" sz="1200" dirty="0">
                <a:solidFill>
                  <a:schemeClr val="tx1"/>
                </a:solidFill>
              </a:rPr>
              <a:t>参照</a:t>
            </a:r>
          </a:p>
        </p:txBody>
      </p:sp>
      <p:sp>
        <p:nvSpPr>
          <p:cNvPr id="32" name="四角形: 角を丸くする 31">
            <a:extLst>
              <a:ext uri="{FF2B5EF4-FFF2-40B4-BE49-F238E27FC236}">
                <a16:creationId xmlns:a16="http://schemas.microsoft.com/office/drawing/2014/main" id="{AA47E236-416A-47D7-97A5-405B7990993D}"/>
              </a:ext>
            </a:extLst>
          </p:cNvPr>
          <p:cNvSpPr/>
          <p:nvPr/>
        </p:nvSpPr>
        <p:spPr>
          <a:xfrm>
            <a:off x="5262327" y="3617031"/>
            <a:ext cx="864096" cy="4320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ja-JP" sz="1200" dirty="0">
                <a:solidFill>
                  <a:srgbClr val="000000"/>
                </a:solidFill>
              </a:rPr>
              <a:t>2.2</a:t>
            </a:r>
            <a:r>
              <a:rPr lang="ja-JP" altLang="en-US" sz="1200" dirty="0">
                <a:solidFill>
                  <a:srgbClr val="000000"/>
                </a:solidFill>
              </a:rPr>
              <a:t>（３）</a:t>
            </a:r>
            <a:endParaRPr lang="en-US" altLang="ja-JP" sz="1200" dirty="0">
              <a:solidFill>
                <a:srgbClr val="000000"/>
              </a:solidFill>
            </a:endParaRPr>
          </a:p>
          <a:p>
            <a:pPr lvl="0" algn="ctr"/>
            <a:r>
              <a:rPr lang="ja-JP" altLang="en-US" sz="1200" dirty="0">
                <a:solidFill>
                  <a:srgbClr val="000000"/>
                </a:solidFill>
              </a:rPr>
              <a:t>参照</a:t>
            </a:r>
          </a:p>
        </p:txBody>
      </p:sp>
      <p:sp>
        <p:nvSpPr>
          <p:cNvPr id="33" name="四角形: 角を丸くする 32">
            <a:extLst>
              <a:ext uri="{FF2B5EF4-FFF2-40B4-BE49-F238E27FC236}">
                <a16:creationId xmlns:a16="http://schemas.microsoft.com/office/drawing/2014/main" id="{3847F349-F6D9-4310-8993-6E5109653CD1}"/>
              </a:ext>
            </a:extLst>
          </p:cNvPr>
          <p:cNvSpPr/>
          <p:nvPr/>
        </p:nvSpPr>
        <p:spPr>
          <a:xfrm>
            <a:off x="3955374" y="3617031"/>
            <a:ext cx="864096" cy="4320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ja-JP" sz="1200" dirty="0">
                <a:solidFill>
                  <a:srgbClr val="000000"/>
                </a:solidFill>
              </a:rPr>
              <a:t>2.2</a:t>
            </a:r>
            <a:r>
              <a:rPr lang="ja-JP" altLang="en-US" sz="1200" dirty="0">
                <a:solidFill>
                  <a:srgbClr val="000000"/>
                </a:solidFill>
              </a:rPr>
              <a:t>（２）</a:t>
            </a:r>
            <a:endParaRPr lang="en-US" altLang="ja-JP" sz="1200" dirty="0">
              <a:solidFill>
                <a:srgbClr val="000000"/>
              </a:solidFill>
            </a:endParaRPr>
          </a:p>
          <a:p>
            <a:pPr lvl="0" algn="ctr"/>
            <a:r>
              <a:rPr lang="ja-JP" altLang="en-US" sz="1200" dirty="0">
                <a:solidFill>
                  <a:srgbClr val="000000"/>
                </a:solidFill>
              </a:rPr>
              <a:t>参照</a:t>
            </a:r>
          </a:p>
        </p:txBody>
      </p:sp>
      <p:sp>
        <p:nvSpPr>
          <p:cNvPr id="34" name="テキスト ボックス 33">
            <a:extLst>
              <a:ext uri="{FF2B5EF4-FFF2-40B4-BE49-F238E27FC236}">
                <a16:creationId xmlns:a16="http://schemas.microsoft.com/office/drawing/2014/main" id="{D5C9911C-DB72-441F-85D4-0E873B50383D}"/>
              </a:ext>
            </a:extLst>
          </p:cNvPr>
          <p:cNvSpPr txBox="1"/>
          <p:nvPr/>
        </p:nvSpPr>
        <p:spPr>
          <a:xfrm>
            <a:off x="2416628" y="2429970"/>
            <a:ext cx="1219267" cy="553998"/>
          </a:xfrm>
          <a:prstGeom prst="rect">
            <a:avLst/>
          </a:prstGeom>
          <a:noFill/>
        </p:spPr>
        <p:txBody>
          <a:bodyPr wrap="square" rtlCol="0">
            <a:spAutoFit/>
          </a:bodyPr>
          <a:lstStyle/>
          <a:p>
            <a:r>
              <a:rPr lang="ja-JP" altLang="en-US" sz="1000" dirty="0"/>
              <a:t>ミッションの分析による目的の理解深化</a:t>
            </a:r>
            <a:endParaRPr kumimoji="1" lang="ja-JP" altLang="en-US" sz="1000" dirty="0"/>
          </a:p>
        </p:txBody>
      </p:sp>
      <p:sp>
        <p:nvSpPr>
          <p:cNvPr id="35" name="テキスト ボックス 34">
            <a:extLst>
              <a:ext uri="{FF2B5EF4-FFF2-40B4-BE49-F238E27FC236}">
                <a16:creationId xmlns:a16="http://schemas.microsoft.com/office/drawing/2014/main" id="{78D9803B-BEC2-4DD3-A73F-09DF7629BE59}"/>
              </a:ext>
            </a:extLst>
          </p:cNvPr>
          <p:cNvSpPr txBox="1"/>
          <p:nvPr/>
        </p:nvSpPr>
        <p:spPr>
          <a:xfrm>
            <a:off x="3671900" y="2429970"/>
            <a:ext cx="1224136" cy="246221"/>
          </a:xfrm>
          <a:prstGeom prst="rect">
            <a:avLst/>
          </a:prstGeom>
          <a:noFill/>
        </p:spPr>
        <p:txBody>
          <a:bodyPr wrap="square" rtlCol="0">
            <a:spAutoFit/>
          </a:bodyPr>
          <a:lstStyle/>
          <a:p>
            <a:r>
              <a:rPr lang="ja-JP" altLang="en-US" sz="1000" dirty="0"/>
              <a:t>該当なし</a:t>
            </a:r>
            <a:endParaRPr kumimoji="1" lang="ja-JP" altLang="en-US" sz="1000" dirty="0"/>
          </a:p>
        </p:txBody>
      </p:sp>
      <p:sp>
        <p:nvSpPr>
          <p:cNvPr id="36" name="テキスト ボックス 35">
            <a:extLst>
              <a:ext uri="{FF2B5EF4-FFF2-40B4-BE49-F238E27FC236}">
                <a16:creationId xmlns:a16="http://schemas.microsoft.com/office/drawing/2014/main" id="{2129E61E-1B02-4659-B5FF-0E5C9421936D}"/>
              </a:ext>
            </a:extLst>
          </p:cNvPr>
          <p:cNvSpPr txBox="1"/>
          <p:nvPr/>
        </p:nvSpPr>
        <p:spPr>
          <a:xfrm>
            <a:off x="4948166" y="2429970"/>
            <a:ext cx="1224136" cy="246221"/>
          </a:xfrm>
          <a:prstGeom prst="rect">
            <a:avLst/>
          </a:prstGeom>
          <a:noFill/>
        </p:spPr>
        <p:txBody>
          <a:bodyPr wrap="square" rtlCol="0">
            <a:spAutoFit/>
          </a:bodyPr>
          <a:lstStyle/>
          <a:p>
            <a:r>
              <a:rPr lang="ja-JP" altLang="en-US" sz="1000" dirty="0"/>
              <a:t>該当なし</a:t>
            </a:r>
          </a:p>
        </p:txBody>
      </p:sp>
      <p:sp>
        <p:nvSpPr>
          <p:cNvPr id="37" name="テキスト ボックス 36">
            <a:extLst>
              <a:ext uri="{FF2B5EF4-FFF2-40B4-BE49-F238E27FC236}">
                <a16:creationId xmlns:a16="http://schemas.microsoft.com/office/drawing/2014/main" id="{A1F2F78E-8739-4082-B19B-0839D5C07C42}"/>
              </a:ext>
            </a:extLst>
          </p:cNvPr>
          <p:cNvSpPr txBox="1"/>
          <p:nvPr/>
        </p:nvSpPr>
        <p:spPr>
          <a:xfrm>
            <a:off x="6272251" y="2424979"/>
            <a:ext cx="1224136" cy="246221"/>
          </a:xfrm>
          <a:prstGeom prst="rect">
            <a:avLst/>
          </a:prstGeom>
          <a:noFill/>
        </p:spPr>
        <p:txBody>
          <a:bodyPr wrap="square" rtlCol="0">
            <a:spAutoFit/>
          </a:bodyPr>
          <a:lstStyle/>
          <a:p>
            <a:r>
              <a:rPr lang="ja-JP" altLang="en-US" sz="1000" dirty="0"/>
              <a:t>該当なし</a:t>
            </a:r>
          </a:p>
        </p:txBody>
      </p:sp>
      <p:sp>
        <p:nvSpPr>
          <p:cNvPr id="38" name="四角形: 角を丸くする 37">
            <a:extLst>
              <a:ext uri="{FF2B5EF4-FFF2-40B4-BE49-F238E27FC236}">
                <a16:creationId xmlns:a16="http://schemas.microsoft.com/office/drawing/2014/main" id="{4E3932A1-4661-4F08-8C4F-037898F365C5}"/>
              </a:ext>
            </a:extLst>
          </p:cNvPr>
          <p:cNvSpPr/>
          <p:nvPr/>
        </p:nvSpPr>
        <p:spPr>
          <a:xfrm>
            <a:off x="1259632" y="2924944"/>
            <a:ext cx="6336704" cy="681169"/>
          </a:xfrm>
          <a:prstGeom prst="round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9" name="図 38">
            <a:extLst>
              <a:ext uri="{FF2B5EF4-FFF2-40B4-BE49-F238E27FC236}">
                <a16:creationId xmlns:a16="http://schemas.microsoft.com/office/drawing/2014/main" id="{C71F6E6E-6D4D-45FD-91AC-B5D99A39A1E1}"/>
              </a:ext>
            </a:extLst>
          </p:cNvPr>
          <p:cNvPicPr>
            <a:picLocks noChangeAspect="1"/>
          </p:cNvPicPr>
          <p:nvPr/>
        </p:nvPicPr>
        <p:blipFill>
          <a:blip r:embed="rId3"/>
          <a:stretch>
            <a:fillRect/>
          </a:stretch>
        </p:blipFill>
        <p:spPr>
          <a:xfrm>
            <a:off x="1150798" y="2139388"/>
            <a:ext cx="6840760" cy="4488925"/>
          </a:xfrm>
          <a:prstGeom prst="rect">
            <a:avLst/>
          </a:prstGeom>
        </p:spPr>
      </p:pic>
      <p:sp>
        <p:nvSpPr>
          <p:cNvPr id="21" name="タイトル 1">
            <a:extLst>
              <a:ext uri="{FF2B5EF4-FFF2-40B4-BE49-F238E27FC236}">
                <a16:creationId xmlns:a16="http://schemas.microsoft.com/office/drawing/2014/main" id="{791B36E8-4067-4E2B-859F-0C1A07D0DACF}"/>
              </a:ext>
            </a:extLst>
          </p:cNvPr>
          <p:cNvSpPr>
            <a:spLocks noGrp="1"/>
          </p:cNvSpPr>
          <p:nvPr>
            <p:ph type="title"/>
          </p:nvPr>
        </p:nvSpPr>
        <p:spPr>
          <a:xfrm>
            <a:off x="249424" y="99761"/>
            <a:ext cx="7920880" cy="1080294"/>
          </a:xfrm>
        </p:spPr>
        <p:txBody>
          <a:bodyPr/>
          <a:lstStyle/>
          <a:p>
            <a:r>
              <a:rPr lang="ja-JP" altLang="en-US" sz="2800" dirty="0">
                <a:solidFill>
                  <a:schemeClr val="tx1"/>
                </a:solidFill>
              </a:rPr>
              <a:t>２</a:t>
            </a:r>
            <a:r>
              <a:rPr lang="en-US" altLang="ja-JP" sz="2800" dirty="0">
                <a:solidFill>
                  <a:schemeClr val="tx1"/>
                </a:solidFill>
              </a:rPr>
              <a:t>.</a:t>
            </a:r>
            <a:r>
              <a:rPr lang="ja-JP" altLang="en-US" sz="2800" dirty="0">
                <a:solidFill>
                  <a:schemeClr val="tx1"/>
                </a:solidFill>
                <a:latin typeface="ＭＳ Ｐゴシック" panose="020B0600070205080204" pitchFamily="50" charset="-128"/>
                <a:ea typeface="ＭＳ Ｐゴシック" panose="020B0600070205080204" pitchFamily="50" charset="-128"/>
              </a:rPr>
              <a:t>利害関係者ニーズ及び利害関係者要求事項定義</a:t>
            </a:r>
            <a:endParaRPr kumimoji="1" lang="ja-JP" altLang="en-US" sz="2800" dirty="0">
              <a:solidFill>
                <a:schemeClr val="tx1"/>
              </a:solidFill>
            </a:endParaRPr>
          </a:p>
        </p:txBody>
      </p:sp>
    </p:spTree>
    <p:extLst>
      <p:ext uri="{BB962C8B-B14F-4D97-AF65-F5344CB8AC3E}">
        <p14:creationId xmlns:p14="http://schemas.microsoft.com/office/powerpoint/2010/main" val="36299702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6BDB437F-8E18-4E6A-B1C3-F7BC7A2A5962}"/>
              </a:ext>
            </a:extLst>
          </p:cNvPr>
          <p:cNvSpPr>
            <a:spLocks noGrp="1"/>
          </p:cNvSpPr>
          <p:nvPr>
            <p:ph type="title"/>
          </p:nvPr>
        </p:nvSpPr>
        <p:spPr>
          <a:xfrm>
            <a:off x="264248" y="30710"/>
            <a:ext cx="6983412" cy="1081088"/>
          </a:xfrm>
        </p:spPr>
        <p:txBody>
          <a:bodyPr>
            <a:noAutofit/>
          </a:bodyPr>
          <a:lstStyle/>
          <a:p>
            <a:pPr>
              <a:lnSpc>
                <a:spcPct val="100000"/>
              </a:lnSpc>
            </a:pPr>
            <a:r>
              <a:rPr kumimoji="1" lang="ja-JP" altLang="en-US" sz="2400" dirty="0">
                <a:solidFill>
                  <a:schemeClr val="tx1"/>
                </a:solidFill>
                <a:latin typeface="+mn-ea"/>
                <a:ea typeface="+mn-ea"/>
              </a:rPr>
              <a:t>テクニカルプロセス</a:t>
            </a:r>
            <a:r>
              <a:rPr lang="ja-JP" altLang="en-US" sz="2400" dirty="0">
                <a:solidFill>
                  <a:schemeClr val="tx1"/>
                </a:solidFill>
                <a:latin typeface="+mn-ea"/>
                <a:ea typeface="+mn-ea"/>
              </a:rPr>
              <a:t>概説　</a:t>
            </a:r>
            <a:r>
              <a:rPr lang="en-US" altLang="ja-JP" sz="2400" dirty="0">
                <a:solidFill>
                  <a:schemeClr val="tx1"/>
                </a:solidFill>
                <a:latin typeface="+mn-ea"/>
                <a:ea typeface="+mn-ea"/>
              </a:rPr>
              <a:t>(</a:t>
            </a:r>
            <a:r>
              <a:rPr lang="ja-JP" altLang="en-US" sz="2400" dirty="0">
                <a:solidFill>
                  <a:schemeClr val="tx1"/>
                </a:solidFill>
                <a:latin typeface="+mn-ea"/>
                <a:ea typeface="+mn-ea"/>
              </a:rPr>
              <a:t>再掲）</a:t>
            </a:r>
            <a:br>
              <a:rPr kumimoji="1" lang="en-US" altLang="ja-JP" sz="2400" dirty="0">
                <a:solidFill>
                  <a:schemeClr val="tx1"/>
                </a:solidFill>
                <a:latin typeface="+mn-ea"/>
                <a:ea typeface="+mn-ea"/>
              </a:rPr>
            </a:br>
            <a:r>
              <a:rPr kumimoji="1" lang="ja-JP" altLang="en-US" sz="3200" dirty="0">
                <a:solidFill>
                  <a:schemeClr val="tx1"/>
                </a:solidFill>
                <a:latin typeface="+mn-ea"/>
                <a:ea typeface="+mn-ea"/>
              </a:rPr>
              <a:t>６．４．３　</a:t>
            </a:r>
            <a:r>
              <a:rPr lang="ja-JP" altLang="en-US" sz="3200" dirty="0">
                <a:solidFill>
                  <a:schemeClr val="tx1"/>
                </a:solidFill>
                <a:latin typeface="+mn-ea"/>
                <a:ea typeface="+mn-ea"/>
              </a:rPr>
              <a:t>システム</a:t>
            </a:r>
            <a:r>
              <a:rPr kumimoji="1" lang="ja-JP" altLang="en-US" sz="3200" dirty="0">
                <a:solidFill>
                  <a:schemeClr val="tx1"/>
                </a:solidFill>
                <a:latin typeface="+mn-ea"/>
                <a:ea typeface="+mn-ea"/>
              </a:rPr>
              <a:t>要求事項定義</a:t>
            </a:r>
          </a:p>
        </p:txBody>
      </p:sp>
      <p:sp>
        <p:nvSpPr>
          <p:cNvPr id="11" name="タイトル 1">
            <a:extLst>
              <a:ext uri="{FF2B5EF4-FFF2-40B4-BE49-F238E27FC236}">
                <a16:creationId xmlns:a16="http://schemas.microsoft.com/office/drawing/2014/main" id="{B67A35AB-CBE4-43B0-BCBD-8C74A38A65F0}"/>
              </a:ext>
            </a:extLst>
          </p:cNvPr>
          <p:cNvSpPr txBox="1">
            <a:spLocks/>
          </p:cNvSpPr>
          <p:nvPr/>
        </p:nvSpPr>
        <p:spPr>
          <a:xfrm>
            <a:off x="468313" y="44450"/>
            <a:ext cx="6983412" cy="108108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kumimoji="1" sz="3600" kern="1200">
                <a:solidFill>
                  <a:schemeClr val="tx1"/>
                </a:solidFill>
                <a:latin typeface="メイリオ" panose="020B0604030504040204" pitchFamily="50" charset="-128"/>
                <a:ea typeface="メイリオ" panose="020B0604030504040204" pitchFamily="50" charset="-128"/>
                <a:cs typeface="+mj-cs"/>
              </a:defRPr>
            </a:lvl1pPr>
          </a:lstStyle>
          <a:p>
            <a:endParaRPr lang="ja-JP" altLang="en-US" dirty="0"/>
          </a:p>
        </p:txBody>
      </p:sp>
      <p:graphicFrame>
        <p:nvGraphicFramePr>
          <p:cNvPr id="13" name="Group 61">
            <a:extLst>
              <a:ext uri="{FF2B5EF4-FFF2-40B4-BE49-F238E27FC236}">
                <a16:creationId xmlns:a16="http://schemas.microsoft.com/office/drawing/2014/main" id="{04054D6C-B751-47F0-8E2A-DFEEA0EA2ACD}"/>
              </a:ext>
            </a:extLst>
          </p:cNvPr>
          <p:cNvGraphicFramePr>
            <a:graphicFrameLocks/>
          </p:cNvGraphicFramePr>
          <p:nvPr>
            <p:extLst>
              <p:ext uri="{D42A27DB-BD31-4B8C-83A1-F6EECF244321}">
                <p14:modId xmlns:p14="http://schemas.microsoft.com/office/powerpoint/2010/main" val="3467715292"/>
              </p:ext>
            </p:extLst>
          </p:nvPr>
        </p:nvGraphicFramePr>
        <p:xfrm>
          <a:off x="364126" y="1073386"/>
          <a:ext cx="8515626" cy="795374"/>
        </p:xfrm>
        <a:graphic>
          <a:graphicData uri="http://schemas.openxmlformats.org/drawingml/2006/table">
            <a:tbl>
              <a:tblPr/>
              <a:tblGrid>
                <a:gridCol w="8515626">
                  <a:extLst>
                    <a:ext uri="{9D8B030D-6E8A-4147-A177-3AD203B41FA5}">
                      <a16:colId xmlns:a16="http://schemas.microsoft.com/office/drawing/2014/main" val="20000"/>
                    </a:ext>
                  </a:extLst>
                </a:gridCol>
              </a:tblGrid>
              <a:tr h="795374">
                <a:tc>
                  <a:txBody>
                    <a:bodyPr/>
                    <a:lstStyle>
                      <a:lvl1pPr algn="l">
                        <a:spcBef>
                          <a:spcPct val="20000"/>
                        </a:spcBef>
                        <a:buClr>
                          <a:schemeClr val="hlink"/>
                        </a:buClr>
                        <a:buFont typeface="Wingdings" panose="05000000000000000000" pitchFamily="2" charset="2"/>
                        <a:defRPr kumimoji="1" sz="2400">
                          <a:solidFill>
                            <a:schemeClr val="tx1"/>
                          </a:solidFill>
                          <a:latin typeface="Arial" panose="020B0604020202020204" pitchFamily="34" charset="0"/>
                          <a:ea typeface="HGPｺﾞｼｯｸE" panose="020B0900000000000000" pitchFamily="50" charset="-128"/>
                        </a:defRPr>
                      </a:lvl1pPr>
                      <a:lvl2pPr algn="l">
                        <a:spcBef>
                          <a:spcPct val="20000"/>
                        </a:spcBef>
                        <a:buClr>
                          <a:schemeClr val="hlink"/>
                        </a:buClr>
                        <a:buSzPct val="90000"/>
                        <a:buFont typeface="Wingdings" panose="05000000000000000000" pitchFamily="2" charset="2"/>
                        <a:defRPr kumimoji="1" sz="2000">
                          <a:solidFill>
                            <a:schemeClr val="tx1"/>
                          </a:solidFill>
                          <a:latin typeface="Arial" panose="020B0604020202020204" pitchFamily="34" charset="0"/>
                          <a:ea typeface="HGPｺﾞｼｯｸE" panose="020B0900000000000000" pitchFamily="50" charset="-128"/>
                        </a:defRPr>
                      </a:lvl2pPr>
                      <a:lvl3pPr algn="l">
                        <a:spcBef>
                          <a:spcPct val="20000"/>
                        </a:spcBef>
                        <a:buClr>
                          <a:schemeClr val="hlink"/>
                        </a:buClr>
                        <a:buSzPct val="80000"/>
                        <a:buFont typeface="Wingdings" panose="05000000000000000000" pitchFamily="2" charset="2"/>
                        <a:defRPr kumimoji="1">
                          <a:solidFill>
                            <a:schemeClr val="tx1"/>
                          </a:solidFill>
                          <a:latin typeface="Arial" panose="020B0604020202020204" pitchFamily="34" charset="0"/>
                          <a:ea typeface="HGPｺﾞｼｯｸE" panose="020B0900000000000000" pitchFamily="50" charset="-128"/>
                        </a:defRPr>
                      </a:lvl3pPr>
                      <a:lvl4pPr algn="l">
                        <a:spcBef>
                          <a:spcPct val="20000"/>
                        </a:spcBef>
                        <a:buClr>
                          <a:schemeClr val="hlink"/>
                        </a:buClr>
                        <a:buFont typeface="ＭＳ Ｐゴシック" panose="020B0600070205080204" pitchFamily="50" charset="-128"/>
                        <a:defRPr kumimoji="1" sz="1600">
                          <a:solidFill>
                            <a:schemeClr val="tx1"/>
                          </a:solidFill>
                          <a:latin typeface="Arial" panose="020B0604020202020204" pitchFamily="34" charset="0"/>
                          <a:ea typeface="HGPｺﾞｼｯｸE" panose="020B0900000000000000" pitchFamily="50" charset="-128"/>
                        </a:defRPr>
                      </a:lvl4pPr>
                      <a:lvl5pPr algn="l">
                        <a:spcBef>
                          <a:spcPct val="20000"/>
                        </a:spcBef>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5pPr>
                      <a:lvl6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6pPr>
                      <a:lvl7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7pPr>
                      <a:lvl8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8pPr>
                      <a:lvl9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9p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tabLst/>
                      </a:pPr>
                      <a:r>
                        <a:rPr kumimoji="1" lang="ja-JP" altLang="en-US" sz="20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rPr>
                        <a:t>利害関係者の要求事項を実現するために、技術的に明確な表現で、システムがどう振る舞い、何を提供するのかを定義する</a:t>
                      </a:r>
                      <a:endParaRPr kumimoji="1" lang="en-US" altLang="ja-JP" sz="20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a:txBody>
                  <a:tcPr marL="90000" marR="90000" marT="46825" marB="46825"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bl>
          </a:graphicData>
        </a:graphic>
      </p:graphicFrame>
      <p:sp>
        <p:nvSpPr>
          <p:cNvPr id="8" name="矢印: 右 7">
            <a:extLst>
              <a:ext uri="{FF2B5EF4-FFF2-40B4-BE49-F238E27FC236}">
                <a16:creationId xmlns:a16="http://schemas.microsoft.com/office/drawing/2014/main" id="{C1283FB2-73F3-4FE2-9C9A-C131D8F62DD8}"/>
              </a:ext>
            </a:extLst>
          </p:cNvPr>
          <p:cNvSpPr/>
          <p:nvPr/>
        </p:nvSpPr>
        <p:spPr>
          <a:xfrm>
            <a:off x="2340614" y="3353578"/>
            <a:ext cx="771939" cy="484632"/>
          </a:xfrm>
          <a:prstGeom prst="rightArrow">
            <a:avLst>
              <a:gd name="adj1" fmla="val 50000"/>
              <a:gd name="adj2" fmla="val 85548"/>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dirty="0">
              <a:solidFill>
                <a:schemeClr val="tx1"/>
              </a:solidFill>
              <a:latin typeface="HGPｺﾞｼｯｸE" panose="020B0900000000000000" pitchFamily="50" charset="-128"/>
              <a:ea typeface="HGPｺﾞｼｯｸE" panose="020B0900000000000000" pitchFamily="50" charset="-128"/>
            </a:endParaRPr>
          </a:p>
        </p:txBody>
      </p:sp>
      <p:sp>
        <p:nvSpPr>
          <p:cNvPr id="26" name="矢印: 右 25">
            <a:extLst>
              <a:ext uri="{FF2B5EF4-FFF2-40B4-BE49-F238E27FC236}">
                <a16:creationId xmlns:a16="http://schemas.microsoft.com/office/drawing/2014/main" id="{8BC7CBE9-D7CD-4C34-B9BE-FDA0AF3AFFF5}"/>
              </a:ext>
            </a:extLst>
          </p:cNvPr>
          <p:cNvSpPr/>
          <p:nvPr/>
        </p:nvSpPr>
        <p:spPr>
          <a:xfrm>
            <a:off x="6171496" y="3353578"/>
            <a:ext cx="771939" cy="484632"/>
          </a:xfrm>
          <a:prstGeom prst="rightArrow">
            <a:avLst>
              <a:gd name="adj1" fmla="val 50000"/>
              <a:gd name="adj2" fmla="val 85548"/>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dirty="0">
              <a:solidFill>
                <a:schemeClr val="tx1"/>
              </a:solidFill>
              <a:latin typeface="HGPｺﾞｼｯｸE" panose="020B0900000000000000" pitchFamily="50" charset="-128"/>
              <a:ea typeface="HGPｺﾞｼｯｸE" panose="020B0900000000000000" pitchFamily="50" charset="-128"/>
            </a:endParaRPr>
          </a:p>
        </p:txBody>
      </p:sp>
      <p:sp>
        <p:nvSpPr>
          <p:cNvPr id="2" name="テキスト ボックス 1">
            <a:extLst>
              <a:ext uri="{FF2B5EF4-FFF2-40B4-BE49-F238E27FC236}">
                <a16:creationId xmlns:a16="http://schemas.microsoft.com/office/drawing/2014/main" id="{2308EAF1-8931-47CF-91C5-42952E241F57}"/>
              </a:ext>
            </a:extLst>
          </p:cNvPr>
          <p:cNvSpPr txBox="1"/>
          <p:nvPr/>
        </p:nvSpPr>
        <p:spPr>
          <a:xfrm>
            <a:off x="468313" y="1923259"/>
            <a:ext cx="7784503" cy="707886"/>
          </a:xfrm>
          <a:prstGeom prst="rect">
            <a:avLst/>
          </a:prstGeom>
          <a:noFill/>
        </p:spPr>
        <p:txBody>
          <a:bodyPr wrap="none" rtlCol="0">
            <a:spAutoFit/>
          </a:bodyPr>
          <a:lstStyle/>
          <a:p>
            <a:r>
              <a:rPr kumimoji="1" lang="ja-JP" altLang="en-US" sz="2000" b="1" dirty="0">
                <a:latin typeface="ＭＳ Ｐゴシック" panose="020B0600070205080204" pitchFamily="50" charset="-128"/>
                <a:ea typeface="ＭＳ Ｐゴシック" panose="020B0600070205080204" pitchFamily="50" charset="-128"/>
              </a:rPr>
              <a:t>利害関係者が陽に言わないことも、必要となる要求事項を追加する。</a:t>
            </a:r>
            <a:endParaRPr kumimoji="1" lang="en-US" altLang="ja-JP" sz="2000" b="1" dirty="0">
              <a:latin typeface="ＭＳ Ｐゴシック" panose="020B0600070205080204" pitchFamily="50" charset="-128"/>
              <a:ea typeface="ＭＳ Ｐゴシック" panose="020B0600070205080204" pitchFamily="50" charset="-128"/>
            </a:endParaRPr>
          </a:p>
          <a:p>
            <a:r>
              <a:rPr kumimoji="1" lang="ja-JP" altLang="en-US" sz="2000" b="1" dirty="0">
                <a:latin typeface="ＭＳ Ｐゴシック" panose="020B0600070205080204" pitchFamily="50" charset="-128"/>
                <a:ea typeface="ＭＳ Ｐゴシック" panose="020B0600070205080204" pitchFamily="50" charset="-128"/>
              </a:rPr>
              <a:t>（業界の常識、法的要求事項、非機能要件、実装制約、運用条件など）</a:t>
            </a:r>
            <a:endParaRPr kumimoji="1" lang="ja-JP" altLang="en-US" sz="2000" dirty="0"/>
          </a:p>
        </p:txBody>
      </p:sp>
      <p:sp>
        <p:nvSpPr>
          <p:cNvPr id="18" name="四角形: 角を丸くする 17">
            <a:extLst>
              <a:ext uri="{FF2B5EF4-FFF2-40B4-BE49-F238E27FC236}">
                <a16:creationId xmlns:a16="http://schemas.microsoft.com/office/drawing/2014/main" id="{307D4B7C-300A-4CD5-A917-CD87DAE6A5FA}"/>
              </a:ext>
            </a:extLst>
          </p:cNvPr>
          <p:cNvSpPr/>
          <p:nvPr/>
        </p:nvSpPr>
        <p:spPr>
          <a:xfrm>
            <a:off x="3195243" y="2645870"/>
            <a:ext cx="2893563" cy="3549316"/>
          </a:xfrm>
          <a:prstGeom prst="roundRect">
            <a:avLst/>
          </a:prstGeom>
          <a:solidFill>
            <a:srgbClr val="FFE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800" dirty="0">
                <a:solidFill>
                  <a:schemeClr val="tx1"/>
                </a:solidFill>
                <a:latin typeface="ＭＳ Ｐゴシック" panose="020B0600070205080204" pitchFamily="50" charset="-128"/>
                <a:ea typeface="ＭＳ Ｐゴシック" panose="020B0600070205080204" pitchFamily="50" charset="-128"/>
              </a:rPr>
              <a:t>システム要求事項の定義</a:t>
            </a:r>
            <a:endParaRPr kumimoji="1" lang="en-US" altLang="ja-JP" sz="2800" dirty="0">
              <a:solidFill>
                <a:schemeClr val="tx1"/>
              </a:solidFill>
              <a:latin typeface="ＭＳ Ｐゴシック" panose="020B0600070205080204" pitchFamily="50" charset="-128"/>
              <a:ea typeface="ＭＳ Ｐゴシック" panose="020B0600070205080204" pitchFamily="50" charset="-128"/>
            </a:endParaRPr>
          </a:p>
          <a:p>
            <a:pPr marL="108000" indent="-108000">
              <a:buFont typeface="Arial" panose="020B0604020202020204" pitchFamily="34" charset="0"/>
              <a:buChar char="•"/>
            </a:pPr>
            <a:r>
              <a:rPr kumimoji="1" lang="ja-JP" altLang="en-US" dirty="0">
                <a:solidFill>
                  <a:schemeClr val="tx1"/>
                </a:solidFill>
                <a:latin typeface="ＭＳ Ｐゴシック" panose="020B0600070205080204" pitchFamily="50" charset="-128"/>
                <a:ea typeface="ＭＳ Ｐゴシック" panose="020B0600070205080204" pitchFamily="50" charset="-128"/>
              </a:rPr>
              <a:t>ユーザー視点の要求事項を満たす解決策を、技術視点で明確化する</a:t>
            </a:r>
            <a:endParaRPr kumimoji="1" lang="en-US" altLang="ja-JP" dirty="0">
              <a:solidFill>
                <a:schemeClr val="tx1"/>
              </a:solidFill>
              <a:latin typeface="ＭＳ Ｐゴシック" panose="020B0600070205080204" pitchFamily="50" charset="-128"/>
              <a:ea typeface="ＭＳ Ｐゴシック" panose="020B0600070205080204" pitchFamily="50" charset="-128"/>
            </a:endParaRPr>
          </a:p>
          <a:p>
            <a:pPr marL="108000" indent="-108000">
              <a:buFont typeface="Arial" panose="020B0604020202020204" pitchFamily="34" charset="0"/>
              <a:buChar char="•"/>
            </a:pPr>
            <a:r>
              <a:rPr kumimoji="1" lang="ja-JP" altLang="en-US" dirty="0">
                <a:solidFill>
                  <a:schemeClr val="tx1"/>
                </a:solidFill>
                <a:latin typeface="ＭＳ Ｐゴシック" panose="020B0600070205080204" pitchFamily="50" charset="-128"/>
                <a:ea typeface="ＭＳ Ｐゴシック" panose="020B0600070205080204" pitchFamily="50" charset="-128"/>
              </a:rPr>
              <a:t>インタフェース定義</a:t>
            </a:r>
            <a:endParaRPr kumimoji="1" lang="en-US" altLang="ja-JP" dirty="0">
              <a:solidFill>
                <a:schemeClr val="tx1"/>
              </a:solidFill>
              <a:latin typeface="ＭＳ Ｐゴシック" panose="020B0600070205080204" pitchFamily="50" charset="-128"/>
              <a:ea typeface="ＭＳ Ｐゴシック" panose="020B0600070205080204" pitchFamily="50" charset="-128"/>
            </a:endParaRPr>
          </a:p>
          <a:p>
            <a:pPr marL="108000" indent="-108000">
              <a:buFont typeface="Arial" panose="020B0604020202020204" pitchFamily="34" charset="0"/>
              <a:buChar char="•"/>
            </a:pPr>
            <a:r>
              <a:rPr kumimoji="1" lang="ja-JP" altLang="en-US" dirty="0">
                <a:solidFill>
                  <a:schemeClr val="tx1"/>
                </a:solidFill>
                <a:latin typeface="ＭＳ Ｐゴシック" panose="020B0600070205080204" pitchFamily="50" charset="-128"/>
                <a:ea typeface="ＭＳ Ｐゴシック" panose="020B0600070205080204" pitchFamily="50" charset="-128"/>
              </a:rPr>
              <a:t>非機能要件等の考慮</a:t>
            </a:r>
            <a:endParaRPr kumimoji="1" lang="en-US" altLang="ja-JP" dirty="0">
              <a:solidFill>
                <a:schemeClr val="tx1"/>
              </a:solidFill>
              <a:latin typeface="ＭＳ Ｐゴシック" panose="020B0600070205080204" pitchFamily="50" charset="-128"/>
              <a:ea typeface="ＭＳ Ｐゴシック" panose="020B0600070205080204" pitchFamily="50" charset="-128"/>
            </a:endParaRPr>
          </a:p>
          <a:p>
            <a:pPr marL="108000" indent="-108000">
              <a:buFont typeface="Arial" panose="020B0604020202020204" pitchFamily="34" charset="0"/>
              <a:buChar char="•"/>
            </a:pPr>
            <a:r>
              <a:rPr kumimoji="1" lang="ja-JP" altLang="en-US" dirty="0">
                <a:solidFill>
                  <a:schemeClr val="tx1"/>
                </a:solidFill>
                <a:latin typeface="ＭＳ Ｐゴシック" panose="020B0600070205080204" pitchFamily="50" charset="-128"/>
                <a:ea typeface="ＭＳ Ｐゴシック" panose="020B0600070205080204" pitchFamily="50" charset="-128"/>
              </a:rPr>
              <a:t>ライフサイクル検討</a:t>
            </a:r>
            <a:endParaRPr kumimoji="1" lang="en-US" altLang="ja-JP" dirty="0">
              <a:solidFill>
                <a:schemeClr val="tx1"/>
              </a:solidFill>
              <a:latin typeface="ＭＳ Ｐゴシック" panose="020B0600070205080204" pitchFamily="50" charset="-128"/>
              <a:ea typeface="ＭＳ Ｐゴシック" panose="020B0600070205080204" pitchFamily="50" charset="-128"/>
            </a:endParaRPr>
          </a:p>
        </p:txBody>
      </p:sp>
      <p:sp>
        <p:nvSpPr>
          <p:cNvPr id="19" name="四角形: 角を丸くする 18">
            <a:extLst>
              <a:ext uri="{FF2B5EF4-FFF2-40B4-BE49-F238E27FC236}">
                <a16:creationId xmlns:a16="http://schemas.microsoft.com/office/drawing/2014/main" id="{0837F954-E84A-447F-B03A-5A922B9EB706}"/>
              </a:ext>
            </a:extLst>
          </p:cNvPr>
          <p:cNvSpPr/>
          <p:nvPr/>
        </p:nvSpPr>
        <p:spPr>
          <a:xfrm>
            <a:off x="584610" y="2640523"/>
            <a:ext cx="1691281" cy="3549316"/>
          </a:xfrm>
          <a:prstGeom prst="round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kumimoji="1" lang="ja-JP" altLang="en-US" sz="2400" dirty="0">
                <a:solidFill>
                  <a:srgbClr val="000000"/>
                </a:solidFill>
                <a:latin typeface="ＭＳ Ｐゴシック" panose="020B0600070205080204" pitchFamily="50" charset="-128"/>
                <a:ea typeface="ＭＳ Ｐゴシック" panose="020B0600070205080204" pitchFamily="50" charset="-128"/>
              </a:rPr>
              <a:t>利害関係者の要求事項</a:t>
            </a:r>
            <a:endParaRPr kumimoji="1" lang="en-US" altLang="ja-JP" sz="2400" dirty="0">
              <a:solidFill>
                <a:srgbClr val="000000"/>
              </a:solidFill>
              <a:latin typeface="ＭＳ Ｐゴシック" panose="020B0600070205080204" pitchFamily="50" charset="-128"/>
              <a:ea typeface="ＭＳ Ｐゴシック" panose="020B0600070205080204" pitchFamily="50" charset="-128"/>
            </a:endParaRPr>
          </a:p>
          <a:p>
            <a:pPr lvl="0"/>
            <a:endParaRPr kumimoji="1" lang="en-US" altLang="ja-JP" sz="2400" dirty="0">
              <a:solidFill>
                <a:srgbClr val="000000"/>
              </a:solidFill>
              <a:latin typeface="ＭＳ Ｐゴシック" panose="020B0600070205080204" pitchFamily="50" charset="-128"/>
              <a:ea typeface="ＭＳ Ｐゴシック" panose="020B0600070205080204" pitchFamily="50" charset="-128"/>
            </a:endParaRPr>
          </a:p>
          <a:p>
            <a:pPr marL="144000" lvl="0" indent="-144000">
              <a:buFont typeface="Arial" panose="020B0604020202020204" pitchFamily="34" charset="0"/>
              <a:buChar char="•"/>
            </a:pPr>
            <a:r>
              <a:rPr kumimoji="1" lang="ja-JP" altLang="en-US" dirty="0">
                <a:solidFill>
                  <a:srgbClr val="000000"/>
                </a:solidFill>
                <a:latin typeface="ＭＳ Ｐゴシック" panose="020B0600070205080204" pitchFamily="50" charset="-128"/>
                <a:ea typeface="ＭＳ Ｐゴシック" panose="020B0600070205080204" pitchFamily="50" charset="-128"/>
              </a:rPr>
              <a:t>ニーズ</a:t>
            </a:r>
            <a:endParaRPr kumimoji="1" lang="en-US" altLang="ja-JP" dirty="0">
              <a:solidFill>
                <a:srgbClr val="000000"/>
              </a:solidFill>
              <a:latin typeface="ＭＳ Ｐゴシック" panose="020B0600070205080204" pitchFamily="50" charset="-128"/>
              <a:ea typeface="ＭＳ Ｐゴシック" panose="020B0600070205080204" pitchFamily="50" charset="-128"/>
            </a:endParaRPr>
          </a:p>
          <a:p>
            <a:pPr marL="144000" lvl="0" indent="-144000">
              <a:buFont typeface="Arial" panose="020B0604020202020204" pitchFamily="34" charset="0"/>
              <a:buChar char="•"/>
            </a:pPr>
            <a:r>
              <a:rPr kumimoji="1" lang="ja-JP" altLang="en-US" dirty="0">
                <a:solidFill>
                  <a:srgbClr val="000000"/>
                </a:solidFill>
                <a:latin typeface="ＭＳ Ｐゴシック" panose="020B0600070205080204" pitchFamily="50" charset="-128"/>
                <a:ea typeface="ＭＳ Ｐゴシック" panose="020B0600070205080204" pitchFamily="50" charset="-128"/>
              </a:rPr>
              <a:t>要求事項</a:t>
            </a:r>
            <a:endParaRPr kumimoji="1" lang="en-US" altLang="ja-JP" dirty="0">
              <a:solidFill>
                <a:srgbClr val="000000"/>
              </a:solidFill>
              <a:latin typeface="ＭＳ Ｐゴシック" panose="020B0600070205080204" pitchFamily="50" charset="-128"/>
              <a:ea typeface="ＭＳ Ｐゴシック" panose="020B0600070205080204" pitchFamily="50" charset="-128"/>
            </a:endParaRPr>
          </a:p>
          <a:p>
            <a:pPr marL="144000" lvl="0" indent="-144000">
              <a:buFont typeface="Arial" panose="020B0604020202020204" pitchFamily="34" charset="0"/>
              <a:buChar char="•"/>
            </a:pPr>
            <a:r>
              <a:rPr kumimoji="1" lang="ja-JP" altLang="en-US" dirty="0">
                <a:solidFill>
                  <a:srgbClr val="000000"/>
                </a:solidFill>
                <a:latin typeface="ＭＳ Ｐゴシック" panose="020B0600070205080204" pitchFamily="50" charset="-128"/>
                <a:ea typeface="ＭＳ Ｐゴシック" panose="020B0600070205080204" pitchFamily="50" charset="-128"/>
              </a:rPr>
              <a:t>要求事項の優先順位</a:t>
            </a:r>
            <a:endParaRPr kumimoji="1" lang="en-US" altLang="ja-JP" dirty="0">
              <a:solidFill>
                <a:srgbClr val="000000"/>
              </a:solidFill>
              <a:latin typeface="ＭＳ Ｐゴシック" panose="020B0600070205080204" pitchFamily="50" charset="-128"/>
              <a:ea typeface="ＭＳ Ｐゴシック" panose="020B0600070205080204" pitchFamily="50" charset="-128"/>
            </a:endParaRPr>
          </a:p>
          <a:p>
            <a:pPr marL="144000" lvl="0" indent="-144000">
              <a:buFont typeface="Arial" panose="020B0604020202020204" pitchFamily="34" charset="0"/>
              <a:buChar char="•"/>
            </a:pPr>
            <a:r>
              <a:rPr kumimoji="1" lang="ja-JP" altLang="en-US" dirty="0">
                <a:solidFill>
                  <a:srgbClr val="000000"/>
                </a:solidFill>
                <a:latin typeface="ＭＳ Ｐゴシック" panose="020B0600070205080204" pitchFamily="50" charset="-128"/>
                <a:ea typeface="ＭＳ Ｐゴシック" panose="020B0600070205080204" pitchFamily="50" charset="-128"/>
              </a:rPr>
              <a:t>運用の考え方</a:t>
            </a:r>
            <a:endParaRPr kumimoji="1" lang="en-US" altLang="ja-JP" dirty="0">
              <a:solidFill>
                <a:srgbClr val="000000"/>
              </a:solidFill>
              <a:latin typeface="ＭＳ Ｐゴシック" panose="020B0600070205080204" pitchFamily="50" charset="-128"/>
              <a:ea typeface="ＭＳ Ｐゴシック" panose="020B0600070205080204" pitchFamily="50" charset="-128"/>
            </a:endParaRPr>
          </a:p>
          <a:p>
            <a:pPr lvl="0"/>
            <a:endParaRPr kumimoji="1" lang="en-US" altLang="ja-JP" dirty="0">
              <a:solidFill>
                <a:srgbClr val="000000"/>
              </a:solidFill>
              <a:latin typeface="ＭＳ Ｐゴシック" panose="020B0600070205080204" pitchFamily="50" charset="-128"/>
              <a:ea typeface="ＭＳ Ｐゴシック" panose="020B0600070205080204" pitchFamily="50" charset="-128"/>
            </a:endParaRPr>
          </a:p>
        </p:txBody>
      </p:sp>
      <p:sp>
        <p:nvSpPr>
          <p:cNvPr id="22" name="四角形: 角を丸くする 21">
            <a:extLst>
              <a:ext uri="{FF2B5EF4-FFF2-40B4-BE49-F238E27FC236}">
                <a16:creationId xmlns:a16="http://schemas.microsoft.com/office/drawing/2014/main" id="{F74ED160-1F7E-42C3-B8E2-06CF68E63866}"/>
              </a:ext>
            </a:extLst>
          </p:cNvPr>
          <p:cNvSpPr/>
          <p:nvPr/>
        </p:nvSpPr>
        <p:spPr>
          <a:xfrm>
            <a:off x="6958080" y="2631145"/>
            <a:ext cx="1921671" cy="3558694"/>
          </a:xfrm>
          <a:prstGeom prst="round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2400" b="1" dirty="0">
                <a:solidFill>
                  <a:schemeClr val="tx1"/>
                </a:solidFill>
                <a:latin typeface="ＭＳ Ｐゴシック" panose="020B0600070205080204" pitchFamily="50" charset="-128"/>
                <a:ea typeface="ＭＳ Ｐゴシック" panose="020B0600070205080204" pitchFamily="50" charset="-128"/>
              </a:rPr>
              <a:t>システム</a:t>
            </a:r>
            <a:endParaRPr kumimoji="1" lang="en-US" altLang="ja-JP" sz="2400" b="1"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sz="2400" b="1" dirty="0">
                <a:solidFill>
                  <a:schemeClr val="tx1"/>
                </a:solidFill>
                <a:latin typeface="ＭＳ Ｐゴシック" panose="020B0600070205080204" pitchFamily="50" charset="-128"/>
                <a:ea typeface="ＭＳ Ｐゴシック" panose="020B0600070205080204" pitchFamily="50" charset="-128"/>
              </a:rPr>
              <a:t>要求事項</a:t>
            </a:r>
            <a:endParaRPr kumimoji="1" lang="en-US" altLang="ja-JP" sz="2400" b="1"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sz="1600" b="1" dirty="0">
                <a:solidFill>
                  <a:schemeClr val="tx1"/>
                </a:solidFill>
                <a:latin typeface="ＭＳ Ｐゴシック" panose="020B0600070205080204" pitchFamily="50" charset="-128"/>
                <a:ea typeface="ＭＳ Ｐゴシック" panose="020B0600070205080204" pitchFamily="50" charset="-128"/>
              </a:rPr>
              <a:t>・システム要求書</a:t>
            </a:r>
            <a:endParaRPr kumimoji="1" lang="en-US" altLang="ja-JP" sz="1600" b="1" dirty="0">
              <a:solidFill>
                <a:schemeClr val="tx1"/>
              </a:solidFill>
              <a:latin typeface="ＭＳ Ｐゴシック" panose="020B0600070205080204" pitchFamily="50" charset="-128"/>
              <a:ea typeface="ＭＳ Ｐゴシック" panose="020B0600070205080204" pitchFamily="50" charset="-128"/>
            </a:endParaRPr>
          </a:p>
          <a:p>
            <a:endParaRPr kumimoji="1" lang="en-US" altLang="ja-JP" sz="1600" b="1"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sz="1600" b="1" dirty="0">
                <a:solidFill>
                  <a:schemeClr val="tx1"/>
                </a:solidFill>
                <a:latin typeface="ＭＳ Ｐゴシック" panose="020B0600070205080204" pitchFamily="50" charset="-128"/>
                <a:ea typeface="ＭＳ Ｐゴシック" panose="020B0600070205080204" pitchFamily="50" charset="-128"/>
              </a:rPr>
              <a:t>（要求事項が満たすべき条件）</a:t>
            </a:r>
            <a:endParaRPr kumimoji="1" lang="en-US" altLang="ja-JP" sz="1600" b="1" dirty="0">
              <a:solidFill>
                <a:schemeClr val="tx1"/>
              </a:solidFill>
              <a:latin typeface="ＭＳ Ｐゴシック" panose="020B0600070205080204" pitchFamily="50" charset="-128"/>
              <a:ea typeface="ＭＳ Ｐゴシック" panose="020B0600070205080204" pitchFamily="50" charset="-128"/>
            </a:endParaRPr>
          </a:p>
        </p:txBody>
      </p:sp>
      <p:sp>
        <p:nvSpPr>
          <p:cNvPr id="23" name="テキスト ボックス 22">
            <a:extLst>
              <a:ext uri="{FF2B5EF4-FFF2-40B4-BE49-F238E27FC236}">
                <a16:creationId xmlns:a16="http://schemas.microsoft.com/office/drawing/2014/main" id="{0D94F88F-8E23-4779-85A2-06BBF9C52367}"/>
              </a:ext>
            </a:extLst>
          </p:cNvPr>
          <p:cNvSpPr txBox="1"/>
          <p:nvPr/>
        </p:nvSpPr>
        <p:spPr>
          <a:xfrm>
            <a:off x="7193876" y="4519443"/>
            <a:ext cx="1365514" cy="1569660"/>
          </a:xfrm>
          <a:prstGeom prst="rect">
            <a:avLst/>
          </a:prstGeom>
          <a:solidFill>
            <a:schemeClr val="accent1">
              <a:lumMod val="20000"/>
              <a:lumOff val="80000"/>
            </a:schemeClr>
          </a:solidFill>
        </p:spPr>
        <p:txBody>
          <a:bodyPr wrap="square" rtlCol="0">
            <a:spAutoFit/>
          </a:bodyPr>
          <a:lstStyle/>
          <a:p>
            <a:r>
              <a:rPr kumimoji="1" lang="ja-JP" altLang="en-US" sz="1600" dirty="0">
                <a:latin typeface="ＭＳ Ｐゴシック" panose="020B0600070205080204" pitchFamily="50" charset="-128"/>
                <a:ea typeface="ＭＳ Ｐゴシック" panose="020B0600070205080204" pitchFamily="50" charset="-128"/>
              </a:rPr>
              <a:t>実装非依存</a:t>
            </a:r>
            <a:endParaRPr kumimoji="1" lang="en-US" altLang="ja-JP" sz="1600" dirty="0">
              <a:latin typeface="ＭＳ Ｐゴシック" panose="020B0600070205080204" pitchFamily="50" charset="-128"/>
              <a:ea typeface="ＭＳ Ｐゴシック" panose="020B0600070205080204" pitchFamily="50" charset="-128"/>
            </a:endParaRPr>
          </a:p>
          <a:p>
            <a:r>
              <a:rPr kumimoji="1" lang="ja-JP" altLang="en-US" sz="1600" dirty="0">
                <a:latin typeface="ＭＳ Ｐゴシック" panose="020B0600070205080204" pitchFamily="50" charset="-128"/>
                <a:ea typeface="ＭＳ Ｐゴシック" panose="020B0600070205080204" pitchFamily="50" charset="-128"/>
              </a:rPr>
              <a:t>明確</a:t>
            </a:r>
            <a:endParaRPr kumimoji="1" lang="en-US" altLang="ja-JP" sz="1600" dirty="0">
              <a:latin typeface="ＭＳ Ｐゴシック" panose="020B0600070205080204" pitchFamily="50" charset="-128"/>
              <a:ea typeface="ＭＳ Ｐゴシック" panose="020B0600070205080204" pitchFamily="50" charset="-128"/>
            </a:endParaRPr>
          </a:p>
          <a:p>
            <a:r>
              <a:rPr kumimoji="1" lang="ja-JP" altLang="en-US" sz="1600" dirty="0">
                <a:latin typeface="ＭＳ Ｐゴシック" panose="020B0600070205080204" pitchFamily="50" charset="-128"/>
                <a:ea typeface="ＭＳ Ｐゴシック" panose="020B0600070205080204" pitchFamily="50" charset="-128"/>
              </a:rPr>
              <a:t>完全</a:t>
            </a:r>
            <a:endParaRPr kumimoji="1" lang="en-US" altLang="ja-JP" sz="1600" dirty="0">
              <a:latin typeface="ＭＳ Ｐゴシック" panose="020B0600070205080204" pitchFamily="50" charset="-128"/>
              <a:ea typeface="ＭＳ Ｐゴシック" panose="020B0600070205080204" pitchFamily="50" charset="-128"/>
            </a:endParaRPr>
          </a:p>
          <a:p>
            <a:r>
              <a:rPr kumimoji="1" lang="ja-JP" altLang="en-US" sz="1600" dirty="0">
                <a:latin typeface="ＭＳ Ｐゴシック" panose="020B0600070205080204" pitchFamily="50" charset="-128"/>
                <a:ea typeface="ＭＳ Ｐゴシック" panose="020B0600070205080204" pitchFamily="50" charset="-128"/>
              </a:rPr>
              <a:t>達成可能</a:t>
            </a:r>
            <a:endParaRPr kumimoji="1" lang="en-US" altLang="ja-JP" sz="1600" dirty="0">
              <a:latin typeface="ＭＳ Ｐゴシック" panose="020B0600070205080204" pitchFamily="50" charset="-128"/>
              <a:ea typeface="ＭＳ Ｐゴシック" panose="020B0600070205080204" pitchFamily="50" charset="-128"/>
            </a:endParaRPr>
          </a:p>
          <a:p>
            <a:r>
              <a:rPr kumimoji="1" lang="ja-JP" altLang="en-US" sz="1600" dirty="0">
                <a:latin typeface="ＭＳ Ｐゴシック" panose="020B0600070205080204" pitchFamily="50" charset="-128"/>
                <a:ea typeface="ＭＳ Ｐゴシック" panose="020B0600070205080204" pitchFamily="50" charset="-128"/>
              </a:rPr>
              <a:t>検証可能</a:t>
            </a:r>
            <a:endParaRPr kumimoji="1" lang="en-US" altLang="ja-JP" sz="1600" dirty="0">
              <a:latin typeface="ＭＳ Ｐゴシック" panose="020B0600070205080204" pitchFamily="50" charset="-128"/>
              <a:ea typeface="ＭＳ Ｐゴシック" panose="020B0600070205080204" pitchFamily="50" charset="-128"/>
            </a:endParaRPr>
          </a:p>
          <a:p>
            <a:r>
              <a:rPr kumimoji="1" lang="ja-JP" altLang="en-US" sz="1600" dirty="0">
                <a:latin typeface="ＭＳ Ｐゴシック" panose="020B0600070205080204" pitchFamily="50" charset="-128"/>
                <a:ea typeface="ＭＳ Ｐゴシック" panose="020B0600070205080204" pitchFamily="50" charset="-128"/>
              </a:rPr>
              <a:t>無矛盾</a:t>
            </a:r>
            <a:endParaRPr kumimoji="1" lang="en-US" altLang="ja-JP" sz="1600" dirty="0">
              <a:latin typeface="ＭＳ Ｐゴシック" panose="020B0600070205080204" pitchFamily="50" charset="-128"/>
              <a:ea typeface="ＭＳ Ｐゴシック" panose="020B0600070205080204" pitchFamily="50" charset="-128"/>
            </a:endParaRPr>
          </a:p>
        </p:txBody>
      </p:sp>
      <p:sp>
        <p:nvSpPr>
          <p:cNvPr id="15" name="テキスト プレースホルダー 4">
            <a:extLst>
              <a:ext uri="{FF2B5EF4-FFF2-40B4-BE49-F238E27FC236}">
                <a16:creationId xmlns:a16="http://schemas.microsoft.com/office/drawing/2014/main" id="{B39CDC29-198B-452C-8B59-E57EEEC3DC3A}"/>
              </a:ext>
            </a:extLst>
          </p:cNvPr>
          <p:cNvSpPr txBox="1">
            <a:spLocks/>
          </p:cNvSpPr>
          <p:nvPr/>
        </p:nvSpPr>
        <p:spPr>
          <a:xfrm>
            <a:off x="2889612" y="6293652"/>
            <a:ext cx="5870765" cy="238902"/>
          </a:xfrm>
          <a:prstGeom prst="rect">
            <a:avLst/>
          </a:prstGeom>
        </p:spPr>
        <p:txBody>
          <a:bodyPr vert="horz" wrap="none" lIns="36000" tIns="36000" rIns="36000" bIns="3600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a:buNone/>
            </a:pPr>
            <a:r>
              <a:rPr lang="ja-JP" altLang="en-US" sz="1200" dirty="0">
                <a:latin typeface="HGPｺﾞｼｯｸE" panose="020B0900000000000000" pitchFamily="50" charset="-128"/>
                <a:ea typeface="HGPｺﾞｼｯｸE" panose="020B0900000000000000" pitchFamily="50" charset="-128"/>
              </a:rPr>
              <a:t>必ずしも</a:t>
            </a:r>
            <a:r>
              <a:rPr lang="en-US" altLang="ja-JP" sz="1200" dirty="0">
                <a:latin typeface="HGPｺﾞｼｯｸE" panose="020B0900000000000000" pitchFamily="50" charset="-128"/>
                <a:ea typeface="HGPｺﾞｼｯｸE" panose="020B0900000000000000" pitchFamily="50" charset="-128"/>
              </a:rPr>
              <a:t>ISO/IEC/IEEE 15288</a:t>
            </a:r>
            <a:r>
              <a:rPr lang="ja-JP" altLang="en-US" sz="1200" dirty="0">
                <a:latin typeface="HGPｺﾞｼｯｸE" panose="020B0900000000000000" pitchFamily="50" charset="-128"/>
                <a:ea typeface="HGPｺﾞｼｯｸE" panose="020B0900000000000000" pitchFamily="50" charset="-128"/>
              </a:rPr>
              <a:t>の記載事項ではなく、独自の解釈が含まれています。</a:t>
            </a:r>
            <a:endParaRPr lang="en-US" altLang="ja-JP" sz="1200" dirty="0">
              <a:latin typeface="HGPｺﾞｼｯｸE" panose="020B0900000000000000" pitchFamily="50" charset="-128"/>
              <a:ea typeface="HGPｺﾞｼｯｸE" panose="020B0900000000000000" pitchFamily="50" charset="-128"/>
            </a:endParaRPr>
          </a:p>
        </p:txBody>
      </p:sp>
      <p:sp>
        <p:nvSpPr>
          <p:cNvPr id="20" name="スライド番号プレースホルダー 2">
            <a:extLst>
              <a:ext uri="{FF2B5EF4-FFF2-40B4-BE49-F238E27FC236}">
                <a16:creationId xmlns:a16="http://schemas.microsoft.com/office/drawing/2014/main" id="{685AD38A-D234-44FF-820C-CB1A982FD0AC}"/>
              </a:ext>
            </a:extLst>
          </p:cNvPr>
          <p:cNvSpPr>
            <a:spLocks noGrp="1"/>
          </p:cNvSpPr>
          <p:nvPr>
            <p:ph type="sldNum" sz="quarter" idx="12"/>
          </p:nvPr>
        </p:nvSpPr>
        <p:spPr>
          <a:xfrm>
            <a:off x="6553200" y="6526213"/>
            <a:ext cx="2133600" cy="287337"/>
          </a:xfrm>
        </p:spPr>
        <p:txBody>
          <a:bodyPr/>
          <a:lstStyle/>
          <a:p>
            <a:pPr>
              <a:defRPr/>
            </a:pPr>
            <a:fld id="{947C4043-D9BA-404F-BA06-4F161DED0E96}" type="slidenum">
              <a:rPr lang="en-US" altLang="ja-JP" smtClean="0">
                <a:latin typeface="+mn-ea"/>
                <a:ea typeface="+mn-ea"/>
              </a:rPr>
              <a:pPr>
                <a:defRPr/>
              </a:pPr>
              <a:t>18</a:t>
            </a:fld>
            <a:endParaRPr lang="en-US" altLang="ja-JP">
              <a:latin typeface="+mn-ea"/>
              <a:ea typeface="+mn-ea"/>
            </a:endParaRPr>
          </a:p>
        </p:txBody>
      </p:sp>
      <p:sp>
        <p:nvSpPr>
          <p:cNvPr id="21" name="フッター プレースホルダー 3">
            <a:extLst>
              <a:ext uri="{FF2B5EF4-FFF2-40B4-BE49-F238E27FC236}">
                <a16:creationId xmlns:a16="http://schemas.microsoft.com/office/drawing/2014/main" id="{B12840C4-8E41-41A3-8782-D26404B5179E}"/>
              </a:ext>
            </a:extLst>
          </p:cNvPr>
          <p:cNvSpPr>
            <a:spLocks noGrp="1"/>
          </p:cNvSpPr>
          <p:nvPr>
            <p:ph type="ftr" sz="quarter" idx="11"/>
          </p:nvPr>
        </p:nvSpPr>
        <p:spPr>
          <a:xfrm>
            <a:off x="3124200" y="6526213"/>
            <a:ext cx="2895600" cy="287337"/>
          </a:xfrm>
        </p:spPr>
        <p:txBody>
          <a:bodyPr/>
          <a:lstStyle/>
          <a:p>
            <a:pPr>
              <a:defRPr/>
            </a:pPr>
            <a:r>
              <a:rPr lang="en-US" altLang="ja-JP" dirty="0">
                <a:latin typeface="+mn-ea"/>
                <a:ea typeface="+mn-ea"/>
              </a:rPr>
              <a:t>©</a:t>
            </a:r>
            <a:r>
              <a:rPr lang="ja-JP" altLang="en-US" dirty="0">
                <a:latin typeface="+mn-ea"/>
                <a:ea typeface="+mn-ea"/>
              </a:rPr>
              <a:t>　</a:t>
            </a:r>
            <a:r>
              <a:rPr lang="en-US" altLang="ja-JP" dirty="0">
                <a:latin typeface="+mn-ea"/>
                <a:ea typeface="+mn-ea"/>
              </a:rPr>
              <a:t>2020  IPA</a:t>
            </a:r>
            <a:r>
              <a:rPr lang="ja-JP" altLang="en-US" dirty="0">
                <a:latin typeface="+mn-ea"/>
                <a:ea typeface="+mn-ea"/>
              </a:rPr>
              <a:t>　 　</a:t>
            </a:r>
            <a:endParaRPr lang="en-US" altLang="ja-JP" dirty="0">
              <a:latin typeface="+mn-ea"/>
              <a:ea typeface="+mn-ea"/>
            </a:endParaRPr>
          </a:p>
        </p:txBody>
      </p:sp>
    </p:spTree>
    <p:extLst>
      <p:ext uri="{BB962C8B-B14F-4D97-AF65-F5344CB8AC3E}">
        <p14:creationId xmlns:p14="http://schemas.microsoft.com/office/powerpoint/2010/main" val="28109003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D572EA9-A533-4570-8667-169A74393DC1}"/>
              </a:ext>
            </a:extLst>
          </p:cNvPr>
          <p:cNvSpPr>
            <a:spLocks noGrp="1"/>
          </p:cNvSpPr>
          <p:nvPr>
            <p:ph type="title"/>
          </p:nvPr>
        </p:nvSpPr>
        <p:spPr/>
        <p:txBody>
          <a:bodyPr/>
          <a:lstStyle/>
          <a:p>
            <a:r>
              <a:rPr kumimoji="1" lang="ja-JP" altLang="en-US" dirty="0">
                <a:solidFill>
                  <a:schemeClr val="tx1"/>
                </a:solidFill>
                <a:latin typeface="+mn-ea"/>
                <a:ea typeface="+mn-ea"/>
              </a:rPr>
              <a:t>３</a:t>
            </a:r>
            <a:r>
              <a:rPr kumimoji="1" lang="en-US" altLang="ja-JP" dirty="0">
                <a:solidFill>
                  <a:schemeClr val="tx1"/>
                </a:solidFill>
                <a:latin typeface="+mn-ea"/>
                <a:ea typeface="+mn-ea"/>
              </a:rPr>
              <a:t>.</a:t>
            </a:r>
            <a:r>
              <a:rPr kumimoji="1" lang="ja-JP" altLang="en-US" dirty="0">
                <a:solidFill>
                  <a:schemeClr val="tx1"/>
                </a:solidFill>
                <a:latin typeface="+mn-ea"/>
                <a:ea typeface="+mn-ea"/>
              </a:rPr>
              <a:t>システム要求事項定義</a:t>
            </a:r>
          </a:p>
        </p:txBody>
      </p:sp>
      <p:sp>
        <p:nvSpPr>
          <p:cNvPr id="3" name="コンテンツ プレースホルダー 2">
            <a:extLst>
              <a:ext uri="{FF2B5EF4-FFF2-40B4-BE49-F238E27FC236}">
                <a16:creationId xmlns:a16="http://schemas.microsoft.com/office/drawing/2014/main" id="{19F715C6-41CD-4198-8F2C-2FC32DA841E2}"/>
              </a:ext>
            </a:extLst>
          </p:cNvPr>
          <p:cNvSpPr>
            <a:spLocks noGrp="1"/>
          </p:cNvSpPr>
          <p:nvPr>
            <p:ph idx="1"/>
          </p:nvPr>
        </p:nvSpPr>
        <p:spPr>
          <a:xfrm>
            <a:off x="286713" y="3000343"/>
            <a:ext cx="8568952" cy="3525001"/>
          </a:xfrm>
        </p:spPr>
        <p:txBody>
          <a:bodyPr>
            <a:noAutofit/>
          </a:bodyPr>
          <a:lstStyle/>
          <a:p>
            <a:pPr marL="514350" indent="-514350">
              <a:buClr>
                <a:schemeClr val="tx1"/>
              </a:buClr>
              <a:buFont typeface="+mj-ea"/>
              <a:buAutoNum type="circleNumDbPlain"/>
            </a:pPr>
            <a:r>
              <a:rPr lang="ja-JP" altLang="en-US" sz="1800" dirty="0">
                <a:solidFill>
                  <a:schemeClr val="tx1"/>
                </a:solidFill>
                <a:latin typeface="+mn-ea"/>
              </a:rPr>
              <a:t>薬を処方した記録（薬歴情報）は電子データとして一元化して管理する</a:t>
            </a:r>
            <a:endParaRPr lang="en-US" altLang="ja-JP" sz="1800" dirty="0">
              <a:solidFill>
                <a:schemeClr val="tx1"/>
              </a:solidFill>
              <a:latin typeface="+mn-ea"/>
            </a:endParaRPr>
          </a:p>
          <a:p>
            <a:pPr marL="514350" indent="-514350">
              <a:buClrTx/>
              <a:buFont typeface="+mj-ea"/>
              <a:buAutoNum type="circleNumDbPlain"/>
            </a:pPr>
            <a:r>
              <a:rPr lang="ja-JP" altLang="en-US" sz="1800" dirty="0">
                <a:solidFill>
                  <a:schemeClr val="tx1"/>
                </a:solidFill>
                <a:latin typeface="+mn-ea"/>
              </a:rPr>
              <a:t>患者が高い率で携帯できる電子的手段（スマホ）で本人認証および記録参照を可能とする</a:t>
            </a:r>
            <a:endParaRPr lang="en-US" altLang="ja-JP" sz="1800" dirty="0">
              <a:solidFill>
                <a:schemeClr val="tx1"/>
              </a:solidFill>
              <a:latin typeface="+mn-ea"/>
            </a:endParaRPr>
          </a:p>
          <a:p>
            <a:pPr marL="514350" indent="-514350">
              <a:buFont typeface="+mj-ea"/>
              <a:buAutoNum type="circleNumDbPlain"/>
            </a:pPr>
            <a:r>
              <a:rPr lang="ja-JP" altLang="en-US" sz="1800" dirty="0">
                <a:solidFill>
                  <a:schemeClr val="tx1"/>
                </a:solidFill>
                <a:latin typeface="+mn-ea"/>
              </a:rPr>
              <a:t>患者本人の認証を通して、病院や薬局から他病院／他薬局での処方も含めた該当患者の薬歴情報の参照および記録を可能とする</a:t>
            </a:r>
            <a:endParaRPr lang="en-US" altLang="ja-JP" sz="1800" dirty="0">
              <a:solidFill>
                <a:schemeClr val="tx1"/>
              </a:solidFill>
              <a:latin typeface="+mn-ea"/>
            </a:endParaRPr>
          </a:p>
          <a:p>
            <a:pPr marL="514350" indent="-514350">
              <a:buClrTx/>
              <a:buFont typeface="+mj-ea"/>
              <a:buAutoNum type="circleNumDbPlain"/>
            </a:pPr>
            <a:r>
              <a:rPr lang="ja-JP" altLang="en-US" sz="1800" dirty="0">
                <a:solidFill>
                  <a:schemeClr val="tx1"/>
                </a:solidFill>
                <a:latin typeface="+mn-ea"/>
              </a:rPr>
              <a:t>処方した薬歴情報以外に、医師が患者に関する特記事項（アレルギー情報、副反応歴など）を記録でき、薬歴情報と同様に参照できるものとする</a:t>
            </a:r>
            <a:endParaRPr lang="en-US" altLang="ja-JP" sz="1800" dirty="0">
              <a:solidFill>
                <a:schemeClr val="tx1"/>
              </a:solidFill>
              <a:latin typeface="+mn-ea"/>
            </a:endParaRPr>
          </a:p>
          <a:p>
            <a:pPr marL="514350" indent="-514350">
              <a:buClrTx/>
              <a:buFont typeface="+mj-ea"/>
              <a:buAutoNum type="circleNumDbPlain"/>
            </a:pPr>
            <a:r>
              <a:rPr lang="ja-JP" altLang="en-US" sz="1800" dirty="0">
                <a:solidFill>
                  <a:schemeClr val="tx1"/>
                </a:solidFill>
                <a:latin typeface="+mn-ea"/>
              </a:rPr>
              <a:t>その他（システム化にあたり必要な要求事項として非機能要件を中心に考慮）</a:t>
            </a:r>
            <a:endParaRPr lang="en-US" altLang="ja-JP" sz="1800" dirty="0">
              <a:solidFill>
                <a:schemeClr val="tx1"/>
              </a:solidFill>
              <a:latin typeface="+mn-ea"/>
            </a:endParaRPr>
          </a:p>
          <a:p>
            <a:pPr lvl="1">
              <a:buClrTx/>
              <a:buFont typeface="Arial" panose="020B0604020202020204" pitchFamily="34" charset="0"/>
              <a:buChar char="•"/>
            </a:pPr>
            <a:r>
              <a:rPr lang="ja-JP" altLang="en-US" sz="1800" dirty="0">
                <a:latin typeface="+mn-ea"/>
              </a:rPr>
              <a:t>性能効率性：厳しい要件は</a:t>
            </a:r>
            <a:r>
              <a:rPr lang="ja-JP" altLang="en-US" sz="1800" dirty="0" err="1">
                <a:latin typeface="+mn-ea"/>
              </a:rPr>
              <a:t>無し</a:t>
            </a:r>
            <a:endParaRPr lang="en-US" altLang="ja-JP" sz="1800" dirty="0">
              <a:latin typeface="+mn-ea"/>
            </a:endParaRPr>
          </a:p>
          <a:p>
            <a:pPr lvl="1">
              <a:buClrTx/>
              <a:buFont typeface="Arial" panose="020B0604020202020204" pitchFamily="34" charset="0"/>
              <a:buChar char="•"/>
            </a:pPr>
            <a:r>
              <a:rPr lang="ja-JP" altLang="en-US" sz="1800" dirty="0">
                <a:latin typeface="+mn-ea"/>
              </a:rPr>
              <a:t>信頼性：情報の二重化、停止可能時間</a:t>
            </a:r>
            <a:r>
              <a:rPr lang="en-US" altLang="ja-JP" sz="1800" dirty="0">
                <a:latin typeface="+mn-ea"/>
              </a:rPr>
              <a:t>30</a:t>
            </a:r>
            <a:r>
              <a:rPr lang="ja-JP" altLang="en-US" sz="1800" dirty="0">
                <a:latin typeface="+mn-ea"/>
              </a:rPr>
              <a:t>分　（</a:t>
            </a:r>
            <a:r>
              <a:rPr lang="en-US" altLang="ja-JP" sz="1800" dirty="0">
                <a:latin typeface="+mn-ea"/>
              </a:rPr>
              <a:t>24</a:t>
            </a:r>
            <a:r>
              <a:rPr lang="ja-JP" altLang="en-US" sz="1800" dirty="0">
                <a:latin typeface="+mn-ea"/>
              </a:rPr>
              <a:t>時間</a:t>
            </a:r>
            <a:r>
              <a:rPr lang="en-US" altLang="ja-JP" sz="1800" dirty="0">
                <a:latin typeface="+mn-ea"/>
              </a:rPr>
              <a:t>/365</a:t>
            </a:r>
            <a:r>
              <a:rPr lang="ja-JP" altLang="en-US" sz="1800" dirty="0">
                <a:latin typeface="+mn-ea"/>
              </a:rPr>
              <a:t>日の運用）</a:t>
            </a:r>
            <a:endParaRPr lang="en-US" altLang="ja-JP" sz="1800" dirty="0">
              <a:latin typeface="+mn-ea"/>
            </a:endParaRPr>
          </a:p>
          <a:p>
            <a:pPr lvl="1">
              <a:buClrTx/>
              <a:buFont typeface="Arial" panose="020B0604020202020204" pitchFamily="34" charset="0"/>
              <a:buChar char="•"/>
            </a:pPr>
            <a:r>
              <a:rPr lang="ja-JP" altLang="en-US" sz="1800" dirty="0">
                <a:latin typeface="+mn-ea"/>
              </a:rPr>
              <a:t>セキュリティ：記録された情報の安全な保管</a:t>
            </a:r>
            <a:endParaRPr lang="en-US" altLang="ja-JP" sz="1800" dirty="0">
              <a:latin typeface="+mn-ea"/>
            </a:endParaRPr>
          </a:p>
          <a:p>
            <a:pPr lvl="1">
              <a:buClrTx/>
              <a:buFont typeface="Arial" panose="020B0604020202020204" pitchFamily="34" charset="0"/>
              <a:buChar char="•"/>
            </a:pPr>
            <a:endParaRPr kumimoji="1" lang="en-US" altLang="ja-JP" sz="1800" dirty="0">
              <a:latin typeface="+mn-ea"/>
            </a:endParaRPr>
          </a:p>
          <a:p>
            <a:endParaRPr kumimoji="1" lang="en-US" altLang="ja-JP" sz="1800" dirty="0">
              <a:solidFill>
                <a:schemeClr val="tx1"/>
              </a:solidFill>
              <a:latin typeface="+mn-ea"/>
            </a:endParaRPr>
          </a:p>
        </p:txBody>
      </p:sp>
      <p:sp>
        <p:nvSpPr>
          <p:cNvPr id="4" name="スライド番号プレースホルダー 3">
            <a:extLst>
              <a:ext uri="{FF2B5EF4-FFF2-40B4-BE49-F238E27FC236}">
                <a16:creationId xmlns:a16="http://schemas.microsoft.com/office/drawing/2014/main" id="{4B8CDAB8-1D84-4A11-BBC0-CB69D96B2268}"/>
              </a:ext>
            </a:extLst>
          </p:cNvPr>
          <p:cNvSpPr>
            <a:spLocks noGrp="1"/>
          </p:cNvSpPr>
          <p:nvPr>
            <p:ph type="sldNum" sz="quarter" idx="12"/>
          </p:nvPr>
        </p:nvSpPr>
        <p:spPr/>
        <p:txBody>
          <a:bodyPr/>
          <a:lstStyle/>
          <a:p>
            <a:pPr>
              <a:defRPr/>
            </a:pPr>
            <a:fld id="{947C4043-D9BA-404F-BA06-4F161DED0E96}" type="slidenum">
              <a:rPr lang="en-US" altLang="ja-JP" smtClean="0">
                <a:latin typeface="+mn-ea"/>
                <a:ea typeface="+mn-ea"/>
              </a:rPr>
              <a:pPr>
                <a:defRPr/>
              </a:pPr>
              <a:t>19</a:t>
            </a:fld>
            <a:endParaRPr lang="en-US" altLang="ja-JP">
              <a:latin typeface="+mn-ea"/>
              <a:ea typeface="+mn-ea"/>
            </a:endParaRPr>
          </a:p>
        </p:txBody>
      </p:sp>
      <p:sp>
        <p:nvSpPr>
          <p:cNvPr id="5" name="フッター プレースホルダー 4">
            <a:extLst>
              <a:ext uri="{FF2B5EF4-FFF2-40B4-BE49-F238E27FC236}">
                <a16:creationId xmlns:a16="http://schemas.microsoft.com/office/drawing/2014/main" id="{49207039-03C6-424E-B47E-302235D69C06}"/>
              </a:ext>
            </a:extLst>
          </p:cNvPr>
          <p:cNvSpPr>
            <a:spLocks noGrp="1"/>
          </p:cNvSpPr>
          <p:nvPr>
            <p:ph type="ftr" sz="quarter" idx="11"/>
          </p:nvPr>
        </p:nvSpPr>
        <p:spPr/>
        <p:txBody>
          <a:bodyPr/>
          <a:lstStyle/>
          <a:p>
            <a:pPr>
              <a:defRPr/>
            </a:pPr>
            <a:r>
              <a:rPr lang="en-US" altLang="ja-JP" dirty="0">
                <a:latin typeface="+mn-ea"/>
                <a:ea typeface="+mn-ea"/>
              </a:rPr>
              <a:t>©</a:t>
            </a:r>
            <a:r>
              <a:rPr lang="ja-JP" altLang="en-US" dirty="0">
                <a:latin typeface="+mn-ea"/>
                <a:ea typeface="+mn-ea"/>
              </a:rPr>
              <a:t>　</a:t>
            </a:r>
            <a:r>
              <a:rPr lang="en-US" altLang="ja-JP" dirty="0">
                <a:latin typeface="+mn-ea"/>
                <a:ea typeface="+mn-ea"/>
              </a:rPr>
              <a:t>2020  IPA</a:t>
            </a:r>
            <a:r>
              <a:rPr lang="ja-JP" altLang="en-US" dirty="0">
                <a:latin typeface="+mn-ea"/>
                <a:ea typeface="+mn-ea"/>
              </a:rPr>
              <a:t>　 　</a:t>
            </a:r>
            <a:endParaRPr lang="en-US" altLang="ja-JP" dirty="0">
              <a:latin typeface="+mn-ea"/>
              <a:ea typeface="+mn-ea"/>
            </a:endParaRPr>
          </a:p>
        </p:txBody>
      </p:sp>
      <p:sp>
        <p:nvSpPr>
          <p:cNvPr id="6" name="テキスト ボックス 5">
            <a:extLst>
              <a:ext uri="{FF2B5EF4-FFF2-40B4-BE49-F238E27FC236}">
                <a16:creationId xmlns:a16="http://schemas.microsoft.com/office/drawing/2014/main" id="{9BD69D6B-002B-49EE-817D-9152BF47C61B}"/>
              </a:ext>
            </a:extLst>
          </p:cNvPr>
          <p:cNvSpPr txBox="1"/>
          <p:nvPr/>
        </p:nvSpPr>
        <p:spPr>
          <a:xfrm>
            <a:off x="5471288" y="889856"/>
            <a:ext cx="3384377" cy="369332"/>
          </a:xfrm>
          <a:prstGeom prst="rect">
            <a:avLst/>
          </a:prstGeom>
          <a:noFill/>
          <a:ln>
            <a:solidFill>
              <a:schemeClr val="tx1"/>
            </a:solidFill>
          </a:ln>
        </p:spPr>
        <p:txBody>
          <a:bodyPr wrap="square" rtlCol="0">
            <a:spAutoFit/>
          </a:bodyPr>
          <a:lstStyle/>
          <a:p>
            <a:r>
              <a:rPr kumimoji="1" lang="ja-JP" altLang="en-US" dirty="0">
                <a:solidFill>
                  <a:srgbClr val="FF0000"/>
                </a:solidFill>
              </a:rPr>
              <a:t>シートＤ　</a:t>
            </a:r>
            <a:r>
              <a:rPr lang="ja-JP" altLang="en-US" dirty="0">
                <a:solidFill>
                  <a:srgbClr val="FF0000"/>
                </a:solidFill>
              </a:rPr>
              <a:t>システム要求事項一覧</a:t>
            </a:r>
            <a:endParaRPr kumimoji="1" lang="ja-JP" altLang="en-US" dirty="0">
              <a:solidFill>
                <a:srgbClr val="FF0000"/>
              </a:solidFill>
            </a:endParaRPr>
          </a:p>
        </p:txBody>
      </p:sp>
      <p:sp>
        <p:nvSpPr>
          <p:cNvPr id="8" name="テキスト ボックス 7">
            <a:extLst>
              <a:ext uri="{FF2B5EF4-FFF2-40B4-BE49-F238E27FC236}">
                <a16:creationId xmlns:a16="http://schemas.microsoft.com/office/drawing/2014/main" id="{D5419025-EBBF-4AD5-B5CC-4C19C0C5C072}"/>
              </a:ext>
            </a:extLst>
          </p:cNvPr>
          <p:cNvSpPr txBox="1"/>
          <p:nvPr/>
        </p:nvSpPr>
        <p:spPr>
          <a:xfrm>
            <a:off x="453505" y="1384233"/>
            <a:ext cx="6840760" cy="461665"/>
          </a:xfrm>
          <a:prstGeom prst="rect">
            <a:avLst/>
          </a:prstGeom>
          <a:noFill/>
        </p:spPr>
        <p:txBody>
          <a:bodyPr wrap="square" rtlCol="0">
            <a:spAutoFit/>
          </a:bodyPr>
          <a:lstStyle/>
          <a:p>
            <a:r>
              <a:rPr kumimoji="1" lang="ja-JP" altLang="en-US" sz="2400" dirty="0"/>
              <a:t>３．１　実施結果　　（１）システム要求事項一覧</a:t>
            </a:r>
          </a:p>
        </p:txBody>
      </p:sp>
      <p:sp>
        <p:nvSpPr>
          <p:cNvPr id="7" name="テキスト ボックス 6">
            <a:extLst>
              <a:ext uri="{FF2B5EF4-FFF2-40B4-BE49-F238E27FC236}">
                <a16:creationId xmlns:a16="http://schemas.microsoft.com/office/drawing/2014/main" id="{605C57F3-D060-4AD9-9C99-C926679739F1}"/>
              </a:ext>
            </a:extLst>
          </p:cNvPr>
          <p:cNvSpPr txBox="1"/>
          <p:nvPr/>
        </p:nvSpPr>
        <p:spPr>
          <a:xfrm>
            <a:off x="323528" y="1828190"/>
            <a:ext cx="8712968" cy="615553"/>
          </a:xfrm>
          <a:prstGeom prst="rect">
            <a:avLst/>
          </a:prstGeom>
          <a:noFill/>
          <a:ln>
            <a:solidFill>
              <a:schemeClr val="tx1"/>
            </a:solidFill>
            <a:prstDash val="sysDot"/>
          </a:ln>
        </p:spPr>
        <p:txBody>
          <a:bodyPr wrap="square" rtlCol="0">
            <a:spAutoFit/>
          </a:bodyPr>
          <a:lstStyle/>
          <a:p>
            <a:r>
              <a:rPr lang="ja-JP" altLang="en-US" dirty="0">
                <a:latin typeface="ＭＳ Ｐゴシック" panose="020B0600070205080204" pitchFamily="50" charset="-128"/>
              </a:rPr>
              <a:t>実現範囲検討のポリシー</a:t>
            </a:r>
            <a:r>
              <a:rPr lang="ja-JP" altLang="en-US" sz="1600" dirty="0">
                <a:latin typeface="ＭＳ Ｐゴシック" panose="020B0600070205080204" pitchFamily="50" charset="-128"/>
              </a:rPr>
              <a:t>：安全要求と利便性の</a:t>
            </a:r>
            <a:r>
              <a:rPr lang="ja-JP" altLang="en-US" sz="1600" kern="0" dirty="0">
                <a:latin typeface="+mn-ea"/>
              </a:rPr>
              <a:t>両立を図る。「安全要求について漏れのない検討を行い許容範囲を明確にして実現範囲を決める」「その上で紙に比べて利便性向上を実現する」</a:t>
            </a:r>
            <a:endParaRPr kumimoji="1" lang="ja-JP" altLang="en-US" dirty="0"/>
          </a:p>
        </p:txBody>
      </p:sp>
      <p:sp>
        <p:nvSpPr>
          <p:cNvPr id="9" name="テキスト ボックス 8">
            <a:extLst>
              <a:ext uri="{FF2B5EF4-FFF2-40B4-BE49-F238E27FC236}">
                <a16:creationId xmlns:a16="http://schemas.microsoft.com/office/drawing/2014/main" id="{DD802595-4BBA-42CD-BC79-3603E7F5A72B}"/>
              </a:ext>
            </a:extLst>
          </p:cNvPr>
          <p:cNvSpPr txBox="1"/>
          <p:nvPr/>
        </p:nvSpPr>
        <p:spPr>
          <a:xfrm>
            <a:off x="254461" y="2631011"/>
            <a:ext cx="3168352" cy="369332"/>
          </a:xfrm>
          <a:prstGeom prst="rect">
            <a:avLst/>
          </a:prstGeom>
          <a:noFill/>
        </p:spPr>
        <p:txBody>
          <a:bodyPr wrap="square" rtlCol="0">
            <a:spAutoFit/>
          </a:bodyPr>
          <a:lstStyle/>
          <a:p>
            <a:r>
              <a:rPr lang="ja-JP" altLang="en-US" dirty="0">
                <a:latin typeface="ＭＳ Ｐゴシック" panose="020B0600070205080204" pitchFamily="50" charset="-128"/>
              </a:rPr>
              <a:t>システム要求事項</a:t>
            </a:r>
            <a:endParaRPr kumimoji="1" lang="ja-JP" altLang="en-US" dirty="0"/>
          </a:p>
        </p:txBody>
      </p:sp>
    </p:spTree>
    <p:extLst>
      <p:ext uri="{BB962C8B-B14F-4D97-AF65-F5344CB8AC3E}">
        <p14:creationId xmlns:p14="http://schemas.microsoft.com/office/powerpoint/2010/main" val="40392493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F9814F1-70C8-433F-8B0F-ABECFF00B112}"/>
              </a:ext>
            </a:extLst>
          </p:cNvPr>
          <p:cNvSpPr>
            <a:spLocks noGrp="1"/>
          </p:cNvSpPr>
          <p:nvPr>
            <p:ph type="title"/>
          </p:nvPr>
        </p:nvSpPr>
        <p:spPr/>
        <p:txBody>
          <a:bodyPr/>
          <a:lstStyle/>
          <a:p>
            <a:r>
              <a:rPr kumimoji="1" lang="ja-JP" altLang="en-US" dirty="0">
                <a:solidFill>
                  <a:schemeClr val="tx1"/>
                </a:solidFill>
                <a:latin typeface="+mn-ea"/>
                <a:ea typeface="+mn-ea"/>
              </a:rPr>
              <a:t>演習例題のねらい</a:t>
            </a:r>
          </a:p>
        </p:txBody>
      </p:sp>
      <p:sp>
        <p:nvSpPr>
          <p:cNvPr id="4" name="スライド番号プレースホルダー 3">
            <a:extLst>
              <a:ext uri="{FF2B5EF4-FFF2-40B4-BE49-F238E27FC236}">
                <a16:creationId xmlns:a16="http://schemas.microsoft.com/office/drawing/2014/main" id="{CC841D5F-6989-4772-8980-1926ACDC9D20}"/>
              </a:ext>
            </a:extLst>
          </p:cNvPr>
          <p:cNvSpPr>
            <a:spLocks noGrp="1"/>
          </p:cNvSpPr>
          <p:nvPr>
            <p:ph type="sldNum" sz="quarter" idx="12"/>
          </p:nvPr>
        </p:nvSpPr>
        <p:spPr/>
        <p:txBody>
          <a:bodyPr/>
          <a:lstStyle/>
          <a:p>
            <a:pPr>
              <a:defRPr/>
            </a:pPr>
            <a:fld id="{947C4043-D9BA-404F-BA06-4F161DED0E96}" type="slidenum">
              <a:rPr lang="en-US" altLang="ja-JP" smtClean="0">
                <a:latin typeface="+mn-ea"/>
                <a:ea typeface="+mn-ea"/>
              </a:rPr>
              <a:pPr>
                <a:defRPr/>
              </a:pPr>
              <a:t>2</a:t>
            </a:fld>
            <a:endParaRPr lang="en-US" altLang="ja-JP" dirty="0">
              <a:latin typeface="+mn-ea"/>
              <a:ea typeface="+mn-ea"/>
            </a:endParaRPr>
          </a:p>
        </p:txBody>
      </p:sp>
      <p:sp>
        <p:nvSpPr>
          <p:cNvPr id="5" name="フッター プレースホルダー 4">
            <a:extLst>
              <a:ext uri="{FF2B5EF4-FFF2-40B4-BE49-F238E27FC236}">
                <a16:creationId xmlns:a16="http://schemas.microsoft.com/office/drawing/2014/main" id="{4E8CA0A3-8066-45F6-B864-880A70E35A9D}"/>
              </a:ext>
            </a:extLst>
          </p:cNvPr>
          <p:cNvSpPr>
            <a:spLocks noGrp="1"/>
          </p:cNvSpPr>
          <p:nvPr>
            <p:ph type="ftr" sz="quarter" idx="11"/>
          </p:nvPr>
        </p:nvSpPr>
        <p:spPr/>
        <p:txBody>
          <a:bodyPr/>
          <a:lstStyle/>
          <a:p>
            <a:pPr>
              <a:defRPr/>
            </a:pPr>
            <a:r>
              <a:rPr lang="en-US" altLang="ja-JP" dirty="0">
                <a:latin typeface="+mn-ea"/>
                <a:ea typeface="+mn-ea"/>
              </a:rPr>
              <a:t>©</a:t>
            </a:r>
            <a:r>
              <a:rPr lang="ja-JP" altLang="en-US" dirty="0">
                <a:latin typeface="+mn-ea"/>
                <a:ea typeface="+mn-ea"/>
              </a:rPr>
              <a:t>　</a:t>
            </a:r>
            <a:r>
              <a:rPr lang="en-US" altLang="ja-JP" dirty="0">
                <a:latin typeface="+mn-ea"/>
                <a:ea typeface="+mn-ea"/>
              </a:rPr>
              <a:t>2020  IPA</a:t>
            </a:r>
            <a:r>
              <a:rPr lang="ja-JP" altLang="en-US" dirty="0">
                <a:latin typeface="+mn-ea"/>
                <a:ea typeface="+mn-ea"/>
              </a:rPr>
              <a:t>　 　</a:t>
            </a:r>
            <a:endParaRPr lang="en-US" altLang="ja-JP" dirty="0">
              <a:latin typeface="+mn-ea"/>
              <a:ea typeface="+mn-ea"/>
            </a:endParaRPr>
          </a:p>
        </p:txBody>
      </p:sp>
      <p:sp>
        <p:nvSpPr>
          <p:cNvPr id="8" name="コンテンツ プレースホルダー 2">
            <a:extLst>
              <a:ext uri="{FF2B5EF4-FFF2-40B4-BE49-F238E27FC236}">
                <a16:creationId xmlns:a16="http://schemas.microsoft.com/office/drawing/2014/main" id="{5C271C6C-6756-453E-BD5E-19CB1BEE424D}"/>
              </a:ext>
            </a:extLst>
          </p:cNvPr>
          <p:cNvSpPr>
            <a:spLocks noGrp="1"/>
          </p:cNvSpPr>
          <p:nvPr>
            <p:ph idx="1"/>
          </p:nvPr>
        </p:nvSpPr>
        <p:spPr>
          <a:xfrm>
            <a:off x="498475" y="1341438"/>
            <a:ext cx="8394700" cy="5067300"/>
          </a:xfrm>
        </p:spPr>
        <p:txBody>
          <a:bodyPr/>
          <a:lstStyle/>
          <a:p>
            <a:pPr>
              <a:lnSpc>
                <a:spcPct val="130000"/>
              </a:lnSpc>
              <a:spcBef>
                <a:spcPts val="600"/>
              </a:spcBef>
              <a:buFont typeface="Wingdings" panose="05000000000000000000" pitchFamily="2" charset="2"/>
              <a:buChar char="u"/>
            </a:pPr>
            <a:r>
              <a:rPr lang="ja-JP" altLang="en-US" dirty="0">
                <a:solidFill>
                  <a:schemeClr val="tx1"/>
                </a:solidFill>
                <a:latin typeface="+mn-ea"/>
              </a:rPr>
              <a:t>演習実施の前に、</a:t>
            </a:r>
            <a:r>
              <a:rPr kumimoji="1" lang="ja-JP" altLang="en-US" dirty="0">
                <a:solidFill>
                  <a:schemeClr val="tx1"/>
                </a:solidFill>
                <a:latin typeface="+mn-ea"/>
              </a:rPr>
              <a:t>「成功事例</a:t>
            </a:r>
            <a:r>
              <a:rPr lang="ja-JP" altLang="en-US" dirty="0">
                <a:solidFill>
                  <a:schemeClr val="tx1"/>
                </a:solidFill>
                <a:latin typeface="+mn-ea"/>
              </a:rPr>
              <a:t>に学ぶシステムズエンジニアリング」　に収録されている「電子お薬手帳」　を例題として流れを説明します。</a:t>
            </a:r>
            <a:endParaRPr lang="en-US" altLang="ja-JP" dirty="0">
              <a:solidFill>
                <a:schemeClr val="tx1"/>
              </a:solidFill>
              <a:latin typeface="+mn-ea"/>
            </a:endParaRPr>
          </a:p>
          <a:p>
            <a:pPr>
              <a:buFont typeface="Wingdings" panose="05000000000000000000" pitchFamily="2" charset="2"/>
              <a:buChar char="u"/>
            </a:pPr>
            <a:endParaRPr lang="en-US" altLang="ja-JP" dirty="0">
              <a:solidFill>
                <a:schemeClr val="tx1"/>
              </a:solidFill>
              <a:latin typeface="+mn-ea"/>
            </a:endParaRPr>
          </a:p>
          <a:p>
            <a:pPr>
              <a:lnSpc>
                <a:spcPct val="130000"/>
              </a:lnSpc>
              <a:spcBef>
                <a:spcPts val="600"/>
              </a:spcBef>
              <a:buFont typeface="Wingdings" panose="05000000000000000000" pitchFamily="2" charset="2"/>
              <a:buChar char="u"/>
            </a:pPr>
            <a:r>
              <a:rPr lang="ja-JP" altLang="en-US" dirty="0">
                <a:solidFill>
                  <a:schemeClr val="tx1"/>
                </a:solidFill>
                <a:latin typeface="+mn-ea"/>
              </a:rPr>
              <a:t>ここでは例題として用いるために、事例内容を一部変更しています。実際の開発時の進め方とは異なりますので、留意してください。</a:t>
            </a:r>
            <a:endParaRPr lang="en-US" altLang="ja-JP" dirty="0">
              <a:solidFill>
                <a:schemeClr val="tx1"/>
              </a:solidFill>
              <a:latin typeface="+mn-ea"/>
            </a:endParaRPr>
          </a:p>
        </p:txBody>
      </p:sp>
    </p:spTree>
    <p:extLst>
      <p:ext uri="{BB962C8B-B14F-4D97-AF65-F5344CB8AC3E}">
        <p14:creationId xmlns:p14="http://schemas.microsoft.com/office/powerpoint/2010/main" val="25818409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0A131A20-0FB6-43A0-8894-73A4905E6EDF}"/>
              </a:ext>
            </a:extLst>
          </p:cNvPr>
          <p:cNvSpPr>
            <a:spLocks noGrp="1"/>
          </p:cNvSpPr>
          <p:nvPr>
            <p:ph idx="1"/>
          </p:nvPr>
        </p:nvSpPr>
        <p:spPr>
          <a:xfrm>
            <a:off x="395632" y="1810993"/>
            <a:ext cx="8394700" cy="5067300"/>
          </a:xfrm>
        </p:spPr>
        <p:txBody>
          <a:bodyPr/>
          <a:lstStyle/>
          <a:p>
            <a:r>
              <a:rPr kumimoji="1" lang="ja-JP" altLang="en-US" sz="2400" dirty="0">
                <a:solidFill>
                  <a:schemeClr val="tx1"/>
                </a:solidFill>
                <a:latin typeface="+mn-ea"/>
              </a:rPr>
              <a:t>システム要求をコンテキスト図に反映</a:t>
            </a:r>
            <a:br>
              <a:rPr kumimoji="1" lang="en-US" altLang="ja-JP" sz="2400" dirty="0">
                <a:solidFill>
                  <a:schemeClr val="tx1"/>
                </a:solidFill>
                <a:latin typeface="+mn-ea"/>
              </a:rPr>
            </a:br>
            <a:r>
              <a:rPr kumimoji="1" lang="ja-JP" altLang="en-US" sz="1800" dirty="0">
                <a:solidFill>
                  <a:schemeClr val="tx1"/>
                </a:solidFill>
                <a:latin typeface="+mn-ea"/>
              </a:rPr>
              <a:t>（本例ではシステムとシステム外との関係に追加等がないため、コンテキスト図は変更なし）</a:t>
            </a:r>
            <a:endParaRPr kumimoji="1" lang="en-US" altLang="ja-JP" sz="1800" dirty="0">
              <a:solidFill>
                <a:schemeClr val="tx1"/>
              </a:solidFill>
              <a:latin typeface="+mn-ea"/>
            </a:endParaRPr>
          </a:p>
          <a:p>
            <a:pPr marL="0" indent="0">
              <a:buNone/>
            </a:pPr>
            <a:br>
              <a:rPr lang="en-US" altLang="ja-JP" sz="2400" dirty="0">
                <a:solidFill>
                  <a:schemeClr val="tx1"/>
                </a:solidFill>
                <a:latin typeface="+mn-ea"/>
              </a:rPr>
            </a:br>
            <a:endParaRPr kumimoji="1" lang="en-US" altLang="ja-JP" sz="2400" dirty="0">
              <a:solidFill>
                <a:schemeClr val="tx1"/>
              </a:solidFill>
              <a:latin typeface="+mn-ea"/>
            </a:endParaRPr>
          </a:p>
        </p:txBody>
      </p:sp>
      <p:pic>
        <p:nvPicPr>
          <p:cNvPr id="5" name="図 4">
            <a:extLst>
              <a:ext uri="{FF2B5EF4-FFF2-40B4-BE49-F238E27FC236}">
                <a16:creationId xmlns:a16="http://schemas.microsoft.com/office/drawing/2014/main" id="{66A47182-A8D0-44D0-BCC0-358370B672DA}"/>
              </a:ext>
            </a:extLst>
          </p:cNvPr>
          <p:cNvPicPr>
            <a:picLocks noChangeAspect="1"/>
          </p:cNvPicPr>
          <p:nvPr/>
        </p:nvPicPr>
        <p:blipFill>
          <a:blip r:embed="rId3"/>
          <a:stretch>
            <a:fillRect/>
          </a:stretch>
        </p:blipFill>
        <p:spPr>
          <a:xfrm>
            <a:off x="1907704" y="2726064"/>
            <a:ext cx="5370556" cy="3143396"/>
          </a:xfrm>
          <a:prstGeom prst="rect">
            <a:avLst/>
          </a:prstGeom>
        </p:spPr>
      </p:pic>
      <p:sp>
        <p:nvSpPr>
          <p:cNvPr id="4" name="スライド番号プレースホルダー 3">
            <a:extLst>
              <a:ext uri="{FF2B5EF4-FFF2-40B4-BE49-F238E27FC236}">
                <a16:creationId xmlns:a16="http://schemas.microsoft.com/office/drawing/2014/main" id="{CC2B901A-3097-4350-A1EC-1EFFA3A91220}"/>
              </a:ext>
            </a:extLst>
          </p:cNvPr>
          <p:cNvSpPr>
            <a:spLocks noGrp="1"/>
          </p:cNvSpPr>
          <p:nvPr>
            <p:ph type="sldNum" sz="quarter" idx="12"/>
          </p:nvPr>
        </p:nvSpPr>
        <p:spPr/>
        <p:txBody>
          <a:bodyPr/>
          <a:lstStyle/>
          <a:p>
            <a:pPr>
              <a:defRPr/>
            </a:pPr>
            <a:fld id="{947C4043-D9BA-404F-BA06-4F161DED0E96}" type="slidenum">
              <a:rPr lang="en-US" altLang="ja-JP" smtClean="0">
                <a:latin typeface="+mn-ea"/>
                <a:ea typeface="+mn-ea"/>
              </a:rPr>
              <a:pPr>
                <a:defRPr/>
              </a:pPr>
              <a:t>20</a:t>
            </a:fld>
            <a:endParaRPr lang="en-US" altLang="ja-JP">
              <a:latin typeface="+mn-ea"/>
              <a:ea typeface="+mn-ea"/>
            </a:endParaRPr>
          </a:p>
        </p:txBody>
      </p:sp>
      <p:sp>
        <p:nvSpPr>
          <p:cNvPr id="6" name="フッター プレースホルダー 5">
            <a:extLst>
              <a:ext uri="{FF2B5EF4-FFF2-40B4-BE49-F238E27FC236}">
                <a16:creationId xmlns:a16="http://schemas.microsoft.com/office/drawing/2014/main" id="{806E2917-F307-4F7B-AD08-4E9B7D3044CD}"/>
              </a:ext>
            </a:extLst>
          </p:cNvPr>
          <p:cNvSpPr>
            <a:spLocks noGrp="1"/>
          </p:cNvSpPr>
          <p:nvPr>
            <p:ph type="ftr" sz="quarter" idx="11"/>
          </p:nvPr>
        </p:nvSpPr>
        <p:spPr/>
        <p:txBody>
          <a:bodyPr/>
          <a:lstStyle/>
          <a:p>
            <a:pPr>
              <a:defRPr/>
            </a:pPr>
            <a:r>
              <a:rPr lang="en-US" altLang="ja-JP" dirty="0">
                <a:latin typeface="+mn-ea"/>
                <a:ea typeface="+mn-ea"/>
              </a:rPr>
              <a:t>©</a:t>
            </a:r>
            <a:r>
              <a:rPr lang="ja-JP" altLang="en-US" dirty="0">
                <a:latin typeface="+mn-ea"/>
                <a:ea typeface="+mn-ea"/>
              </a:rPr>
              <a:t>　</a:t>
            </a:r>
            <a:r>
              <a:rPr lang="en-US" altLang="ja-JP" dirty="0">
                <a:latin typeface="+mn-ea"/>
                <a:ea typeface="+mn-ea"/>
              </a:rPr>
              <a:t>2020  IPA</a:t>
            </a:r>
            <a:r>
              <a:rPr lang="ja-JP" altLang="en-US" dirty="0">
                <a:latin typeface="+mn-ea"/>
                <a:ea typeface="+mn-ea"/>
              </a:rPr>
              <a:t>　 　</a:t>
            </a:r>
            <a:endParaRPr lang="en-US" altLang="ja-JP" dirty="0">
              <a:latin typeface="+mn-ea"/>
              <a:ea typeface="+mn-ea"/>
            </a:endParaRPr>
          </a:p>
        </p:txBody>
      </p:sp>
      <p:sp>
        <p:nvSpPr>
          <p:cNvPr id="8" name="テキスト ボックス 7">
            <a:extLst>
              <a:ext uri="{FF2B5EF4-FFF2-40B4-BE49-F238E27FC236}">
                <a16:creationId xmlns:a16="http://schemas.microsoft.com/office/drawing/2014/main" id="{2FA17A5F-973F-4905-87C8-25DE068CEE18}"/>
              </a:ext>
            </a:extLst>
          </p:cNvPr>
          <p:cNvSpPr txBox="1"/>
          <p:nvPr/>
        </p:nvSpPr>
        <p:spPr>
          <a:xfrm>
            <a:off x="7380313" y="899428"/>
            <a:ext cx="1152128" cy="369332"/>
          </a:xfrm>
          <a:prstGeom prst="rect">
            <a:avLst/>
          </a:prstGeom>
          <a:noFill/>
          <a:ln>
            <a:solidFill>
              <a:schemeClr val="tx1"/>
            </a:solidFill>
          </a:ln>
        </p:spPr>
        <p:txBody>
          <a:bodyPr wrap="square" rtlCol="0">
            <a:spAutoFit/>
          </a:bodyPr>
          <a:lstStyle/>
          <a:p>
            <a:r>
              <a:rPr kumimoji="1" lang="ja-JP" altLang="en-US" dirty="0">
                <a:solidFill>
                  <a:srgbClr val="FF0000"/>
                </a:solidFill>
              </a:rPr>
              <a:t>シートＢ</a:t>
            </a:r>
          </a:p>
        </p:txBody>
      </p:sp>
      <p:sp>
        <p:nvSpPr>
          <p:cNvPr id="9" name="テキスト ボックス 8">
            <a:extLst>
              <a:ext uri="{FF2B5EF4-FFF2-40B4-BE49-F238E27FC236}">
                <a16:creationId xmlns:a16="http://schemas.microsoft.com/office/drawing/2014/main" id="{541D3C81-407C-4205-9F38-27FCEAA26CC5}"/>
              </a:ext>
            </a:extLst>
          </p:cNvPr>
          <p:cNvSpPr txBox="1"/>
          <p:nvPr/>
        </p:nvSpPr>
        <p:spPr>
          <a:xfrm>
            <a:off x="395536" y="1387188"/>
            <a:ext cx="6840760" cy="461665"/>
          </a:xfrm>
          <a:prstGeom prst="rect">
            <a:avLst/>
          </a:prstGeom>
          <a:noFill/>
        </p:spPr>
        <p:txBody>
          <a:bodyPr wrap="square" rtlCol="0">
            <a:spAutoFit/>
          </a:bodyPr>
          <a:lstStyle/>
          <a:p>
            <a:r>
              <a:rPr kumimoji="1" lang="ja-JP" altLang="en-US" sz="2400" dirty="0"/>
              <a:t>３．１　実施結果　　（２）コンテキスト図</a:t>
            </a:r>
          </a:p>
        </p:txBody>
      </p:sp>
      <p:sp>
        <p:nvSpPr>
          <p:cNvPr id="10" name="タイトル 1">
            <a:extLst>
              <a:ext uri="{FF2B5EF4-FFF2-40B4-BE49-F238E27FC236}">
                <a16:creationId xmlns:a16="http://schemas.microsoft.com/office/drawing/2014/main" id="{6D40AB79-0C3C-44A0-8947-98CAC81830DB}"/>
              </a:ext>
            </a:extLst>
          </p:cNvPr>
          <p:cNvSpPr>
            <a:spLocks noGrp="1"/>
          </p:cNvSpPr>
          <p:nvPr>
            <p:ph type="title"/>
          </p:nvPr>
        </p:nvSpPr>
        <p:spPr>
          <a:xfrm>
            <a:off x="468313" y="44450"/>
            <a:ext cx="6983412" cy="1081088"/>
          </a:xfrm>
        </p:spPr>
        <p:txBody>
          <a:bodyPr/>
          <a:lstStyle/>
          <a:p>
            <a:r>
              <a:rPr kumimoji="1" lang="ja-JP" altLang="en-US" dirty="0">
                <a:solidFill>
                  <a:schemeClr val="tx1"/>
                </a:solidFill>
                <a:latin typeface="+mn-ea"/>
                <a:ea typeface="+mn-ea"/>
              </a:rPr>
              <a:t>３</a:t>
            </a:r>
            <a:r>
              <a:rPr kumimoji="1" lang="en-US" altLang="ja-JP" dirty="0">
                <a:solidFill>
                  <a:schemeClr val="tx1"/>
                </a:solidFill>
                <a:latin typeface="+mn-ea"/>
                <a:ea typeface="+mn-ea"/>
              </a:rPr>
              <a:t>.</a:t>
            </a:r>
            <a:r>
              <a:rPr kumimoji="1" lang="ja-JP" altLang="en-US" dirty="0">
                <a:solidFill>
                  <a:schemeClr val="tx1"/>
                </a:solidFill>
                <a:latin typeface="+mn-ea"/>
                <a:ea typeface="+mn-ea"/>
              </a:rPr>
              <a:t>システム要求事項定義</a:t>
            </a:r>
          </a:p>
        </p:txBody>
      </p:sp>
    </p:spTree>
    <p:extLst>
      <p:ext uri="{BB962C8B-B14F-4D97-AF65-F5344CB8AC3E}">
        <p14:creationId xmlns:p14="http://schemas.microsoft.com/office/powerpoint/2010/main" val="17527542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71F773F0-F684-4ECC-A7EB-361BF823EFFD}"/>
              </a:ext>
            </a:extLst>
          </p:cNvPr>
          <p:cNvSpPr>
            <a:spLocks noGrp="1"/>
          </p:cNvSpPr>
          <p:nvPr>
            <p:ph type="sldNum" sz="quarter" idx="12"/>
          </p:nvPr>
        </p:nvSpPr>
        <p:spPr/>
        <p:txBody>
          <a:bodyPr/>
          <a:lstStyle/>
          <a:p>
            <a:pPr>
              <a:defRPr/>
            </a:pPr>
            <a:fld id="{947C4043-D9BA-404F-BA06-4F161DED0E96}" type="slidenum">
              <a:rPr lang="en-US" altLang="ja-JP" smtClean="0">
                <a:latin typeface="+mn-ea"/>
                <a:ea typeface="+mn-ea"/>
              </a:rPr>
              <a:pPr>
                <a:defRPr/>
              </a:pPr>
              <a:t>21</a:t>
            </a:fld>
            <a:endParaRPr lang="en-US" altLang="ja-JP">
              <a:latin typeface="+mn-ea"/>
              <a:ea typeface="+mn-ea"/>
            </a:endParaRPr>
          </a:p>
        </p:txBody>
      </p:sp>
      <p:sp>
        <p:nvSpPr>
          <p:cNvPr id="5" name="フッター プレースホルダー 4">
            <a:extLst>
              <a:ext uri="{FF2B5EF4-FFF2-40B4-BE49-F238E27FC236}">
                <a16:creationId xmlns:a16="http://schemas.microsoft.com/office/drawing/2014/main" id="{DED6AB1A-98EF-45D8-82C5-C86B7B6FF1C6}"/>
              </a:ext>
            </a:extLst>
          </p:cNvPr>
          <p:cNvSpPr>
            <a:spLocks noGrp="1"/>
          </p:cNvSpPr>
          <p:nvPr>
            <p:ph type="ftr" sz="quarter" idx="11"/>
          </p:nvPr>
        </p:nvSpPr>
        <p:spPr/>
        <p:txBody>
          <a:bodyPr/>
          <a:lstStyle/>
          <a:p>
            <a:pPr>
              <a:defRPr/>
            </a:pPr>
            <a:r>
              <a:rPr lang="en-US" altLang="ja-JP" dirty="0">
                <a:latin typeface="+mn-ea"/>
                <a:ea typeface="+mn-ea"/>
              </a:rPr>
              <a:t>©</a:t>
            </a:r>
            <a:r>
              <a:rPr lang="ja-JP" altLang="en-US" dirty="0">
                <a:latin typeface="+mn-ea"/>
                <a:ea typeface="+mn-ea"/>
              </a:rPr>
              <a:t>　</a:t>
            </a:r>
            <a:r>
              <a:rPr lang="en-US" altLang="ja-JP" dirty="0">
                <a:latin typeface="+mn-ea"/>
                <a:ea typeface="+mn-ea"/>
              </a:rPr>
              <a:t>2020  IPA</a:t>
            </a:r>
            <a:r>
              <a:rPr lang="ja-JP" altLang="en-US" dirty="0">
                <a:latin typeface="+mn-ea"/>
                <a:ea typeface="+mn-ea"/>
              </a:rPr>
              <a:t>　 　</a:t>
            </a:r>
            <a:endParaRPr lang="en-US" altLang="ja-JP" dirty="0">
              <a:latin typeface="+mn-ea"/>
              <a:ea typeface="+mn-ea"/>
            </a:endParaRPr>
          </a:p>
        </p:txBody>
      </p:sp>
      <p:sp>
        <p:nvSpPr>
          <p:cNvPr id="7" name="コンテンツ プレースホルダー 2">
            <a:extLst>
              <a:ext uri="{FF2B5EF4-FFF2-40B4-BE49-F238E27FC236}">
                <a16:creationId xmlns:a16="http://schemas.microsoft.com/office/drawing/2014/main" id="{FAAAEAF6-38DC-414D-B12E-94F13EE934C5}"/>
              </a:ext>
            </a:extLst>
          </p:cNvPr>
          <p:cNvSpPr txBox="1">
            <a:spLocks/>
          </p:cNvSpPr>
          <p:nvPr/>
        </p:nvSpPr>
        <p:spPr bwMode="auto">
          <a:xfrm>
            <a:off x="533365" y="2114692"/>
            <a:ext cx="6983412" cy="397860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lr>
                <a:srgbClr val="000066"/>
              </a:buClr>
              <a:buFont typeface="Wingdings" pitchFamily="2" charset="2"/>
              <a:buChar char="s"/>
              <a:defRPr kumimoji="1" sz="3200">
                <a:solidFill>
                  <a:srgbClr val="000066"/>
                </a:solidFill>
                <a:latin typeface="+mn-lt"/>
                <a:ea typeface="+mn-ea"/>
                <a:cs typeface="+mn-cs"/>
              </a:defRPr>
            </a:lvl1pPr>
            <a:lvl2pPr marL="742950" indent="-285750" algn="l" rtl="0" eaLnBrk="0" fontAlgn="base" hangingPunct="0">
              <a:spcBef>
                <a:spcPct val="20000"/>
              </a:spcBef>
              <a:spcAft>
                <a:spcPct val="0"/>
              </a:spcAft>
              <a:buClr>
                <a:srgbClr val="FF0000"/>
              </a:buClr>
              <a:buFont typeface="Arial"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000066"/>
              </a:buClr>
              <a:buFont typeface="Arial" charset="0"/>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FF0000"/>
              </a:buClr>
              <a:buFont typeface="Arial"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rgbClr val="000066"/>
              </a:buClr>
              <a:buFont typeface="Arial" charset="0"/>
              <a:buChar char="»"/>
              <a:defRPr kumimoji="1" sz="2000">
                <a:solidFill>
                  <a:schemeClr val="tx1"/>
                </a:solidFill>
                <a:latin typeface="+mn-lt"/>
                <a:ea typeface="+mn-ea"/>
              </a:defRPr>
            </a:lvl5pPr>
            <a:lvl6pPr marL="25146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a:buFont typeface="Wingdings" panose="05000000000000000000" pitchFamily="2" charset="2"/>
              <a:buChar char="l"/>
            </a:pPr>
            <a:r>
              <a:rPr lang="ja-JP" altLang="en-US" sz="1600" kern="0" dirty="0">
                <a:latin typeface="+mn-ea"/>
              </a:rPr>
              <a:t>患者の同意のもとに、診察中に正しい薬歴情報を参照できる</a:t>
            </a:r>
            <a:endParaRPr lang="en-US" altLang="ja-JP" sz="1600" kern="0" dirty="0">
              <a:latin typeface="+mn-ea"/>
            </a:endParaRPr>
          </a:p>
          <a:p>
            <a:pPr>
              <a:buFont typeface="Wingdings" panose="05000000000000000000" pitchFamily="2" charset="2"/>
              <a:buChar char="l"/>
            </a:pPr>
            <a:r>
              <a:rPr lang="ja-JP" altLang="en-US" sz="1600" kern="0" dirty="0">
                <a:latin typeface="+mn-ea"/>
              </a:rPr>
              <a:t>適切な治療を選択するため、参照する薬歴情報は欠損がなく最新化されている</a:t>
            </a:r>
            <a:endParaRPr lang="en-US" altLang="ja-JP" sz="1600" kern="0" dirty="0">
              <a:latin typeface="+mn-ea"/>
            </a:endParaRPr>
          </a:p>
          <a:p>
            <a:pPr>
              <a:buFont typeface="Wingdings" panose="05000000000000000000" pitchFamily="2" charset="2"/>
              <a:buChar char="l"/>
            </a:pPr>
            <a:r>
              <a:rPr lang="ja-JP" altLang="en-US" sz="1600" kern="0" dirty="0">
                <a:latin typeface="+mn-ea"/>
              </a:rPr>
              <a:t>患者に関する薬のアレルギー情報、副反応歴などを記録・参照できる</a:t>
            </a:r>
            <a:endParaRPr lang="en-US" altLang="ja-JP" sz="1600" kern="0" dirty="0">
              <a:latin typeface="+mn-ea"/>
            </a:endParaRPr>
          </a:p>
          <a:p>
            <a:pPr>
              <a:buFont typeface="Wingdings" panose="05000000000000000000" pitchFamily="2" charset="2"/>
              <a:buChar char="l"/>
            </a:pPr>
            <a:r>
              <a:rPr lang="ja-JP" altLang="en-US" sz="1600" kern="0" dirty="0">
                <a:latin typeface="+mn-ea"/>
              </a:rPr>
              <a:t>調剤した薬の情報を、薬局内から参照</a:t>
            </a:r>
            <a:r>
              <a:rPr lang="en-US" altLang="ja-JP" sz="1600" kern="0" dirty="0">
                <a:latin typeface="+mn-ea"/>
              </a:rPr>
              <a:t>/</a:t>
            </a:r>
            <a:r>
              <a:rPr lang="ja-JP" altLang="en-US" sz="1600" kern="0" dirty="0">
                <a:latin typeface="+mn-ea"/>
              </a:rPr>
              <a:t>記録することができる</a:t>
            </a:r>
            <a:endParaRPr lang="en-US" altLang="ja-JP" sz="1600" kern="0" dirty="0">
              <a:latin typeface="+mn-ea"/>
            </a:endParaRPr>
          </a:p>
          <a:p>
            <a:pPr>
              <a:buFont typeface="Wingdings" panose="05000000000000000000" pitchFamily="2" charset="2"/>
              <a:buChar char="l"/>
            </a:pPr>
            <a:r>
              <a:rPr lang="ja-JP" altLang="en-US" sz="1600" kern="0" dirty="0">
                <a:latin typeface="+mn-ea"/>
              </a:rPr>
              <a:t>患者に渡そうとする薬が適切か否かを判断するため、参照する薬歴情報は欠損がなく最新化されている</a:t>
            </a:r>
            <a:endParaRPr lang="en-US" altLang="ja-JP" sz="1600" kern="0" dirty="0">
              <a:latin typeface="+mn-ea"/>
            </a:endParaRPr>
          </a:p>
          <a:p>
            <a:pPr>
              <a:buFont typeface="Wingdings" panose="05000000000000000000" pitchFamily="2" charset="2"/>
              <a:buChar char="l"/>
            </a:pPr>
            <a:r>
              <a:rPr lang="ja-JP" altLang="en-US" sz="1600" kern="0" dirty="0">
                <a:latin typeface="+mn-ea"/>
              </a:rPr>
              <a:t>携帯率の高い物で、いつでも薬歴情報が参照できる</a:t>
            </a:r>
            <a:endParaRPr lang="en-US" altLang="ja-JP" sz="1600" kern="0" dirty="0">
              <a:latin typeface="+mn-ea"/>
            </a:endParaRPr>
          </a:p>
          <a:p>
            <a:pPr>
              <a:buFont typeface="Wingdings" panose="05000000000000000000" pitchFamily="2" charset="2"/>
              <a:buChar char="l"/>
            </a:pPr>
            <a:r>
              <a:rPr lang="ja-JP" altLang="en-US" sz="1600" kern="0" dirty="0">
                <a:latin typeface="+mn-ea"/>
              </a:rPr>
              <a:t>（性善説の心得やルールではなく）、薬歴情報のプライバシー性を保つための「第三者に実効性が説明できる仕組み」の下で、患者とそれに関わる医師、薬剤師に限り薬歴情報を参照できる</a:t>
            </a:r>
            <a:endParaRPr lang="en-US" altLang="ja-JP" sz="1600" kern="0" dirty="0">
              <a:latin typeface="+mn-ea"/>
            </a:endParaRPr>
          </a:p>
          <a:p>
            <a:pPr>
              <a:buFont typeface="Wingdings" panose="05000000000000000000" pitchFamily="2" charset="2"/>
              <a:buChar char="l"/>
            </a:pPr>
            <a:r>
              <a:rPr lang="ja-JP" altLang="en-US" sz="1600" kern="0" dirty="0">
                <a:latin typeface="+mn-ea"/>
              </a:rPr>
              <a:t>深夜の緊急対応の可能性への配慮として原則ほぼ２４ｈ３６５ｄ参照可能である</a:t>
            </a:r>
            <a:endParaRPr lang="en-US" altLang="ja-JP" sz="1600" kern="0" dirty="0">
              <a:latin typeface="+mn-ea"/>
            </a:endParaRPr>
          </a:p>
          <a:p>
            <a:pPr>
              <a:buFont typeface="Wingdings" panose="05000000000000000000" pitchFamily="2" charset="2"/>
              <a:buChar char="l"/>
            </a:pPr>
            <a:r>
              <a:rPr lang="ja-JP" altLang="en-US" sz="1600" kern="0" dirty="0">
                <a:latin typeface="+mn-ea"/>
              </a:rPr>
              <a:t>参照や登録のためには著しい手間がかかったり、長時間を要したりしない</a:t>
            </a:r>
            <a:endParaRPr lang="en-US" altLang="ja-JP" sz="1600" kern="0" dirty="0">
              <a:latin typeface="+mn-ea"/>
            </a:endParaRPr>
          </a:p>
          <a:p>
            <a:pPr lvl="1">
              <a:buFont typeface="Wingdings" panose="05000000000000000000" pitchFamily="2" charset="2"/>
              <a:buChar char="l"/>
            </a:pPr>
            <a:endParaRPr lang="en-US" altLang="ja-JP" sz="1600" kern="0" dirty="0">
              <a:latin typeface="+mn-ea"/>
            </a:endParaRPr>
          </a:p>
          <a:p>
            <a:pPr marL="914400" lvl="2" indent="0">
              <a:buFont typeface="Arial" charset="0"/>
              <a:buNone/>
            </a:pPr>
            <a:endParaRPr lang="en-US" altLang="ja-JP" sz="1600" kern="0" dirty="0">
              <a:latin typeface="+mn-ea"/>
            </a:endParaRPr>
          </a:p>
        </p:txBody>
      </p:sp>
      <p:sp>
        <p:nvSpPr>
          <p:cNvPr id="3" name="矢印: 右 2">
            <a:extLst>
              <a:ext uri="{FF2B5EF4-FFF2-40B4-BE49-F238E27FC236}">
                <a16:creationId xmlns:a16="http://schemas.microsoft.com/office/drawing/2014/main" id="{EBC35EB3-437F-4714-B9A2-FA24324D3392}"/>
              </a:ext>
            </a:extLst>
          </p:cNvPr>
          <p:cNvSpPr/>
          <p:nvPr/>
        </p:nvSpPr>
        <p:spPr>
          <a:xfrm>
            <a:off x="7524328" y="2204864"/>
            <a:ext cx="216024" cy="114902"/>
          </a:xfrm>
          <a:prstGeom prst="rightArrow">
            <a:avLst/>
          </a:prstGeom>
          <a:solidFill>
            <a:srgbClr val="008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矢印: 右 9">
            <a:extLst>
              <a:ext uri="{FF2B5EF4-FFF2-40B4-BE49-F238E27FC236}">
                <a16:creationId xmlns:a16="http://schemas.microsoft.com/office/drawing/2014/main" id="{4BF20F86-5AED-4863-A09F-350CB38460A4}"/>
              </a:ext>
            </a:extLst>
          </p:cNvPr>
          <p:cNvSpPr/>
          <p:nvPr/>
        </p:nvSpPr>
        <p:spPr>
          <a:xfrm>
            <a:off x="7524328" y="2594018"/>
            <a:ext cx="216024" cy="114902"/>
          </a:xfrm>
          <a:prstGeom prst="rightArrow">
            <a:avLst/>
          </a:prstGeom>
          <a:solidFill>
            <a:srgbClr val="008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矢印: 右 10">
            <a:extLst>
              <a:ext uri="{FF2B5EF4-FFF2-40B4-BE49-F238E27FC236}">
                <a16:creationId xmlns:a16="http://schemas.microsoft.com/office/drawing/2014/main" id="{550065EB-27DF-436C-A378-83CFAF7BCFC8}"/>
              </a:ext>
            </a:extLst>
          </p:cNvPr>
          <p:cNvSpPr/>
          <p:nvPr/>
        </p:nvSpPr>
        <p:spPr>
          <a:xfrm>
            <a:off x="7524328" y="2996952"/>
            <a:ext cx="216024" cy="114902"/>
          </a:xfrm>
          <a:prstGeom prst="rightArrow">
            <a:avLst/>
          </a:prstGeom>
          <a:solidFill>
            <a:srgbClr val="008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矢印: 右 11">
            <a:extLst>
              <a:ext uri="{FF2B5EF4-FFF2-40B4-BE49-F238E27FC236}">
                <a16:creationId xmlns:a16="http://schemas.microsoft.com/office/drawing/2014/main" id="{B75ADBC8-8EC7-47AE-978F-3362D86E94AE}"/>
              </a:ext>
            </a:extLst>
          </p:cNvPr>
          <p:cNvSpPr/>
          <p:nvPr/>
        </p:nvSpPr>
        <p:spPr>
          <a:xfrm>
            <a:off x="7524328" y="3284984"/>
            <a:ext cx="216024" cy="114902"/>
          </a:xfrm>
          <a:prstGeom prst="rightArrow">
            <a:avLst/>
          </a:prstGeom>
          <a:solidFill>
            <a:srgbClr val="008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矢印: 右 12">
            <a:extLst>
              <a:ext uri="{FF2B5EF4-FFF2-40B4-BE49-F238E27FC236}">
                <a16:creationId xmlns:a16="http://schemas.microsoft.com/office/drawing/2014/main" id="{EBC054AC-4CB5-49E7-9A6E-A040A09F0909}"/>
              </a:ext>
            </a:extLst>
          </p:cNvPr>
          <p:cNvSpPr/>
          <p:nvPr/>
        </p:nvSpPr>
        <p:spPr>
          <a:xfrm>
            <a:off x="7524328" y="3621652"/>
            <a:ext cx="216024" cy="114902"/>
          </a:xfrm>
          <a:prstGeom prst="rightArrow">
            <a:avLst/>
          </a:prstGeom>
          <a:solidFill>
            <a:srgbClr val="008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矢印: 右 13">
            <a:extLst>
              <a:ext uri="{FF2B5EF4-FFF2-40B4-BE49-F238E27FC236}">
                <a16:creationId xmlns:a16="http://schemas.microsoft.com/office/drawing/2014/main" id="{651F7432-776B-4B73-A614-BD9A5A0EFBED}"/>
              </a:ext>
            </a:extLst>
          </p:cNvPr>
          <p:cNvSpPr/>
          <p:nvPr/>
        </p:nvSpPr>
        <p:spPr>
          <a:xfrm>
            <a:off x="7524328" y="4178194"/>
            <a:ext cx="216024" cy="114902"/>
          </a:xfrm>
          <a:prstGeom prst="rightArrow">
            <a:avLst/>
          </a:prstGeom>
          <a:solidFill>
            <a:srgbClr val="008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矢印: 右 14">
            <a:extLst>
              <a:ext uri="{FF2B5EF4-FFF2-40B4-BE49-F238E27FC236}">
                <a16:creationId xmlns:a16="http://schemas.microsoft.com/office/drawing/2014/main" id="{46A500AA-5E1F-4FBB-B4EB-2E05317A0413}"/>
              </a:ext>
            </a:extLst>
          </p:cNvPr>
          <p:cNvSpPr/>
          <p:nvPr/>
        </p:nvSpPr>
        <p:spPr>
          <a:xfrm>
            <a:off x="7524328" y="4509120"/>
            <a:ext cx="216024" cy="114902"/>
          </a:xfrm>
          <a:prstGeom prst="rightArrow">
            <a:avLst/>
          </a:prstGeom>
          <a:solidFill>
            <a:srgbClr val="008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矢印: 右 15">
            <a:extLst>
              <a:ext uri="{FF2B5EF4-FFF2-40B4-BE49-F238E27FC236}">
                <a16:creationId xmlns:a16="http://schemas.microsoft.com/office/drawing/2014/main" id="{1C13BC10-A769-4E3C-9994-473D25BF81CB}"/>
              </a:ext>
            </a:extLst>
          </p:cNvPr>
          <p:cNvSpPr/>
          <p:nvPr/>
        </p:nvSpPr>
        <p:spPr>
          <a:xfrm>
            <a:off x="7524328" y="5330322"/>
            <a:ext cx="216024" cy="114902"/>
          </a:xfrm>
          <a:prstGeom prst="rightArrow">
            <a:avLst/>
          </a:prstGeom>
          <a:solidFill>
            <a:srgbClr val="008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矢印: 右 16">
            <a:extLst>
              <a:ext uri="{FF2B5EF4-FFF2-40B4-BE49-F238E27FC236}">
                <a16:creationId xmlns:a16="http://schemas.microsoft.com/office/drawing/2014/main" id="{02C475D3-8CB8-4CB0-843D-2AD6FFCCA0F7}"/>
              </a:ext>
            </a:extLst>
          </p:cNvPr>
          <p:cNvSpPr/>
          <p:nvPr/>
        </p:nvSpPr>
        <p:spPr>
          <a:xfrm>
            <a:off x="7524328" y="5762370"/>
            <a:ext cx="216024" cy="114902"/>
          </a:xfrm>
          <a:prstGeom prst="rightArrow">
            <a:avLst/>
          </a:prstGeom>
          <a:solidFill>
            <a:srgbClr val="008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a:extLst>
              <a:ext uri="{FF2B5EF4-FFF2-40B4-BE49-F238E27FC236}">
                <a16:creationId xmlns:a16="http://schemas.microsoft.com/office/drawing/2014/main" id="{A9943CC6-52D4-4DCB-93C9-384041A7897E}"/>
              </a:ext>
            </a:extLst>
          </p:cNvPr>
          <p:cNvSpPr txBox="1"/>
          <p:nvPr/>
        </p:nvSpPr>
        <p:spPr>
          <a:xfrm>
            <a:off x="7812360" y="2054597"/>
            <a:ext cx="906893" cy="369332"/>
          </a:xfrm>
          <a:prstGeom prst="rect">
            <a:avLst/>
          </a:prstGeom>
          <a:noFill/>
        </p:spPr>
        <p:txBody>
          <a:bodyPr wrap="square" rtlCol="0">
            <a:spAutoFit/>
          </a:bodyPr>
          <a:lstStyle/>
          <a:p>
            <a:r>
              <a:rPr kumimoji="1" lang="ja-JP" altLang="en-US" dirty="0"/>
              <a:t>①②③</a:t>
            </a:r>
          </a:p>
        </p:txBody>
      </p:sp>
      <p:sp>
        <p:nvSpPr>
          <p:cNvPr id="19" name="テキスト ボックス 18">
            <a:extLst>
              <a:ext uri="{FF2B5EF4-FFF2-40B4-BE49-F238E27FC236}">
                <a16:creationId xmlns:a16="http://schemas.microsoft.com/office/drawing/2014/main" id="{A1B293B8-7601-4442-8460-DDE9C7F7F131}"/>
              </a:ext>
            </a:extLst>
          </p:cNvPr>
          <p:cNvSpPr txBox="1"/>
          <p:nvPr/>
        </p:nvSpPr>
        <p:spPr>
          <a:xfrm>
            <a:off x="7812360" y="2433924"/>
            <a:ext cx="1152127" cy="369332"/>
          </a:xfrm>
          <a:prstGeom prst="rect">
            <a:avLst/>
          </a:prstGeom>
          <a:noFill/>
        </p:spPr>
        <p:txBody>
          <a:bodyPr wrap="square" rtlCol="0">
            <a:spAutoFit/>
          </a:bodyPr>
          <a:lstStyle/>
          <a:p>
            <a:r>
              <a:rPr lang="ja-JP" altLang="en-US" dirty="0"/>
              <a:t>①②③⑤</a:t>
            </a:r>
          </a:p>
        </p:txBody>
      </p:sp>
      <p:sp>
        <p:nvSpPr>
          <p:cNvPr id="20" name="テキスト ボックス 19">
            <a:extLst>
              <a:ext uri="{FF2B5EF4-FFF2-40B4-BE49-F238E27FC236}">
                <a16:creationId xmlns:a16="http://schemas.microsoft.com/office/drawing/2014/main" id="{AD8752BA-8A6F-409F-B016-21521BD29B3E}"/>
              </a:ext>
            </a:extLst>
          </p:cNvPr>
          <p:cNvSpPr txBox="1"/>
          <p:nvPr/>
        </p:nvSpPr>
        <p:spPr>
          <a:xfrm>
            <a:off x="7812361" y="2887043"/>
            <a:ext cx="1152126" cy="369332"/>
          </a:xfrm>
          <a:prstGeom prst="rect">
            <a:avLst/>
          </a:prstGeom>
          <a:noFill/>
        </p:spPr>
        <p:txBody>
          <a:bodyPr wrap="square" rtlCol="0">
            <a:spAutoFit/>
          </a:bodyPr>
          <a:lstStyle/>
          <a:p>
            <a:r>
              <a:rPr lang="ja-JP" altLang="en-US" dirty="0"/>
              <a:t>①②③④</a:t>
            </a:r>
          </a:p>
        </p:txBody>
      </p:sp>
      <p:sp>
        <p:nvSpPr>
          <p:cNvPr id="21" name="テキスト ボックス 20">
            <a:extLst>
              <a:ext uri="{FF2B5EF4-FFF2-40B4-BE49-F238E27FC236}">
                <a16:creationId xmlns:a16="http://schemas.microsoft.com/office/drawing/2014/main" id="{FE8B0CCE-06E3-4D53-AE5D-9E7712C767C8}"/>
              </a:ext>
            </a:extLst>
          </p:cNvPr>
          <p:cNvSpPr txBox="1"/>
          <p:nvPr/>
        </p:nvSpPr>
        <p:spPr>
          <a:xfrm>
            <a:off x="7812360" y="3212976"/>
            <a:ext cx="1584175" cy="369332"/>
          </a:xfrm>
          <a:prstGeom prst="rect">
            <a:avLst/>
          </a:prstGeom>
          <a:noFill/>
        </p:spPr>
        <p:txBody>
          <a:bodyPr wrap="square" rtlCol="0">
            <a:spAutoFit/>
          </a:bodyPr>
          <a:lstStyle/>
          <a:p>
            <a:r>
              <a:rPr kumimoji="1" lang="ja-JP" altLang="en-US" dirty="0"/>
              <a:t>①②③</a:t>
            </a:r>
          </a:p>
        </p:txBody>
      </p:sp>
      <p:sp>
        <p:nvSpPr>
          <p:cNvPr id="23" name="テキスト ボックス 22">
            <a:extLst>
              <a:ext uri="{FF2B5EF4-FFF2-40B4-BE49-F238E27FC236}">
                <a16:creationId xmlns:a16="http://schemas.microsoft.com/office/drawing/2014/main" id="{D33CB033-2CF7-44BB-8D04-DB4C3D872A27}"/>
              </a:ext>
            </a:extLst>
          </p:cNvPr>
          <p:cNvSpPr txBox="1"/>
          <p:nvPr/>
        </p:nvSpPr>
        <p:spPr>
          <a:xfrm>
            <a:off x="7812360" y="3551888"/>
            <a:ext cx="1331639" cy="369332"/>
          </a:xfrm>
          <a:prstGeom prst="rect">
            <a:avLst/>
          </a:prstGeom>
          <a:noFill/>
        </p:spPr>
        <p:txBody>
          <a:bodyPr wrap="square" rtlCol="0">
            <a:spAutoFit/>
          </a:bodyPr>
          <a:lstStyle/>
          <a:p>
            <a:r>
              <a:rPr lang="ja-JP" altLang="en-US" dirty="0"/>
              <a:t>①②③④⑤</a:t>
            </a:r>
          </a:p>
        </p:txBody>
      </p:sp>
      <p:sp>
        <p:nvSpPr>
          <p:cNvPr id="24" name="テキスト ボックス 23">
            <a:extLst>
              <a:ext uri="{FF2B5EF4-FFF2-40B4-BE49-F238E27FC236}">
                <a16:creationId xmlns:a16="http://schemas.microsoft.com/office/drawing/2014/main" id="{C14332FC-580F-4A47-B746-B6CE993A214F}"/>
              </a:ext>
            </a:extLst>
          </p:cNvPr>
          <p:cNvSpPr txBox="1"/>
          <p:nvPr/>
        </p:nvSpPr>
        <p:spPr>
          <a:xfrm>
            <a:off x="7812361" y="4037662"/>
            <a:ext cx="1152126" cy="369332"/>
          </a:xfrm>
          <a:prstGeom prst="rect">
            <a:avLst/>
          </a:prstGeom>
          <a:noFill/>
        </p:spPr>
        <p:txBody>
          <a:bodyPr wrap="square" rtlCol="0">
            <a:spAutoFit/>
          </a:bodyPr>
          <a:lstStyle/>
          <a:p>
            <a:r>
              <a:rPr lang="ja-JP" altLang="en-US" dirty="0"/>
              <a:t>①②③④</a:t>
            </a:r>
          </a:p>
        </p:txBody>
      </p:sp>
      <p:sp>
        <p:nvSpPr>
          <p:cNvPr id="25" name="テキスト ボックス 24">
            <a:extLst>
              <a:ext uri="{FF2B5EF4-FFF2-40B4-BE49-F238E27FC236}">
                <a16:creationId xmlns:a16="http://schemas.microsoft.com/office/drawing/2014/main" id="{CD59298D-D42C-4CD0-997B-A5A346FE7AC3}"/>
              </a:ext>
            </a:extLst>
          </p:cNvPr>
          <p:cNvSpPr txBox="1"/>
          <p:nvPr/>
        </p:nvSpPr>
        <p:spPr>
          <a:xfrm>
            <a:off x="7812361" y="4380065"/>
            <a:ext cx="360040" cy="369332"/>
          </a:xfrm>
          <a:prstGeom prst="rect">
            <a:avLst/>
          </a:prstGeom>
          <a:noFill/>
        </p:spPr>
        <p:txBody>
          <a:bodyPr wrap="square" rtlCol="0">
            <a:spAutoFit/>
          </a:bodyPr>
          <a:lstStyle/>
          <a:p>
            <a:r>
              <a:rPr kumimoji="1" lang="ja-JP" altLang="en-US" dirty="0"/>
              <a:t>⑤</a:t>
            </a:r>
          </a:p>
        </p:txBody>
      </p:sp>
      <p:sp>
        <p:nvSpPr>
          <p:cNvPr id="26" name="テキスト ボックス 25">
            <a:extLst>
              <a:ext uri="{FF2B5EF4-FFF2-40B4-BE49-F238E27FC236}">
                <a16:creationId xmlns:a16="http://schemas.microsoft.com/office/drawing/2014/main" id="{264CD121-F5D0-4168-ADAA-7C5A65A9E44B}"/>
              </a:ext>
            </a:extLst>
          </p:cNvPr>
          <p:cNvSpPr txBox="1"/>
          <p:nvPr/>
        </p:nvSpPr>
        <p:spPr>
          <a:xfrm>
            <a:off x="7812361" y="5189790"/>
            <a:ext cx="360040" cy="369332"/>
          </a:xfrm>
          <a:prstGeom prst="rect">
            <a:avLst/>
          </a:prstGeom>
          <a:noFill/>
        </p:spPr>
        <p:txBody>
          <a:bodyPr wrap="square" rtlCol="0">
            <a:spAutoFit/>
          </a:bodyPr>
          <a:lstStyle/>
          <a:p>
            <a:r>
              <a:rPr kumimoji="1" lang="ja-JP" altLang="en-US" dirty="0"/>
              <a:t>⑤</a:t>
            </a:r>
          </a:p>
        </p:txBody>
      </p:sp>
      <p:sp>
        <p:nvSpPr>
          <p:cNvPr id="27" name="テキスト ボックス 26">
            <a:extLst>
              <a:ext uri="{FF2B5EF4-FFF2-40B4-BE49-F238E27FC236}">
                <a16:creationId xmlns:a16="http://schemas.microsoft.com/office/drawing/2014/main" id="{0EA338AA-CF3E-42A5-82CF-9FD571412F6D}"/>
              </a:ext>
            </a:extLst>
          </p:cNvPr>
          <p:cNvSpPr txBox="1"/>
          <p:nvPr/>
        </p:nvSpPr>
        <p:spPr>
          <a:xfrm>
            <a:off x="7812361" y="5573336"/>
            <a:ext cx="360040" cy="369332"/>
          </a:xfrm>
          <a:prstGeom prst="rect">
            <a:avLst/>
          </a:prstGeom>
          <a:noFill/>
        </p:spPr>
        <p:txBody>
          <a:bodyPr wrap="square" rtlCol="0">
            <a:spAutoFit/>
          </a:bodyPr>
          <a:lstStyle/>
          <a:p>
            <a:r>
              <a:rPr kumimoji="1" lang="ja-JP" altLang="en-US" dirty="0"/>
              <a:t>⑤</a:t>
            </a:r>
          </a:p>
        </p:txBody>
      </p:sp>
      <p:sp>
        <p:nvSpPr>
          <p:cNvPr id="22" name="テキスト ボックス 21">
            <a:extLst>
              <a:ext uri="{FF2B5EF4-FFF2-40B4-BE49-F238E27FC236}">
                <a16:creationId xmlns:a16="http://schemas.microsoft.com/office/drawing/2014/main" id="{44401428-037B-4736-94FE-D1468C7FD070}"/>
              </a:ext>
            </a:extLst>
          </p:cNvPr>
          <p:cNvSpPr txBox="1"/>
          <p:nvPr/>
        </p:nvSpPr>
        <p:spPr>
          <a:xfrm>
            <a:off x="1835696" y="6127310"/>
            <a:ext cx="2133600" cy="307777"/>
          </a:xfrm>
          <a:prstGeom prst="rect">
            <a:avLst/>
          </a:prstGeom>
          <a:noFill/>
        </p:spPr>
        <p:txBody>
          <a:bodyPr wrap="square" rtlCol="0">
            <a:spAutoFit/>
          </a:bodyPr>
          <a:lstStyle/>
          <a:p>
            <a:r>
              <a:rPr kumimoji="1" lang="ja-JP" altLang="en-US" sz="1400" dirty="0">
                <a:latin typeface="+mn-ea"/>
                <a:ea typeface="+mn-ea"/>
              </a:rPr>
              <a:t>図</a:t>
            </a:r>
            <a:r>
              <a:rPr kumimoji="1" lang="en-US" altLang="ja-JP" sz="1400" dirty="0">
                <a:latin typeface="+mn-ea"/>
                <a:ea typeface="+mn-ea"/>
              </a:rPr>
              <a:t>2(</a:t>
            </a:r>
            <a:r>
              <a:rPr kumimoji="1" lang="ja-JP" altLang="en-US" sz="1400" dirty="0">
                <a:latin typeface="+mn-ea"/>
                <a:ea typeface="+mn-ea"/>
              </a:rPr>
              <a:t>再掲）</a:t>
            </a:r>
          </a:p>
        </p:txBody>
      </p:sp>
      <p:sp>
        <p:nvSpPr>
          <p:cNvPr id="6" name="テキスト ボックス 5">
            <a:extLst>
              <a:ext uri="{FF2B5EF4-FFF2-40B4-BE49-F238E27FC236}">
                <a16:creationId xmlns:a16="http://schemas.microsoft.com/office/drawing/2014/main" id="{A817FC9E-27AF-40EA-82DC-0DD79E47D649}"/>
              </a:ext>
            </a:extLst>
          </p:cNvPr>
          <p:cNvSpPr txBox="1"/>
          <p:nvPr/>
        </p:nvSpPr>
        <p:spPr>
          <a:xfrm>
            <a:off x="2729300" y="6145559"/>
            <a:ext cx="4032448" cy="307777"/>
          </a:xfrm>
          <a:prstGeom prst="rect">
            <a:avLst/>
          </a:prstGeom>
          <a:noFill/>
        </p:spPr>
        <p:txBody>
          <a:bodyPr wrap="square" rtlCol="0">
            <a:spAutoFit/>
          </a:bodyPr>
          <a:lstStyle/>
          <a:p>
            <a:r>
              <a:rPr kumimoji="1" lang="ja-JP" altLang="en-US" sz="1400" dirty="0">
                <a:latin typeface="+mn-ea"/>
                <a:ea typeface="+mn-ea"/>
              </a:rPr>
              <a:t>利害関係者の要求事項</a:t>
            </a:r>
          </a:p>
        </p:txBody>
      </p:sp>
      <p:sp>
        <p:nvSpPr>
          <p:cNvPr id="30" name="テキスト ボックス 29">
            <a:extLst>
              <a:ext uri="{FF2B5EF4-FFF2-40B4-BE49-F238E27FC236}">
                <a16:creationId xmlns:a16="http://schemas.microsoft.com/office/drawing/2014/main" id="{5D1C44B3-50AE-4091-9D84-33A860C6A750}"/>
              </a:ext>
            </a:extLst>
          </p:cNvPr>
          <p:cNvSpPr txBox="1"/>
          <p:nvPr/>
        </p:nvSpPr>
        <p:spPr>
          <a:xfrm>
            <a:off x="7236295" y="1698505"/>
            <a:ext cx="1872209" cy="461665"/>
          </a:xfrm>
          <a:prstGeom prst="rect">
            <a:avLst/>
          </a:prstGeom>
          <a:noFill/>
        </p:spPr>
        <p:txBody>
          <a:bodyPr wrap="square" rtlCol="0">
            <a:spAutoFit/>
          </a:bodyPr>
          <a:lstStyle/>
          <a:p>
            <a:r>
              <a:rPr kumimoji="1" lang="ja-JP" altLang="en-US" sz="1200" dirty="0"/>
              <a:t>番号はシステム要求事項の項番</a:t>
            </a:r>
          </a:p>
        </p:txBody>
      </p:sp>
      <p:sp>
        <p:nvSpPr>
          <p:cNvPr id="29" name="テキスト ボックス 28">
            <a:extLst>
              <a:ext uri="{FF2B5EF4-FFF2-40B4-BE49-F238E27FC236}">
                <a16:creationId xmlns:a16="http://schemas.microsoft.com/office/drawing/2014/main" id="{1C6F7DD4-2F3A-49EB-8EB1-F4A1E1A38E3E}"/>
              </a:ext>
            </a:extLst>
          </p:cNvPr>
          <p:cNvSpPr txBox="1"/>
          <p:nvPr/>
        </p:nvSpPr>
        <p:spPr>
          <a:xfrm>
            <a:off x="5400093" y="1368540"/>
            <a:ext cx="3439928" cy="369332"/>
          </a:xfrm>
          <a:prstGeom prst="rect">
            <a:avLst/>
          </a:prstGeom>
          <a:noFill/>
          <a:ln>
            <a:solidFill>
              <a:srgbClr val="FF0000"/>
            </a:solidFill>
          </a:ln>
        </p:spPr>
        <p:txBody>
          <a:bodyPr wrap="square" rtlCol="0">
            <a:spAutoFit/>
          </a:bodyPr>
          <a:lstStyle/>
          <a:p>
            <a:r>
              <a:rPr kumimoji="1" lang="ja-JP" altLang="en-US" dirty="0">
                <a:solidFill>
                  <a:srgbClr val="FF0000"/>
                </a:solidFill>
              </a:rPr>
              <a:t>今回の演習では対応付けは省略</a:t>
            </a:r>
          </a:p>
        </p:txBody>
      </p:sp>
      <p:sp>
        <p:nvSpPr>
          <p:cNvPr id="31" name="テキスト ボックス 30">
            <a:extLst>
              <a:ext uri="{FF2B5EF4-FFF2-40B4-BE49-F238E27FC236}">
                <a16:creationId xmlns:a16="http://schemas.microsoft.com/office/drawing/2014/main" id="{E4CE1EE4-B926-4E24-A935-F2BC2181F0C8}"/>
              </a:ext>
            </a:extLst>
          </p:cNvPr>
          <p:cNvSpPr txBox="1"/>
          <p:nvPr/>
        </p:nvSpPr>
        <p:spPr>
          <a:xfrm>
            <a:off x="303979" y="1384923"/>
            <a:ext cx="5367689" cy="369332"/>
          </a:xfrm>
          <a:prstGeom prst="rect">
            <a:avLst/>
          </a:prstGeom>
          <a:noFill/>
        </p:spPr>
        <p:txBody>
          <a:bodyPr wrap="square" rtlCol="0">
            <a:spAutoFit/>
          </a:bodyPr>
          <a:lstStyle/>
          <a:p>
            <a:r>
              <a:rPr kumimoji="1" lang="ja-JP" altLang="en-US" dirty="0"/>
              <a:t>利害関係者の要求事項とシステム要求事項の対応</a:t>
            </a:r>
          </a:p>
        </p:txBody>
      </p:sp>
      <p:sp>
        <p:nvSpPr>
          <p:cNvPr id="32" name="タイトル 1">
            <a:extLst>
              <a:ext uri="{FF2B5EF4-FFF2-40B4-BE49-F238E27FC236}">
                <a16:creationId xmlns:a16="http://schemas.microsoft.com/office/drawing/2014/main" id="{1CA6FFEE-5E09-431E-90FB-E55D4EB19C5C}"/>
              </a:ext>
            </a:extLst>
          </p:cNvPr>
          <p:cNvSpPr>
            <a:spLocks noGrp="1"/>
          </p:cNvSpPr>
          <p:nvPr>
            <p:ph type="title"/>
          </p:nvPr>
        </p:nvSpPr>
        <p:spPr>
          <a:xfrm>
            <a:off x="468313" y="44450"/>
            <a:ext cx="6983412" cy="1081088"/>
          </a:xfrm>
        </p:spPr>
        <p:txBody>
          <a:bodyPr/>
          <a:lstStyle/>
          <a:p>
            <a:r>
              <a:rPr kumimoji="1" lang="ja-JP" altLang="en-US" dirty="0">
                <a:solidFill>
                  <a:schemeClr val="tx1"/>
                </a:solidFill>
                <a:latin typeface="+mn-ea"/>
                <a:ea typeface="+mn-ea"/>
              </a:rPr>
              <a:t>３</a:t>
            </a:r>
            <a:r>
              <a:rPr kumimoji="1" lang="en-US" altLang="ja-JP" dirty="0">
                <a:solidFill>
                  <a:schemeClr val="tx1"/>
                </a:solidFill>
                <a:latin typeface="+mn-ea"/>
                <a:ea typeface="+mn-ea"/>
              </a:rPr>
              <a:t>.</a:t>
            </a:r>
            <a:r>
              <a:rPr kumimoji="1" lang="ja-JP" altLang="en-US" dirty="0">
                <a:solidFill>
                  <a:schemeClr val="tx1"/>
                </a:solidFill>
                <a:latin typeface="+mn-ea"/>
                <a:ea typeface="+mn-ea"/>
              </a:rPr>
              <a:t>システム要求事項定義</a:t>
            </a:r>
          </a:p>
        </p:txBody>
      </p:sp>
    </p:spTree>
    <p:extLst>
      <p:ext uri="{BB962C8B-B14F-4D97-AF65-F5344CB8AC3E}">
        <p14:creationId xmlns:p14="http://schemas.microsoft.com/office/powerpoint/2010/main" val="21662683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71F773F0-F684-4ECC-A7EB-361BF823EFFD}"/>
              </a:ext>
            </a:extLst>
          </p:cNvPr>
          <p:cNvSpPr>
            <a:spLocks noGrp="1"/>
          </p:cNvSpPr>
          <p:nvPr>
            <p:ph type="sldNum" sz="quarter" idx="12"/>
          </p:nvPr>
        </p:nvSpPr>
        <p:spPr/>
        <p:txBody>
          <a:bodyPr/>
          <a:lstStyle/>
          <a:p>
            <a:pPr>
              <a:defRPr/>
            </a:pPr>
            <a:fld id="{947C4043-D9BA-404F-BA06-4F161DED0E96}" type="slidenum">
              <a:rPr lang="en-US" altLang="ja-JP" smtClean="0">
                <a:latin typeface="+mn-ea"/>
                <a:ea typeface="+mn-ea"/>
              </a:rPr>
              <a:pPr>
                <a:defRPr/>
              </a:pPr>
              <a:t>22</a:t>
            </a:fld>
            <a:endParaRPr lang="en-US" altLang="ja-JP">
              <a:latin typeface="+mn-ea"/>
              <a:ea typeface="+mn-ea"/>
            </a:endParaRPr>
          </a:p>
        </p:txBody>
      </p:sp>
      <p:sp>
        <p:nvSpPr>
          <p:cNvPr id="5" name="フッター プレースホルダー 4">
            <a:extLst>
              <a:ext uri="{FF2B5EF4-FFF2-40B4-BE49-F238E27FC236}">
                <a16:creationId xmlns:a16="http://schemas.microsoft.com/office/drawing/2014/main" id="{DED6AB1A-98EF-45D8-82C5-C86B7B6FF1C6}"/>
              </a:ext>
            </a:extLst>
          </p:cNvPr>
          <p:cNvSpPr>
            <a:spLocks noGrp="1"/>
          </p:cNvSpPr>
          <p:nvPr>
            <p:ph type="ftr" sz="quarter" idx="11"/>
          </p:nvPr>
        </p:nvSpPr>
        <p:spPr/>
        <p:txBody>
          <a:bodyPr/>
          <a:lstStyle/>
          <a:p>
            <a:pPr>
              <a:defRPr/>
            </a:pPr>
            <a:r>
              <a:rPr lang="en-US" altLang="ja-JP" dirty="0">
                <a:latin typeface="+mn-ea"/>
                <a:ea typeface="+mn-ea"/>
              </a:rPr>
              <a:t>©</a:t>
            </a:r>
            <a:r>
              <a:rPr lang="ja-JP" altLang="en-US" dirty="0">
                <a:latin typeface="+mn-ea"/>
                <a:ea typeface="+mn-ea"/>
              </a:rPr>
              <a:t>　</a:t>
            </a:r>
            <a:r>
              <a:rPr lang="en-US" altLang="ja-JP" dirty="0">
                <a:latin typeface="+mn-ea"/>
                <a:ea typeface="+mn-ea"/>
              </a:rPr>
              <a:t>2020  IPA</a:t>
            </a:r>
            <a:r>
              <a:rPr lang="ja-JP" altLang="en-US" dirty="0">
                <a:latin typeface="+mn-ea"/>
                <a:ea typeface="+mn-ea"/>
              </a:rPr>
              <a:t>　 　</a:t>
            </a:r>
            <a:endParaRPr lang="en-US" altLang="ja-JP" dirty="0">
              <a:latin typeface="+mn-ea"/>
              <a:ea typeface="+mn-ea"/>
            </a:endParaRPr>
          </a:p>
        </p:txBody>
      </p:sp>
      <p:sp>
        <p:nvSpPr>
          <p:cNvPr id="28" name="テキスト ボックス 27">
            <a:extLst>
              <a:ext uri="{FF2B5EF4-FFF2-40B4-BE49-F238E27FC236}">
                <a16:creationId xmlns:a16="http://schemas.microsoft.com/office/drawing/2014/main" id="{252A5277-08B7-4563-9D17-6CC3854B3611}"/>
              </a:ext>
            </a:extLst>
          </p:cNvPr>
          <p:cNvSpPr txBox="1"/>
          <p:nvPr/>
        </p:nvSpPr>
        <p:spPr>
          <a:xfrm>
            <a:off x="539552" y="1340768"/>
            <a:ext cx="4896544" cy="400110"/>
          </a:xfrm>
          <a:prstGeom prst="rect">
            <a:avLst/>
          </a:prstGeom>
          <a:noFill/>
        </p:spPr>
        <p:txBody>
          <a:bodyPr wrap="square" rtlCol="0">
            <a:spAutoFit/>
          </a:bodyPr>
          <a:lstStyle/>
          <a:p>
            <a:r>
              <a:rPr kumimoji="1" lang="ja-JP" altLang="en-US" sz="2000" dirty="0"/>
              <a:t>システム要求事項の妥当性確認の例</a:t>
            </a:r>
            <a:endParaRPr kumimoji="1" lang="en-US" altLang="ja-JP" sz="2000" dirty="0"/>
          </a:p>
        </p:txBody>
      </p:sp>
      <p:sp>
        <p:nvSpPr>
          <p:cNvPr id="29" name="テキスト ボックス 28">
            <a:extLst>
              <a:ext uri="{FF2B5EF4-FFF2-40B4-BE49-F238E27FC236}">
                <a16:creationId xmlns:a16="http://schemas.microsoft.com/office/drawing/2014/main" id="{5A1E3CB2-BF29-4494-B6A8-6F8A8BE844FC}"/>
              </a:ext>
            </a:extLst>
          </p:cNvPr>
          <p:cNvSpPr txBox="1"/>
          <p:nvPr/>
        </p:nvSpPr>
        <p:spPr>
          <a:xfrm>
            <a:off x="4723656" y="1380887"/>
            <a:ext cx="2592288" cy="369332"/>
          </a:xfrm>
          <a:prstGeom prst="rect">
            <a:avLst/>
          </a:prstGeom>
          <a:noFill/>
          <a:ln>
            <a:solidFill>
              <a:srgbClr val="FF0000"/>
            </a:solidFill>
          </a:ln>
        </p:spPr>
        <p:txBody>
          <a:bodyPr wrap="square" rtlCol="0">
            <a:spAutoFit/>
          </a:bodyPr>
          <a:lstStyle/>
          <a:p>
            <a:r>
              <a:rPr kumimoji="1" lang="ja-JP" altLang="en-US" dirty="0">
                <a:solidFill>
                  <a:srgbClr val="FF0000"/>
                </a:solidFill>
              </a:rPr>
              <a:t>今回の演習では省略</a:t>
            </a:r>
          </a:p>
        </p:txBody>
      </p:sp>
      <p:sp>
        <p:nvSpPr>
          <p:cNvPr id="30" name="コンテンツ プレースホルダー 2">
            <a:extLst>
              <a:ext uri="{FF2B5EF4-FFF2-40B4-BE49-F238E27FC236}">
                <a16:creationId xmlns:a16="http://schemas.microsoft.com/office/drawing/2014/main" id="{2254AA24-BEB5-407A-A8B3-48BF3EA2F399}"/>
              </a:ext>
            </a:extLst>
          </p:cNvPr>
          <p:cNvSpPr>
            <a:spLocks noGrp="1"/>
          </p:cNvSpPr>
          <p:nvPr>
            <p:ph idx="1"/>
          </p:nvPr>
        </p:nvSpPr>
        <p:spPr>
          <a:xfrm>
            <a:off x="611560" y="2202816"/>
            <a:ext cx="2360899" cy="2666344"/>
          </a:xfrm>
          <a:solidFill>
            <a:srgbClr val="0000CC"/>
          </a:solidFill>
        </p:spPr>
        <p:txBody>
          <a:bodyPr/>
          <a:lstStyle/>
          <a:p>
            <a:pPr lvl="0" eaLnBrk="1" hangingPunct="1">
              <a:spcBef>
                <a:spcPct val="0"/>
              </a:spcBef>
              <a:buClrTx/>
              <a:buFont typeface="Wingdings" panose="05000000000000000000" pitchFamily="2" charset="2"/>
              <a:buChar char="ü"/>
            </a:pPr>
            <a:r>
              <a:rPr lang="ja-JP" altLang="en-US" sz="1400" b="1" dirty="0">
                <a:solidFill>
                  <a:schemeClr val="bg1"/>
                </a:solidFill>
                <a:latin typeface="ＭＳ Ｐゴシック"/>
                <a:ea typeface="ＭＳ Ｐゴシック" charset="-128"/>
              </a:rPr>
              <a:t>携帯率の高い（携帯性の良い）手段を用いた仕組みとする</a:t>
            </a:r>
          </a:p>
          <a:p>
            <a:pPr lvl="0" eaLnBrk="1" hangingPunct="1">
              <a:spcBef>
                <a:spcPct val="0"/>
              </a:spcBef>
              <a:buClrTx/>
              <a:buFont typeface="Wingdings" panose="05000000000000000000" pitchFamily="2" charset="2"/>
              <a:buChar char="ü"/>
            </a:pPr>
            <a:endParaRPr lang="ja-JP" altLang="en-US" sz="1400" b="1" dirty="0">
              <a:solidFill>
                <a:schemeClr val="bg1"/>
              </a:solidFill>
              <a:latin typeface="ＭＳ Ｐゴシック"/>
              <a:ea typeface="ＭＳ Ｐゴシック" charset="-128"/>
            </a:endParaRPr>
          </a:p>
          <a:p>
            <a:pPr lvl="0" eaLnBrk="1" hangingPunct="1">
              <a:spcBef>
                <a:spcPct val="0"/>
              </a:spcBef>
              <a:buClrTx/>
              <a:buFont typeface="Wingdings" panose="05000000000000000000" pitchFamily="2" charset="2"/>
              <a:buChar char="ü"/>
            </a:pPr>
            <a:r>
              <a:rPr lang="ja-JP" altLang="en-US" sz="1400" b="1" dirty="0">
                <a:solidFill>
                  <a:schemeClr val="bg1"/>
                </a:solidFill>
                <a:latin typeface="ＭＳ Ｐゴシック"/>
                <a:ea typeface="ＭＳ Ｐゴシック" charset="-128"/>
              </a:rPr>
              <a:t>記録の欠損を防ぎ、治療時での薬歴情報活用を促進する</a:t>
            </a:r>
          </a:p>
          <a:p>
            <a:pPr lvl="0" eaLnBrk="1" hangingPunct="1">
              <a:spcBef>
                <a:spcPct val="0"/>
              </a:spcBef>
              <a:buClrTx/>
              <a:buFont typeface="Wingdings" panose="05000000000000000000" pitchFamily="2" charset="2"/>
              <a:buChar char="ü"/>
            </a:pPr>
            <a:endParaRPr lang="ja-JP" altLang="en-US" sz="1400" b="1" dirty="0">
              <a:solidFill>
                <a:schemeClr val="bg1"/>
              </a:solidFill>
              <a:latin typeface="ＭＳ Ｐゴシック"/>
              <a:ea typeface="ＭＳ Ｐゴシック" charset="-128"/>
            </a:endParaRPr>
          </a:p>
          <a:p>
            <a:pPr lvl="0" eaLnBrk="1" hangingPunct="1">
              <a:spcBef>
                <a:spcPct val="0"/>
              </a:spcBef>
              <a:buClrTx/>
              <a:buFont typeface="Wingdings" panose="05000000000000000000" pitchFamily="2" charset="2"/>
              <a:buChar char="ü"/>
            </a:pPr>
            <a:r>
              <a:rPr lang="ja-JP" altLang="en-US" sz="1400" b="1" dirty="0">
                <a:solidFill>
                  <a:schemeClr val="bg1"/>
                </a:solidFill>
                <a:latin typeface="ＭＳ Ｐゴシック"/>
                <a:ea typeface="ＭＳ Ｐゴシック" charset="-128"/>
              </a:rPr>
              <a:t>共有される情報の内容やプライバシー保護のレベルが低下しないようにする</a:t>
            </a:r>
          </a:p>
        </p:txBody>
      </p:sp>
      <p:sp>
        <p:nvSpPr>
          <p:cNvPr id="31" name="コンテンツ プレースホルダー 2">
            <a:extLst>
              <a:ext uri="{FF2B5EF4-FFF2-40B4-BE49-F238E27FC236}">
                <a16:creationId xmlns:a16="http://schemas.microsoft.com/office/drawing/2014/main" id="{149AC331-A97A-4FBE-A5BF-E659D6292F07}"/>
              </a:ext>
            </a:extLst>
          </p:cNvPr>
          <p:cNvSpPr txBox="1">
            <a:spLocks/>
          </p:cNvSpPr>
          <p:nvPr/>
        </p:nvSpPr>
        <p:spPr bwMode="auto">
          <a:xfrm>
            <a:off x="3607049" y="1904987"/>
            <a:ext cx="5220580" cy="408778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lr>
                <a:srgbClr val="000066"/>
              </a:buClr>
              <a:buFont typeface="Wingdings" pitchFamily="2" charset="2"/>
              <a:buChar char="s"/>
              <a:defRPr kumimoji="1" sz="3200">
                <a:solidFill>
                  <a:srgbClr val="000066"/>
                </a:solidFill>
                <a:latin typeface="+mn-lt"/>
                <a:ea typeface="+mn-ea"/>
                <a:cs typeface="+mn-cs"/>
              </a:defRPr>
            </a:lvl1pPr>
            <a:lvl2pPr marL="742950" indent="-285750" algn="l" rtl="0" eaLnBrk="0" fontAlgn="base" hangingPunct="0">
              <a:spcBef>
                <a:spcPct val="20000"/>
              </a:spcBef>
              <a:spcAft>
                <a:spcPct val="0"/>
              </a:spcAft>
              <a:buClr>
                <a:srgbClr val="FF0000"/>
              </a:buClr>
              <a:buFont typeface="Arial"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000066"/>
              </a:buClr>
              <a:buFont typeface="Arial" charset="0"/>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FF0000"/>
              </a:buClr>
              <a:buFont typeface="Arial"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rgbClr val="000066"/>
              </a:buClr>
              <a:buFont typeface="Arial" charset="0"/>
              <a:buChar char="»"/>
              <a:defRPr kumimoji="1" sz="2000">
                <a:solidFill>
                  <a:schemeClr val="tx1"/>
                </a:solidFill>
                <a:latin typeface="+mn-lt"/>
                <a:ea typeface="+mn-ea"/>
              </a:defRPr>
            </a:lvl5pPr>
            <a:lvl6pPr marL="25146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marL="514350" indent="-514350">
              <a:buClr>
                <a:schemeClr val="tx1"/>
              </a:buClr>
              <a:buFont typeface="+mj-ea"/>
              <a:buAutoNum type="circleNumDbPlain"/>
            </a:pPr>
            <a:r>
              <a:rPr lang="ja-JP" altLang="en-US" sz="1400" b="1" kern="0" dirty="0">
                <a:solidFill>
                  <a:schemeClr val="tx1"/>
                </a:solidFill>
                <a:latin typeface="+mn-ea"/>
              </a:rPr>
              <a:t>薬を処方した記録（薬歴情報）は電子データとして一元化して管理する</a:t>
            </a:r>
            <a:endParaRPr lang="en-US" altLang="ja-JP" sz="1400" b="1" kern="0" dirty="0">
              <a:solidFill>
                <a:schemeClr val="tx1"/>
              </a:solidFill>
              <a:latin typeface="+mn-ea"/>
            </a:endParaRPr>
          </a:p>
          <a:p>
            <a:pPr marL="514350" indent="-514350">
              <a:buClrTx/>
              <a:buFont typeface="+mj-ea"/>
              <a:buAutoNum type="circleNumDbPlain"/>
            </a:pPr>
            <a:r>
              <a:rPr lang="ja-JP" altLang="en-US" sz="1400" b="1" kern="0" dirty="0">
                <a:solidFill>
                  <a:schemeClr val="tx1"/>
                </a:solidFill>
                <a:latin typeface="+mn-ea"/>
              </a:rPr>
              <a:t>患者が高い率で携帯できる電子的手段（スマホ）で本人認証および記録参照を可能とする</a:t>
            </a:r>
            <a:endParaRPr lang="en-US" altLang="ja-JP" sz="1400" b="1" kern="0" dirty="0">
              <a:solidFill>
                <a:schemeClr val="tx1"/>
              </a:solidFill>
              <a:latin typeface="+mn-ea"/>
            </a:endParaRPr>
          </a:p>
          <a:p>
            <a:pPr marL="514350" indent="-514350">
              <a:buFont typeface="+mj-ea"/>
              <a:buAutoNum type="circleNumDbPlain"/>
            </a:pPr>
            <a:r>
              <a:rPr lang="ja-JP" altLang="en-US" sz="1400" b="1" kern="0" dirty="0">
                <a:solidFill>
                  <a:schemeClr val="tx1"/>
                </a:solidFill>
                <a:latin typeface="+mn-ea"/>
              </a:rPr>
              <a:t>患者本人の認証を通して、病院や薬局から他病院／他薬局での処方も含めた該当患者の薬歴情報の参照および記録を可能とする</a:t>
            </a:r>
            <a:endParaRPr lang="en-US" altLang="ja-JP" sz="1400" b="1" kern="0" dirty="0">
              <a:solidFill>
                <a:schemeClr val="tx1"/>
              </a:solidFill>
              <a:latin typeface="+mn-ea"/>
            </a:endParaRPr>
          </a:p>
          <a:p>
            <a:pPr marL="514350" indent="-514350">
              <a:buClrTx/>
              <a:buFont typeface="+mj-ea"/>
              <a:buAutoNum type="circleNumDbPlain"/>
            </a:pPr>
            <a:r>
              <a:rPr lang="ja-JP" altLang="en-US" sz="1400" b="1" kern="0" dirty="0">
                <a:solidFill>
                  <a:schemeClr val="tx1"/>
                </a:solidFill>
                <a:latin typeface="+mn-ea"/>
              </a:rPr>
              <a:t>処方した薬歴情報以外に、医師が患者に関する特記事項（アレルギー情報、副反応歴など）を記録でき、薬歴情報と同様に参照できるものとする</a:t>
            </a:r>
            <a:endParaRPr lang="en-US" altLang="ja-JP" sz="1400" b="1" kern="0" dirty="0">
              <a:solidFill>
                <a:schemeClr val="tx1"/>
              </a:solidFill>
              <a:latin typeface="+mn-ea"/>
            </a:endParaRPr>
          </a:p>
          <a:p>
            <a:pPr marL="457200" indent="-457200">
              <a:buFont typeface="+mj-ea"/>
              <a:buAutoNum type="circleNumDbPlain"/>
            </a:pPr>
            <a:endParaRPr lang="en-US" altLang="ja-JP" sz="1400" b="1" kern="0" dirty="0">
              <a:solidFill>
                <a:schemeClr val="tx1"/>
              </a:solidFill>
              <a:latin typeface="+mn-ea"/>
            </a:endParaRPr>
          </a:p>
          <a:p>
            <a:pPr marL="514350" indent="-514350">
              <a:buClrTx/>
              <a:buFont typeface="+mj-ea"/>
              <a:buAutoNum type="circleNumDbPlain"/>
            </a:pPr>
            <a:r>
              <a:rPr lang="ja-JP" altLang="en-US" sz="1400" b="1" kern="0" dirty="0">
                <a:solidFill>
                  <a:schemeClr val="tx1"/>
                </a:solidFill>
                <a:latin typeface="+mn-ea"/>
              </a:rPr>
              <a:t>その他（システム化にあたり必要な要求事項として非機能要件を中心に考慮）</a:t>
            </a:r>
            <a:endParaRPr lang="en-US" altLang="ja-JP" sz="1400" b="1" kern="0" dirty="0">
              <a:solidFill>
                <a:schemeClr val="tx1"/>
              </a:solidFill>
              <a:latin typeface="+mn-ea"/>
            </a:endParaRPr>
          </a:p>
          <a:p>
            <a:pPr lvl="1">
              <a:buClrTx/>
            </a:pPr>
            <a:r>
              <a:rPr lang="ja-JP" altLang="en-US" sz="1400" b="1" kern="0" dirty="0">
                <a:latin typeface="+mn-ea"/>
              </a:rPr>
              <a:t>性能効率性：厳しい要件は</a:t>
            </a:r>
            <a:r>
              <a:rPr lang="ja-JP" altLang="en-US" sz="1400" b="1" kern="0" dirty="0" err="1">
                <a:latin typeface="+mn-ea"/>
              </a:rPr>
              <a:t>無し</a:t>
            </a:r>
            <a:endParaRPr lang="en-US" altLang="ja-JP" sz="1400" b="1" kern="0" dirty="0">
              <a:latin typeface="+mn-ea"/>
            </a:endParaRPr>
          </a:p>
          <a:p>
            <a:pPr lvl="1">
              <a:buClrTx/>
            </a:pPr>
            <a:r>
              <a:rPr lang="ja-JP" altLang="en-US" sz="1400" b="1" kern="0" dirty="0">
                <a:latin typeface="+mn-ea"/>
              </a:rPr>
              <a:t>信頼性：情報の二重化、停止可能時間</a:t>
            </a:r>
            <a:r>
              <a:rPr lang="en-US" altLang="ja-JP" sz="1400" b="1" kern="0" dirty="0">
                <a:latin typeface="+mn-ea"/>
              </a:rPr>
              <a:t>30</a:t>
            </a:r>
            <a:r>
              <a:rPr lang="ja-JP" altLang="en-US" sz="1400" b="1" kern="0" dirty="0">
                <a:latin typeface="+mn-ea"/>
              </a:rPr>
              <a:t>分　（</a:t>
            </a:r>
            <a:r>
              <a:rPr lang="en-US" altLang="ja-JP" sz="1400" b="1" kern="0" dirty="0">
                <a:latin typeface="+mn-ea"/>
              </a:rPr>
              <a:t>24</a:t>
            </a:r>
            <a:r>
              <a:rPr lang="ja-JP" altLang="en-US" sz="1400" b="1" kern="0" dirty="0">
                <a:latin typeface="+mn-ea"/>
              </a:rPr>
              <a:t>時間</a:t>
            </a:r>
            <a:r>
              <a:rPr lang="en-US" altLang="ja-JP" sz="1400" b="1" kern="0" dirty="0">
                <a:latin typeface="+mn-ea"/>
              </a:rPr>
              <a:t>/365</a:t>
            </a:r>
            <a:r>
              <a:rPr lang="ja-JP" altLang="en-US" sz="1400" b="1" kern="0" dirty="0">
                <a:latin typeface="+mn-ea"/>
              </a:rPr>
              <a:t>日の運用）</a:t>
            </a:r>
            <a:endParaRPr lang="en-US" altLang="ja-JP" sz="1400" b="1" kern="0" dirty="0">
              <a:latin typeface="+mn-ea"/>
            </a:endParaRPr>
          </a:p>
          <a:p>
            <a:pPr lvl="1">
              <a:buClrTx/>
            </a:pPr>
            <a:r>
              <a:rPr lang="ja-JP" altLang="en-US" sz="1400" b="1" kern="0" dirty="0">
                <a:latin typeface="+mn-ea"/>
              </a:rPr>
              <a:t>セキュリティ：記録された情報の安全な保管</a:t>
            </a:r>
            <a:endParaRPr lang="en-US" altLang="ja-JP" sz="1400" b="1" kern="0" dirty="0">
              <a:latin typeface="+mn-ea"/>
            </a:endParaRPr>
          </a:p>
          <a:p>
            <a:pPr marL="457200" lvl="1" indent="0">
              <a:buFont typeface="Arial" charset="0"/>
              <a:buNone/>
            </a:pPr>
            <a:endParaRPr lang="en-US" altLang="ja-JP" sz="1400" b="1" kern="0" dirty="0">
              <a:latin typeface="+mn-ea"/>
            </a:endParaRPr>
          </a:p>
          <a:p>
            <a:endParaRPr lang="en-US" altLang="ja-JP" sz="1400" b="1" kern="0" dirty="0">
              <a:solidFill>
                <a:schemeClr val="tx1"/>
              </a:solidFill>
              <a:latin typeface="+mn-ea"/>
            </a:endParaRPr>
          </a:p>
        </p:txBody>
      </p:sp>
      <p:sp>
        <p:nvSpPr>
          <p:cNvPr id="6" name="テキスト ボックス 5">
            <a:extLst>
              <a:ext uri="{FF2B5EF4-FFF2-40B4-BE49-F238E27FC236}">
                <a16:creationId xmlns:a16="http://schemas.microsoft.com/office/drawing/2014/main" id="{AB14D522-55CC-484D-BEC8-506481560E1D}"/>
              </a:ext>
            </a:extLst>
          </p:cNvPr>
          <p:cNvSpPr txBox="1"/>
          <p:nvPr/>
        </p:nvSpPr>
        <p:spPr>
          <a:xfrm>
            <a:off x="650194" y="4869160"/>
            <a:ext cx="2337630" cy="338554"/>
          </a:xfrm>
          <a:prstGeom prst="rect">
            <a:avLst/>
          </a:prstGeom>
          <a:noFill/>
        </p:spPr>
        <p:txBody>
          <a:bodyPr wrap="square" rtlCol="0">
            <a:spAutoFit/>
          </a:bodyPr>
          <a:lstStyle/>
          <a:p>
            <a:r>
              <a:rPr kumimoji="1" lang="ja-JP" altLang="en-US" sz="1600" dirty="0"/>
              <a:t>図１（再掲）解決イメージ</a:t>
            </a:r>
          </a:p>
        </p:txBody>
      </p:sp>
      <p:sp>
        <p:nvSpPr>
          <p:cNvPr id="32" name="テキスト ボックス 31">
            <a:extLst>
              <a:ext uri="{FF2B5EF4-FFF2-40B4-BE49-F238E27FC236}">
                <a16:creationId xmlns:a16="http://schemas.microsoft.com/office/drawing/2014/main" id="{AFFD0409-14FC-40F6-9A97-374B2F097C2A}"/>
              </a:ext>
            </a:extLst>
          </p:cNvPr>
          <p:cNvSpPr txBox="1"/>
          <p:nvPr/>
        </p:nvSpPr>
        <p:spPr>
          <a:xfrm>
            <a:off x="5209524" y="6022176"/>
            <a:ext cx="2530828" cy="338554"/>
          </a:xfrm>
          <a:prstGeom prst="rect">
            <a:avLst/>
          </a:prstGeom>
          <a:noFill/>
        </p:spPr>
        <p:txBody>
          <a:bodyPr wrap="square" rtlCol="0">
            <a:spAutoFit/>
          </a:bodyPr>
          <a:lstStyle/>
          <a:p>
            <a:r>
              <a:rPr kumimoji="1" lang="ja-JP" altLang="en-US" sz="1600" dirty="0"/>
              <a:t>図３　システム要求事項</a:t>
            </a:r>
          </a:p>
        </p:txBody>
      </p:sp>
      <p:cxnSp>
        <p:nvCxnSpPr>
          <p:cNvPr id="33" name="直線コネクタ 32">
            <a:extLst>
              <a:ext uri="{FF2B5EF4-FFF2-40B4-BE49-F238E27FC236}">
                <a16:creationId xmlns:a16="http://schemas.microsoft.com/office/drawing/2014/main" id="{842A9DE1-72DC-415F-9B5E-D3E2B095ADDB}"/>
              </a:ext>
            </a:extLst>
          </p:cNvPr>
          <p:cNvCxnSpPr/>
          <p:nvPr/>
        </p:nvCxnSpPr>
        <p:spPr>
          <a:xfrm>
            <a:off x="2987824" y="2492896"/>
            <a:ext cx="648072" cy="72008"/>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4" name="直線コネクタ 33">
            <a:extLst>
              <a:ext uri="{FF2B5EF4-FFF2-40B4-BE49-F238E27FC236}">
                <a16:creationId xmlns:a16="http://schemas.microsoft.com/office/drawing/2014/main" id="{448BB297-F64F-405C-ABAD-DA1ED946F15F}"/>
              </a:ext>
            </a:extLst>
          </p:cNvPr>
          <p:cNvCxnSpPr>
            <a:cxnSpLocks/>
          </p:cNvCxnSpPr>
          <p:nvPr/>
        </p:nvCxnSpPr>
        <p:spPr>
          <a:xfrm>
            <a:off x="2987824" y="4427500"/>
            <a:ext cx="598738" cy="1387257"/>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6" name="直線コネクタ 35">
            <a:extLst>
              <a:ext uri="{FF2B5EF4-FFF2-40B4-BE49-F238E27FC236}">
                <a16:creationId xmlns:a16="http://schemas.microsoft.com/office/drawing/2014/main" id="{C7C639B4-D49E-4BFC-9961-47EAB7E3FC07}"/>
              </a:ext>
            </a:extLst>
          </p:cNvPr>
          <p:cNvCxnSpPr>
            <a:cxnSpLocks/>
          </p:cNvCxnSpPr>
          <p:nvPr/>
        </p:nvCxnSpPr>
        <p:spPr>
          <a:xfrm>
            <a:off x="2953140" y="3549206"/>
            <a:ext cx="637828" cy="1845596"/>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8" name="直線コネクタ 37">
            <a:extLst>
              <a:ext uri="{FF2B5EF4-FFF2-40B4-BE49-F238E27FC236}">
                <a16:creationId xmlns:a16="http://schemas.microsoft.com/office/drawing/2014/main" id="{DB60B34B-9178-47C7-AF28-0B9EBAB5B54A}"/>
              </a:ext>
            </a:extLst>
          </p:cNvPr>
          <p:cNvCxnSpPr>
            <a:cxnSpLocks/>
          </p:cNvCxnSpPr>
          <p:nvPr/>
        </p:nvCxnSpPr>
        <p:spPr>
          <a:xfrm>
            <a:off x="2953140" y="3532206"/>
            <a:ext cx="627584" cy="1526366"/>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0" name="直線コネクタ 39">
            <a:extLst>
              <a:ext uri="{FF2B5EF4-FFF2-40B4-BE49-F238E27FC236}">
                <a16:creationId xmlns:a16="http://schemas.microsoft.com/office/drawing/2014/main" id="{6222CD5E-C935-4443-ADD1-FBF5092C7B93}"/>
              </a:ext>
            </a:extLst>
          </p:cNvPr>
          <p:cNvCxnSpPr>
            <a:cxnSpLocks/>
            <a:stCxn id="30" idx="3"/>
          </p:cNvCxnSpPr>
          <p:nvPr/>
        </p:nvCxnSpPr>
        <p:spPr>
          <a:xfrm>
            <a:off x="2972459" y="3535988"/>
            <a:ext cx="624347" cy="169946"/>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3" name="直線コネクタ 42">
            <a:extLst>
              <a:ext uri="{FF2B5EF4-FFF2-40B4-BE49-F238E27FC236}">
                <a16:creationId xmlns:a16="http://schemas.microsoft.com/office/drawing/2014/main" id="{155C8B64-B681-45AD-99F3-47B92EF7EE4A}"/>
              </a:ext>
            </a:extLst>
          </p:cNvPr>
          <p:cNvCxnSpPr>
            <a:cxnSpLocks/>
          </p:cNvCxnSpPr>
          <p:nvPr/>
        </p:nvCxnSpPr>
        <p:spPr>
          <a:xfrm flipV="1">
            <a:off x="2972459" y="3012602"/>
            <a:ext cx="608981" cy="416398"/>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5" name="直線コネクタ 44">
            <a:extLst>
              <a:ext uri="{FF2B5EF4-FFF2-40B4-BE49-F238E27FC236}">
                <a16:creationId xmlns:a16="http://schemas.microsoft.com/office/drawing/2014/main" id="{5040BCC4-8650-4EE8-8C8D-0C4D46B7F54E}"/>
              </a:ext>
            </a:extLst>
          </p:cNvPr>
          <p:cNvCxnSpPr>
            <a:cxnSpLocks/>
          </p:cNvCxnSpPr>
          <p:nvPr/>
        </p:nvCxnSpPr>
        <p:spPr>
          <a:xfrm flipV="1">
            <a:off x="2949190" y="2091885"/>
            <a:ext cx="676462" cy="387275"/>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6" name="直線コネクタ 45">
            <a:extLst>
              <a:ext uri="{FF2B5EF4-FFF2-40B4-BE49-F238E27FC236}">
                <a16:creationId xmlns:a16="http://schemas.microsoft.com/office/drawing/2014/main" id="{838F560C-E0D7-490C-8CE0-B191EA998767}"/>
              </a:ext>
            </a:extLst>
          </p:cNvPr>
          <p:cNvCxnSpPr>
            <a:cxnSpLocks/>
          </p:cNvCxnSpPr>
          <p:nvPr/>
        </p:nvCxnSpPr>
        <p:spPr>
          <a:xfrm flipV="1">
            <a:off x="2972459" y="2091885"/>
            <a:ext cx="653193" cy="110884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20" name="タイトル 1">
            <a:extLst>
              <a:ext uri="{FF2B5EF4-FFF2-40B4-BE49-F238E27FC236}">
                <a16:creationId xmlns:a16="http://schemas.microsoft.com/office/drawing/2014/main" id="{F6503A2C-ED45-40C7-BAE8-F1CE5BD128A0}"/>
              </a:ext>
            </a:extLst>
          </p:cNvPr>
          <p:cNvSpPr>
            <a:spLocks noGrp="1"/>
          </p:cNvSpPr>
          <p:nvPr>
            <p:ph type="title"/>
          </p:nvPr>
        </p:nvSpPr>
        <p:spPr>
          <a:xfrm>
            <a:off x="468313" y="44450"/>
            <a:ext cx="6983412" cy="1081088"/>
          </a:xfrm>
        </p:spPr>
        <p:txBody>
          <a:bodyPr/>
          <a:lstStyle/>
          <a:p>
            <a:r>
              <a:rPr kumimoji="1" lang="ja-JP" altLang="en-US" dirty="0">
                <a:solidFill>
                  <a:schemeClr val="tx1"/>
                </a:solidFill>
                <a:latin typeface="+mn-ea"/>
                <a:ea typeface="+mn-ea"/>
              </a:rPr>
              <a:t>３</a:t>
            </a:r>
            <a:r>
              <a:rPr kumimoji="1" lang="en-US" altLang="ja-JP" dirty="0">
                <a:solidFill>
                  <a:schemeClr val="tx1"/>
                </a:solidFill>
                <a:latin typeface="+mn-ea"/>
                <a:ea typeface="+mn-ea"/>
              </a:rPr>
              <a:t>.</a:t>
            </a:r>
            <a:r>
              <a:rPr kumimoji="1" lang="ja-JP" altLang="en-US" dirty="0">
                <a:solidFill>
                  <a:schemeClr val="tx1"/>
                </a:solidFill>
                <a:latin typeface="+mn-ea"/>
                <a:ea typeface="+mn-ea"/>
              </a:rPr>
              <a:t>システム要求事項定義</a:t>
            </a:r>
          </a:p>
        </p:txBody>
      </p:sp>
    </p:spTree>
    <p:extLst>
      <p:ext uri="{BB962C8B-B14F-4D97-AF65-F5344CB8AC3E}">
        <p14:creationId xmlns:p14="http://schemas.microsoft.com/office/powerpoint/2010/main" val="35313582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03C5F163-9405-473A-8A04-C64D270CD1B0}"/>
              </a:ext>
            </a:extLst>
          </p:cNvPr>
          <p:cNvSpPr>
            <a:spLocks noGrp="1"/>
          </p:cNvSpPr>
          <p:nvPr>
            <p:ph idx="1"/>
          </p:nvPr>
        </p:nvSpPr>
        <p:spPr>
          <a:xfrm>
            <a:off x="340971" y="3155566"/>
            <a:ext cx="8360028" cy="2905064"/>
          </a:xfrm>
        </p:spPr>
        <p:txBody>
          <a:bodyPr>
            <a:noAutofit/>
          </a:bodyPr>
          <a:lstStyle/>
          <a:p>
            <a:pPr marL="0" indent="0">
              <a:buNone/>
            </a:pPr>
            <a:r>
              <a:rPr lang="ja-JP" altLang="en-US" sz="2400" dirty="0">
                <a:solidFill>
                  <a:schemeClr val="tx1"/>
                </a:solidFill>
                <a:latin typeface="+mn-ea"/>
              </a:rPr>
              <a:t>（１）目的指向と全体俯瞰</a:t>
            </a:r>
            <a:endParaRPr lang="en-US" altLang="ja-JP" sz="2400" dirty="0">
              <a:solidFill>
                <a:schemeClr val="tx1"/>
              </a:solidFill>
              <a:latin typeface="+mn-ea"/>
            </a:endParaRPr>
          </a:p>
          <a:p>
            <a:pPr marL="0" indent="0">
              <a:buNone/>
            </a:pPr>
            <a:r>
              <a:rPr lang="ja-JP" altLang="en-US" sz="2000" dirty="0">
                <a:solidFill>
                  <a:schemeClr val="tx1"/>
                </a:solidFill>
                <a:latin typeface="+mn-ea"/>
              </a:rPr>
              <a:t>　目的指向と全体俯瞰を意識して、利害関係者からの明示的な要求事項に加えシステム化に対応して生じる要求事項の洗い出しを行った。特に、以下に留意した</a:t>
            </a:r>
            <a:endParaRPr lang="en-US" altLang="ja-JP" sz="2000" dirty="0">
              <a:solidFill>
                <a:schemeClr val="tx1"/>
              </a:solidFill>
              <a:latin typeface="+mn-ea"/>
            </a:endParaRPr>
          </a:p>
          <a:p>
            <a:pPr marL="0" indent="0">
              <a:buNone/>
            </a:pPr>
            <a:r>
              <a:rPr lang="ja-JP" altLang="en-US" sz="2000" dirty="0">
                <a:solidFill>
                  <a:schemeClr val="tx1"/>
                </a:solidFill>
                <a:latin typeface="+mn-ea"/>
              </a:rPr>
              <a:t>・利害関係者の要求事項を検討するにあたって、目的指向に基づくポリシーを設けて、過剰な要求事項を排除</a:t>
            </a:r>
            <a:endParaRPr lang="en-US" altLang="ja-JP" sz="2000" dirty="0">
              <a:solidFill>
                <a:schemeClr val="tx1"/>
              </a:solidFill>
              <a:latin typeface="+mn-ea"/>
            </a:endParaRPr>
          </a:p>
          <a:p>
            <a:pPr marL="0" indent="0">
              <a:buNone/>
            </a:pPr>
            <a:r>
              <a:rPr lang="ja-JP" altLang="en-US" sz="2000" dirty="0">
                <a:solidFill>
                  <a:schemeClr val="tx1"/>
                </a:solidFill>
                <a:latin typeface="+mn-ea"/>
              </a:rPr>
              <a:t>・システム要求事項の検討にあたって、全体俯瞰して実現性に影響する要素を十分に検討し、実現範囲の方針を決定</a:t>
            </a:r>
            <a:endParaRPr lang="en-US" altLang="ja-JP" sz="2000" dirty="0">
              <a:solidFill>
                <a:schemeClr val="tx1"/>
              </a:solidFill>
              <a:latin typeface="+mn-ea"/>
            </a:endParaRPr>
          </a:p>
          <a:p>
            <a:pPr marL="0" indent="0">
              <a:buNone/>
            </a:pPr>
            <a:r>
              <a:rPr lang="ja-JP" altLang="en-US" sz="2000" dirty="0">
                <a:solidFill>
                  <a:schemeClr val="tx1"/>
                </a:solidFill>
                <a:latin typeface="+mn-ea"/>
              </a:rPr>
              <a:t>・上記のポリシーに従い、非機能要件の検討にあたって、本来の目的と実現性のバランスを考慮し、過剰な条件を避け適宜条件を適正化</a:t>
            </a:r>
            <a:endParaRPr lang="en-US" altLang="ja-JP" sz="2000" dirty="0">
              <a:solidFill>
                <a:schemeClr val="tx1"/>
              </a:solidFill>
              <a:latin typeface="+mn-ea"/>
            </a:endParaRPr>
          </a:p>
        </p:txBody>
      </p:sp>
      <p:sp>
        <p:nvSpPr>
          <p:cNvPr id="6" name="スライド番号プレースホルダー 5">
            <a:extLst>
              <a:ext uri="{FF2B5EF4-FFF2-40B4-BE49-F238E27FC236}">
                <a16:creationId xmlns:a16="http://schemas.microsoft.com/office/drawing/2014/main" id="{FF59AF89-96FC-4CD8-B074-DCBAFA4E8A51}"/>
              </a:ext>
            </a:extLst>
          </p:cNvPr>
          <p:cNvSpPr>
            <a:spLocks noGrp="1"/>
          </p:cNvSpPr>
          <p:nvPr>
            <p:ph type="sldNum" sz="quarter" idx="12"/>
          </p:nvPr>
        </p:nvSpPr>
        <p:spPr/>
        <p:txBody>
          <a:bodyPr/>
          <a:lstStyle/>
          <a:p>
            <a:pPr>
              <a:defRPr/>
            </a:pPr>
            <a:fld id="{947C4043-D9BA-404F-BA06-4F161DED0E96}" type="slidenum">
              <a:rPr lang="en-US" altLang="ja-JP" smtClean="0">
                <a:latin typeface="+mn-ea"/>
                <a:ea typeface="+mn-ea"/>
              </a:rPr>
              <a:pPr>
                <a:defRPr/>
              </a:pPr>
              <a:t>23</a:t>
            </a:fld>
            <a:endParaRPr lang="en-US" altLang="ja-JP">
              <a:latin typeface="+mn-ea"/>
              <a:ea typeface="+mn-ea"/>
            </a:endParaRPr>
          </a:p>
        </p:txBody>
      </p:sp>
      <p:sp>
        <p:nvSpPr>
          <p:cNvPr id="7" name="フッター プレースホルダー 6">
            <a:extLst>
              <a:ext uri="{FF2B5EF4-FFF2-40B4-BE49-F238E27FC236}">
                <a16:creationId xmlns:a16="http://schemas.microsoft.com/office/drawing/2014/main" id="{FB7D2DEB-C9A5-42BF-9954-8906213FC614}"/>
              </a:ext>
            </a:extLst>
          </p:cNvPr>
          <p:cNvSpPr>
            <a:spLocks noGrp="1"/>
          </p:cNvSpPr>
          <p:nvPr>
            <p:ph type="ftr" sz="quarter" idx="11"/>
          </p:nvPr>
        </p:nvSpPr>
        <p:spPr/>
        <p:txBody>
          <a:bodyPr/>
          <a:lstStyle/>
          <a:p>
            <a:pPr>
              <a:defRPr/>
            </a:pPr>
            <a:r>
              <a:rPr lang="en-US" altLang="ja-JP" dirty="0">
                <a:latin typeface="+mn-ea"/>
                <a:ea typeface="+mn-ea"/>
              </a:rPr>
              <a:t>©</a:t>
            </a:r>
            <a:r>
              <a:rPr lang="ja-JP" altLang="en-US" dirty="0">
                <a:latin typeface="+mn-ea"/>
                <a:ea typeface="+mn-ea"/>
              </a:rPr>
              <a:t>　</a:t>
            </a:r>
            <a:r>
              <a:rPr lang="en-US" altLang="ja-JP" dirty="0">
                <a:latin typeface="+mn-ea"/>
                <a:ea typeface="+mn-ea"/>
              </a:rPr>
              <a:t>2020  IPA</a:t>
            </a:r>
            <a:r>
              <a:rPr lang="ja-JP" altLang="en-US" dirty="0">
                <a:latin typeface="+mn-ea"/>
                <a:ea typeface="+mn-ea"/>
              </a:rPr>
              <a:t>　 　</a:t>
            </a:r>
            <a:endParaRPr lang="en-US" altLang="ja-JP" dirty="0">
              <a:latin typeface="+mn-ea"/>
              <a:ea typeface="+mn-ea"/>
            </a:endParaRPr>
          </a:p>
        </p:txBody>
      </p:sp>
      <p:sp>
        <p:nvSpPr>
          <p:cNvPr id="4" name="テキスト ボックス 3">
            <a:extLst>
              <a:ext uri="{FF2B5EF4-FFF2-40B4-BE49-F238E27FC236}">
                <a16:creationId xmlns:a16="http://schemas.microsoft.com/office/drawing/2014/main" id="{D064A350-1AD4-460A-88A6-AABC9F1A2038}"/>
              </a:ext>
            </a:extLst>
          </p:cNvPr>
          <p:cNvSpPr txBox="1"/>
          <p:nvPr/>
        </p:nvSpPr>
        <p:spPr>
          <a:xfrm>
            <a:off x="387625" y="1350758"/>
            <a:ext cx="8548466" cy="1692771"/>
          </a:xfrm>
          <a:prstGeom prst="rect">
            <a:avLst/>
          </a:prstGeom>
          <a:noFill/>
        </p:spPr>
        <p:txBody>
          <a:bodyPr wrap="square" rtlCol="0">
            <a:spAutoFit/>
          </a:bodyPr>
          <a:lstStyle/>
          <a:p>
            <a:r>
              <a:rPr kumimoji="1" lang="ja-JP" altLang="en-US" sz="2400" dirty="0"/>
              <a:t>３．２　実施したこと</a:t>
            </a:r>
            <a:endParaRPr kumimoji="1" lang="en-US" altLang="ja-JP" sz="2400" dirty="0"/>
          </a:p>
          <a:p>
            <a:r>
              <a:rPr lang="ja-JP" altLang="en-US" dirty="0">
                <a:latin typeface="+mn-ea"/>
              </a:rPr>
              <a:t>　</a:t>
            </a:r>
            <a:r>
              <a:rPr lang="ja-JP" altLang="en-US" sz="2000" dirty="0">
                <a:latin typeface="+mn-ea"/>
                <a:ea typeface="+mn-ea"/>
              </a:rPr>
              <a:t>本プロセスでは、利害関係者ニーズを元に、システム側の実現観点でシステム要求事項を定義した</a:t>
            </a:r>
            <a:endParaRPr lang="en-US" altLang="ja-JP" sz="2000" dirty="0">
              <a:latin typeface="+mn-ea"/>
              <a:ea typeface="+mn-ea"/>
            </a:endParaRPr>
          </a:p>
          <a:p>
            <a:r>
              <a:rPr lang="ja-JP" altLang="en-US" sz="2000" b="1" dirty="0">
                <a:latin typeface="+mn-ea"/>
                <a:ea typeface="+mn-ea"/>
              </a:rPr>
              <a:t>　</a:t>
            </a:r>
            <a:r>
              <a:rPr lang="ja-JP" altLang="en-US" sz="2000" b="1" dirty="0">
                <a:latin typeface="+mn-ea"/>
              </a:rPr>
              <a:t>以下の（１）～（４）</a:t>
            </a:r>
            <a:r>
              <a:rPr lang="ja-JP" altLang="en-US" sz="2000" b="1" dirty="0">
                <a:latin typeface="+mn-ea"/>
                <a:ea typeface="+mn-ea"/>
              </a:rPr>
              <a:t>では、</a:t>
            </a:r>
            <a:r>
              <a:rPr lang="ja-JP" altLang="en-US" sz="2000" dirty="0">
                <a:latin typeface="+mn-ea"/>
                <a:ea typeface="+mn-ea"/>
              </a:rPr>
              <a:t>特にシステムズエンジニアリングの</a:t>
            </a:r>
            <a:r>
              <a:rPr lang="en-US" altLang="ja-JP" sz="2000" dirty="0">
                <a:latin typeface="+mn-ea"/>
                <a:ea typeface="+mn-ea"/>
              </a:rPr>
              <a:t>4</a:t>
            </a:r>
            <a:r>
              <a:rPr lang="ja-JP" altLang="en-US" sz="2000" dirty="0">
                <a:latin typeface="+mn-ea"/>
                <a:ea typeface="+mn-ea"/>
              </a:rPr>
              <a:t>つのポイントが有効であった内容を記載する</a:t>
            </a:r>
            <a:endParaRPr kumimoji="1" lang="ja-JP" altLang="en-US" sz="2000" dirty="0">
              <a:latin typeface="+mn-ea"/>
              <a:ea typeface="+mn-ea"/>
            </a:endParaRPr>
          </a:p>
        </p:txBody>
      </p:sp>
      <p:sp>
        <p:nvSpPr>
          <p:cNvPr id="8" name="タイトル 1">
            <a:extLst>
              <a:ext uri="{FF2B5EF4-FFF2-40B4-BE49-F238E27FC236}">
                <a16:creationId xmlns:a16="http://schemas.microsoft.com/office/drawing/2014/main" id="{C52EB9D6-A7F4-45B2-B7F7-F70EA44DD163}"/>
              </a:ext>
            </a:extLst>
          </p:cNvPr>
          <p:cNvSpPr>
            <a:spLocks noGrp="1"/>
          </p:cNvSpPr>
          <p:nvPr>
            <p:ph type="title"/>
          </p:nvPr>
        </p:nvSpPr>
        <p:spPr>
          <a:xfrm>
            <a:off x="468313" y="44450"/>
            <a:ext cx="6983412" cy="1081088"/>
          </a:xfrm>
        </p:spPr>
        <p:txBody>
          <a:bodyPr/>
          <a:lstStyle/>
          <a:p>
            <a:r>
              <a:rPr kumimoji="1" lang="ja-JP" altLang="en-US" dirty="0">
                <a:solidFill>
                  <a:schemeClr val="tx1"/>
                </a:solidFill>
                <a:latin typeface="+mn-ea"/>
                <a:ea typeface="+mn-ea"/>
              </a:rPr>
              <a:t>３</a:t>
            </a:r>
            <a:r>
              <a:rPr kumimoji="1" lang="en-US" altLang="ja-JP" dirty="0">
                <a:solidFill>
                  <a:schemeClr val="tx1"/>
                </a:solidFill>
                <a:latin typeface="+mn-ea"/>
                <a:ea typeface="+mn-ea"/>
              </a:rPr>
              <a:t>.</a:t>
            </a:r>
            <a:r>
              <a:rPr kumimoji="1" lang="ja-JP" altLang="en-US" dirty="0">
                <a:solidFill>
                  <a:schemeClr val="tx1"/>
                </a:solidFill>
                <a:latin typeface="+mn-ea"/>
                <a:ea typeface="+mn-ea"/>
              </a:rPr>
              <a:t>システム要求事項定義</a:t>
            </a:r>
          </a:p>
        </p:txBody>
      </p:sp>
    </p:spTree>
    <p:extLst>
      <p:ext uri="{BB962C8B-B14F-4D97-AF65-F5344CB8AC3E}">
        <p14:creationId xmlns:p14="http://schemas.microsoft.com/office/powerpoint/2010/main" val="32861934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03C5F163-9405-473A-8A04-C64D270CD1B0}"/>
              </a:ext>
            </a:extLst>
          </p:cNvPr>
          <p:cNvSpPr>
            <a:spLocks noGrp="1"/>
          </p:cNvSpPr>
          <p:nvPr>
            <p:ph idx="1"/>
          </p:nvPr>
        </p:nvSpPr>
        <p:spPr>
          <a:xfrm>
            <a:off x="467544" y="1484784"/>
            <a:ext cx="8360028" cy="4176464"/>
          </a:xfrm>
        </p:spPr>
        <p:txBody>
          <a:bodyPr>
            <a:noAutofit/>
          </a:bodyPr>
          <a:lstStyle/>
          <a:p>
            <a:pPr marL="0" indent="0">
              <a:buNone/>
            </a:pPr>
            <a:r>
              <a:rPr lang="ja-JP" altLang="en-US" sz="2400" dirty="0">
                <a:solidFill>
                  <a:schemeClr val="tx1"/>
                </a:solidFill>
                <a:latin typeface="+mn-ea"/>
              </a:rPr>
              <a:t>（２）多様な専門分野を統合</a:t>
            </a:r>
            <a:endParaRPr lang="en-US" altLang="ja-JP" sz="2400" dirty="0">
              <a:solidFill>
                <a:schemeClr val="tx1"/>
              </a:solidFill>
              <a:latin typeface="+mn-ea"/>
            </a:endParaRPr>
          </a:p>
          <a:p>
            <a:pPr marL="0" indent="0">
              <a:buNone/>
            </a:pPr>
            <a:r>
              <a:rPr lang="ja-JP" altLang="en-US" sz="2000" dirty="0">
                <a:solidFill>
                  <a:srgbClr val="000000"/>
                </a:solidFill>
                <a:latin typeface="ＭＳ Ｐゴシック"/>
                <a:ea typeface="ＭＳ Ｐゴシック" charset="-128"/>
              </a:rPr>
              <a:t>　　　本例では、このプロセスで特記すべき事項は無い</a:t>
            </a:r>
            <a:endParaRPr lang="en-US" altLang="ja-JP" sz="2400" dirty="0">
              <a:solidFill>
                <a:schemeClr val="tx1"/>
              </a:solidFill>
              <a:latin typeface="+mn-ea"/>
            </a:endParaRPr>
          </a:p>
          <a:p>
            <a:pPr marL="0" indent="0">
              <a:buNone/>
            </a:pPr>
            <a:endParaRPr lang="en-US" altLang="ja-JP" sz="2400" dirty="0">
              <a:solidFill>
                <a:schemeClr val="tx1"/>
              </a:solidFill>
              <a:latin typeface="+mn-ea"/>
            </a:endParaRPr>
          </a:p>
          <a:p>
            <a:pPr marL="0" indent="0">
              <a:buNone/>
            </a:pPr>
            <a:r>
              <a:rPr lang="ja-JP" altLang="en-US" sz="2400" dirty="0">
                <a:solidFill>
                  <a:schemeClr val="tx1"/>
                </a:solidFill>
                <a:latin typeface="+mn-ea"/>
              </a:rPr>
              <a:t>（３）抽象化・モデル化</a:t>
            </a:r>
            <a:endParaRPr lang="en-US" altLang="ja-JP" sz="2400" dirty="0">
              <a:solidFill>
                <a:schemeClr val="tx1"/>
              </a:solidFill>
              <a:latin typeface="+mn-ea"/>
            </a:endParaRPr>
          </a:p>
          <a:p>
            <a:pPr marL="0" lvl="0" indent="0">
              <a:buNone/>
            </a:pPr>
            <a:r>
              <a:rPr lang="ja-JP" altLang="en-US" sz="2000" dirty="0">
                <a:solidFill>
                  <a:srgbClr val="000000"/>
                </a:solidFill>
                <a:latin typeface="ＭＳ Ｐゴシック"/>
                <a:ea typeface="ＭＳ Ｐゴシック" charset="-128"/>
              </a:rPr>
              <a:t>　　　本例では、このプロセスで特記すべき事項は無い</a:t>
            </a:r>
            <a:endParaRPr lang="en-US" altLang="ja-JP" sz="2400" dirty="0">
              <a:solidFill>
                <a:srgbClr val="000000"/>
              </a:solidFill>
              <a:latin typeface="ＭＳ Ｐゴシック"/>
            </a:endParaRPr>
          </a:p>
          <a:p>
            <a:pPr marL="0" indent="0">
              <a:buNone/>
            </a:pPr>
            <a:endParaRPr lang="en-US" altLang="ja-JP" sz="2400" dirty="0">
              <a:solidFill>
                <a:schemeClr val="tx1"/>
              </a:solidFill>
              <a:latin typeface="+mn-ea"/>
            </a:endParaRPr>
          </a:p>
          <a:p>
            <a:pPr marL="0" indent="0">
              <a:buNone/>
            </a:pPr>
            <a:r>
              <a:rPr lang="ja-JP" altLang="en-US" sz="2400" dirty="0">
                <a:solidFill>
                  <a:schemeClr val="tx1"/>
                </a:solidFill>
                <a:latin typeface="+mn-ea"/>
              </a:rPr>
              <a:t>（４）反復による発見と進化</a:t>
            </a:r>
            <a:endParaRPr lang="en-US" altLang="ja-JP" sz="2400" dirty="0">
              <a:solidFill>
                <a:schemeClr val="tx1"/>
              </a:solidFill>
              <a:latin typeface="+mn-ea"/>
            </a:endParaRPr>
          </a:p>
          <a:p>
            <a:pPr marL="0" lvl="0" indent="0">
              <a:buNone/>
            </a:pPr>
            <a:r>
              <a:rPr lang="ja-JP" altLang="en-US" sz="2000" dirty="0">
                <a:solidFill>
                  <a:srgbClr val="000000"/>
                </a:solidFill>
                <a:latin typeface="ＭＳ Ｐゴシック"/>
                <a:ea typeface="ＭＳ Ｐゴシック" charset="-128"/>
              </a:rPr>
              <a:t>　　　本例では、このプロセスで特記すべき事項は無い</a:t>
            </a:r>
            <a:endParaRPr lang="en-US" altLang="ja-JP" sz="2400" dirty="0">
              <a:solidFill>
                <a:srgbClr val="000000"/>
              </a:solidFill>
              <a:latin typeface="ＭＳ Ｐゴシック"/>
            </a:endParaRPr>
          </a:p>
          <a:p>
            <a:pPr marL="0" indent="0">
              <a:buNone/>
            </a:pPr>
            <a:endParaRPr lang="en-US" altLang="ja-JP" sz="2400" dirty="0">
              <a:solidFill>
                <a:schemeClr val="tx1"/>
              </a:solidFill>
              <a:latin typeface="+mn-ea"/>
            </a:endParaRPr>
          </a:p>
          <a:p>
            <a:pPr marL="0" indent="0">
              <a:buNone/>
            </a:pPr>
            <a:endParaRPr lang="en-US" altLang="ja-JP" sz="2000" dirty="0">
              <a:solidFill>
                <a:schemeClr val="tx1"/>
              </a:solidFill>
              <a:latin typeface="+mn-ea"/>
            </a:endParaRPr>
          </a:p>
        </p:txBody>
      </p:sp>
      <p:sp>
        <p:nvSpPr>
          <p:cNvPr id="6" name="スライド番号プレースホルダー 5">
            <a:extLst>
              <a:ext uri="{FF2B5EF4-FFF2-40B4-BE49-F238E27FC236}">
                <a16:creationId xmlns:a16="http://schemas.microsoft.com/office/drawing/2014/main" id="{FF59AF89-96FC-4CD8-B074-DCBAFA4E8A51}"/>
              </a:ext>
            </a:extLst>
          </p:cNvPr>
          <p:cNvSpPr>
            <a:spLocks noGrp="1"/>
          </p:cNvSpPr>
          <p:nvPr>
            <p:ph type="sldNum" sz="quarter" idx="12"/>
          </p:nvPr>
        </p:nvSpPr>
        <p:spPr/>
        <p:txBody>
          <a:bodyPr/>
          <a:lstStyle/>
          <a:p>
            <a:pPr>
              <a:defRPr/>
            </a:pPr>
            <a:fld id="{947C4043-D9BA-404F-BA06-4F161DED0E96}" type="slidenum">
              <a:rPr lang="en-US" altLang="ja-JP" smtClean="0">
                <a:latin typeface="+mn-ea"/>
                <a:ea typeface="+mn-ea"/>
              </a:rPr>
              <a:pPr>
                <a:defRPr/>
              </a:pPr>
              <a:t>24</a:t>
            </a:fld>
            <a:endParaRPr lang="en-US" altLang="ja-JP">
              <a:latin typeface="+mn-ea"/>
              <a:ea typeface="+mn-ea"/>
            </a:endParaRPr>
          </a:p>
        </p:txBody>
      </p:sp>
      <p:sp>
        <p:nvSpPr>
          <p:cNvPr id="7" name="フッター プレースホルダー 6">
            <a:extLst>
              <a:ext uri="{FF2B5EF4-FFF2-40B4-BE49-F238E27FC236}">
                <a16:creationId xmlns:a16="http://schemas.microsoft.com/office/drawing/2014/main" id="{FB7D2DEB-C9A5-42BF-9954-8906213FC614}"/>
              </a:ext>
            </a:extLst>
          </p:cNvPr>
          <p:cNvSpPr>
            <a:spLocks noGrp="1"/>
          </p:cNvSpPr>
          <p:nvPr>
            <p:ph type="ftr" sz="quarter" idx="11"/>
          </p:nvPr>
        </p:nvSpPr>
        <p:spPr/>
        <p:txBody>
          <a:bodyPr/>
          <a:lstStyle/>
          <a:p>
            <a:pPr>
              <a:defRPr/>
            </a:pPr>
            <a:r>
              <a:rPr lang="en-US" altLang="ja-JP" dirty="0">
                <a:latin typeface="+mn-ea"/>
                <a:ea typeface="+mn-ea"/>
              </a:rPr>
              <a:t>©</a:t>
            </a:r>
            <a:r>
              <a:rPr lang="ja-JP" altLang="en-US" dirty="0">
                <a:latin typeface="+mn-ea"/>
                <a:ea typeface="+mn-ea"/>
              </a:rPr>
              <a:t>　</a:t>
            </a:r>
            <a:r>
              <a:rPr lang="en-US" altLang="ja-JP" dirty="0">
                <a:latin typeface="+mn-ea"/>
                <a:ea typeface="+mn-ea"/>
              </a:rPr>
              <a:t>2020  IPA</a:t>
            </a:r>
            <a:r>
              <a:rPr lang="ja-JP" altLang="en-US" dirty="0">
                <a:latin typeface="+mn-ea"/>
                <a:ea typeface="+mn-ea"/>
              </a:rPr>
              <a:t>　 　</a:t>
            </a:r>
            <a:endParaRPr lang="en-US" altLang="ja-JP" dirty="0">
              <a:latin typeface="+mn-ea"/>
              <a:ea typeface="+mn-ea"/>
            </a:endParaRPr>
          </a:p>
        </p:txBody>
      </p:sp>
      <p:sp>
        <p:nvSpPr>
          <p:cNvPr id="8" name="タイトル 1">
            <a:extLst>
              <a:ext uri="{FF2B5EF4-FFF2-40B4-BE49-F238E27FC236}">
                <a16:creationId xmlns:a16="http://schemas.microsoft.com/office/drawing/2014/main" id="{3A4B43B4-38D6-4589-83A4-E82AC7208E47}"/>
              </a:ext>
            </a:extLst>
          </p:cNvPr>
          <p:cNvSpPr>
            <a:spLocks noGrp="1"/>
          </p:cNvSpPr>
          <p:nvPr>
            <p:ph type="title"/>
          </p:nvPr>
        </p:nvSpPr>
        <p:spPr>
          <a:xfrm>
            <a:off x="468313" y="44450"/>
            <a:ext cx="6983412" cy="1081088"/>
          </a:xfrm>
        </p:spPr>
        <p:txBody>
          <a:bodyPr/>
          <a:lstStyle/>
          <a:p>
            <a:r>
              <a:rPr kumimoji="1" lang="ja-JP" altLang="en-US" dirty="0">
                <a:solidFill>
                  <a:schemeClr val="tx1"/>
                </a:solidFill>
                <a:latin typeface="+mn-ea"/>
                <a:ea typeface="+mn-ea"/>
              </a:rPr>
              <a:t>３</a:t>
            </a:r>
            <a:r>
              <a:rPr kumimoji="1" lang="en-US" altLang="ja-JP" dirty="0">
                <a:solidFill>
                  <a:schemeClr val="tx1"/>
                </a:solidFill>
                <a:latin typeface="+mn-ea"/>
                <a:ea typeface="+mn-ea"/>
              </a:rPr>
              <a:t>.</a:t>
            </a:r>
            <a:r>
              <a:rPr kumimoji="1" lang="ja-JP" altLang="en-US" dirty="0">
                <a:solidFill>
                  <a:schemeClr val="tx1"/>
                </a:solidFill>
                <a:latin typeface="+mn-ea"/>
                <a:ea typeface="+mn-ea"/>
              </a:rPr>
              <a:t>システム要求事項定義</a:t>
            </a:r>
          </a:p>
        </p:txBody>
      </p:sp>
    </p:spTree>
    <p:extLst>
      <p:ext uri="{BB962C8B-B14F-4D97-AF65-F5344CB8AC3E}">
        <p14:creationId xmlns:p14="http://schemas.microsoft.com/office/powerpoint/2010/main" val="894216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64129687-C4AC-4C61-97CA-297059B89E07}"/>
              </a:ext>
            </a:extLst>
          </p:cNvPr>
          <p:cNvSpPr>
            <a:spLocks noGrp="1"/>
          </p:cNvSpPr>
          <p:nvPr>
            <p:ph type="sldNum" sz="quarter" idx="12"/>
          </p:nvPr>
        </p:nvSpPr>
        <p:spPr/>
        <p:txBody>
          <a:bodyPr/>
          <a:lstStyle/>
          <a:p>
            <a:pPr>
              <a:defRPr/>
            </a:pPr>
            <a:fld id="{947C4043-D9BA-404F-BA06-4F161DED0E96}" type="slidenum">
              <a:rPr lang="en-US" altLang="ja-JP" smtClean="0">
                <a:latin typeface="+mn-ea"/>
                <a:ea typeface="+mn-ea"/>
              </a:rPr>
              <a:pPr>
                <a:defRPr/>
              </a:pPr>
              <a:t>25</a:t>
            </a:fld>
            <a:endParaRPr lang="en-US" altLang="ja-JP">
              <a:latin typeface="+mn-ea"/>
              <a:ea typeface="+mn-ea"/>
            </a:endParaRPr>
          </a:p>
        </p:txBody>
      </p:sp>
      <p:sp>
        <p:nvSpPr>
          <p:cNvPr id="4" name="フッター プレースホルダー 3">
            <a:extLst>
              <a:ext uri="{FF2B5EF4-FFF2-40B4-BE49-F238E27FC236}">
                <a16:creationId xmlns:a16="http://schemas.microsoft.com/office/drawing/2014/main" id="{4DE40162-F65C-458B-9181-1516F82BBC12}"/>
              </a:ext>
            </a:extLst>
          </p:cNvPr>
          <p:cNvSpPr>
            <a:spLocks noGrp="1"/>
          </p:cNvSpPr>
          <p:nvPr>
            <p:ph type="ftr" sz="quarter" idx="11"/>
          </p:nvPr>
        </p:nvSpPr>
        <p:spPr/>
        <p:txBody>
          <a:bodyPr/>
          <a:lstStyle/>
          <a:p>
            <a:pPr>
              <a:defRPr/>
            </a:pPr>
            <a:r>
              <a:rPr lang="en-US" altLang="ja-JP" dirty="0">
                <a:latin typeface="+mn-ea"/>
                <a:ea typeface="+mn-ea"/>
              </a:rPr>
              <a:t>©</a:t>
            </a:r>
            <a:r>
              <a:rPr lang="ja-JP" altLang="en-US" dirty="0">
                <a:latin typeface="+mn-ea"/>
                <a:ea typeface="+mn-ea"/>
              </a:rPr>
              <a:t>　</a:t>
            </a:r>
            <a:r>
              <a:rPr lang="en-US" altLang="ja-JP" dirty="0">
                <a:latin typeface="+mn-ea"/>
                <a:ea typeface="+mn-ea"/>
              </a:rPr>
              <a:t>2020  IPA</a:t>
            </a:r>
            <a:r>
              <a:rPr lang="ja-JP" altLang="en-US" dirty="0">
                <a:latin typeface="+mn-ea"/>
                <a:ea typeface="+mn-ea"/>
              </a:rPr>
              <a:t>　 　</a:t>
            </a:r>
            <a:endParaRPr lang="en-US" altLang="ja-JP" dirty="0">
              <a:latin typeface="+mn-ea"/>
              <a:ea typeface="+mn-ea"/>
            </a:endParaRPr>
          </a:p>
        </p:txBody>
      </p:sp>
      <p:sp>
        <p:nvSpPr>
          <p:cNvPr id="11" name="テキスト ボックス 10">
            <a:extLst>
              <a:ext uri="{FF2B5EF4-FFF2-40B4-BE49-F238E27FC236}">
                <a16:creationId xmlns:a16="http://schemas.microsoft.com/office/drawing/2014/main" id="{5457EDCA-2F5D-4226-8580-BCEB49A224D6}"/>
              </a:ext>
            </a:extLst>
          </p:cNvPr>
          <p:cNvSpPr txBox="1"/>
          <p:nvPr/>
        </p:nvSpPr>
        <p:spPr>
          <a:xfrm>
            <a:off x="7580314" y="839448"/>
            <a:ext cx="1152128" cy="369332"/>
          </a:xfrm>
          <a:prstGeom prst="rect">
            <a:avLst/>
          </a:prstGeom>
          <a:noFill/>
          <a:ln>
            <a:solidFill>
              <a:srgbClr val="FF0000"/>
            </a:solidFill>
          </a:ln>
        </p:spPr>
        <p:txBody>
          <a:bodyPr wrap="square" rtlCol="0">
            <a:spAutoFit/>
          </a:bodyPr>
          <a:lstStyle/>
          <a:p>
            <a:pPr algn="ctr"/>
            <a:r>
              <a:rPr kumimoji="1" lang="ja-JP" altLang="en-US">
                <a:solidFill>
                  <a:srgbClr val="FF0000"/>
                </a:solidFill>
              </a:rPr>
              <a:t>シートＥ</a:t>
            </a:r>
            <a:endParaRPr kumimoji="1" lang="ja-JP" altLang="en-US" dirty="0">
              <a:solidFill>
                <a:srgbClr val="FF0000"/>
              </a:solidFill>
            </a:endParaRPr>
          </a:p>
        </p:txBody>
      </p:sp>
      <p:sp>
        <p:nvSpPr>
          <p:cNvPr id="12" name="テキスト ボックス 11">
            <a:extLst>
              <a:ext uri="{FF2B5EF4-FFF2-40B4-BE49-F238E27FC236}">
                <a16:creationId xmlns:a16="http://schemas.microsoft.com/office/drawing/2014/main" id="{08E65DF4-B5C1-42AD-9B96-295F15757A9F}"/>
              </a:ext>
            </a:extLst>
          </p:cNvPr>
          <p:cNvSpPr txBox="1"/>
          <p:nvPr/>
        </p:nvSpPr>
        <p:spPr>
          <a:xfrm>
            <a:off x="450909" y="1224111"/>
            <a:ext cx="8064897" cy="707886"/>
          </a:xfrm>
          <a:prstGeom prst="rect">
            <a:avLst/>
          </a:prstGeom>
          <a:noFill/>
        </p:spPr>
        <p:txBody>
          <a:bodyPr wrap="square" rtlCol="0">
            <a:spAutoFit/>
          </a:bodyPr>
          <a:lstStyle/>
          <a:p>
            <a:pPr eaLnBrk="0" hangingPunct="0"/>
            <a:r>
              <a:rPr lang="en-US" altLang="ja-JP" sz="2000" b="1" dirty="0">
                <a:solidFill>
                  <a:schemeClr val="accent6">
                    <a:lumMod val="75000"/>
                  </a:schemeClr>
                </a:solidFill>
                <a:latin typeface="+mn-ea"/>
                <a:ea typeface="+mn-ea"/>
              </a:rPr>
              <a:t>【</a:t>
            </a:r>
            <a:r>
              <a:rPr lang="ja-JP" altLang="en-US" sz="2000" b="1" dirty="0">
                <a:solidFill>
                  <a:schemeClr val="accent6">
                    <a:lumMod val="75000"/>
                  </a:schemeClr>
                </a:solidFill>
                <a:latin typeface="+mn-ea"/>
                <a:ea typeface="+mn-ea"/>
              </a:rPr>
              <a:t>システム要求事項の定義</a:t>
            </a:r>
            <a:r>
              <a:rPr lang="en-US" altLang="ja-JP" sz="2000" b="1" dirty="0">
                <a:solidFill>
                  <a:schemeClr val="accent6">
                    <a:lumMod val="75000"/>
                  </a:schemeClr>
                </a:solidFill>
                <a:latin typeface="+mn-ea"/>
                <a:ea typeface="+mn-ea"/>
              </a:rPr>
              <a:t>】</a:t>
            </a:r>
            <a:r>
              <a:rPr lang="ja-JP" altLang="en-US" sz="2000" b="1" dirty="0">
                <a:solidFill>
                  <a:schemeClr val="accent6">
                    <a:lumMod val="75000"/>
                  </a:schemeClr>
                </a:solidFill>
                <a:latin typeface="+mn-ea"/>
                <a:ea typeface="+mn-ea"/>
              </a:rPr>
              <a:t>　</a:t>
            </a:r>
            <a:endParaRPr lang="en-US" altLang="ja-JP" sz="2000" b="1" dirty="0">
              <a:solidFill>
                <a:schemeClr val="accent6">
                  <a:lumMod val="75000"/>
                </a:schemeClr>
              </a:solidFill>
              <a:latin typeface="+mn-ea"/>
              <a:ea typeface="+mn-ea"/>
            </a:endParaRPr>
          </a:p>
          <a:p>
            <a:pPr eaLnBrk="0" hangingPunct="0"/>
            <a:r>
              <a:rPr lang="ja-JP" altLang="en-US" sz="2000" b="1" dirty="0">
                <a:solidFill>
                  <a:schemeClr val="accent6">
                    <a:lumMod val="75000"/>
                  </a:schemeClr>
                </a:solidFill>
                <a:latin typeface="+mn-ea"/>
                <a:ea typeface="+mn-ea"/>
              </a:rPr>
              <a:t>　　</a:t>
            </a:r>
            <a:r>
              <a:rPr lang="en-US" altLang="ja-JP" sz="2000" b="1" dirty="0">
                <a:solidFill>
                  <a:schemeClr val="accent6">
                    <a:lumMod val="75000"/>
                  </a:schemeClr>
                </a:solidFill>
                <a:latin typeface="+mn-ea"/>
                <a:ea typeface="+mn-ea"/>
              </a:rPr>
              <a:t>4</a:t>
            </a:r>
            <a:r>
              <a:rPr lang="ja-JP" altLang="en-US" sz="2000" b="1" dirty="0" err="1">
                <a:solidFill>
                  <a:schemeClr val="accent6">
                    <a:lumMod val="75000"/>
                  </a:schemeClr>
                </a:solidFill>
                <a:latin typeface="+mn-ea"/>
                <a:ea typeface="+mn-ea"/>
              </a:rPr>
              <a:t>つの</a:t>
            </a:r>
            <a:r>
              <a:rPr lang="ja-JP" altLang="en-US" sz="2000" b="1" dirty="0">
                <a:solidFill>
                  <a:schemeClr val="accent6">
                    <a:lumMod val="75000"/>
                  </a:schemeClr>
                </a:solidFill>
                <a:latin typeface="+mn-ea"/>
                <a:ea typeface="+mn-ea"/>
              </a:rPr>
              <a:t>ポイントの観点での考察・活動内容</a:t>
            </a:r>
            <a:r>
              <a:rPr lang="ja-JP" altLang="en-US" sz="2000" b="1" dirty="0">
                <a:solidFill>
                  <a:schemeClr val="accent6">
                    <a:lumMod val="75000"/>
                  </a:schemeClr>
                </a:solidFill>
              </a:rPr>
              <a:t>のまとめ</a:t>
            </a:r>
            <a:endParaRPr lang="en-US" altLang="ja-JP" sz="2000" dirty="0">
              <a:solidFill>
                <a:schemeClr val="accent6">
                  <a:lumMod val="75000"/>
                </a:schemeClr>
              </a:solidFill>
              <a:latin typeface="+mn-ea"/>
              <a:ea typeface="+mn-ea"/>
            </a:endParaRPr>
          </a:p>
        </p:txBody>
      </p:sp>
      <p:sp>
        <p:nvSpPr>
          <p:cNvPr id="14" name="テキスト ボックス 13">
            <a:extLst>
              <a:ext uri="{FF2B5EF4-FFF2-40B4-BE49-F238E27FC236}">
                <a16:creationId xmlns:a16="http://schemas.microsoft.com/office/drawing/2014/main" id="{099E8B4C-D42E-455A-9D45-E1B7B56BF04D}"/>
              </a:ext>
            </a:extLst>
          </p:cNvPr>
          <p:cNvSpPr txBox="1"/>
          <p:nvPr/>
        </p:nvSpPr>
        <p:spPr>
          <a:xfrm>
            <a:off x="2483769" y="4077072"/>
            <a:ext cx="4896543" cy="2304256"/>
          </a:xfrm>
          <a:prstGeom prst="rect">
            <a:avLst/>
          </a:prstGeom>
          <a:solidFill>
            <a:schemeClr val="bg1">
              <a:lumMod val="85000"/>
            </a:schemeClr>
          </a:solidFill>
          <a:ln w="12700">
            <a:solidFill>
              <a:srgbClr val="0000CC"/>
            </a:solidFill>
          </a:ln>
        </p:spPr>
        <p:txBody>
          <a:bodyPr wrap="square" rtlCol="0" anchor="ctr" anchorCtr="0">
            <a:noAutofit/>
          </a:bodyPr>
          <a:lstStyle/>
          <a:p>
            <a:pPr algn="ctr"/>
            <a:r>
              <a:rPr lang="ja-JP" altLang="en-US" b="1" dirty="0"/>
              <a:t>省略</a:t>
            </a:r>
            <a:endParaRPr lang="en-US" altLang="ja-JP" b="1" dirty="0"/>
          </a:p>
        </p:txBody>
      </p:sp>
      <p:sp>
        <p:nvSpPr>
          <p:cNvPr id="15" name="四角形: 角を丸くする 14">
            <a:extLst>
              <a:ext uri="{FF2B5EF4-FFF2-40B4-BE49-F238E27FC236}">
                <a16:creationId xmlns:a16="http://schemas.microsoft.com/office/drawing/2014/main" id="{E899C3D0-0C37-4B0E-B6E1-A1F8A2FC9E2E}"/>
              </a:ext>
            </a:extLst>
          </p:cNvPr>
          <p:cNvSpPr/>
          <p:nvPr/>
        </p:nvSpPr>
        <p:spPr>
          <a:xfrm>
            <a:off x="1259632" y="3369186"/>
            <a:ext cx="6336704" cy="707886"/>
          </a:xfrm>
          <a:prstGeom prst="round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6" name="図 15">
            <a:extLst>
              <a:ext uri="{FF2B5EF4-FFF2-40B4-BE49-F238E27FC236}">
                <a16:creationId xmlns:a16="http://schemas.microsoft.com/office/drawing/2014/main" id="{656373E9-4D3F-4F85-A2C3-ED3F38EA07DF}"/>
              </a:ext>
            </a:extLst>
          </p:cNvPr>
          <p:cNvPicPr>
            <a:picLocks noChangeAspect="1"/>
          </p:cNvPicPr>
          <p:nvPr/>
        </p:nvPicPr>
        <p:blipFill>
          <a:blip r:embed="rId3"/>
          <a:stretch>
            <a:fillRect/>
          </a:stretch>
        </p:blipFill>
        <p:spPr>
          <a:xfrm>
            <a:off x="1115616" y="1916832"/>
            <a:ext cx="7025519" cy="4610164"/>
          </a:xfrm>
          <a:prstGeom prst="rect">
            <a:avLst/>
          </a:prstGeom>
        </p:spPr>
      </p:pic>
      <p:sp>
        <p:nvSpPr>
          <p:cNvPr id="17" name="タイトル 1">
            <a:extLst>
              <a:ext uri="{FF2B5EF4-FFF2-40B4-BE49-F238E27FC236}">
                <a16:creationId xmlns:a16="http://schemas.microsoft.com/office/drawing/2014/main" id="{13D6CF90-385B-4B9E-8352-99A8DCC270A6}"/>
              </a:ext>
            </a:extLst>
          </p:cNvPr>
          <p:cNvSpPr>
            <a:spLocks noGrp="1"/>
          </p:cNvSpPr>
          <p:nvPr>
            <p:ph type="title"/>
          </p:nvPr>
        </p:nvSpPr>
        <p:spPr>
          <a:xfrm>
            <a:off x="468313" y="44450"/>
            <a:ext cx="6983412" cy="1081088"/>
          </a:xfrm>
        </p:spPr>
        <p:txBody>
          <a:bodyPr/>
          <a:lstStyle/>
          <a:p>
            <a:r>
              <a:rPr kumimoji="1" lang="ja-JP" altLang="en-US" dirty="0">
                <a:solidFill>
                  <a:schemeClr val="tx1"/>
                </a:solidFill>
                <a:latin typeface="+mn-ea"/>
                <a:ea typeface="+mn-ea"/>
              </a:rPr>
              <a:t>３</a:t>
            </a:r>
            <a:r>
              <a:rPr kumimoji="1" lang="en-US" altLang="ja-JP" dirty="0">
                <a:solidFill>
                  <a:schemeClr val="tx1"/>
                </a:solidFill>
                <a:latin typeface="+mn-ea"/>
                <a:ea typeface="+mn-ea"/>
              </a:rPr>
              <a:t>.</a:t>
            </a:r>
            <a:r>
              <a:rPr kumimoji="1" lang="ja-JP" altLang="en-US" dirty="0">
                <a:solidFill>
                  <a:schemeClr val="tx1"/>
                </a:solidFill>
                <a:latin typeface="+mn-ea"/>
                <a:ea typeface="+mn-ea"/>
              </a:rPr>
              <a:t>システム要求事項定義</a:t>
            </a:r>
          </a:p>
        </p:txBody>
      </p:sp>
    </p:spTree>
    <p:extLst>
      <p:ext uri="{BB962C8B-B14F-4D97-AF65-F5344CB8AC3E}">
        <p14:creationId xmlns:p14="http://schemas.microsoft.com/office/powerpoint/2010/main" val="6826800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BF70CB8-A438-47DA-A8FA-C0C9B14D9801}"/>
              </a:ext>
            </a:extLst>
          </p:cNvPr>
          <p:cNvSpPr>
            <a:spLocks noGrp="1"/>
          </p:cNvSpPr>
          <p:nvPr>
            <p:ph type="title"/>
          </p:nvPr>
        </p:nvSpPr>
        <p:spPr>
          <a:xfrm>
            <a:off x="395536" y="44449"/>
            <a:ext cx="7488064" cy="1254093"/>
          </a:xfrm>
        </p:spPr>
        <p:txBody>
          <a:bodyPr/>
          <a:lstStyle/>
          <a:p>
            <a:r>
              <a:rPr lang="ja-JP" altLang="en-US" dirty="0">
                <a:solidFill>
                  <a:schemeClr val="tx1"/>
                </a:solidFill>
                <a:latin typeface="+mn-ea"/>
                <a:ea typeface="+mn-ea"/>
              </a:rPr>
              <a:t>　ポイント</a:t>
            </a:r>
            <a:r>
              <a:rPr lang="en-US" altLang="ja-JP" dirty="0">
                <a:solidFill>
                  <a:schemeClr val="tx1"/>
                </a:solidFill>
                <a:latin typeface="+mn-ea"/>
                <a:ea typeface="+mn-ea"/>
              </a:rPr>
              <a:t>×</a:t>
            </a:r>
            <a:r>
              <a:rPr lang="ja-JP" altLang="en-US" dirty="0">
                <a:solidFill>
                  <a:schemeClr val="tx1"/>
                </a:solidFill>
                <a:latin typeface="+mn-ea"/>
                <a:ea typeface="+mn-ea"/>
              </a:rPr>
              <a:t>プロセス対応表</a:t>
            </a:r>
            <a:endParaRPr kumimoji="1" lang="ja-JP" altLang="en-US" dirty="0">
              <a:solidFill>
                <a:schemeClr val="tx1"/>
              </a:solidFill>
              <a:latin typeface="+mn-ea"/>
              <a:ea typeface="+mn-ea"/>
            </a:endParaRPr>
          </a:p>
        </p:txBody>
      </p:sp>
      <p:sp>
        <p:nvSpPr>
          <p:cNvPr id="10" name="テキスト ボックス 9">
            <a:extLst>
              <a:ext uri="{FF2B5EF4-FFF2-40B4-BE49-F238E27FC236}">
                <a16:creationId xmlns:a16="http://schemas.microsoft.com/office/drawing/2014/main" id="{CB0D0232-E20B-44E7-87A5-22B20BF67FAD}"/>
              </a:ext>
            </a:extLst>
          </p:cNvPr>
          <p:cNvSpPr txBox="1"/>
          <p:nvPr/>
        </p:nvSpPr>
        <p:spPr>
          <a:xfrm>
            <a:off x="393912" y="1287248"/>
            <a:ext cx="8064897" cy="1200329"/>
          </a:xfrm>
          <a:prstGeom prst="rect">
            <a:avLst/>
          </a:prstGeom>
          <a:noFill/>
        </p:spPr>
        <p:txBody>
          <a:bodyPr wrap="square" rtlCol="0">
            <a:spAutoFit/>
          </a:bodyPr>
          <a:lstStyle/>
          <a:p>
            <a:pPr eaLnBrk="0" hangingPunct="0"/>
            <a:r>
              <a:rPr lang="ja-JP" altLang="en-US" b="1" dirty="0">
                <a:latin typeface="+mn-ea"/>
                <a:ea typeface="+mn-ea"/>
              </a:rPr>
              <a:t>各プロセスの実行の際に、「</a:t>
            </a:r>
            <a:r>
              <a:rPr lang="en-US" altLang="ja-JP" b="1" dirty="0" err="1">
                <a:latin typeface="+mn-ea"/>
                <a:ea typeface="+mn-ea"/>
              </a:rPr>
              <a:t>SysE</a:t>
            </a:r>
            <a:r>
              <a:rPr lang="ja-JP" altLang="en-US" b="1" dirty="0">
                <a:latin typeface="+mn-ea"/>
                <a:ea typeface="+mn-ea"/>
              </a:rPr>
              <a:t>の４つのポイント」　の考え方が有効であった推進や</a:t>
            </a:r>
            <a:r>
              <a:rPr lang="ja-JP" altLang="en-US" b="1" dirty="0">
                <a:latin typeface="+mn-ea"/>
                <a:ea typeface="+mn-ea"/>
                <a:cs typeface="+mj-cs"/>
              </a:rPr>
              <a:t>チェックの内容を以下の表に記載しています。</a:t>
            </a:r>
            <a:r>
              <a:rPr lang="ja-JP" altLang="en-US" b="1" dirty="0">
                <a:latin typeface="+mn-ea"/>
                <a:ea typeface="+mn-ea"/>
              </a:rPr>
              <a:t>（枠内に書けない場合は別紙に記載）</a:t>
            </a:r>
          </a:p>
          <a:p>
            <a:pPr eaLnBrk="0" hangingPunct="0"/>
            <a:endParaRPr lang="en-US" altLang="ja-JP" dirty="0">
              <a:latin typeface="+mn-ea"/>
              <a:ea typeface="+mn-ea"/>
              <a:cs typeface="+mj-cs"/>
            </a:endParaRPr>
          </a:p>
        </p:txBody>
      </p:sp>
      <p:sp>
        <p:nvSpPr>
          <p:cNvPr id="3" name="スライド番号プレースホルダー 2">
            <a:extLst>
              <a:ext uri="{FF2B5EF4-FFF2-40B4-BE49-F238E27FC236}">
                <a16:creationId xmlns:a16="http://schemas.microsoft.com/office/drawing/2014/main" id="{A56638DA-3A20-4CB0-8625-EF211D74B150}"/>
              </a:ext>
            </a:extLst>
          </p:cNvPr>
          <p:cNvSpPr>
            <a:spLocks noGrp="1"/>
          </p:cNvSpPr>
          <p:nvPr>
            <p:ph type="sldNum" sz="quarter" idx="12"/>
          </p:nvPr>
        </p:nvSpPr>
        <p:spPr/>
        <p:txBody>
          <a:bodyPr/>
          <a:lstStyle/>
          <a:p>
            <a:pPr>
              <a:defRPr/>
            </a:pPr>
            <a:fld id="{947C4043-D9BA-404F-BA06-4F161DED0E96}" type="slidenum">
              <a:rPr lang="en-US" altLang="ja-JP" smtClean="0">
                <a:latin typeface="+mn-ea"/>
                <a:ea typeface="+mn-ea"/>
              </a:rPr>
              <a:pPr>
                <a:defRPr/>
              </a:pPr>
              <a:t>3</a:t>
            </a:fld>
            <a:endParaRPr lang="en-US" altLang="ja-JP">
              <a:latin typeface="+mn-ea"/>
              <a:ea typeface="+mn-ea"/>
            </a:endParaRPr>
          </a:p>
        </p:txBody>
      </p:sp>
      <p:sp>
        <p:nvSpPr>
          <p:cNvPr id="4" name="フッター プレースホルダー 3">
            <a:extLst>
              <a:ext uri="{FF2B5EF4-FFF2-40B4-BE49-F238E27FC236}">
                <a16:creationId xmlns:a16="http://schemas.microsoft.com/office/drawing/2014/main" id="{CFA26DD3-CF2E-47EC-AC1E-09EEE6626B7D}"/>
              </a:ext>
            </a:extLst>
          </p:cNvPr>
          <p:cNvSpPr>
            <a:spLocks noGrp="1"/>
          </p:cNvSpPr>
          <p:nvPr>
            <p:ph type="ftr" sz="quarter" idx="11"/>
          </p:nvPr>
        </p:nvSpPr>
        <p:spPr/>
        <p:txBody>
          <a:bodyPr/>
          <a:lstStyle/>
          <a:p>
            <a:pPr>
              <a:defRPr/>
            </a:pPr>
            <a:r>
              <a:rPr lang="en-US" altLang="ja-JP" dirty="0">
                <a:latin typeface="+mn-ea"/>
                <a:ea typeface="+mn-ea"/>
              </a:rPr>
              <a:t>©</a:t>
            </a:r>
            <a:r>
              <a:rPr lang="ja-JP" altLang="en-US" dirty="0">
                <a:latin typeface="+mn-ea"/>
                <a:ea typeface="+mn-ea"/>
              </a:rPr>
              <a:t>　</a:t>
            </a:r>
            <a:r>
              <a:rPr lang="en-US" altLang="ja-JP" dirty="0">
                <a:latin typeface="+mn-ea"/>
                <a:ea typeface="+mn-ea"/>
              </a:rPr>
              <a:t>2020  IPA</a:t>
            </a:r>
            <a:r>
              <a:rPr lang="ja-JP" altLang="en-US" dirty="0">
                <a:latin typeface="+mn-ea"/>
                <a:ea typeface="+mn-ea"/>
              </a:rPr>
              <a:t>　 　</a:t>
            </a:r>
            <a:endParaRPr lang="en-US" altLang="ja-JP" dirty="0">
              <a:latin typeface="+mn-ea"/>
              <a:ea typeface="+mn-ea"/>
            </a:endParaRPr>
          </a:p>
        </p:txBody>
      </p:sp>
      <p:sp>
        <p:nvSpPr>
          <p:cNvPr id="21" name="テキスト ボックス 20">
            <a:extLst>
              <a:ext uri="{FF2B5EF4-FFF2-40B4-BE49-F238E27FC236}">
                <a16:creationId xmlns:a16="http://schemas.microsoft.com/office/drawing/2014/main" id="{E8346201-FE51-493A-BA2D-32EFC0EA3167}"/>
              </a:ext>
            </a:extLst>
          </p:cNvPr>
          <p:cNvSpPr txBox="1"/>
          <p:nvPr/>
        </p:nvSpPr>
        <p:spPr>
          <a:xfrm>
            <a:off x="3759628" y="4271580"/>
            <a:ext cx="2793572" cy="1773855"/>
          </a:xfrm>
          <a:prstGeom prst="rect">
            <a:avLst/>
          </a:prstGeom>
          <a:solidFill>
            <a:schemeClr val="bg1">
              <a:lumMod val="85000"/>
            </a:schemeClr>
          </a:solidFill>
          <a:ln w="12700">
            <a:solidFill>
              <a:srgbClr val="0000CC"/>
            </a:solidFill>
          </a:ln>
        </p:spPr>
        <p:txBody>
          <a:bodyPr wrap="square" rtlCol="0" anchor="ctr" anchorCtr="0">
            <a:noAutofit/>
          </a:bodyPr>
          <a:lstStyle/>
          <a:p>
            <a:pPr algn="ctr"/>
            <a:r>
              <a:rPr lang="ja-JP" altLang="en-US" b="1" dirty="0">
                <a:latin typeface="+mn-ea"/>
                <a:ea typeface="+mn-ea"/>
              </a:rPr>
              <a:t>これらのプロセスは</a:t>
            </a:r>
            <a:endParaRPr lang="en-US" altLang="ja-JP" b="1" dirty="0">
              <a:latin typeface="+mn-ea"/>
              <a:ea typeface="+mn-ea"/>
            </a:endParaRPr>
          </a:p>
          <a:p>
            <a:pPr algn="ctr"/>
            <a:r>
              <a:rPr lang="ja-JP" altLang="en-US" b="1" dirty="0">
                <a:latin typeface="+mn-ea"/>
                <a:ea typeface="+mn-ea"/>
              </a:rPr>
              <a:t>今回の演習の対象外</a:t>
            </a:r>
            <a:endParaRPr lang="en-US" altLang="ja-JP" b="1" dirty="0">
              <a:latin typeface="+mn-ea"/>
              <a:ea typeface="+mn-ea"/>
            </a:endParaRPr>
          </a:p>
        </p:txBody>
      </p:sp>
      <p:cxnSp>
        <p:nvCxnSpPr>
          <p:cNvPr id="22" name="直線矢印コネクタ 21">
            <a:extLst>
              <a:ext uri="{FF2B5EF4-FFF2-40B4-BE49-F238E27FC236}">
                <a16:creationId xmlns:a16="http://schemas.microsoft.com/office/drawing/2014/main" id="{32EF8CEC-95F9-4507-A2BF-6B01D2EA913D}"/>
              </a:ext>
            </a:extLst>
          </p:cNvPr>
          <p:cNvCxnSpPr>
            <a:cxnSpLocks/>
          </p:cNvCxnSpPr>
          <p:nvPr/>
        </p:nvCxnSpPr>
        <p:spPr>
          <a:xfrm flipH="1">
            <a:off x="2535492" y="5081415"/>
            <a:ext cx="1224136" cy="0"/>
          </a:xfrm>
          <a:prstGeom prst="straightConnector1">
            <a:avLst/>
          </a:prstGeom>
          <a:ln w="38100">
            <a:solidFill>
              <a:srgbClr val="0000CC"/>
            </a:solidFill>
            <a:tailEnd type="triangle"/>
          </a:ln>
        </p:spPr>
        <p:style>
          <a:lnRef idx="1">
            <a:schemeClr val="accent1"/>
          </a:lnRef>
          <a:fillRef idx="0">
            <a:schemeClr val="accent1"/>
          </a:fillRef>
          <a:effectRef idx="0">
            <a:schemeClr val="accent1"/>
          </a:effectRef>
          <a:fontRef idx="minor">
            <a:schemeClr val="tx1"/>
          </a:fontRef>
        </p:style>
      </p:cxnSp>
      <p:sp>
        <p:nvSpPr>
          <p:cNvPr id="24" name="四角形: 角を丸くする 23">
            <a:extLst>
              <a:ext uri="{FF2B5EF4-FFF2-40B4-BE49-F238E27FC236}">
                <a16:creationId xmlns:a16="http://schemas.microsoft.com/office/drawing/2014/main" id="{41B8B013-8883-42BA-81DF-575301F3E0C7}"/>
              </a:ext>
            </a:extLst>
          </p:cNvPr>
          <p:cNvSpPr/>
          <p:nvPr/>
        </p:nvSpPr>
        <p:spPr>
          <a:xfrm>
            <a:off x="1475656" y="2348880"/>
            <a:ext cx="1080120" cy="611166"/>
          </a:xfrm>
          <a:prstGeom prst="round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四角形: 角を丸くする 24">
            <a:extLst>
              <a:ext uri="{FF2B5EF4-FFF2-40B4-BE49-F238E27FC236}">
                <a16:creationId xmlns:a16="http://schemas.microsoft.com/office/drawing/2014/main" id="{59E07E96-AA7B-4BC8-8261-348BCF9805F2}"/>
              </a:ext>
            </a:extLst>
          </p:cNvPr>
          <p:cNvSpPr/>
          <p:nvPr/>
        </p:nvSpPr>
        <p:spPr>
          <a:xfrm>
            <a:off x="2719671" y="2348880"/>
            <a:ext cx="4896544" cy="504056"/>
          </a:xfrm>
          <a:prstGeom prst="round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rgbClr val="FF0000"/>
                </a:solidFill>
              </a:rPr>
              <a:t>プロセスごとに４つのポイントを特に意識して進めた内容、チェックした内容などを示します。</a:t>
            </a:r>
          </a:p>
        </p:txBody>
      </p:sp>
      <p:sp>
        <p:nvSpPr>
          <p:cNvPr id="26" name="矢印: 右 25">
            <a:extLst>
              <a:ext uri="{FF2B5EF4-FFF2-40B4-BE49-F238E27FC236}">
                <a16:creationId xmlns:a16="http://schemas.microsoft.com/office/drawing/2014/main" id="{9F1386F7-91E3-40F2-BCB9-42CDDBCA27CC}"/>
              </a:ext>
            </a:extLst>
          </p:cNvPr>
          <p:cNvSpPr/>
          <p:nvPr/>
        </p:nvSpPr>
        <p:spPr>
          <a:xfrm>
            <a:off x="2555776" y="2492896"/>
            <a:ext cx="144016" cy="216024"/>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四角形: 角を丸くする 26">
            <a:extLst>
              <a:ext uri="{FF2B5EF4-FFF2-40B4-BE49-F238E27FC236}">
                <a16:creationId xmlns:a16="http://schemas.microsoft.com/office/drawing/2014/main" id="{48374885-AA32-4AAE-A6CC-6A014EC506C6}"/>
              </a:ext>
            </a:extLst>
          </p:cNvPr>
          <p:cNvSpPr/>
          <p:nvPr/>
        </p:nvSpPr>
        <p:spPr>
          <a:xfrm>
            <a:off x="1475656" y="2952642"/>
            <a:ext cx="1080120" cy="611166"/>
          </a:xfrm>
          <a:prstGeom prst="round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四角形: 角を丸くする 27">
            <a:extLst>
              <a:ext uri="{FF2B5EF4-FFF2-40B4-BE49-F238E27FC236}">
                <a16:creationId xmlns:a16="http://schemas.microsoft.com/office/drawing/2014/main" id="{D788B9D1-B27F-4D61-8E89-DC49597C1096}"/>
              </a:ext>
            </a:extLst>
          </p:cNvPr>
          <p:cNvSpPr/>
          <p:nvPr/>
        </p:nvSpPr>
        <p:spPr>
          <a:xfrm>
            <a:off x="2719671" y="2952642"/>
            <a:ext cx="4896544" cy="504056"/>
          </a:xfrm>
          <a:prstGeom prst="round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rgbClr val="FF0000"/>
                </a:solidFill>
              </a:rPr>
              <a:t>プロセスごとに４つのポイントを特に意識して進めた内容、チェックした内容などを示します。</a:t>
            </a:r>
          </a:p>
        </p:txBody>
      </p:sp>
      <p:sp>
        <p:nvSpPr>
          <p:cNvPr id="29" name="矢印: 右 28">
            <a:extLst>
              <a:ext uri="{FF2B5EF4-FFF2-40B4-BE49-F238E27FC236}">
                <a16:creationId xmlns:a16="http://schemas.microsoft.com/office/drawing/2014/main" id="{8EF6BB13-BA02-4EF9-AD0F-7EE739758EF6}"/>
              </a:ext>
            </a:extLst>
          </p:cNvPr>
          <p:cNvSpPr/>
          <p:nvPr/>
        </p:nvSpPr>
        <p:spPr>
          <a:xfrm>
            <a:off x="2571901" y="3096658"/>
            <a:ext cx="144016" cy="216024"/>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四角形: 角を丸くする 29">
            <a:extLst>
              <a:ext uri="{FF2B5EF4-FFF2-40B4-BE49-F238E27FC236}">
                <a16:creationId xmlns:a16="http://schemas.microsoft.com/office/drawing/2014/main" id="{988AEA08-450C-4B10-9149-F678B86AE700}"/>
              </a:ext>
            </a:extLst>
          </p:cNvPr>
          <p:cNvSpPr/>
          <p:nvPr/>
        </p:nvSpPr>
        <p:spPr>
          <a:xfrm>
            <a:off x="2719671" y="3547159"/>
            <a:ext cx="4896544" cy="504056"/>
          </a:xfrm>
          <a:prstGeom prst="round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rgbClr val="FF0000"/>
                </a:solidFill>
              </a:rPr>
              <a:t>プロセスごとに４つのポイントを特に意識して進めた内容、チェックした内容などを示します。</a:t>
            </a:r>
          </a:p>
        </p:txBody>
      </p:sp>
      <p:sp>
        <p:nvSpPr>
          <p:cNvPr id="31" name="矢印: 右 30">
            <a:extLst>
              <a:ext uri="{FF2B5EF4-FFF2-40B4-BE49-F238E27FC236}">
                <a16:creationId xmlns:a16="http://schemas.microsoft.com/office/drawing/2014/main" id="{1A9DB903-0794-4E66-A7D4-78457F571F30}"/>
              </a:ext>
            </a:extLst>
          </p:cNvPr>
          <p:cNvSpPr/>
          <p:nvPr/>
        </p:nvSpPr>
        <p:spPr>
          <a:xfrm>
            <a:off x="2585897" y="3691175"/>
            <a:ext cx="144016" cy="216024"/>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四角形: 角を丸くする 32">
            <a:extLst>
              <a:ext uri="{FF2B5EF4-FFF2-40B4-BE49-F238E27FC236}">
                <a16:creationId xmlns:a16="http://schemas.microsoft.com/office/drawing/2014/main" id="{9EA399AB-7BB0-4890-8EF9-F48884018C23}"/>
              </a:ext>
            </a:extLst>
          </p:cNvPr>
          <p:cNvSpPr/>
          <p:nvPr/>
        </p:nvSpPr>
        <p:spPr>
          <a:xfrm>
            <a:off x="1488027" y="2348880"/>
            <a:ext cx="1080120" cy="611166"/>
          </a:xfrm>
          <a:prstGeom prst="round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四角形: 角を丸くする 36">
            <a:extLst>
              <a:ext uri="{FF2B5EF4-FFF2-40B4-BE49-F238E27FC236}">
                <a16:creationId xmlns:a16="http://schemas.microsoft.com/office/drawing/2014/main" id="{3F4D565F-1C39-422F-B8FC-F0880EB7E6C1}"/>
              </a:ext>
            </a:extLst>
          </p:cNvPr>
          <p:cNvSpPr/>
          <p:nvPr/>
        </p:nvSpPr>
        <p:spPr>
          <a:xfrm>
            <a:off x="1488027" y="2952642"/>
            <a:ext cx="1080120" cy="611166"/>
          </a:xfrm>
          <a:prstGeom prst="round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四角形: 角を丸くする 37">
            <a:extLst>
              <a:ext uri="{FF2B5EF4-FFF2-40B4-BE49-F238E27FC236}">
                <a16:creationId xmlns:a16="http://schemas.microsoft.com/office/drawing/2014/main" id="{8F23E3EB-1A79-4C6A-B5CE-F7994A2E8048}"/>
              </a:ext>
            </a:extLst>
          </p:cNvPr>
          <p:cNvSpPr/>
          <p:nvPr/>
        </p:nvSpPr>
        <p:spPr>
          <a:xfrm>
            <a:off x="1488027" y="3547159"/>
            <a:ext cx="1080120" cy="611166"/>
          </a:xfrm>
          <a:prstGeom prst="round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四角形: 角を丸くする 38">
            <a:extLst>
              <a:ext uri="{FF2B5EF4-FFF2-40B4-BE49-F238E27FC236}">
                <a16:creationId xmlns:a16="http://schemas.microsoft.com/office/drawing/2014/main" id="{4C00656D-8EAB-4510-8587-7B44073DE391}"/>
              </a:ext>
            </a:extLst>
          </p:cNvPr>
          <p:cNvSpPr/>
          <p:nvPr/>
        </p:nvSpPr>
        <p:spPr>
          <a:xfrm>
            <a:off x="1475656" y="4149081"/>
            <a:ext cx="1080120" cy="2377132"/>
          </a:xfrm>
          <a:prstGeom prst="roundRect">
            <a:avLst/>
          </a:prstGeom>
          <a:noFill/>
          <a:ln w="412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rgbClr val="FF0000"/>
                </a:solidFill>
              </a:rPr>
              <a:t>　　　　　　　　　</a:t>
            </a:r>
          </a:p>
        </p:txBody>
      </p:sp>
      <p:pic>
        <p:nvPicPr>
          <p:cNvPr id="40" name="図 39">
            <a:extLst>
              <a:ext uri="{FF2B5EF4-FFF2-40B4-BE49-F238E27FC236}">
                <a16:creationId xmlns:a16="http://schemas.microsoft.com/office/drawing/2014/main" id="{6B92D06E-B498-4D3B-81EC-5D2F614D9536}"/>
              </a:ext>
            </a:extLst>
          </p:cNvPr>
          <p:cNvPicPr>
            <a:picLocks noChangeAspect="1"/>
          </p:cNvPicPr>
          <p:nvPr/>
        </p:nvPicPr>
        <p:blipFill>
          <a:blip r:embed="rId3"/>
          <a:stretch>
            <a:fillRect/>
          </a:stretch>
        </p:blipFill>
        <p:spPr>
          <a:xfrm>
            <a:off x="1331640" y="2060848"/>
            <a:ext cx="6804858" cy="4465365"/>
          </a:xfrm>
          <a:prstGeom prst="rect">
            <a:avLst/>
          </a:prstGeom>
        </p:spPr>
      </p:pic>
    </p:spTree>
    <p:extLst>
      <p:ext uri="{BB962C8B-B14F-4D97-AF65-F5344CB8AC3E}">
        <p14:creationId xmlns:p14="http://schemas.microsoft.com/office/powerpoint/2010/main" val="39201335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6BDB437F-8E18-4E6A-B1C3-F7BC7A2A5962}"/>
              </a:ext>
            </a:extLst>
          </p:cNvPr>
          <p:cNvSpPr>
            <a:spLocks noGrp="1"/>
          </p:cNvSpPr>
          <p:nvPr>
            <p:ph type="title"/>
          </p:nvPr>
        </p:nvSpPr>
        <p:spPr>
          <a:xfrm>
            <a:off x="292822" y="27892"/>
            <a:ext cx="7655270" cy="1081088"/>
          </a:xfrm>
        </p:spPr>
        <p:txBody>
          <a:bodyPr/>
          <a:lstStyle/>
          <a:p>
            <a:r>
              <a:rPr kumimoji="1" lang="ja-JP" altLang="en-US" sz="2400" dirty="0">
                <a:solidFill>
                  <a:schemeClr val="tx1"/>
                </a:solidFill>
                <a:latin typeface="ＭＳ Ｐゴシック" panose="020B0600070205080204" pitchFamily="50" charset="-128"/>
                <a:ea typeface="ＭＳ Ｐゴシック" panose="020B0600070205080204" pitchFamily="50" charset="-128"/>
              </a:rPr>
              <a:t>テクニカルプロセス</a:t>
            </a:r>
            <a:r>
              <a:rPr lang="ja-JP" altLang="en-US" sz="2400" dirty="0">
                <a:solidFill>
                  <a:schemeClr val="tx1"/>
                </a:solidFill>
                <a:latin typeface="ＭＳ Ｐゴシック" panose="020B0600070205080204" pitchFamily="50" charset="-128"/>
                <a:ea typeface="ＭＳ Ｐゴシック" panose="020B0600070205080204" pitchFamily="50" charset="-128"/>
              </a:rPr>
              <a:t>概説　</a:t>
            </a:r>
            <a:r>
              <a:rPr lang="en-US" altLang="ja-JP" sz="2400" dirty="0">
                <a:solidFill>
                  <a:schemeClr val="tx1"/>
                </a:solidFill>
                <a:latin typeface="ＭＳ Ｐゴシック" panose="020B0600070205080204" pitchFamily="50" charset="-128"/>
                <a:ea typeface="ＭＳ Ｐゴシック" panose="020B0600070205080204" pitchFamily="50" charset="-128"/>
              </a:rPr>
              <a:t>(</a:t>
            </a:r>
            <a:r>
              <a:rPr lang="ja-JP" altLang="en-US" sz="2400" dirty="0">
                <a:solidFill>
                  <a:schemeClr val="tx1"/>
                </a:solidFill>
                <a:latin typeface="ＭＳ Ｐゴシック" panose="020B0600070205080204" pitchFamily="50" charset="-128"/>
                <a:ea typeface="ＭＳ Ｐゴシック" panose="020B0600070205080204" pitchFamily="50" charset="-128"/>
              </a:rPr>
              <a:t>再掲）</a:t>
            </a:r>
            <a:br>
              <a:rPr kumimoji="1" lang="en-US" altLang="ja-JP" sz="2400" dirty="0">
                <a:solidFill>
                  <a:schemeClr val="tx1"/>
                </a:solidFill>
                <a:latin typeface="ＭＳ Ｐゴシック" panose="020B0600070205080204" pitchFamily="50" charset="-128"/>
                <a:ea typeface="ＭＳ Ｐゴシック" panose="020B0600070205080204" pitchFamily="50" charset="-128"/>
              </a:rPr>
            </a:br>
            <a:r>
              <a:rPr kumimoji="1" lang="ja-JP" altLang="en-US" sz="3200" dirty="0">
                <a:solidFill>
                  <a:schemeClr val="tx1"/>
                </a:solidFill>
                <a:latin typeface="ＭＳ Ｐゴシック" panose="020B0600070205080204" pitchFamily="50" charset="-128"/>
                <a:ea typeface="ＭＳ Ｐゴシック" panose="020B0600070205080204" pitchFamily="50" charset="-128"/>
              </a:rPr>
              <a:t>６．４．１　</a:t>
            </a:r>
            <a:r>
              <a:rPr lang="ja-JP" altLang="en-US" sz="3200" dirty="0">
                <a:solidFill>
                  <a:schemeClr val="tx1"/>
                </a:solidFill>
                <a:latin typeface="ＭＳ Ｐゴシック" panose="020B0600070205080204" pitchFamily="50" charset="-128"/>
                <a:ea typeface="ＭＳ Ｐゴシック" panose="020B0600070205080204" pitchFamily="50" charset="-128"/>
              </a:rPr>
              <a:t>ビジネス又はミッション分析</a:t>
            </a:r>
            <a:endParaRPr kumimoji="1" lang="ja-JP" altLang="en-US" sz="3200" dirty="0">
              <a:solidFill>
                <a:schemeClr val="tx1"/>
              </a:solidFill>
              <a:latin typeface="ＭＳ Ｐゴシック" panose="020B0600070205080204" pitchFamily="50" charset="-128"/>
              <a:ea typeface="ＭＳ Ｐゴシック" panose="020B0600070205080204" pitchFamily="50" charset="-128"/>
            </a:endParaRPr>
          </a:p>
        </p:txBody>
      </p:sp>
      <p:sp>
        <p:nvSpPr>
          <p:cNvPr id="5" name="スライド番号プレースホルダー 4">
            <a:extLst>
              <a:ext uri="{FF2B5EF4-FFF2-40B4-BE49-F238E27FC236}">
                <a16:creationId xmlns:a16="http://schemas.microsoft.com/office/drawing/2014/main" id="{9E0A65D4-FAF8-4C9D-A6E6-D2374D3567AE}"/>
              </a:ext>
            </a:extLst>
          </p:cNvPr>
          <p:cNvSpPr>
            <a:spLocks noGrp="1"/>
          </p:cNvSpPr>
          <p:nvPr>
            <p:ph type="sldNum" sz="quarter" idx="12"/>
          </p:nvPr>
        </p:nvSpPr>
        <p:spPr/>
        <p:txBody>
          <a:bodyPr/>
          <a:lstStyle/>
          <a:p>
            <a:fld id="{ADEB7F7A-3BE6-4FB0-8192-DE0313903FF1}" type="slidenum">
              <a:rPr kumimoji="1" lang="ja-JP" altLang="en-US" smtClean="0">
                <a:latin typeface="ＭＳ Ｐゴシック" panose="020B0600070205080204" pitchFamily="50" charset="-128"/>
                <a:ea typeface="ＭＳ Ｐゴシック" panose="020B0600070205080204" pitchFamily="50" charset="-128"/>
              </a:rPr>
              <a:t>4</a:t>
            </a:fld>
            <a:endParaRPr kumimoji="1" lang="ja-JP" altLang="en-US" dirty="0">
              <a:latin typeface="ＭＳ Ｐゴシック" panose="020B0600070205080204" pitchFamily="50" charset="-128"/>
              <a:ea typeface="ＭＳ Ｐゴシック" panose="020B0600070205080204" pitchFamily="50" charset="-128"/>
            </a:endParaRPr>
          </a:p>
        </p:txBody>
      </p:sp>
      <p:sp>
        <p:nvSpPr>
          <p:cNvPr id="11" name="タイトル 1">
            <a:extLst>
              <a:ext uri="{FF2B5EF4-FFF2-40B4-BE49-F238E27FC236}">
                <a16:creationId xmlns:a16="http://schemas.microsoft.com/office/drawing/2014/main" id="{B67A35AB-CBE4-43B0-BCBD-8C74A38A65F0}"/>
              </a:ext>
            </a:extLst>
          </p:cNvPr>
          <p:cNvSpPr txBox="1">
            <a:spLocks/>
          </p:cNvSpPr>
          <p:nvPr/>
        </p:nvSpPr>
        <p:spPr>
          <a:xfrm>
            <a:off x="468313" y="44450"/>
            <a:ext cx="6983412" cy="108108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kumimoji="1" sz="3600" kern="1200">
                <a:solidFill>
                  <a:schemeClr val="tx1"/>
                </a:solidFill>
                <a:latin typeface="メイリオ" panose="020B0604030504040204" pitchFamily="50" charset="-128"/>
                <a:ea typeface="メイリオ" panose="020B0604030504040204" pitchFamily="50" charset="-128"/>
                <a:cs typeface="+mj-cs"/>
              </a:defRPr>
            </a:lvl1pPr>
          </a:lstStyle>
          <a:p>
            <a:endParaRPr lang="ja-JP" altLang="en-US" dirty="0">
              <a:latin typeface="ＭＳ Ｐゴシック" panose="020B0600070205080204" pitchFamily="50" charset="-128"/>
              <a:ea typeface="ＭＳ Ｐゴシック" panose="020B0600070205080204" pitchFamily="50" charset="-128"/>
            </a:endParaRPr>
          </a:p>
        </p:txBody>
      </p:sp>
      <p:sp>
        <p:nvSpPr>
          <p:cNvPr id="4" name="フッター プレースホルダー 3">
            <a:extLst>
              <a:ext uri="{FF2B5EF4-FFF2-40B4-BE49-F238E27FC236}">
                <a16:creationId xmlns:a16="http://schemas.microsoft.com/office/drawing/2014/main" id="{4E964718-04AA-42AB-B182-398F97B1DA3A}"/>
              </a:ext>
            </a:extLst>
          </p:cNvPr>
          <p:cNvSpPr>
            <a:spLocks noGrp="1"/>
          </p:cNvSpPr>
          <p:nvPr>
            <p:ph type="ftr" sz="quarter" idx="11"/>
          </p:nvPr>
        </p:nvSpPr>
        <p:spPr/>
        <p:txBody>
          <a:bodyPr/>
          <a:lstStyle/>
          <a:p>
            <a:pPr>
              <a:defRPr/>
            </a:pPr>
            <a:r>
              <a:rPr lang="en-US" altLang="ja-JP" dirty="0">
                <a:latin typeface="+mn-ea"/>
              </a:rPr>
              <a:t>©</a:t>
            </a:r>
            <a:r>
              <a:rPr lang="ja-JP" altLang="en-US" dirty="0">
                <a:latin typeface="+mn-ea"/>
              </a:rPr>
              <a:t>　</a:t>
            </a:r>
            <a:r>
              <a:rPr lang="en-US" altLang="ja-JP" dirty="0">
                <a:latin typeface="+mn-ea"/>
              </a:rPr>
              <a:t>2020  IPA</a:t>
            </a:r>
            <a:r>
              <a:rPr lang="ja-JP" altLang="en-US" dirty="0">
                <a:latin typeface="+mn-ea"/>
              </a:rPr>
              <a:t>　 　</a:t>
            </a:r>
            <a:endParaRPr lang="en-US" altLang="ja-JP" dirty="0">
              <a:latin typeface="+mn-ea"/>
            </a:endParaRPr>
          </a:p>
        </p:txBody>
      </p:sp>
      <p:sp>
        <p:nvSpPr>
          <p:cNvPr id="14" name="四角形: 角を丸くする 13">
            <a:extLst>
              <a:ext uri="{FF2B5EF4-FFF2-40B4-BE49-F238E27FC236}">
                <a16:creationId xmlns:a16="http://schemas.microsoft.com/office/drawing/2014/main" id="{C6AA4BF5-77E0-44ED-9C7E-07EEACA51FCB}"/>
              </a:ext>
            </a:extLst>
          </p:cNvPr>
          <p:cNvSpPr/>
          <p:nvPr/>
        </p:nvSpPr>
        <p:spPr>
          <a:xfrm>
            <a:off x="3275466" y="3478172"/>
            <a:ext cx="2039819" cy="2793319"/>
          </a:xfrm>
          <a:prstGeom prst="roundRect">
            <a:avLst/>
          </a:prstGeom>
          <a:solidFill>
            <a:srgbClr val="FFE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latin typeface="ＭＳ Ｐゴシック" panose="020B0600070205080204" pitchFamily="50" charset="-128"/>
                <a:ea typeface="ＭＳ Ｐゴシック" panose="020B0600070205080204" pitchFamily="50" charset="-128"/>
              </a:rPr>
              <a:t>ビジネス</a:t>
            </a:r>
            <a:r>
              <a:rPr lang="en-US" altLang="ja-JP" sz="2400" dirty="0">
                <a:solidFill>
                  <a:schemeClr val="tx1"/>
                </a:solidFill>
                <a:latin typeface="ＭＳ Ｐゴシック" panose="020B0600070205080204" pitchFamily="50" charset="-128"/>
                <a:ea typeface="ＭＳ Ｐゴシック" panose="020B0600070205080204" pitchFamily="50" charset="-128"/>
              </a:rPr>
              <a:t>/</a:t>
            </a:r>
            <a:r>
              <a:rPr lang="ja-JP" altLang="en-US" sz="2400" dirty="0">
                <a:solidFill>
                  <a:schemeClr val="tx1"/>
                </a:solidFill>
                <a:latin typeface="ＭＳ Ｐゴシック" panose="020B0600070205080204" pitchFamily="50" charset="-128"/>
                <a:ea typeface="ＭＳ Ｐゴシック" panose="020B0600070205080204" pitchFamily="50" charset="-128"/>
              </a:rPr>
              <a:t>ミッションの</a:t>
            </a:r>
            <a:r>
              <a:rPr kumimoji="1" lang="ja-JP" altLang="en-US" sz="2400" dirty="0">
                <a:solidFill>
                  <a:schemeClr val="tx1"/>
                </a:solidFill>
                <a:latin typeface="ＭＳ Ｐゴシック" panose="020B0600070205080204" pitchFamily="50" charset="-128"/>
                <a:ea typeface="ＭＳ Ｐゴシック" panose="020B0600070205080204" pitchFamily="50" charset="-128"/>
              </a:rPr>
              <a:t>分析</a:t>
            </a:r>
            <a:endParaRPr kumimoji="1" lang="en-US" altLang="ja-JP" sz="2400"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dirty="0">
                <a:solidFill>
                  <a:schemeClr val="tx1"/>
                </a:solidFill>
                <a:latin typeface="ＭＳ Ｐゴシック" panose="020B0600070205080204" pitchFamily="50" charset="-128"/>
                <a:ea typeface="ＭＳ Ｐゴシック" panose="020B0600070205080204" pitchFamily="50" charset="-128"/>
              </a:rPr>
              <a:t>・課題や要求事</a:t>
            </a:r>
            <a:endParaRPr kumimoji="1" lang="en-US" altLang="ja-JP"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dirty="0">
                <a:solidFill>
                  <a:schemeClr val="tx1"/>
                </a:solidFill>
                <a:latin typeface="ＭＳ Ｐゴシック" panose="020B0600070205080204" pitchFamily="50" charset="-128"/>
                <a:ea typeface="ＭＳ Ｐゴシック" panose="020B0600070205080204" pitchFamily="50" charset="-128"/>
              </a:rPr>
              <a:t>　項の明確化</a:t>
            </a:r>
            <a:endParaRPr kumimoji="1" lang="en-US" altLang="ja-JP"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dirty="0">
                <a:solidFill>
                  <a:schemeClr val="tx1"/>
                </a:solidFill>
                <a:latin typeface="ＭＳ Ｐゴシック" panose="020B0600070205080204" pitchFamily="50" charset="-128"/>
                <a:ea typeface="ＭＳ Ｐゴシック" panose="020B0600070205080204" pitchFamily="50" charset="-128"/>
              </a:rPr>
              <a:t>・問題分析</a:t>
            </a:r>
            <a:endParaRPr kumimoji="1" lang="en-US" altLang="ja-JP"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dirty="0">
                <a:solidFill>
                  <a:schemeClr val="tx1"/>
                </a:solidFill>
                <a:latin typeface="ＭＳ Ｐゴシック" panose="020B0600070205080204" pitchFamily="50" charset="-128"/>
                <a:ea typeface="ＭＳ Ｐゴシック" panose="020B0600070205080204" pitchFamily="50" charset="-128"/>
              </a:rPr>
              <a:t>・目標設定</a:t>
            </a:r>
            <a:endParaRPr kumimoji="1" lang="en-US" altLang="ja-JP"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dirty="0">
                <a:solidFill>
                  <a:schemeClr val="tx1"/>
                </a:solidFill>
                <a:latin typeface="ＭＳ Ｐゴシック" panose="020B0600070205080204" pitchFamily="50" charset="-128"/>
                <a:ea typeface="ＭＳ Ｐゴシック" panose="020B0600070205080204" pitchFamily="50" charset="-128"/>
              </a:rPr>
              <a:t>など</a:t>
            </a:r>
            <a:endParaRPr kumimoji="1" lang="en-US" altLang="ja-JP" dirty="0">
              <a:solidFill>
                <a:schemeClr val="tx1"/>
              </a:solidFill>
              <a:latin typeface="ＭＳ Ｐゴシック" panose="020B0600070205080204" pitchFamily="50" charset="-128"/>
              <a:ea typeface="ＭＳ Ｐゴシック" panose="020B0600070205080204" pitchFamily="50" charset="-128"/>
            </a:endParaRPr>
          </a:p>
        </p:txBody>
      </p:sp>
      <p:sp>
        <p:nvSpPr>
          <p:cNvPr id="22" name="矢印: 右 21">
            <a:extLst>
              <a:ext uri="{FF2B5EF4-FFF2-40B4-BE49-F238E27FC236}">
                <a16:creationId xmlns:a16="http://schemas.microsoft.com/office/drawing/2014/main" id="{84095EBA-B6E9-44DC-9113-24518578C27D}"/>
              </a:ext>
            </a:extLst>
          </p:cNvPr>
          <p:cNvSpPr/>
          <p:nvPr/>
        </p:nvSpPr>
        <p:spPr>
          <a:xfrm>
            <a:off x="2443234" y="4641403"/>
            <a:ext cx="771939" cy="484632"/>
          </a:xfrm>
          <a:prstGeom prst="rightArrow">
            <a:avLst>
              <a:gd name="adj1" fmla="val 50000"/>
              <a:gd name="adj2" fmla="val 85548"/>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dirty="0">
              <a:solidFill>
                <a:schemeClr val="tx1"/>
              </a:solidFill>
              <a:latin typeface="ＭＳ Ｐゴシック" panose="020B0600070205080204" pitchFamily="50" charset="-128"/>
              <a:ea typeface="ＭＳ Ｐゴシック" panose="020B0600070205080204" pitchFamily="50" charset="-128"/>
            </a:endParaRPr>
          </a:p>
        </p:txBody>
      </p:sp>
      <p:sp>
        <p:nvSpPr>
          <p:cNvPr id="25" name="矢印: 右 24">
            <a:extLst>
              <a:ext uri="{FF2B5EF4-FFF2-40B4-BE49-F238E27FC236}">
                <a16:creationId xmlns:a16="http://schemas.microsoft.com/office/drawing/2014/main" id="{2FF16422-64C4-4C3E-B672-B14098B6143E}"/>
              </a:ext>
            </a:extLst>
          </p:cNvPr>
          <p:cNvSpPr/>
          <p:nvPr/>
        </p:nvSpPr>
        <p:spPr>
          <a:xfrm>
            <a:off x="5353311" y="4648368"/>
            <a:ext cx="771939" cy="484632"/>
          </a:xfrm>
          <a:prstGeom prst="rightArrow">
            <a:avLst>
              <a:gd name="adj1" fmla="val 50000"/>
              <a:gd name="adj2" fmla="val 85548"/>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dirty="0">
              <a:solidFill>
                <a:schemeClr val="tx1"/>
              </a:solidFill>
              <a:latin typeface="ＭＳ Ｐゴシック" panose="020B0600070205080204" pitchFamily="50" charset="-128"/>
              <a:ea typeface="ＭＳ Ｐゴシック" panose="020B0600070205080204" pitchFamily="50" charset="-128"/>
            </a:endParaRPr>
          </a:p>
        </p:txBody>
      </p:sp>
      <p:sp>
        <p:nvSpPr>
          <p:cNvPr id="17" name="四角形: 角を丸くする 16">
            <a:extLst>
              <a:ext uri="{FF2B5EF4-FFF2-40B4-BE49-F238E27FC236}">
                <a16:creationId xmlns:a16="http://schemas.microsoft.com/office/drawing/2014/main" id="{431D2905-AC9B-4485-B62C-ABDB3BA79E90}"/>
              </a:ext>
            </a:extLst>
          </p:cNvPr>
          <p:cNvSpPr/>
          <p:nvPr/>
        </p:nvSpPr>
        <p:spPr>
          <a:xfrm>
            <a:off x="838426" y="4049045"/>
            <a:ext cx="1575316" cy="1711899"/>
          </a:xfrm>
          <a:prstGeom prst="round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r>
              <a:rPr kumimoji="1" lang="ja-JP" altLang="en-US" sz="2000" b="1" dirty="0">
                <a:solidFill>
                  <a:schemeClr val="tx1"/>
                </a:solidFill>
                <a:latin typeface="ＭＳ Ｐゴシック" panose="020B0600070205080204" pitchFamily="50" charset="-128"/>
                <a:ea typeface="ＭＳ Ｐゴシック" panose="020B0600070205080204" pitchFamily="50" charset="-128"/>
              </a:rPr>
              <a:t>事業要請</a:t>
            </a:r>
            <a:endParaRPr kumimoji="1" lang="en-US" altLang="ja-JP" sz="2000" b="1" dirty="0">
              <a:solidFill>
                <a:schemeClr val="tx1"/>
              </a:solidFill>
              <a:latin typeface="ＭＳ Ｐゴシック" panose="020B0600070205080204" pitchFamily="50" charset="-128"/>
              <a:ea typeface="ＭＳ Ｐゴシック" panose="020B0600070205080204" pitchFamily="50" charset="-128"/>
            </a:endParaRPr>
          </a:p>
          <a:p>
            <a:pPr marL="180000" indent="-180000">
              <a:buFont typeface="Arial" panose="020B0604020202020204" pitchFamily="34" charset="0"/>
              <a:buChar char="•"/>
            </a:pPr>
            <a:r>
              <a:rPr kumimoji="1" lang="ja-JP" altLang="en-US" b="1" dirty="0">
                <a:solidFill>
                  <a:schemeClr val="tx1"/>
                </a:solidFill>
                <a:latin typeface="ＭＳ Ｐゴシック" panose="020B0600070205080204" pitchFamily="50" charset="-128"/>
                <a:ea typeface="ＭＳ Ｐゴシック" panose="020B0600070205080204" pitchFamily="50" charset="-128"/>
              </a:rPr>
              <a:t>戦略計画</a:t>
            </a:r>
            <a:endParaRPr kumimoji="1" lang="en-US" altLang="ja-JP" b="1" dirty="0">
              <a:solidFill>
                <a:schemeClr val="tx1"/>
              </a:solidFill>
              <a:latin typeface="ＭＳ Ｐゴシック" panose="020B0600070205080204" pitchFamily="50" charset="-128"/>
              <a:ea typeface="ＭＳ Ｐゴシック" panose="020B0600070205080204" pitchFamily="50" charset="-128"/>
            </a:endParaRPr>
          </a:p>
          <a:p>
            <a:pPr marL="180000" indent="-180000">
              <a:buFont typeface="Arial" panose="020B0604020202020204" pitchFamily="34" charset="0"/>
              <a:buChar char="•"/>
            </a:pPr>
            <a:r>
              <a:rPr kumimoji="1" lang="ja-JP" altLang="en-US" b="1" dirty="0">
                <a:solidFill>
                  <a:schemeClr val="tx1"/>
                </a:solidFill>
                <a:latin typeface="ＭＳ Ｐゴシック" panose="020B0600070205080204" pitchFamily="50" charset="-128"/>
                <a:ea typeface="ＭＳ Ｐゴシック" panose="020B0600070205080204" pitchFamily="50" charset="-128"/>
              </a:rPr>
              <a:t>前提条件</a:t>
            </a:r>
            <a:endParaRPr kumimoji="1" lang="en-US" altLang="ja-JP" b="1" dirty="0">
              <a:solidFill>
                <a:schemeClr val="tx1"/>
              </a:solidFill>
              <a:latin typeface="ＭＳ Ｐゴシック" panose="020B0600070205080204" pitchFamily="50" charset="-128"/>
              <a:ea typeface="ＭＳ Ｐゴシック" panose="020B0600070205080204" pitchFamily="50" charset="-128"/>
            </a:endParaRPr>
          </a:p>
          <a:p>
            <a:pPr marL="180000" indent="-180000">
              <a:buFont typeface="Arial" panose="020B0604020202020204" pitchFamily="34" charset="0"/>
              <a:buChar char="•"/>
            </a:pPr>
            <a:r>
              <a:rPr kumimoji="1" lang="ja-JP" altLang="en-US" b="1" dirty="0">
                <a:solidFill>
                  <a:schemeClr val="tx1"/>
                </a:solidFill>
                <a:latin typeface="ＭＳ Ｐゴシック" panose="020B0600070205080204" pitchFamily="50" charset="-128"/>
                <a:ea typeface="ＭＳ Ｐゴシック" panose="020B0600070205080204" pitchFamily="50" charset="-128"/>
              </a:rPr>
              <a:t>制約事項</a:t>
            </a:r>
          </a:p>
        </p:txBody>
      </p:sp>
      <p:sp>
        <p:nvSpPr>
          <p:cNvPr id="18" name="四角形: 角を丸くする 17">
            <a:extLst>
              <a:ext uri="{FF2B5EF4-FFF2-40B4-BE49-F238E27FC236}">
                <a16:creationId xmlns:a16="http://schemas.microsoft.com/office/drawing/2014/main" id="{A35C44D8-9DF3-415A-BCF7-D447BC5C4F2F}"/>
              </a:ext>
            </a:extLst>
          </p:cNvPr>
          <p:cNvSpPr/>
          <p:nvPr/>
        </p:nvSpPr>
        <p:spPr>
          <a:xfrm>
            <a:off x="6116716" y="3771318"/>
            <a:ext cx="2763036" cy="2218990"/>
          </a:xfrm>
          <a:prstGeom prst="round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180000" indent="-180000">
              <a:buFont typeface="Arial" panose="020B0604020202020204" pitchFamily="34" charset="0"/>
              <a:buChar char="•"/>
            </a:pPr>
            <a:r>
              <a:rPr kumimoji="1" lang="ja-JP" altLang="en-US" b="1" dirty="0">
                <a:solidFill>
                  <a:schemeClr val="tx1"/>
                </a:solidFill>
                <a:latin typeface="ＭＳ Ｐゴシック" panose="020B0600070205080204" pitchFamily="50" charset="-128"/>
                <a:ea typeface="ＭＳ Ｐゴシック" panose="020B0600070205080204" pitchFamily="50" charset="-128"/>
              </a:rPr>
              <a:t>事業上の要求事項</a:t>
            </a:r>
            <a:endParaRPr kumimoji="1" lang="en-US" altLang="ja-JP" b="1" dirty="0">
              <a:solidFill>
                <a:schemeClr val="tx1"/>
              </a:solidFill>
              <a:latin typeface="ＭＳ Ｐゴシック" panose="020B0600070205080204" pitchFamily="50" charset="-128"/>
              <a:ea typeface="ＭＳ Ｐゴシック" panose="020B0600070205080204" pitchFamily="50" charset="-128"/>
            </a:endParaRPr>
          </a:p>
          <a:p>
            <a:pPr marL="180000" indent="-180000">
              <a:buFont typeface="Arial" panose="020B0604020202020204" pitchFamily="34" charset="0"/>
              <a:buChar char="•"/>
            </a:pPr>
            <a:r>
              <a:rPr kumimoji="1" lang="ja-JP" altLang="en-US" b="1" dirty="0">
                <a:solidFill>
                  <a:schemeClr val="tx1"/>
                </a:solidFill>
                <a:latin typeface="ＭＳ Ｐゴシック" panose="020B0600070205080204" pitchFamily="50" charset="-128"/>
                <a:ea typeface="ＭＳ Ｐゴシック" panose="020B0600070205080204" pitchFamily="50" charset="-128"/>
              </a:rPr>
              <a:t>明確化した問題</a:t>
            </a:r>
            <a:endParaRPr kumimoji="1" lang="en-US" altLang="ja-JP" b="1" dirty="0">
              <a:solidFill>
                <a:schemeClr val="tx1"/>
              </a:solidFill>
              <a:latin typeface="ＭＳ Ｐゴシック" panose="020B0600070205080204" pitchFamily="50" charset="-128"/>
              <a:ea typeface="ＭＳ Ｐゴシック" panose="020B0600070205080204" pitchFamily="50" charset="-128"/>
            </a:endParaRPr>
          </a:p>
          <a:p>
            <a:pPr marL="180000" indent="-180000">
              <a:buFont typeface="Arial" panose="020B0604020202020204" pitchFamily="34" charset="0"/>
              <a:buChar char="•"/>
            </a:pPr>
            <a:r>
              <a:rPr kumimoji="1" lang="ja-JP" altLang="en-US" b="1" dirty="0">
                <a:solidFill>
                  <a:schemeClr val="tx1"/>
                </a:solidFill>
                <a:latin typeface="ＭＳ Ｐゴシック" panose="020B0600070205080204" pitchFamily="50" charset="-128"/>
                <a:ea typeface="ＭＳ Ｐゴシック" panose="020B0600070205080204" pitchFamily="50" charset="-128"/>
              </a:rPr>
              <a:t>成功</a:t>
            </a:r>
            <a:r>
              <a:rPr kumimoji="1" lang="en-US" altLang="ja-JP" b="1" dirty="0">
                <a:solidFill>
                  <a:schemeClr val="tx1"/>
                </a:solidFill>
                <a:latin typeface="ＭＳ Ｐゴシック" panose="020B0600070205080204" pitchFamily="50" charset="-128"/>
                <a:ea typeface="ＭＳ Ｐゴシック" panose="020B0600070205080204" pitchFamily="50" charset="-128"/>
              </a:rPr>
              <a:t>(</a:t>
            </a:r>
            <a:r>
              <a:rPr kumimoji="1" lang="ja-JP" altLang="en-US" b="1" dirty="0">
                <a:solidFill>
                  <a:schemeClr val="tx1"/>
                </a:solidFill>
                <a:latin typeface="ＭＳ Ｐゴシック" panose="020B0600070205080204" pitchFamily="50" charset="-128"/>
                <a:ea typeface="ＭＳ Ｐゴシック" panose="020B0600070205080204" pitchFamily="50" charset="-128"/>
              </a:rPr>
              <a:t>妥当性確認</a:t>
            </a:r>
            <a:r>
              <a:rPr kumimoji="1" lang="en-US" altLang="ja-JP" b="1" dirty="0">
                <a:solidFill>
                  <a:schemeClr val="tx1"/>
                </a:solidFill>
                <a:latin typeface="ＭＳ Ｐゴシック" panose="020B0600070205080204" pitchFamily="50" charset="-128"/>
                <a:ea typeface="ＭＳ Ｐゴシック" panose="020B0600070205080204" pitchFamily="50" charset="-128"/>
              </a:rPr>
              <a:t>)</a:t>
            </a:r>
            <a:r>
              <a:rPr kumimoji="1" lang="ja-JP" altLang="en-US" b="1" dirty="0">
                <a:solidFill>
                  <a:schemeClr val="tx1"/>
                </a:solidFill>
                <a:latin typeface="ＭＳ Ｐゴシック" panose="020B0600070205080204" pitchFamily="50" charset="-128"/>
                <a:ea typeface="ＭＳ Ｐゴシック" panose="020B0600070205080204" pitchFamily="50" charset="-128"/>
              </a:rPr>
              <a:t>の基準</a:t>
            </a:r>
          </a:p>
          <a:p>
            <a:pPr marL="180000" indent="-180000">
              <a:buFont typeface="Arial" panose="020B0604020202020204" pitchFamily="34" charset="0"/>
              <a:buChar char="•"/>
            </a:pPr>
            <a:r>
              <a:rPr kumimoji="1" lang="ja-JP" altLang="en-US" b="1" dirty="0">
                <a:solidFill>
                  <a:schemeClr val="tx1"/>
                </a:solidFill>
                <a:latin typeface="ＭＳ Ｐゴシック" panose="020B0600070205080204" pitchFamily="50" charset="-128"/>
                <a:ea typeface="ＭＳ Ｐゴシック" panose="020B0600070205080204" pitchFamily="50" charset="-128"/>
              </a:rPr>
              <a:t>利害関係者の特定</a:t>
            </a:r>
            <a:endParaRPr kumimoji="1" lang="en-US" altLang="ja-JP" b="1" dirty="0">
              <a:solidFill>
                <a:schemeClr val="tx1"/>
              </a:solidFill>
              <a:latin typeface="ＭＳ Ｐゴシック" panose="020B0600070205080204" pitchFamily="50" charset="-128"/>
              <a:ea typeface="ＭＳ Ｐゴシック" panose="020B0600070205080204" pitchFamily="50" charset="-128"/>
            </a:endParaRPr>
          </a:p>
          <a:p>
            <a:pPr marL="180000" indent="-180000">
              <a:buFont typeface="Arial" panose="020B0604020202020204" pitchFamily="34" charset="0"/>
              <a:buChar char="•"/>
            </a:pPr>
            <a:r>
              <a:rPr kumimoji="1" lang="ja-JP" altLang="en-US" b="1" dirty="0">
                <a:solidFill>
                  <a:schemeClr val="tx1"/>
                </a:solidFill>
                <a:latin typeface="ＭＳ Ｐゴシック" panose="020B0600070205080204" pitchFamily="50" charset="-128"/>
                <a:ea typeface="ＭＳ Ｐゴシック" panose="020B0600070205080204" pitchFamily="50" charset="-128"/>
              </a:rPr>
              <a:t>ライフサイクルのイメージ</a:t>
            </a:r>
            <a:endParaRPr kumimoji="1" lang="en-US" altLang="ja-JP" b="1" dirty="0">
              <a:solidFill>
                <a:schemeClr val="tx1"/>
              </a:solidFill>
              <a:latin typeface="ＭＳ Ｐゴシック" panose="020B0600070205080204" pitchFamily="50" charset="-128"/>
              <a:ea typeface="ＭＳ Ｐゴシック" panose="020B0600070205080204" pitchFamily="50" charset="-128"/>
            </a:endParaRPr>
          </a:p>
        </p:txBody>
      </p:sp>
      <p:sp>
        <p:nvSpPr>
          <p:cNvPr id="19" name="テキスト プレースホルダー 4">
            <a:extLst>
              <a:ext uri="{FF2B5EF4-FFF2-40B4-BE49-F238E27FC236}">
                <a16:creationId xmlns:a16="http://schemas.microsoft.com/office/drawing/2014/main" id="{4034CF02-F4EF-4436-97C7-26761DDCBAF9}"/>
              </a:ext>
            </a:extLst>
          </p:cNvPr>
          <p:cNvSpPr txBox="1">
            <a:spLocks/>
          </p:cNvSpPr>
          <p:nvPr/>
        </p:nvSpPr>
        <p:spPr>
          <a:xfrm>
            <a:off x="838426" y="2385921"/>
            <a:ext cx="7897413" cy="114223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342900" lvl="1" indent="-342900">
              <a:lnSpc>
                <a:spcPct val="100000"/>
              </a:lnSpc>
              <a:spcBef>
                <a:spcPts val="600"/>
              </a:spcBef>
              <a:buFont typeface="Wingdings" panose="05000000000000000000" pitchFamily="2" charset="2"/>
              <a:buChar char="Ø"/>
            </a:pPr>
            <a:r>
              <a:rPr lang="ja-JP" altLang="en-US" sz="2000" dirty="0">
                <a:latin typeface="HGPｺﾞｼｯｸE" panose="020B0900000000000000" pitchFamily="50" charset="-128"/>
                <a:ea typeface="HGPｺﾞｼｯｸE" panose="020B0900000000000000" pitchFamily="50" charset="-128"/>
              </a:rPr>
              <a:t>解決すべき問題を分析し、その本質を捉えて解決すべき課題を明確化する</a:t>
            </a:r>
            <a:endParaRPr lang="en-US" altLang="ja-JP" sz="2000" dirty="0">
              <a:latin typeface="HGPｺﾞｼｯｸE" panose="020B0900000000000000" pitchFamily="50" charset="-128"/>
              <a:ea typeface="HGPｺﾞｼｯｸE" panose="020B0900000000000000" pitchFamily="50" charset="-128"/>
            </a:endParaRPr>
          </a:p>
          <a:p>
            <a:pPr marL="342900" lvl="1" indent="-342900">
              <a:lnSpc>
                <a:spcPct val="100000"/>
              </a:lnSpc>
              <a:spcBef>
                <a:spcPts val="600"/>
              </a:spcBef>
              <a:buFont typeface="Wingdings" panose="05000000000000000000" pitchFamily="2" charset="2"/>
              <a:buChar char="Ø"/>
            </a:pPr>
            <a:r>
              <a:rPr lang="ja-JP" altLang="en-US" sz="2000" dirty="0">
                <a:latin typeface="HGPｺﾞｼｯｸE" panose="020B0900000000000000" pitchFamily="50" charset="-128"/>
                <a:ea typeface="HGPｺﾞｼｯｸE" panose="020B0900000000000000" pitchFamily="50" charset="-128"/>
              </a:rPr>
              <a:t>解決策としてどこまで考えるか、話を広げてみる</a:t>
            </a:r>
            <a:endParaRPr lang="en-US" altLang="ja-JP" sz="2000" dirty="0">
              <a:latin typeface="HGPｺﾞｼｯｸE" panose="020B0900000000000000" pitchFamily="50" charset="-128"/>
              <a:ea typeface="HGPｺﾞｼｯｸE" panose="020B0900000000000000" pitchFamily="50" charset="-128"/>
            </a:endParaRPr>
          </a:p>
        </p:txBody>
      </p:sp>
      <p:graphicFrame>
        <p:nvGraphicFramePr>
          <p:cNvPr id="23" name="Group 61">
            <a:extLst>
              <a:ext uri="{FF2B5EF4-FFF2-40B4-BE49-F238E27FC236}">
                <a16:creationId xmlns:a16="http://schemas.microsoft.com/office/drawing/2014/main" id="{BB0DC2E2-A3CC-4510-88FB-2A1062DE89C1}"/>
              </a:ext>
            </a:extLst>
          </p:cNvPr>
          <p:cNvGraphicFramePr>
            <a:graphicFrameLocks/>
          </p:cNvGraphicFramePr>
          <p:nvPr>
            <p:extLst>
              <p:ext uri="{D42A27DB-BD31-4B8C-83A1-F6EECF244321}">
                <p14:modId xmlns:p14="http://schemas.microsoft.com/office/powerpoint/2010/main" val="4248919300"/>
              </p:ext>
            </p:extLst>
          </p:nvPr>
        </p:nvGraphicFramePr>
        <p:xfrm>
          <a:off x="450574" y="1323492"/>
          <a:ext cx="8515626" cy="922258"/>
        </p:xfrm>
        <a:graphic>
          <a:graphicData uri="http://schemas.openxmlformats.org/drawingml/2006/table">
            <a:tbl>
              <a:tblPr/>
              <a:tblGrid>
                <a:gridCol w="8515626">
                  <a:extLst>
                    <a:ext uri="{9D8B030D-6E8A-4147-A177-3AD203B41FA5}">
                      <a16:colId xmlns:a16="http://schemas.microsoft.com/office/drawing/2014/main" val="20000"/>
                    </a:ext>
                  </a:extLst>
                </a:gridCol>
              </a:tblGrid>
              <a:tr h="922258">
                <a:tc>
                  <a:txBody>
                    <a:bodyPr/>
                    <a:lstStyle>
                      <a:lvl1pPr algn="l">
                        <a:spcBef>
                          <a:spcPct val="20000"/>
                        </a:spcBef>
                        <a:buClr>
                          <a:schemeClr val="hlink"/>
                        </a:buClr>
                        <a:buFont typeface="Wingdings" panose="05000000000000000000" pitchFamily="2" charset="2"/>
                        <a:defRPr kumimoji="1" sz="2400">
                          <a:solidFill>
                            <a:schemeClr val="tx1"/>
                          </a:solidFill>
                          <a:latin typeface="Arial" panose="020B0604020202020204" pitchFamily="34" charset="0"/>
                          <a:ea typeface="HGPｺﾞｼｯｸE" panose="020B0900000000000000" pitchFamily="50" charset="-128"/>
                        </a:defRPr>
                      </a:lvl1pPr>
                      <a:lvl2pPr algn="l">
                        <a:spcBef>
                          <a:spcPct val="20000"/>
                        </a:spcBef>
                        <a:buClr>
                          <a:schemeClr val="hlink"/>
                        </a:buClr>
                        <a:buSzPct val="90000"/>
                        <a:buFont typeface="Wingdings" panose="05000000000000000000" pitchFamily="2" charset="2"/>
                        <a:defRPr kumimoji="1" sz="2000">
                          <a:solidFill>
                            <a:schemeClr val="tx1"/>
                          </a:solidFill>
                          <a:latin typeface="Arial" panose="020B0604020202020204" pitchFamily="34" charset="0"/>
                          <a:ea typeface="HGPｺﾞｼｯｸE" panose="020B0900000000000000" pitchFamily="50" charset="-128"/>
                        </a:defRPr>
                      </a:lvl2pPr>
                      <a:lvl3pPr algn="l">
                        <a:spcBef>
                          <a:spcPct val="20000"/>
                        </a:spcBef>
                        <a:buClr>
                          <a:schemeClr val="hlink"/>
                        </a:buClr>
                        <a:buSzPct val="80000"/>
                        <a:buFont typeface="Wingdings" panose="05000000000000000000" pitchFamily="2" charset="2"/>
                        <a:defRPr kumimoji="1">
                          <a:solidFill>
                            <a:schemeClr val="tx1"/>
                          </a:solidFill>
                          <a:latin typeface="Arial" panose="020B0604020202020204" pitchFamily="34" charset="0"/>
                          <a:ea typeface="HGPｺﾞｼｯｸE" panose="020B0900000000000000" pitchFamily="50" charset="-128"/>
                        </a:defRPr>
                      </a:lvl3pPr>
                      <a:lvl4pPr algn="l">
                        <a:spcBef>
                          <a:spcPct val="20000"/>
                        </a:spcBef>
                        <a:buClr>
                          <a:schemeClr val="hlink"/>
                        </a:buClr>
                        <a:buFont typeface="ＭＳ Ｐゴシック" panose="020B0600070205080204" pitchFamily="50" charset="-128"/>
                        <a:defRPr kumimoji="1" sz="1600">
                          <a:solidFill>
                            <a:schemeClr val="tx1"/>
                          </a:solidFill>
                          <a:latin typeface="Arial" panose="020B0604020202020204" pitchFamily="34" charset="0"/>
                          <a:ea typeface="HGPｺﾞｼｯｸE" panose="020B0900000000000000" pitchFamily="50" charset="-128"/>
                        </a:defRPr>
                      </a:lvl4pPr>
                      <a:lvl5pPr algn="l">
                        <a:spcBef>
                          <a:spcPct val="20000"/>
                        </a:spcBef>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5pPr>
                      <a:lvl6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6pPr>
                      <a:lvl7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7pPr>
                      <a:lvl8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8pPr>
                      <a:lvl9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9p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tabLst/>
                      </a:pPr>
                      <a:r>
                        <a:rPr kumimoji="1" lang="ja-JP" altLang="en-US" sz="2000" b="1" i="0" u="none" strike="noStrike" cap="none" normalizeH="0" baseline="0" dirty="0">
                          <a:ln>
                            <a:noFill/>
                          </a:ln>
                          <a:solidFill>
                            <a:schemeClr val="tx1"/>
                          </a:solidFill>
                          <a:effectLst/>
                          <a:latin typeface="HGPｺﾞｼｯｸE" panose="020B0900000000000000" pitchFamily="50" charset="-128"/>
                          <a:ea typeface="HGPｺﾞｼｯｸE" panose="020B0900000000000000" pitchFamily="50" charset="-128"/>
                        </a:rPr>
                        <a:t>事業や任務（非営利活動の場合）の定義、目的などを明確にして、解決や達成のイメージを描く</a:t>
                      </a:r>
                      <a:endParaRPr kumimoji="1" lang="en-US" altLang="ja-JP" sz="2000" b="1" i="0" u="none" strike="noStrike" cap="none" normalizeH="0" baseline="0" dirty="0">
                        <a:ln>
                          <a:noFill/>
                        </a:ln>
                        <a:solidFill>
                          <a:schemeClr val="tx1"/>
                        </a:solidFill>
                        <a:effectLst/>
                        <a:latin typeface="HGPｺﾞｼｯｸE" panose="020B0900000000000000" pitchFamily="50" charset="-128"/>
                        <a:ea typeface="HGPｺﾞｼｯｸE" panose="020B0900000000000000" pitchFamily="50" charset="-128"/>
                      </a:endParaRPr>
                    </a:p>
                  </a:txBody>
                  <a:tcPr marL="90000" marR="90000" marT="46825" marB="46825"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bl>
          </a:graphicData>
        </a:graphic>
      </p:graphicFrame>
      <p:sp>
        <p:nvSpPr>
          <p:cNvPr id="15" name="テキスト プレースホルダー 4">
            <a:extLst>
              <a:ext uri="{FF2B5EF4-FFF2-40B4-BE49-F238E27FC236}">
                <a16:creationId xmlns:a16="http://schemas.microsoft.com/office/drawing/2014/main" id="{BCA15F66-07B4-405E-AD15-7867EC7B93C8}"/>
              </a:ext>
            </a:extLst>
          </p:cNvPr>
          <p:cNvSpPr txBox="1">
            <a:spLocks/>
          </p:cNvSpPr>
          <p:nvPr/>
        </p:nvSpPr>
        <p:spPr>
          <a:xfrm>
            <a:off x="3189867" y="6323082"/>
            <a:ext cx="5870765" cy="238902"/>
          </a:xfrm>
          <a:prstGeom prst="rect">
            <a:avLst/>
          </a:prstGeom>
        </p:spPr>
        <p:txBody>
          <a:bodyPr vert="horz" wrap="none" lIns="36000" tIns="36000" rIns="36000" bIns="3600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a:buNone/>
            </a:pPr>
            <a:r>
              <a:rPr lang="ja-JP" altLang="en-US" sz="1200" dirty="0">
                <a:latin typeface="HGPｺﾞｼｯｸE" panose="020B0900000000000000" pitchFamily="50" charset="-128"/>
                <a:ea typeface="HGPｺﾞｼｯｸE" panose="020B0900000000000000" pitchFamily="50" charset="-128"/>
              </a:rPr>
              <a:t>必ずしも</a:t>
            </a:r>
            <a:r>
              <a:rPr lang="en-US" altLang="ja-JP" sz="1200" dirty="0">
                <a:latin typeface="HGPｺﾞｼｯｸE" panose="020B0900000000000000" pitchFamily="50" charset="-128"/>
                <a:ea typeface="HGPｺﾞｼｯｸE" panose="020B0900000000000000" pitchFamily="50" charset="-128"/>
              </a:rPr>
              <a:t>ISO/IEC/IEEE 15288</a:t>
            </a:r>
            <a:r>
              <a:rPr lang="ja-JP" altLang="en-US" sz="1200" dirty="0">
                <a:latin typeface="HGPｺﾞｼｯｸE" panose="020B0900000000000000" pitchFamily="50" charset="-128"/>
                <a:ea typeface="HGPｺﾞｼｯｸE" panose="020B0900000000000000" pitchFamily="50" charset="-128"/>
              </a:rPr>
              <a:t>の記載事項ではなく、独自の解釈が含まれています。</a:t>
            </a:r>
            <a:endParaRPr lang="en-US" altLang="ja-JP" sz="1200" dirty="0">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20293029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6DDF738B-28DA-4122-8184-D84340601E58}"/>
              </a:ext>
            </a:extLst>
          </p:cNvPr>
          <p:cNvSpPr>
            <a:spLocks noGrp="1"/>
          </p:cNvSpPr>
          <p:nvPr>
            <p:ph type="sldNum" sz="quarter" idx="12"/>
          </p:nvPr>
        </p:nvSpPr>
        <p:spPr/>
        <p:txBody>
          <a:bodyPr/>
          <a:lstStyle/>
          <a:p>
            <a:pPr>
              <a:defRPr/>
            </a:pPr>
            <a:fld id="{947C4043-D9BA-404F-BA06-4F161DED0E96}" type="slidenum">
              <a:rPr lang="en-US" altLang="ja-JP" smtClean="0">
                <a:latin typeface="+mn-ea"/>
                <a:ea typeface="+mn-ea"/>
              </a:rPr>
              <a:pPr>
                <a:defRPr/>
              </a:pPr>
              <a:t>5</a:t>
            </a:fld>
            <a:endParaRPr lang="en-US" altLang="ja-JP">
              <a:latin typeface="+mn-ea"/>
              <a:ea typeface="+mn-ea"/>
            </a:endParaRPr>
          </a:p>
        </p:txBody>
      </p:sp>
      <p:sp>
        <p:nvSpPr>
          <p:cNvPr id="5" name="フッター プレースホルダー 4">
            <a:extLst>
              <a:ext uri="{FF2B5EF4-FFF2-40B4-BE49-F238E27FC236}">
                <a16:creationId xmlns:a16="http://schemas.microsoft.com/office/drawing/2014/main" id="{9848F6E0-8874-4542-B5AA-9938129DC607}"/>
              </a:ext>
            </a:extLst>
          </p:cNvPr>
          <p:cNvSpPr>
            <a:spLocks noGrp="1"/>
          </p:cNvSpPr>
          <p:nvPr>
            <p:ph type="ftr" sz="quarter" idx="11"/>
          </p:nvPr>
        </p:nvSpPr>
        <p:spPr/>
        <p:txBody>
          <a:bodyPr/>
          <a:lstStyle/>
          <a:p>
            <a:pPr>
              <a:defRPr/>
            </a:pPr>
            <a:r>
              <a:rPr lang="en-US" altLang="ja-JP" dirty="0">
                <a:latin typeface="+mn-ea"/>
                <a:ea typeface="+mn-ea"/>
              </a:rPr>
              <a:t>©</a:t>
            </a:r>
            <a:r>
              <a:rPr lang="ja-JP" altLang="en-US" dirty="0">
                <a:latin typeface="+mn-ea"/>
                <a:ea typeface="+mn-ea"/>
              </a:rPr>
              <a:t>　</a:t>
            </a:r>
            <a:r>
              <a:rPr lang="en-US" altLang="ja-JP" dirty="0">
                <a:latin typeface="+mn-ea"/>
                <a:ea typeface="+mn-ea"/>
              </a:rPr>
              <a:t>2020  IPA</a:t>
            </a:r>
            <a:r>
              <a:rPr lang="ja-JP" altLang="en-US" dirty="0">
                <a:latin typeface="+mn-ea"/>
                <a:ea typeface="+mn-ea"/>
              </a:rPr>
              <a:t>　 　</a:t>
            </a:r>
            <a:endParaRPr lang="en-US" altLang="ja-JP" dirty="0">
              <a:latin typeface="+mn-ea"/>
              <a:ea typeface="+mn-ea"/>
            </a:endParaRPr>
          </a:p>
        </p:txBody>
      </p:sp>
      <p:sp>
        <p:nvSpPr>
          <p:cNvPr id="13" name="テキスト ボックス 12">
            <a:extLst>
              <a:ext uri="{FF2B5EF4-FFF2-40B4-BE49-F238E27FC236}">
                <a16:creationId xmlns:a16="http://schemas.microsoft.com/office/drawing/2014/main" id="{74E9B2FA-A04C-4C54-ACDE-DACF65943E54}"/>
              </a:ext>
            </a:extLst>
          </p:cNvPr>
          <p:cNvSpPr txBox="1"/>
          <p:nvPr/>
        </p:nvSpPr>
        <p:spPr>
          <a:xfrm>
            <a:off x="971600" y="884956"/>
            <a:ext cx="8064897" cy="369332"/>
          </a:xfrm>
          <a:prstGeom prst="rect">
            <a:avLst/>
          </a:prstGeom>
          <a:noFill/>
          <a:ln>
            <a:solidFill>
              <a:srgbClr val="FF0000"/>
            </a:solidFill>
          </a:ln>
        </p:spPr>
        <p:txBody>
          <a:bodyPr wrap="square" rtlCol="0">
            <a:spAutoFit/>
          </a:bodyPr>
          <a:lstStyle/>
          <a:p>
            <a:pPr marL="342900" indent="-342900">
              <a:buSzPct val="100000"/>
              <a:buFont typeface="Wingdings" panose="05000000000000000000" pitchFamily="2" charset="2"/>
              <a:buChar char="u"/>
            </a:pPr>
            <a:r>
              <a:rPr kumimoji="1" lang="ja-JP" altLang="en-US" dirty="0">
                <a:solidFill>
                  <a:srgbClr val="FF0000"/>
                </a:solidFill>
                <a:latin typeface="+mn-ea"/>
                <a:ea typeface="+mn-ea"/>
              </a:rPr>
              <a:t>シート</a:t>
            </a:r>
            <a:r>
              <a:rPr kumimoji="1" lang="en-US" altLang="ja-JP" dirty="0">
                <a:solidFill>
                  <a:srgbClr val="FF0000"/>
                </a:solidFill>
                <a:latin typeface="+mn-ea"/>
                <a:ea typeface="+mn-ea"/>
              </a:rPr>
              <a:t>A</a:t>
            </a:r>
            <a:r>
              <a:rPr kumimoji="1" lang="ja-JP" altLang="en-US" dirty="0">
                <a:solidFill>
                  <a:srgbClr val="FF0000"/>
                </a:solidFill>
                <a:latin typeface="+mn-ea"/>
                <a:ea typeface="+mn-ea"/>
              </a:rPr>
              <a:t>　前提条件の特徴　問題、</a:t>
            </a:r>
            <a:r>
              <a:rPr lang="ja-JP" altLang="en-US" dirty="0">
                <a:solidFill>
                  <a:srgbClr val="FF0000"/>
                </a:solidFill>
                <a:latin typeface="+mn-ea"/>
                <a:ea typeface="+mn-ea"/>
              </a:rPr>
              <a:t>分析の内容と解決の方向性</a:t>
            </a:r>
            <a:r>
              <a:rPr kumimoji="1" lang="ja-JP" altLang="en-US" dirty="0">
                <a:solidFill>
                  <a:srgbClr val="FF0000"/>
                </a:solidFill>
                <a:latin typeface="+mn-ea"/>
                <a:ea typeface="+mn-ea"/>
              </a:rPr>
              <a:t>、解決</a:t>
            </a:r>
            <a:r>
              <a:rPr lang="ja-JP" altLang="en-US" dirty="0">
                <a:solidFill>
                  <a:srgbClr val="FF0000"/>
                </a:solidFill>
                <a:latin typeface="+mn-ea"/>
                <a:ea typeface="+mn-ea"/>
              </a:rPr>
              <a:t>イメージ</a:t>
            </a:r>
            <a:endParaRPr kumimoji="1" lang="ja-JP" altLang="en-US" dirty="0">
              <a:solidFill>
                <a:srgbClr val="FF0000"/>
              </a:solidFill>
              <a:latin typeface="+mn-ea"/>
              <a:ea typeface="+mn-ea"/>
            </a:endParaRPr>
          </a:p>
        </p:txBody>
      </p:sp>
      <p:sp>
        <p:nvSpPr>
          <p:cNvPr id="15" name="コンテンツ プレースホルダー 2">
            <a:extLst>
              <a:ext uri="{FF2B5EF4-FFF2-40B4-BE49-F238E27FC236}">
                <a16:creationId xmlns:a16="http://schemas.microsoft.com/office/drawing/2014/main" id="{E9482D84-F944-4AFC-B80F-9C9C1945CF8E}"/>
              </a:ext>
            </a:extLst>
          </p:cNvPr>
          <p:cNvSpPr txBox="1">
            <a:spLocks/>
          </p:cNvSpPr>
          <p:nvPr/>
        </p:nvSpPr>
        <p:spPr bwMode="auto">
          <a:xfrm>
            <a:off x="395535" y="1696517"/>
            <a:ext cx="8548111" cy="1588467"/>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36000" tIns="36000" rIns="36000" bIns="36000" numCol="1" anchor="t" anchorCtr="0" compatLnSpc="1">
            <a:prstTxWarp prst="textNoShape">
              <a:avLst/>
            </a:prstTxWarp>
            <a:normAutofit fontScale="85000" lnSpcReduction="10000"/>
          </a:bodyPr>
          <a:lstStyle>
            <a:lvl1pPr marL="342900" indent="-342900" algn="l" rtl="0" eaLnBrk="0" fontAlgn="base" hangingPunct="0">
              <a:spcBef>
                <a:spcPct val="20000"/>
              </a:spcBef>
              <a:spcAft>
                <a:spcPct val="0"/>
              </a:spcAft>
              <a:buClr>
                <a:srgbClr val="000066"/>
              </a:buClr>
              <a:buFont typeface="Wingdings" pitchFamily="2" charset="2"/>
              <a:buChar char="s"/>
              <a:defRPr kumimoji="1" sz="3200">
                <a:solidFill>
                  <a:srgbClr val="000066"/>
                </a:solidFill>
                <a:latin typeface="+mn-lt"/>
                <a:ea typeface="+mn-ea"/>
                <a:cs typeface="+mn-cs"/>
              </a:defRPr>
            </a:lvl1pPr>
            <a:lvl2pPr marL="742950" indent="-285750" algn="l" rtl="0" eaLnBrk="0" fontAlgn="base" hangingPunct="0">
              <a:spcBef>
                <a:spcPct val="20000"/>
              </a:spcBef>
              <a:spcAft>
                <a:spcPct val="0"/>
              </a:spcAft>
              <a:buClr>
                <a:srgbClr val="FF0000"/>
              </a:buClr>
              <a:buFont typeface="Arial"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000066"/>
              </a:buClr>
              <a:buFont typeface="Arial" charset="0"/>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FF0000"/>
              </a:buClr>
              <a:buFont typeface="Arial"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rgbClr val="000066"/>
              </a:buClr>
              <a:buFont typeface="Arial" charset="0"/>
              <a:buChar char="»"/>
              <a:defRPr kumimoji="1" sz="2000">
                <a:solidFill>
                  <a:schemeClr val="tx1"/>
                </a:solidFill>
                <a:latin typeface="+mn-lt"/>
                <a:ea typeface="+mn-ea"/>
              </a:defRPr>
            </a:lvl5pPr>
            <a:lvl6pPr marL="25146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a:spcBef>
                <a:spcPts val="0"/>
              </a:spcBef>
              <a:buClrTx/>
              <a:buFont typeface="Wingdings" panose="05000000000000000000" pitchFamily="2" charset="2"/>
              <a:buChar char="u"/>
            </a:pPr>
            <a:r>
              <a:rPr lang="ja-JP" altLang="en-US" sz="1600" kern="0" dirty="0">
                <a:solidFill>
                  <a:schemeClr val="tx1"/>
                </a:solidFill>
                <a:latin typeface="+mn-ea"/>
              </a:rPr>
              <a:t>事例の背景（前提条件の特徴）</a:t>
            </a:r>
            <a:endParaRPr lang="en-US" altLang="ja-JP" sz="1600" kern="0" dirty="0">
              <a:solidFill>
                <a:schemeClr val="tx1"/>
              </a:solidFill>
              <a:latin typeface="+mn-ea"/>
            </a:endParaRPr>
          </a:p>
          <a:p>
            <a:pPr lvl="1">
              <a:buClrTx/>
            </a:pPr>
            <a:r>
              <a:rPr lang="ja-JP" altLang="en-US" sz="1600" kern="0" dirty="0">
                <a:latin typeface="ＭＳ Ｐゴシック" panose="020B0600070205080204" pitchFamily="50" charset="-128"/>
                <a:ea typeface="ＭＳ Ｐゴシック" panose="020B0600070205080204" pitchFamily="50" charset="-128"/>
              </a:rPr>
              <a:t>お薬手帳に記録されている薬歴情報を医療機関や薬剤師と共有することは、正しい治療を受けるために重要な役割を果たす</a:t>
            </a:r>
            <a:endParaRPr lang="en-US" altLang="ja-JP" sz="1600" kern="0" dirty="0">
              <a:latin typeface="ＭＳ Ｐゴシック" panose="020B0600070205080204" pitchFamily="50" charset="-128"/>
              <a:ea typeface="ＭＳ Ｐゴシック" panose="020B0600070205080204" pitchFamily="50" charset="-128"/>
            </a:endParaRPr>
          </a:p>
          <a:p>
            <a:pPr lvl="1">
              <a:buClrTx/>
            </a:pPr>
            <a:r>
              <a:rPr lang="ja-JP" altLang="en-US" sz="1600" kern="0" dirty="0">
                <a:latin typeface="ＭＳ Ｐゴシック" panose="020B0600070205080204" pitchFamily="50" charset="-128"/>
                <a:ea typeface="ＭＳ Ｐゴシック" panose="020B0600070205080204" pitchFamily="50" charset="-128"/>
              </a:rPr>
              <a:t>お薬手帳は本人が管理するもので、プライバシー性の高い薬歴情報が記載されている。新たな薬を処方された場合は、欠損が起きないようお薬手帳に記載されている薬歴情報を更新する必要がある</a:t>
            </a:r>
            <a:endParaRPr lang="en-US" altLang="ja-JP" sz="1600" kern="0" dirty="0">
              <a:latin typeface="ＭＳ Ｐゴシック" panose="020B0600070205080204" pitchFamily="50" charset="-128"/>
              <a:ea typeface="ＭＳ Ｐゴシック" panose="020B0600070205080204" pitchFamily="50" charset="-128"/>
            </a:endParaRPr>
          </a:p>
          <a:p>
            <a:pPr lvl="1">
              <a:buClrTx/>
            </a:pPr>
            <a:r>
              <a:rPr lang="ja-JP" altLang="en-US" sz="1600" kern="0" dirty="0">
                <a:latin typeface="ＭＳ Ｐゴシック" panose="020B0600070205080204" pitchFamily="50" charset="-128"/>
                <a:ea typeface="ＭＳ Ｐゴシック" panose="020B0600070205080204" pitchFamily="50" charset="-128"/>
              </a:rPr>
              <a:t>しかし処方された時にお薬手帳を持参していないなど記録の欠損が生じることも多く、医療現場において期待されるほどには薬歴情報が活用されていない状況になっている</a:t>
            </a:r>
            <a:endParaRPr lang="en-US" altLang="ja-JP" sz="1600" kern="0" dirty="0">
              <a:latin typeface="ＭＳ Ｐゴシック" panose="020B0600070205080204" pitchFamily="50" charset="-128"/>
              <a:ea typeface="ＭＳ Ｐゴシック" panose="020B0600070205080204" pitchFamily="50" charset="-128"/>
            </a:endParaRPr>
          </a:p>
          <a:p>
            <a:pPr lvl="1">
              <a:spcBef>
                <a:spcPts val="0"/>
              </a:spcBef>
            </a:pPr>
            <a:endParaRPr lang="en-US" altLang="ja-JP" sz="1600" kern="0" dirty="0">
              <a:latin typeface="+mn-ea"/>
            </a:endParaRPr>
          </a:p>
        </p:txBody>
      </p:sp>
      <p:sp>
        <p:nvSpPr>
          <p:cNvPr id="16" name="コンテンツ プレースホルダー 2">
            <a:extLst>
              <a:ext uri="{FF2B5EF4-FFF2-40B4-BE49-F238E27FC236}">
                <a16:creationId xmlns:a16="http://schemas.microsoft.com/office/drawing/2014/main" id="{D21E6658-13F6-4380-A133-5B4DD4BA0B39}"/>
              </a:ext>
            </a:extLst>
          </p:cNvPr>
          <p:cNvSpPr txBox="1">
            <a:spLocks/>
          </p:cNvSpPr>
          <p:nvPr/>
        </p:nvSpPr>
        <p:spPr bwMode="auto">
          <a:xfrm>
            <a:off x="395535" y="3428999"/>
            <a:ext cx="1848429" cy="3097213"/>
          </a:xfrm>
          <a:prstGeom prst="rect">
            <a:avLst/>
          </a:prstGeom>
          <a:noFill/>
          <a:ln w="25400">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36000" tIns="36000" rIns="36000" bIns="36000" numCol="1" anchor="t" anchorCtr="0" compatLnSpc="1">
            <a:prstTxWarp prst="textNoShape">
              <a:avLst/>
            </a:prstTxWarp>
            <a:noAutofit/>
          </a:bodyPr>
          <a:lstStyle>
            <a:lvl1pPr marL="342900" indent="-342900" algn="l" rtl="0" eaLnBrk="0" fontAlgn="base" hangingPunct="0">
              <a:spcBef>
                <a:spcPct val="20000"/>
              </a:spcBef>
              <a:spcAft>
                <a:spcPct val="0"/>
              </a:spcAft>
              <a:buClr>
                <a:srgbClr val="000066"/>
              </a:buClr>
              <a:buFont typeface="Wingdings" pitchFamily="2" charset="2"/>
              <a:buChar char="s"/>
              <a:defRPr kumimoji="1" sz="3200">
                <a:solidFill>
                  <a:srgbClr val="000066"/>
                </a:solidFill>
                <a:latin typeface="+mn-lt"/>
                <a:ea typeface="+mn-ea"/>
                <a:cs typeface="+mn-cs"/>
              </a:defRPr>
            </a:lvl1pPr>
            <a:lvl2pPr marL="742950" indent="-285750" algn="l" rtl="0" eaLnBrk="0" fontAlgn="base" hangingPunct="0">
              <a:spcBef>
                <a:spcPct val="20000"/>
              </a:spcBef>
              <a:spcAft>
                <a:spcPct val="0"/>
              </a:spcAft>
              <a:buClr>
                <a:srgbClr val="FF0000"/>
              </a:buClr>
              <a:buFont typeface="Arial"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000066"/>
              </a:buClr>
              <a:buFont typeface="Arial" charset="0"/>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FF0000"/>
              </a:buClr>
              <a:buFont typeface="Arial"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rgbClr val="000066"/>
              </a:buClr>
              <a:buFont typeface="Arial" charset="0"/>
              <a:buChar char="»"/>
              <a:defRPr kumimoji="1" sz="2000">
                <a:solidFill>
                  <a:schemeClr val="tx1"/>
                </a:solidFill>
                <a:latin typeface="+mn-lt"/>
                <a:ea typeface="+mn-ea"/>
              </a:defRPr>
            </a:lvl5pPr>
            <a:lvl6pPr marL="25146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a:buClrTx/>
              <a:buFont typeface="Wingdings" panose="05000000000000000000" pitchFamily="2" charset="2"/>
              <a:buChar char="u"/>
            </a:pPr>
            <a:r>
              <a:rPr lang="ja-JP" altLang="en-US" sz="2000" kern="0" dirty="0">
                <a:solidFill>
                  <a:schemeClr val="tx1"/>
                </a:solidFill>
                <a:latin typeface="+mn-ea"/>
              </a:rPr>
              <a:t>問題</a:t>
            </a:r>
            <a:endParaRPr lang="en-US" altLang="ja-JP" sz="2000" kern="0" dirty="0">
              <a:solidFill>
                <a:schemeClr val="tx1"/>
              </a:solidFill>
              <a:latin typeface="+mn-ea"/>
            </a:endParaRPr>
          </a:p>
          <a:p>
            <a:pPr marL="0" indent="0">
              <a:buNone/>
            </a:pPr>
            <a:r>
              <a:rPr lang="ja-JP" altLang="en-US" sz="1600" kern="0" dirty="0">
                <a:solidFill>
                  <a:schemeClr val="tx1"/>
                </a:solidFill>
                <a:latin typeface="+mn-ea"/>
              </a:rPr>
              <a:t>お薬手帳は、常には持ち歩かれない傾向がある</a:t>
            </a:r>
          </a:p>
          <a:p>
            <a:pPr marL="0" indent="0">
              <a:buNone/>
            </a:pPr>
            <a:endParaRPr lang="ja-JP" altLang="en-US" sz="1600" kern="0" dirty="0">
              <a:solidFill>
                <a:schemeClr val="tx1"/>
              </a:solidFill>
              <a:latin typeface="+mn-ea"/>
            </a:endParaRPr>
          </a:p>
          <a:p>
            <a:pPr marL="0" indent="0">
              <a:buNone/>
            </a:pPr>
            <a:r>
              <a:rPr lang="ja-JP" altLang="en-US" sz="1600" kern="0" dirty="0">
                <a:solidFill>
                  <a:schemeClr val="tx1"/>
                </a:solidFill>
                <a:latin typeface="+mn-ea"/>
              </a:rPr>
              <a:t>ゴールイメージ：</a:t>
            </a:r>
          </a:p>
          <a:p>
            <a:pPr marL="0" indent="0">
              <a:buNone/>
            </a:pPr>
            <a:r>
              <a:rPr lang="ja-JP" altLang="en-US" sz="1600" kern="0" dirty="0">
                <a:solidFill>
                  <a:schemeClr val="tx1"/>
                </a:solidFill>
                <a:latin typeface="+mn-ea"/>
              </a:rPr>
              <a:t>持ち歩かれて薬歴情報が活用される</a:t>
            </a:r>
          </a:p>
          <a:p>
            <a:pPr marL="457200" lvl="1" indent="0">
              <a:buNone/>
            </a:pPr>
            <a:endParaRPr lang="en-US" altLang="ja-JP" sz="2000" kern="0" dirty="0">
              <a:latin typeface="+mn-ea"/>
            </a:endParaRPr>
          </a:p>
        </p:txBody>
      </p:sp>
      <p:sp>
        <p:nvSpPr>
          <p:cNvPr id="18" name="コンテンツ プレースホルダー 2">
            <a:extLst>
              <a:ext uri="{FF2B5EF4-FFF2-40B4-BE49-F238E27FC236}">
                <a16:creationId xmlns:a16="http://schemas.microsoft.com/office/drawing/2014/main" id="{6B88A7BD-F3A2-47FA-9B55-3FABB7BBD2C8}"/>
              </a:ext>
            </a:extLst>
          </p:cNvPr>
          <p:cNvSpPr txBox="1">
            <a:spLocks/>
          </p:cNvSpPr>
          <p:nvPr/>
        </p:nvSpPr>
        <p:spPr bwMode="auto">
          <a:xfrm>
            <a:off x="5523570" y="3429000"/>
            <a:ext cx="3422996" cy="3097212"/>
          </a:xfrm>
          <a:prstGeom prst="rect">
            <a:avLst/>
          </a:prstGeom>
          <a:noFill/>
          <a:ln w="25400">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36000" tIns="36000" rIns="36000" bIns="36000" numCol="1" anchor="t" anchorCtr="0" compatLnSpc="1">
            <a:prstTxWarp prst="textNoShape">
              <a:avLst/>
            </a:prstTxWarp>
            <a:noAutofit/>
          </a:bodyPr>
          <a:lstStyle>
            <a:lvl1pPr marL="342900" indent="-342900" algn="l" rtl="0" eaLnBrk="0" fontAlgn="base" hangingPunct="0">
              <a:spcBef>
                <a:spcPct val="20000"/>
              </a:spcBef>
              <a:spcAft>
                <a:spcPct val="0"/>
              </a:spcAft>
              <a:buClr>
                <a:srgbClr val="000066"/>
              </a:buClr>
              <a:buFont typeface="Wingdings" pitchFamily="2" charset="2"/>
              <a:buChar char="s"/>
              <a:defRPr kumimoji="1" sz="3200">
                <a:solidFill>
                  <a:srgbClr val="000066"/>
                </a:solidFill>
                <a:latin typeface="+mn-lt"/>
                <a:ea typeface="+mn-ea"/>
                <a:cs typeface="+mn-cs"/>
              </a:defRPr>
            </a:lvl1pPr>
            <a:lvl2pPr marL="742950" indent="-285750" algn="l" rtl="0" eaLnBrk="0" fontAlgn="base" hangingPunct="0">
              <a:spcBef>
                <a:spcPct val="20000"/>
              </a:spcBef>
              <a:spcAft>
                <a:spcPct val="0"/>
              </a:spcAft>
              <a:buClr>
                <a:srgbClr val="FF0000"/>
              </a:buClr>
              <a:buFont typeface="Arial"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000066"/>
              </a:buClr>
              <a:buFont typeface="Arial" charset="0"/>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FF0000"/>
              </a:buClr>
              <a:buFont typeface="Arial"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rgbClr val="000066"/>
              </a:buClr>
              <a:buFont typeface="Arial" charset="0"/>
              <a:buChar char="»"/>
              <a:defRPr kumimoji="1" sz="2000">
                <a:solidFill>
                  <a:schemeClr val="tx1"/>
                </a:solidFill>
                <a:latin typeface="+mn-lt"/>
                <a:ea typeface="+mn-ea"/>
              </a:defRPr>
            </a:lvl5pPr>
            <a:lvl6pPr marL="25146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a:buClrTx/>
              <a:buFont typeface="Wingdings" panose="05000000000000000000" pitchFamily="2" charset="2"/>
              <a:buChar char="u"/>
            </a:pPr>
            <a:r>
              <a:rPr lang="ja-JP" altLang="en-US" sz="2000" kern="0" dirty="0">
                <a:solidFill>
                  <a:schemeClr val="tx1"/>
                </a:solidFill>
                <a:latin typeface="+mn-ea"/>
              </a:rPr>
              <a:t>解決イメージ</a:t>
            </a:r>
            <a:endParaRPr lang="en-US" altLang="ja-JP" sz="2000" kern="0" dirty="0">
              <a:solidFill>
                <a:schemeClr val="tx1"/>
              </a:solidFill>
              <a:latin typeface="+mn-ea"/>
            </a:endParaRPr>
          </a:p>
          <a:p>
            <a:pPr marL="216000" lvl="0" indent="-216000">
              <a:spcBef>
                <a:spcPts val="600"/>
              </a:spcBef>
              <a:buSzPct val="137000"/>
              <a:defRPr/>
            </a:pPr>
            <a:r>
              <a:rPr lang="ja-JP" altLang="en-US" sz="1600" kern="0" dirty="0">
                <a:solidFill>
                  <a:srgbClr val="000000"/>
                </a:solidFill>
                <a:latin typeface="ＭＳ Ｐゴシック"/>
              </a:rPr>
              <a:t>携帯率の高い（携帯性の良い）手段を用いた仕組みとする</a:t>
            </a:r>
            <a:endParaRPr lang="en-US" altLang="ja-JP" sz="1600" kern="0" dirty="0">
              <a:solidFill>
                <a:srgbClr val="000000"/>
              </a:solidFill>
              <a:latin typeface="ＭＳ Ｐゴシック"/>
            </a:endParaRPr>
          </a:p>
          <a:p>
            <a:pPr marL="616050" lvl="1" indent="-216000">
              <a:spcBef>
                <a:spcPts val="600"/>
              </a:spcBef>
              <a:buClr>
                <a:srgbClr val="000066"/>
              </a:buClr>
              <a:buSzPct val="137000"/>
              <a:buFont typeface="Wingdings" pitchFamily="2" charset="2"/>
              <a:buChar char="s"/>
              <a:defRPr/>
            </a:pPr>
            <a:r>
              <a:rPr lang="ja-JP" altLang="en-US" sz="1400" kern="0" dirty="0">
                <a:solidFill>
                  <a:srgbClr val="000000"/>
                </a:solidFill>
                <a:latin typeface="ＭＳ Ｐゴシック"/>
              </a:rPr>
              <a:t>共有される情報の内容やプライバシー保護のレベルが低下しないようにする</a:t>
            </a:r>
            <a:endParaRPr lang="en-US" altLang="ja-JP" sz="1400" kern="0" dirty="0">
              <a:solidFill>
                <a:srgbClr val="000000"/>
              </a:solidFill>
              <a:latin typeface="ＭＳ Ｐゴシック"/>
            </a:endParaRPr>
          </a:p>
          <a:p>
            <a:pPr marL="616050" lvl="1" indent="-216000">
              <a:spcBef>
                <a:spcPts val="600"/>
              </a:spcBef>
              <a:buClr>
                <a:srgbClr val="000066"/>
              </a:buClr>
              <a:buSzPct val="137000"/>
              <a:buFont typeface="Wingdings" pitchFamily="2" charset="2"/>
              <a:buChar char="s"/>
              <a:defRPr/>
            </a:pPr>
            <a:endParaRPr lang="en-US" altLang="ja-JP" sz="800" kern="0" dirty="0">
              <a:solidFill>
                <a:srgbClr val="000000"/>
              </a:solidFill>
              <a:latin typeface="ＭＳ Ｐゴシック"/>
            </a:endParaRPr>
          </a:p>
          <a:p>
            <a:pPr marL="0" indent="0">
              <a:spcBef>
                <a:spcPts val="600"/>
              </a:spcBef>
              <a:buSzPct val="137000"/>
              <a:buNone/>
              <a:defRPr/>
            </a:pPr>
            <a:r>
              <a:rPr lang="ja-JP" altLang="en-US" sz="1600" kern="0" dirty="0">
                <a:solidFill>
                  <a:srgbClr val="000000"/>
                </a:solidFill>
                <a:latin typeface="ＭＳ Ｐゴシック"/>
              </a:rPr>
              <a:t>ゴールイメージとの関係：</a:t>
            </a:r>
            <a:endParaRPr lang="en-US" altLang="ja-JP" sz="1600" kern="0" dirty="0">
              <a:solidFill>
                <a:srgbClr val="000000"/>
              </a:solidFill>
              <a:latin typeface="ＭＳ Ｐゴシック"/>
            </a:endParaRPr>
          </a:p>
          <a:p>
            <a:pPr marL="0" indent="0">
              <a:spcBef>
                <a:spcPts val="600"/>
              </a:spcBef>
              <a:buSzPct val="137000"/>
              <a:buNone/>
              <a:defRPr/>
            </a:pPr>
            <a:r>
              <a:rPr lang="ja-JP" altLang="en-US" sz="1600" kern="0" dirty="0">
                <a:solidFill>
                  <a:srgbClr val="000000"/>
                </a:solidFill>
                <a:latin typeface="ＭＳ Ｐゴシック"/>
              </a:rPr>
              <a:t>上記を実現することで、記録の欠損を防ぎ、治療時での薬歴情報活用を促進する</a:t>
            </a:r>
            <a:endParaRPr lang="ja-JP" altLang="en-US" sz="1600" kern="0" dirty="0">
              <a:solidFill>
                <a:schemeClr val="tx1"/>
              </a:solidFill>
              <a:latin typeface="+mn-ea"/>
            </a:endParaRPr>
          </a:p>
        </p:txBody>
      </p:sp>
      <p:sp>
        <p:nvSpPr>
          <p:cNvPr id="21" name="テキスト ボックス 20">
            <a:extLst>
              <a:ext uri="{FF2B5EF4-FFF2-40B4-BE49-F238E27FC236}">
                <a16:creationId xmlns:a16="http://schemas.microsoft.com/office/drawing/2014/main" id="{74F70A77-68F1-4089-B935-83117DD7656C}"/>
              </a:ext>
            </a:extLst>
          </p:cNvPr>
          <p:cNvSpPr txBox="1"/>
          <p:nvPr/>
        </p:nvSpPr>
        <p:spPr>
          <a:xfrm>
            <a:off x="2472774" y="3428999"/>
            <a:ext cx="2858095" cy="3097213"/>
          </a:xfrm>
          <a:prstGeom prst="rect">
            <a:avLst/>
          </a:prstGeom>
          <a:noFill/>
          <a:ln w="25400">
            <a:solidFill>
              <a:srgbClr val="0070C0"/>
            </a:solidFill>
          </a:ln>
        </p:spPr>
        <p:txBody>
          <a:bodyPr wrap="square" lIns="36000" tIns="36000" rIns="36000" bIns="36000" rtlCol="0">
            <a:normAutofit fontScale="92500" lnSpcReduction="20000"/>
          </a:bodyPr>
          <a:lstStyle/>
          <a:p>
            <a:pPr marL="342900" indent="-342900">
              <a:buSzPct val="100000"/>
              <a:buFont typeface="Wingdings" panose="05000000000000000000" pitchFamily="2" charset="2"/>
              <a:buChar char="u"/>
            </a:pPr>
            <a:r>
              <a:rPr lang="ja-JP" altLang="en-US" sz="2300" dirty="0">
                <a:latin typeface="+mn-ea"/>
                <a:ea typeface="+mn-ea"/>
              </a:rPr>
              <a:t>分</a:t>
            </a:r>
            <a:r>
              <a:rPr kumimoji="1" lang="ja-JP" altLang="en-US" sz="2300" dirty="0">
                <a:latin typeface="+mn-ea"/>
                <a:ea typeface="+mn-ea"/>
              </a:rPr>
              <a:t>析の内容と解決の</a:t>
            </a:r>
            <a:r>
              <a:rPr lang="ja-JP" altLang="en-US" sz="2300" dirty="0">
                <a:latin typeface="+mn-ea"/>
                <a:ea typeface="+mn-ea"/>
              </a:rPr>
              <a:t>方向性</a:t>
            </a:r>
            <a:endParaRPr lang="en-US" altLang="ja-JP" sz="2300" dirty="0">
              <a:latin typeface="+mn-ea"/>
              <a:ea typeface="+mn-ea"/>
            </a:endParaRPr>
          </a:p>
          <a:p>
            <a:pPr marL="92075">
              <a:buSzPct val="35000"/>
            </a:pPr>
            <a:r>
              <a:rPr lang="ja-JP" altLang="en-US" sz="1600" dirty="0">
                <a:latin typeface="+mn-ea"/>
                <a:ea typeface="+mn-ea"/>
              </a:rPr>
              <a:t>問題解決に向けた課題の候補</a:t>
            </a:r>
          </a:p>
          <a:p>
            <a:pPr marL="92075">
              <a:buSzPct val="35000"/>
            </a:pPr>
            <a:r>
              <a:rPr lang="ja-JP" altLang="en-US" sz="1600" dirty="0">
                <a:latin typeface="+mn-ea"/>
                <a:ea typeface="+mn-ea"/>
              </a:rPr>
              <a:t>①現行のお薬手帳を携帯したくなるような施策を導入する</a:t>
            </a:r>
          </a:p>
          <a:p>
            <a:pPr marL="92075">
              <a:buSzPct val="35000"/>
            </a:pPr>
            <a:r>
              <a:rPr lang="ja-JP" altLang="en-US" sz="1600" dirty="0">
                <a:latin typeface="+mn-ea"/>
                <a:ea typeface="+mn-ea"/>
              </a:rPr>
              <a:t>②現行のお薬手帳に代わる、携帯性の良い新たな仕組みを導入する</a:t>
            </a:r>
          </a:p>
          <a:p>
            <a:pPr indent="92075">
              <a:buSzPct val="35000"/>
            </a:pPr>
            <a:endParaRPr lang="ja-JP" altLang="en-US" sz="1600" dirty="0">
              <a:latin typeface="+mn-ea"/>
              <a:ea typeface="+mn-ea"/>
            </a:endParaRPr>
          </a:p>
          <a:p>
            <a:pPr marL="92075" lvl="0">
              <a:buSzPct val="35000"/>
              <a:defRPr/>
            </a:pPr>
            <a:r>
              <a:rPr lang="ja-JP" altLang="en-US" sz="1600" dirty="0">
                <a:solidFill>
                  <a:srgbClr val="000000"/>
                </a:solidFill>
                <a:latin typeface="ＭＳ Ｐゴシック"/>
                <a:ea typeface="ＭＳ Ｐゴシック"/>
              </a:rPr>
              <a:t>⇒（優先課題）</a:t>
            </a:r>
          </a:p>
          <a:p>
            <a:pPr marL="92075" lvl="0" eaLnBrk="1" hangingPunct="1">
              <a:buSzPct val="35000"/>
              <a:defRPr/>
            </a:pPr>
            <a:r>
              <a:rPr lang="en-US" altLang="ja-JP" sz="1600" dirty="0">
                <a:solidFill>
                  <a:srgbClr val="000000"/>
                </a:solidFill>
                <a:latin typeface="ＭＳ Ｐゴシック"/>
                <a:ea typeface="ＭＳ Ｐゴシック"/>
              </a:rPr>
              <a:t>①</a:t>
            </a:r>
            <a:r>
              <a:rPr lang="ja-JP" altLang="en-US" sz="1600" dirty="0">
                <a:solidFill>
                  <a:srgbClr val="000000"/>
                </a:solidFill>
                <a:latin typeface="ＭＳ Ｐゴシック"/>
                <a:ea typeface="ＭＳ Ｐゴシック"/>
              </a:rPr>
              <a:t>では施策の反応に個人差が生じやすいため、 ②の方向で携帯率を高めることで、より確実な薬歴情報の最新化を進め、共有の促進につなげる</a:t>
            </a:r>
          </a:p>
        </p:txBody>
      </p:sp>
      <p:sp>
        <p:nvSpPr>
          <p:cNvPr id="22" name="矢印: 右 21">
            <a:extLst>
              <a:ext uri="{FF2B5EF4-FFF2-40B4-BE49-F238E27FC236}">
                <a16:creationId xmlns:a16="http://schemas.microsoft.com/office/drawing/2014/main" id="{004A425A-36A1-407A-B15B-A473F44ECA99}"/>
              </a:ext>
            </a:extLst>
          </p:cNvPr>
          <p:cNvSpPr/>
          <p:nvPr/>
        </p:nvSpPr>
        <p:spPr>
          <a:xfrm>
            <a:off x="2277840" y="4581128"/>
            <a:ext cx="159482" cy="432048"/>
          </a:xfrm>
          <a:prstGeom prst="rightArrow">
            <a:avLst/>
          </a:prstGeom>
          <a:solidFill>
            <a:srgbClr val="3333CC"/>
          </a:solidFill>
          <a:ln>
            <a:solidFill>
              <a:srgbClr val="33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矢印: 右 22">
            <a:extLst>
              <a:ext uri="{FF2B5EF4-FFF2-40B4-BE49-F238E27FC236}">
                <a16:creationId xmlns:a16="http://schemas.microsoft.com/office/drawing/2014/main" id="{571AA7E4-75AB-4085-894A-0EFA5D654198}"/>
              </a:ext>
            </a:extLst>
          </p:cNvPr>
          <p:cNvSpPr/>
          <p:nvPr/>
        </p:nvSpPr>
        <p:spPr>
          <a:xfrm>
            <a:off x="5364088" y="4581128"/>
            <a:ext cx="159482" cy="432048"/>
          </a:xfrm>
          <a:prstGeom prst="rightArrow">
            <a:avLst/>
          </a:prstGeom>
          <a:solidFill>
            <a:srgbClr val="3333CC"/>
          </a:solidFill>
          <a:ln>
            <a:solidFill>
              <a:srgbClr val="33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a:extLst>
              <a:ext uri="{FF2B5EF4-FFF2-40B4-BE49-F238E27FC236}">
                <a16:creationId xmlns:a16="http://schemas.microsoft.com/office/drawing/2014/main" id="{A02B21F8-BE32-46D7-B6A7-0F006F7A946D}"/>
              </a:ext>
            </a:extLst>
          </p:cNvPr>
          <p:cNvSpPr txBox="1"/>
          <p:nvPr/>
        </p:nvSpPr>
        <p:spPr>
          <a:xfrm>
            <a:off x="200354" y="1257976"/>
            <a:ext cx="2690057" cy="461665"/>
          </a:xfrm>
          <a:prstGeom prst="rect">
            <a:avLst/>
          </a:prstGeom>
          <a:noFill/>
        </p:spPr>
        <p:txBody>
          <a:bodyPr wrap="square" rtlCol="0">
            <a:spAutoFit/>
          </a:bodyPr>
          <a:lstStyle/>
          <a:p>
            <a:r>
              <a:rPr kumimoji="1" lang="ja-JP" altLang="en-US" sz="2400" dirty="0"/>
              <a:t>１．１　実施結果</a:t>
            </a:r>
            <a:endParaRPr kumimoji="1" lang="en-US" altLang="ja-JP" sz="2400" dirty="0"/>
          </a:p>
        </p:txBody>
      </p:sp>
      <p:sp>
        <p:nvSpPr>
          <p:cNvPr id="14" name="タイトル 1">
            <a:extLst>
              <a:ext uri="{FF2B5EF4-FFF2-40B4-BE49-F238E27FC236}">
                <a16:creationId xmlns:a16="http://schemas.microsoft.com/office/drawing/2014/main" id="{A4EC28A1-76E5-4C4F-9863-6F899750F128}"/>
              </a:ext>
            </a:extLst>
          </p:cNvPr>
          <p:cNvSpPr>
            <a:spLocks noGrp="1"/>
          </p:cNvSpPr>
          <p:nvPr>
            <p:ph type="title"/>
          </p:nvPr>
        </p:nvSpPr>
        <p:spPr>
          <a:xfrm>
            <a:off x="468312" y="-31750"/>
            <a:ext cx="7200031" cy="1224310"/>
          </a:xfrm>
        </p:spPr>
        <p:txBody>
          <a:bodyPr/>
          <a:lstStyle/>
          <a:p>
            <a:r>
              <a:rPr lang="en-US" altLang="ja-JP" dirty="0">
                <a:solidFill>
                  <a:schemeClr val="tx1"/>
                </a:solidFill>
              </a:rPr>
              <a:t>1.</a:t>
            </a:r>
            <a:r>
              <a:rPr lang="ja-JP" altLang="en-US" dirty="0">
                <a:solidFill>
                  <a:schemeClr val="tx1"/>
                </a:solidFill>
                <a:latin typeface="ＭＳ Ｐゴシック" panose="020B0600070205080204" pitchFamily="50" charset="-128"/>
                <a:ea typeface="ＭＳ Ｐゴシック" panose="020B0600070205080204" pitchFamily="50" charset="-128"/>
              </a:rPr>
              <a:t>ビジネス又はミッション分析</a:t>
            </a:r>
            <a:endParaRPr kumimoji="1" lang="ja-JP" altLang="en-US" dirty="0">
              <a:solidFill>
                <a:schemeClr val="tx1"/>
              </a:solidFill>
            </a:endParaRPr>
          </a:p>
        </p:txBody>
      </p:sp>
    </p:spTree>
    <p:extLst>
      <p:ext uri="{BB962C8B-B14F-4D97-AF65-F5344CB8AC3E}">
        <p14:creationId xmlns:p14="http://schemas.microsoft.com/office/powerpoint/2010/main" val="14527178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A56638DA-3A20-4CB0-8625-EF211D74B150}"/>
              </a:ext>
            </a:extLst>
          </p:cNvPr>
          <p:cNvSpPr>
            <a:spLocks noGrp="1"/>
          </p:cNvSpPr>
          <p:nvPr>
            <p:ph type="sldNum" sz="quarter" idx="12"/>
          </p:nvPr>
        </p:nvSpPr>
        <p:spPr/>
        <p:txBody>
          <a:bodyPr/>
          <a:lstStyle/>
          <a:p>
            <a:pPr>
              <a:defRPr/>
            </a:pPr>
            <a:fld id="{947C4043-D9BA-404F-BA06-4F161DED0E96}" type="slidenum">
              <a:rPr lang="en-US" altLang="ja-JP" smtClean="0">
                <a:latin typeface="+mn-ea"/>
                <a:ea typeface="+mn-ea"/>
              </a:rPr>
              <a:pPr>
                <a:defRPr/>
              </a:pPr>
              <a:t>6</a:t>
            </a:fld>
            <a:endParaRPr lang="en-US" altLang="ja-JP">
              <a:latin typeface="+mn-ea"/>
              <a:ea typeface="+mn-ea"/>
            </a:endParaRPr>
          </a:p>
        </p:txBody>
      </p:sp>
      <p:sp>
        <p:nvSpPr>
          <p:cNvPr id="4" name="フッター プレースホルダー 3">
            <a:extLst>
              <a:ext uri="{FF2B5EF4-FFF2-40B4-BE49-F238E27FC236}">
                <a16:creationId xmlns:a16="http://schemas.microsoft.com/office/drawing/2014/main" id="{CFA26DD3-CF2E-47EC-AC1E-09EEE6626B7D}"/>
              </a:ext>
            </a:extLst>
          </p:cNvPr>
          <p:cNvSpPr>
            <a:spLocks noGrp="1"/>
          </p:cNvSpPr>
          <p:nvPr>
            <p:ph type="ftr" sz="quarter" idx="11"/>
          </p:nvPr>
        </p:nvSpPr>
        <p:spPr/>
        <p:txBody>
          <a:bodyPr/>
          <a:lstStyle/>
          <a:p>
            <a:pPr>
              <a:defRPr/>
            </a:pPr>
            <a:r>
              <a:rPr lang="en-US" altLang="ja-JP" dirty="0">
                <a:latin typeface="+mn-ea"/>
                <a:ea typeface="+mn-ea"/>
              </a:rPr>
              <a:t>©</a:t>
            </a:r>
            <a:r>
              <a:rPr lang="ja-JP" altLang="en-US" dirty="0">
                <a:latin typeface="+mn-ea"/>
                <a:ea typeface="+mn-ea"/>
              </a:rPr>
              <a:t>　</a:t>
            </a:r>
            <a:r>
              <a:rPr lang="en-US" altLang="ja-JP" dirty="0">
                <a:latin typeface="+mn-ea"/>
                <a:ea typeface="+mn-ea"/>
              </a:rPr>
              <a:t>2020  IPA</a:t>
            </a:r>
            <a:r>
              <a:rPr lang="ja-JP" altLang="en-US" dirty="0">
                <a:latin typeface="+mn-ea"/>
                <a:ea typeface="+mn-ea"/>
              </a:rPr>
              <a:t>　 　</a:t>
            </a:r>
            <a:endParaRPr lang="en-US" altLang="ja-JP" dirty="0">
              <a:latin typeface="+mn-ea"/>
              <a:ea typeface="+mn-ea"/>
            </a:endParaRPr>
          </a:p>
        </p:txBody>
      </p:sp>
      <p:sp>
        <p:nvSpPr>
          <p:cNvPr id="12" name="タイトル 1">
            <a:extLst>
              <a:ext uri="{FF2B5EF4-FFF2-40B4-BE49-F238E27FC236}">
                <a16:creationId xmlns:a16="http://schemas.microsoft.com/office/drawing/2014/main" id="{C6DA7504-9C02-4627-B299-A9611744DF6C}"/>
              </a:ext>
            </a:extLst>
          </p:cNvPr>
          <p:cNvSpPr>
            <a:spLocks noGrp="1"/>
          </p:cNvSpPr>
          <p:nvPr>
            <p:ph type="title"/>
          </p:nvPr>
        </p:nvSpPr>
        <p:spPr>
          <a:xfrm>
            <a:off x="468312" y="-31750"/>
            <a:ext cx="7200031" cy="1224310"/>
          </a:xfrm>
        </p:spPr>
        <p:txBody>
          <a:bodyPr/>
          <a:lstStyle/>
          <a:p>
            <a:r>
              <a:rPr lang="en-US" altLang="ja-JP" dirty="0">
                <a:solidFill>
                  <a:schemeClr val="tx1"/>
                </a:solidFill>
              </a:rPr>
              <a:t>1.</a:t>
            </a:r>
            <a:r>
              <a:rPr lang="ja-JP" altLang="en-US" dirty="0">
                <a:solidFill>
                  <a:schemeClr val="tx1"/>
                </a:solidFill>
                <a:latin typeface="ＭＳ Ｐゴシック" panose="020B0600070205080204" pitchFamily="50" charset="-128"/>
                <a:ea typeface="ＭＳ Ｐゴシック" panose="020B0600070205080204" pitchFamily="50" charset="-128"/>
              </a:rPr>
              <a:t>ビジネス又はミッション分析</a:t>
            </a:r>
            <a:endParaRPr kumimoji="1" lang="ja-JP" altLang="en-US" dirty="0">
              <a:solidFill>
                <a:schemeClr val="tx1"/>
              </a:solidFill>
            </a:endParaRPr>
          </a:p>
        </p:txBody>
      </p:sp>
      <p:sp>
        <p:nvSpPr>
          <p:cNvPr id="17" name="コンテンツ プレースホルダー 2">
            <a:extLst>
              <a:ext uri="{FF2B5EF4-FFF2-40B4-BE49-F238E27FC236}">
                <a16:creationId xmlns:a16="http://schemas.microsoft.com/office/drawing/2014/main" id="{93EAA25D-CF6C-413C-A8E7-DF1BCE72600E}"/>
              </a:ext>
            </a:extLst>
          </p:cNvPr>
          <p:cNvSpPr>
            <a:spLocks noGrp="1"/>
          </p:cNvSpPr>
          <p:nvPr>
            <p:ph idx="1"/>
          </p:nvPr>
        </p:nvSpPr>
        <p:spPr>
          <a:xfrm>
            <a:off x="258517" y="2983500"/>
            <a:ext cx="8428486" cy="1298101"/>
          </a:xfrm>
        </p:spPr>
        <p:txBody>
          <a:bodyPr>
            <a:noAutofit/>
          </a:bodyPr>
          <a:lstStyle/>
          <a:p>
            <a:pPr marL="0" indent="0">
              <a:buNone/>
            </a:pPr>
            <a:r>
              <a:rPr lang="ja-JP" altLang="en-US" sz="2400" dirty="0">
                <a:solidFill>
                  <a:schemeClr val="tx1"/>
                </a:solidFill>
                <a:latin typeface="+mn-ea"/>
              </a:rPr>
              <a:t>（１）目的指向と全体俯瞰</a:t>
            </a:r>
            <a:endParaRPr lang="en-US" altLang="ja-JP" sz="2400" dirty="0">
              <a:solidFill>
                <a:schemeClr val="tx1"/>
              </a:solidFill>
              <a:latin typeface="+mn-ea"/>
            </a:endParaRPr>
          </a:p>
          <a:p>
            <a:pPr marL="0" indent="0">
              <a:buNone/>
            </a:pPr>
            <a:r>
              <a:rPr lang="ja-JP" altLang="en-US" sz="2400" dirty="0">
                <a:solidFill>
                  <a:schemeClr val="tx1"/>
                </a:solidFill>
                <a:latin typeface="+mn-ea"/>
              </a:rPr>
              <a:t>　</a:t>
            </a:r>
            <a:r>
              <a:rPr lang="ja-JP" altLang="en-US" sz="2000" dirty="0">
                <a:solidFill>
                  <a:schemeClr val="tx1"/>
                </a:solidFill>
                <a:latin typeface="+mn-ea"/>
              </a:rPr>
              <a:t>お薬手帳というものの果たすべき役割や今回の背景を分析し、今回の問題や解決イメージの理解を深めた</a:t>
            </a:r>
            <a:endParaRPr lang="en-US" altLang="ja-JP" sz="2000" dirty="0">
              <a:solidFill>
                <a:schemeClr val="tx1"/>
              </a:solidFill>
              <a:latin typeface="+mn-ea"/>
            </a:endParaRPr>
          </a:p>
          <a:p>
            <a:pPr marL="0" indent="0">
              <a:buNone/>
            </a:pPr>
            <a:r>
              <a:rPr lang="ja-JP" altLang="en-US" sz="2000" dirty="0">
                <a:solidFill>
                  <a:schemeClr val="tx1"/>
                </a:solidFill>
                <a:latin typeface="+mn-ea"/>
              </a:rPr>
              <a:t>　</a:t>
            </a:r>
            <a:endParaRPr lang="en-US" altLang="ja-JP" sz="2000" dirty="0">
              <a:solidFill>
                <a:schemeClr val="tx1"/>
              </a:solidFill>
              <a:latin typeface="+mn-ea"/>
            </a:endParaRPr>
          </a:p>
        </p:txBody>
      </p:sp>
      <p:sp>
        <p:nvSpPr>
          <p:cNvPr id="18" name="テキスト ボックス 17">
            <a:extLst>
              <a:ext uri="{FF2B5EF4-FFF2-40B4-BE49-F238E27FC236}">
                <a16:creationId xmlns:a16="http://schemas.microsoft.com/office/drawing/2014/main" id="{E0727332-9CAD-4F1A-939E-B2044E9EDDD7}"/>
              </a:ext>
            </a:extLst>
          </p:cNvPr>
          <p:cNvSpPr txBox="1"/>
          <p:nvPr/>
        </p:nvSpPr>
        <p:spPr>
          <a:xfrm>
            <a:off x="297767" y="1267912"/>
            <a:ext cx="8548466" cy="1754326"/>
          </a:xfrm>
          <a:prstGeom prst="rect">
            <a:avLst/>
          </a:prstGeom>
          <a:noFill/>
        </p:spPr>
        <p:txBody>
          <a:bodyPr wrap="square" rtlCol="0">
            <a:spAutoFit/>
          </a:bodyPr>
          <a:lstStyle/>
          <a:p>
            <a:r>
              <a:rPr kumimoji="1" lang="ja-JP" altLang="en-US" sz="2400" dirty="0"/>
              <a:t>１．</a:t>
            </a:r>
            <a:r>
              <a:rPr kumimoji="1" lang="en-US" altLang="ja-JP" sz="2400" dirty="0"/>
              <a:t>2</a:t>
            </a:r>
            <a:r>
              <a:rPr kumimoji="1" lang="ja-JP" altLang="en-US" sz="2400" dirty="0"/>
              <a:t>　</a:t>
            </a:r>
            <a:r>
              <a:rPr lang="en-US" altLang="ja-JP" sz="2400" dirty="0">
                <a:latin typeface="+mn-ea"/>
              </a:rPr>
              <a:t> 4</a:t>
            </a:r>
            <a:r>
              <a:rPr lang="ja-JP" altLang="en-US" sz="2400" dirty="0" err="1">
                <a:latin typeface="+mn-ea"/>
              </a:rPr>
              <a:t>つの</a:t>
            </a:r>
            <a:r>
              <a:rPr lang="ja-JP" altLang="en-US" sz="2400" dirty="0">
                <a:latin typeface="+mn-ea"/>
              </a:rPr>
              <a:t>ポイントに関して</a:t>
            </a:r>
            <a:r>
              <a:rPr kumimoji="1" lang="ja-JP" altLang="en-US" sz="2400" dirty="0"/>
              <a:t>実施したこと</a:t>
            </a:r>
            <a:endParaRPr kumimoji="1" lang="en-US" altLang="ja-JP" sz="2400" dirty="0"/>
          </a:p>
          <a:p>
            <a:pPr marL="88900" lvl="0" indent="-88900">
              <a:spcBef>
                <a:spcPct val="20000"/>
              </a:spcBef>
              <a:buClr>
                <a:schemeClr val="hlink"/>
              </a:buClr>
            </a:pPr>
            <a:r>
              <a:rPr lang="ja-JP" altLang="en-US" dirty="0">
                <a:latin typeface="+mn-ea"/>
              </a:rPr>
              <a:t>　</a:t>
            </a:r>
            <a:r>
              <a:rPr lang="ja-JP" altLang="en-US" sz="2000" dirty="0">
                <a:latin typeface="+mn-ea"/>
                <a:ea typeface="+mn-ea"/>
              </a:rPr>
              <a:t>本プロセスでは、</a:t>
            </a:r>
            <a:r>
              <a:rPr lang="ja-JP" altLang="en-US" sz="2000" b="1" dirty="0">
                <a:latin typeface="ＭＳ Ｐゴシック" panose="020B0600070205080204" pitchFamily="50" charset="-128"/>
                <a:ea typeface="ＭＳ Ｐゴシック" panose="020B0600070205080204" pitchFamily="50" charset="-128"/>
              </a:rPr>
              <a:t>ビジネス（あるいはミッション）の定義、問題や目的などを明確にして、ビジネス（あるいはミッション）の解決イメージを描いた</a:t>
            </a:r>
            <a:endParaRPr lang="en-US" altLang="ja-JP" sz="2000" b="1" dirty="0">
              <a:latin typeface="ＭＳ Ｐゴシック" panose="020B0600070205080204" pitchFamily="50" charset="-128"/>
              <a:ea typeface="ＭＳ Ｐゴシック" panose="020B0600070205080204" pitchFamily="50" charset="-128"/>
            </a:endParaRPr>
          </a:p>
          <a:p>
            <a:r>
              <a:rPr lang="ja-JP" altLang="en-US" sz="2000" b="1" dirty="0">
                <a:latin typeface="+mn-ea"/>
                <a:ea typeface="+mn-ea"/>
              </a:rPr>
              <a:t>　以下の（１）～（４）では、</a:t>
            </a:r>
            <a:r>
              <a:rPr lang="ja-JP" altLang="en-US" sz="2000" dirty="0">
                <a:latin typeface="+mn-ea"/>
                <a:ea typeface="+mn-ea"/>
              </a:rPr>
              <a:t>特にシステムズエンジニアリングの</a:t>
            </a:r>
            <a:r>
              <a:rPr lang="en-US" altLang="ja-JP" sz="2000" dirty="0">
                <a:latin typeface="+mn-ea"/>
                <a:ea typeface="+mn-ea"/>
              </a:rPr>
              <a:t>4</a:t>
            </a:r>
            <a:r>
              <a:rPr lang="ja-JP" altLang="en-US" sz="2000" dirty="0">
                <a:latin typeface="+mn-ea"/>
                <a:ea typeface="+mn-ea"/>
              </a:rPr>
              <a:t>つのポイントが有効であった内容を記載する</a:t>
            </a:r>
            <a:endParaRPr kumimoji="1" lang="ja-JP" altLang="en-US" sz="2000" dirty="0">
              <a:latin typeface="+mn-ea"/>
              <a:ea typeface="+mn-ea"/>
            </a:endParaRPr>
          </a:p>
        </p:txBody>
      </p:sp>
      <p:sp>
        <p:nvSpPr>
          <p:cNvPr id="7" name="コンテンツ プレースホルダー 2">
            <a:extLst>
              <a:ext uri="{FF2B5EF4-FFF2-40B4-BE49-F238E27FC236}">
                <a16:creationId xmlns:a16="http://schemas.microsoft.com/office/drawing/2014/main" id="{BED2A4A9-9143-4CE2-8F2F-9622230374B2}"/>
              </a:ext>
            </a:extLst>
          </p:cNvPr>
          <p:cNvSpPr txBox="1">
            <a:spLocks/>
          </p:cNvSpPr>
          <p:nvPr/>
        </p:nvSpPr>
        <p:spPr bwMode="auto">
          <a:xfrm>
            <a:off x="262979" y="4113317"/>
            <a:ext cx="8428486" cy="528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lr>
                <a:srgbClr val="000066"/>
              </a:buClr>
              <a:buFont typeface="Wingdings" pitchFamily="2" charset="2"/>
              <a:buChar char="s"/>
              <a:defRPr kumimoji="1" sz="3200">
                <a:solidFill>
                  <a:srgbClr val="000066"/>
                </a:solidFill>
                <a:latin typeface="+mn-lt"/>
                <a:ea typeface="+mn-ea"/>
                <a:cs typeface="+mn-cs"/>
              </a:defRPr>
            </a:lvl1pPr>
            <a:lvl2pPr marL="742950" indent="-285750" algn="l" rtl="0" eaLnBrk="0" fontAlgn="base" hangingPunct="0">
              <a:spcBef>
                <a:spcPct val="20000"/>
              </a:spcBef>
              <a:spcAft>
                <a:spcPct val="0"/>
              </a:spcAft>
              <a:buClr>
                <a:srgbClr val="FF0000"/>
              </a:buClr>
              <a:buFont typeface="Arial"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000066"/>
              </a:buClr>
              <a:buFont typeface="Arial" charset="0"/>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FF0000"/>
              </a:buClr>
              <a:buFont typeface="Arial"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rgbClr val="000066"/>
              </a:buClr>
              <a:buFont typeface="Arial" charset="0"/>
              <a:buChar char="»"/>
              <a:defRPr kumimoji="1" sz="2000">
                <a:solidFill>
                  <a:schemeClr val="tx1"/>
                </a:solidFill>
                <a:latin typeface="+mn-lt"/>
                <a:ea typeface="+mn-ea"/>
              </a:defRPr>
            </a:lvl5pPr>
            <a:lvl6pPr marL="25146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marL="0" indent="0">
              <a:buFont typeface="Wingdings" pitchFamily="2" charset="2"/>
              <a:buNone/>
            </a:pPr>
            <a:r>
              <a:rPr lang="ja-JP" altLang="en-US" sz="2400" kern="0" dirty="0">
                <a:solidFill>
                  <a:schemeClr val="tx1"/>
                </a:solidFill>
                <a:latin typeface="+mn-ea"/>
              </a:rPr>
              <a:t>（２）複数の専門分野を統合</a:t>
            </a:r>
            <a:endParaRPr lang="en-US" altLang="ja-JP" sz="2400" kern="0" dirty="0">
              <a:solidFill>
                <a:schemeClr val="tx1"/>
              </a:solidFill>
              <a:latin typeface="+mn-ea"/>
            </a:endParaRPr>
          </a:p>
          <a:p>
            <a:pPr marL="0" indent="0">
              <a:buNone/>
            </a:pPr>
            <a:r>
              <a:rPr lang="ja-JP" altLang="en-US" sz="2000" kern="0" dirty="0">
                <a:solidFill>
                  <a:schemeClr val="tx1"/>
                </a:solidFill>
                <a:latin typeface="+mn-ea"/>
              </a:rPr>
              <a:t>　　本例では、このプロセスで特記すべき事項は無い</a:t>
            </a:r>
            <a:endParaRPr lang="en-US" altLang="ja-JP" sz="2000" kern="0" dirty="0">
              <a:solidFill>
                <a:schemeClr val="tx1"/>
              </a:solidFill>
              <a:latin typeface="+mn-ea"/>
            </a:endParaRPr>
          </a:p>
          <a:p>
            <a:pPr marL="0" indent="0">
              <a:buFont typeface="Wingdings" pitchFamily="2" charset="2"/>
              <a:buNone/>
            </a:pPr>
            <a:r>
              <a:rPr lang="ja-JP" altLang="en-US" sz="2000" kern="0" dirty="0">
                <a:solidFill>
                  <a:schemeClr val="tx1"/>
                </a:solidFill>
                <a:latin typeface="+mn-ea"/>
              </a:rPr>
              <a:t>　</a:t>
            </a:r>
            <a:endParaRPr lang="en-US" altLang="ja-JP" sz="2000" kern="0" dirty="0">
              <a:solidFill>
                <a:schemeClr val="tx1"/>
              </a:solidFill>
              <a:latin typeface="+mn-ea"/>
            </a:endParaRPr>
          </a:p>
        </p:txBody>
      </p:sp>
      <p:sp>
        <p:nvSpPr>
          <p:cNvPr id="8" name="コンテンツ プレースホルダー 2">
            <a:extLst>
              <a:ext uri="{FF2B5EF4-FFF2-40B4-BE49-F238E27FC236}">
                <a16:creationId xmlns:a16="http://schemas.microsoft.com/office/drawing/2014/main" id="{FE2D0411-2120-456A-AC18-17524DD481F8}"/>
              </a:ext>
            </a:extLst>
          </p:cNvPr>
          <p:cNvSpPr txBox="1">
            <a:spLocks/>
          </p:cNvSpPr>
          <p:nvPr/>
        </p:nvSpPr>
        <p:spPr bwMode="auto">
          <a:xfrm>
            <a:off x="281134" y="4844447"/>
            <a:ext cx="8428486" cy="528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lr>
                <a:srgbClr val="000066"/>
              </a:buClr>
              <a:buFont typeface="Wingdings" pitchFamily="2" charset="2"/>
              <a:buChar char="s"/>
              <a:defRPr kumimoji="1" sz="3200">
                <a:solidFill>
                  <a:srgbClr val="000066"/>
                </a:solidFill>
                <a:latin typeface="+mn-lt"/>
                <a:ea typeface="+mn-ea"/>
                <a:cs typeface="+mn-cs"/>
              </a:defRPr>
            </a:lvl1pPr>
            <a:lvl2pPr marL="742950" indent="-285750" algn="l" rtl="0" eaLnBrk="0" fontAlgn="base" hangingPunct="0">
              <a:spcBef>
                <a:spcPct val="20000"/>
              </a:spcBef>
              <a:spcAft>
                <a:spcPct val="0"/>
              </a:spcAft>
              <a:buClr>
                <a:srgbClr val="FF0000"/>
              </a:buClr>
              <a:buFont typeface="Arial"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000066"/>
              </a:buClr>
              <a:buFont typeface="Arial" charset="0"/>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FF0000"/>
              </a:buClr>
              <a:buFont typeface="Arial"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rgbClr val="000066"/>
              </a:buClr>
              <a:buFont typeface="Arial" charset="0"/>
              <a:buChar char="»"/>
              <a:defRPr kumimoji="1" sz="2000">
                <a:solidFill>
                  <a:schemeClr val="tx1"/>
                </a:solidFill>
                <a:latin typeface="+mn-lt"/>
                <a:ea typeface="+mn-ea"/>
              </a:defRPr>
            </a:lvl5pPr>
            <a:lvl6pPr marL="25146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marL="0" indent="0">
              <a:buFont typeface="Wingdings" pitchFamily="2" charset="2"/>
              <a:buNone/>
            </a:pPr>
            <a:r>
              <a:rPr lang="ja-JP" altLang="en-US" sz="2400" kern="0" dirty="0">
                <a:solidFill>
                  <a:schemeClr val="tx1"/>
                </a:solidFill>
                <a:latin typeface="+mn-ea"/>
              </a:rPr>
              <a:t>（３）抽象化・モデル化</a:t>
            </a:r>
            <a:endParaRPr lang="en-US" altLang="ja-JP" sz="2400" kern="0" dirty="0">
              <a:solidFill>
                <a:schemeClr val="tx1"/>
              </a:solidFill>
              <a:latin typeface="+mn-ea"/>
            </a:endParaRPr>
          </a:p>
          <a:p>
            <a:pPr marL="0" indent="0">
              <a:buNone/>
            </a:pPr>
            <a:r>
              <a:rPr lang="ja-JP" altLang="en-US" sz="2000" kern="0" dirty="0">
                <a:solidFill>
                  <a:schemeClr val="tx1"/>
                </a:solidFill>
                <a:latin typeface="+mn-ea"/>
              </a:rPr>
              <a:t>　　本例では、このプロセスで特記すべき事項は無い</a:t>
            </a:r>
            <a:endParaRPr lang="en-US" altLang="ja-JP" sz="2000" kern="0" dirty="0">
              <a:solidFill>
                <a:schemeClr val="tx1"/>
              </a:solidFill>
              <a:latin typeface="+mn-ea"/>
            </a:endParaRPr>
          </a:p>
          <a:p>
            <a:pPr marL="0" indent="0">
              <a:buFont typeface="Wingdings" pitchFamily="2" charset="2"/>
              <a:buNone/>
            </a:pPr>
            <a:r>
              <a:rPr lang="ja-JP" altLang="en-US" sz="2000" kern="0" dirty="0">
                <a:solidFill>
                  <a:schemeClr val="tx1"/>
                </a:solidFill>
                <a:latin typeface="+mn-ea"/>
              </a:rPr>
              <a:t>　</a:t>
            </a:r>
            <a:endParaRPr lang="en-US" altLang="ja-JP" sz="2000" kern="0" dirty="0">
              <a:solidFill>
                <a:schemeClr val="tx1"/>
              </a:solidFill>
              <a:latin typeface="+mn-ea"/>
            </a:endParaRPr>
          </a:p>
        </p:txBody>
      </p:sp>
      <p:sp>
        <p:nvSpPr>
          <p:cNvPr id="9" name="コンテンツ プレースホルダー 2">
            <a:extLst>
              <a:ext uri="{FF2B5EF4-FFF2-40B4-BE49-F238E27FC236}">
                <a16:creationId xmlns:a16="http://schemas.microsoft.com/office/drawing/2014/main" id="{E6CE753C-D7FA-4A5F-8436-90AB4A604C6A}"/>
              </a:ext>
            </a:extLst>
          </p:cNvPr>
          <p:cNvSpPr txBox="1">
            <a:spLocks/>
          </p:cNvSpPr>
          <p:nvPr/>
        </p:nvSpPr>
        <p:spPr bwMode="auto">
          <a:xfrm>
            <a:off x="281134" y="5600191"/>
            <a:ext cx="8428486" cy="528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lr>
                <a:srgbClr val="000066"/>
              </a:buClr>
              <a:buFont typeface="Wingdings" pitchFamily="2" charset="2"/>
              <a:buChar char="s"/>
              <a:defRPr kumimoji="1" sz="3200">
                <a:solidFill>
                  <a:srgbClr val="000066"/>
                </a:solidFill>
                <a:latin typeface="+mn-lt"/>
                <a:ea typeface="+mn-ea"/>
                <a:cs typeface="+mn-cs"/>
              </a:defRPr>
            </a:lvl1pPr>
            <a:lvl2pPr marL="742950" indent="-285750" algn="l" rtl="0" eaLnBrk="0" fontAlgn="base" hangingPunct="0">
              <a:spcBef>
                <a:spcPct val="20000"/>
              </a:spcBef>
              <a:spcAft>
                <a:spcPct val="0"/>
              </a:spcAft>
              <a:buClr>
                <a:srgbClr val="FF0000"/>
              </a:buClr>
              <a:buFont typeface="Arial"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000066"/>
              </a:buClr>
              <a:buFont typeface="Arial" charset="0"/>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FF0000"/>
              </a:buClr>
              <a:buFont typeface="Arial"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rgbClr val="000066"/>
              </a:buClr>
              <a:buFont typeface="Arial" charset="0"/>
              <a:buChar char="»"/>
              <a:defRPr kumimoji="1" sz="2000">
                <a:solidFill>
                  <a:schemeClr val="tx1"/>
                </a:solidFill>
                <a:latin typeface="+mn-lt"/>
                <a:ea typeface="+mn-ea"/>
              </a:defRPr>
            </a:lvl5pPr>
            <a:lvl6pPr marL="25146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marL="0" indent="0">
              <a:buFont typeface="Wingdings" pitchFamily="2" charset="2"/>
              <a:buNone/>
            </a:pPr>
            <a:r>
              <a:rPr lang="ja-JP" altLang="en-US" sz="2400" kern="0" dirty="0">
                <a:solidFill>
                  <a:schemeClr val="tx1"/>
                </a:solidFill>
                <a:latin typeface="+mn-ea"/>
              </a:rPr>
              <a:t>（４）反復による発見と進化</a:t>
            </a:r>
            <a:endParaRPr lang="en-US" altLang="ja-JP" sz="2400" kern="0" dirty="0">
              <a:solidFill>
                <a:schemeClr val="tx1"/>
              </a:solidFill>
              <a:latin typeface="+mn-ea"/>
            </a:endParaRPr>
          </a:p>
          <a:p>
            <a:pPr marL="0" indent="0">
              <a:buNone/>
            </a:pPr>
            <a:r>
              <a:rPr lang="ja-JP" altLang="en-US" sz="2000" kern="0" dirty="0">
                <a:solidFill>
                  <a:schemeClr val="tx1"/>
                </a:solidFill>
                <a:latin typeface="+mn-ea"/>
              </a:rPr>
              <a:t>　　本例では、このプロセスで特記すべき事項は無い</a:t>
            </a:r>
            <a:endParaRPr lang="en-US" altLang="ja-JP" sz="2000" kern="0" dirty="0">
              <a:solidFill>
                <a:schemeClr val="tx1"/>
              </a:solidFill>
              <a:latin typeface="+mn-ea"/>
            </a:endParaRPr>
          </a:p>
          <a:p>
            <a:pPr marL="0" indent="0">
              <a:buFont typeface="Wingdings" pitchFamily="2" charset="2"/>
              <a:buNone/>
            </a:pPr>
            <a:r>
              <a:rPr lang="ja-JP" altLang="en-US" sz="2000" kern="0" dirty="0">
                <a:solidFill>
                  <a:schemeClr val="tx1"/>
                </a:solidFill>
                <a:latin typeface="+mn-ea"/>
              </a:rPr>
              <a:t>　</a:t>
            </a:r>
            <a:endParaRPr lang="en-US" altLang="ja-JP" sz="2000" kern="0" dirty="0">
              <a:solidFill>
                <a:schemeClr val="tx1"/>
              </a:solidFill>
              <a:latin typeface="+mn-ea"/>
            </a:endParaRPr>
          </a:p>
        </p:txBody>
      </p:sp>
    </p:spTree>
    <p:extLst>
      <p:ext uri="{BB962C8B-B14F-4D97-AF65-F5344CB8AC3E}">
        <p14:creationId xmlns:p14="http://schemas.microsoft.com/office/powerpoint/2010/main" val="14807906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テキスト ボックス 9">
            <a:extLst>
              <a:ext uri="{FF2B5EF4-FFF2-40B4-BE49-F238E27FC236}">
                <a16:creationId xmlns:a16="http://schemas.microsoft.com/office/drawing/2014/main" id="{CB0D0232-E20B-44E7-87A5-22B20BF67FAD}"/>
              </a:ext>
            </a:extLst>
          </p:cNvPr>
          <p:cNvSpPr txBox="1"/>
          <p:nvPr/>
        </p:nvSpPr>
        <p:spPr>
          <a:xfrm>
            <a:off x="755574" y="1376417"/>
            <a:ext cx="6336703" cy="707886"/>
          </a:xfrm>
          <a:prstGeom prst="rect">
            <a:avLst/>
          </a:prstGeom>
          <a:noFill/>
        </p:spPr>
        <p:txBody>
          <a:bodyPr wrap="square" rtlCol="0">
            <a:spAutoFit/>
          </a:bodyPr>
          <a:lstStyle/>
          <a:p>
            <a:pPr eaLnBrk="0" hangingPunct="0"/>
            <a:r>
              <a:rPr lang="en-US" altLang="ja-JP" sz="2000" b="1" dirty="0">
                <a:solidFill>
                  <a:srgbClr val="000066"/>
                </a:solidFill>
              </a:rPr>
              <a:t>【</a:t>
            </a:r>
            <a:r>
              <a:rPr lang="ja-JP" altLang="en-US" sz="2000" b="1" dirty="0">
                <a:solidFill>
                  <a:srgbClr val="000066"/>
                </a:solidFill>
              </a:rPr>
              <a:t>ビジネスあるいはミッションの分析</a:t>
            </a:r>
            <a:r>
              <a:rPr lang="en-US" altLang="ja-JP" sz="2000" b="1" dirty="0">
                <a:solidFill>
                  <a:srgbClr val="000066"/>
                </a:solidFill>
              </a:rPr>
              <a:t>】</a:t>
            </a:r>
          </a:p>
          <a:p>
            <a:pPr eaLnBrk="0" hangingPunct="0"/>
            <a:r>
              <a:rPr lang="ja-JP" altLang="en-US" sz="2000" b="1" dirty="0">
                <a:solidFill>
                  <a:srgbClr val="000066"/>
                </a:solidFill>
              </a:rPr>
              <a:t>　　</a:t>
            </a:r>
            <a:r>
              <a:rPr lang="en-US" altLang="ja-JP" sz="2000" b="1" dirty="0">
                <a:solidFill>
                  <a:srgbClr val="000066"/>
                </a:solidFill>
              </a:rPr>
              <a:t>4</a:t>
            </a:r>
            <a:r>
              <a:rPr lang="ja-JP" altLang="en-US" sz="2000" b="1" dirty="0" err="1">
                <a:solidFill>
                  <a:srgbClr val="000066"/>
                </a:solidFill>
              </a:rPr>
              <a:t>つの</a:t>
            </a:r>
            <a:r>
              <a:rPr lang="ja-JP" altLang="en-US" sz="2000" b="1" dirty="0">
                <a:solidFill>
                  <a:srgbClr val="000066"/>
                </a:solidFill>
              </a:rPr>
              <a:t>ポイントの観点での考察・活動内容のまとめ</a:t>
            </a:r>
            <a:endParaRPr lang="en-US" altLang="ja-JP" sz="2000" dirty="0">
              <a:solidFill>
                <a:srgbClr val="000066"/>
              </a:solidFill>
              <a:latin typeface="+mj-lt"/>
              <a:ea typeface="+mj-ea"/>
              <a:cs typeface="+mj-cs"/>
            </a:endParaRPr>
          </a:p>
        </p:txBody>
      </p:sp>
      <p:sp>
        <p:nvSpPr>
          <p:cNvPr id="3" name="スライド番号プレースホルダー 2">
            <a:extLst>
              <a:ext uri="{FF2B5EF4-FFF2-40B4-BE49-F238E27FC236}">
                <a16:creationId xmlns:a16="http://schemas.microsoft.com/office/drawing/2014/main" id="{A56638DA-3A20-4CB0-8625-EF211D74B150}"/>
              </a:ext>
            </a:extLst>
          </p:cNvPr>
          <p:cNvSpPr>
            <a:spLocks noGrp="1"/>
          </p:cNvSpPr>
          <p:nvPr>
            <p:ph type="sldNum" sz="quarter" idx="12"/>
          </p:nvPr>
        </p:nvSpPr>
        <p:spPr/>
        <p:txBody>
          <a:bodyPr/>
          <a:lstStyle/>
          <a:p>
            <a:pPr>
              <a:defRPr/>
            </a:pPr>
            <a:fld id="{947C4043-D9BA-404F-BA06-4F161DED0E96}" type="slidenum">
              <a:rPr lang="en-US" altLang="ja-JP" smtClean="0">
                <a:latin typeface="+mn-ea"/>
                <a:ea typeface="+mn-ea"/>
              </a:rPr>
              <a:pPr>
                <a:defRPr/>
              </a:pPr>
              <a:t>7</a:t>
            </a:fld>
            <a:endParaRPr lang="en-US" altLang="ja-JP">
              <a:latin typeface="+mn-ea"/>
              <a:ea typeface="+mn-ea"/>
            </a:endParaRPr>
          </a:p>
        </p:txBody>
      </p:sp>
      <p:sp>
        <p:nvSpPr>
          <p:cNvPr id="4" name="フッター プレースホルダー 3">
            <a:extLst>
              <a:ext uri="{FF2B5EF4-FFF2-40B4-BE49-F238E27FC236}">
                <a16:creationId xmlns:a16="http://schemas.microsoft.com/office/drawing/2014/main" id="{CFA26DD3-CF2E-47EC-AC1E-09EEE6626B7D}"/>
              </a:ext>
            </a:extLst>
          </p:cNvPr>
          <p:cNvSpPr>
            <a:spLocks noGrp="1"/>
          </p:cNvSpPr>
          <p:nvPr>
            <p:ph type="ftr" sz="quarter" idx="11"/>
          </p:nvPr>
        </p:nvSpPr>
        <p:spPr/>
        <p:txBody>
          <a:bodyPr/>
          <a:lstStyle/>
          <a:p>
            <a:pPr>
              <a:defRPr/>
            </a:pPr>
            <a:r>
              <a:rPr lang="en-US" altLang="ja-JP" dirty="0">
                <a:latin typeface="+mn-ea"/>
                <a:ea typeface="+mn-ea"/>
              </a:rPr>
              <a:t>©</a:t>
            </a:r>
            <a:r>
              <a:rPr lang="ja-JP" altLang="en-US" dirty="0">
                <a:latin typeface="+mn-ea"/>
                <a:ea typeface="+mn-ea"/>
              </a:rPr>
              <a:t>　</a:t>
            </a:r>
            <a:r>
              <a:rPr lang="en-US" altLang="ja-JP" dirty="0">
                <a:latin typeface="+mn-ea"/>
                <a:ea typeface="+mn-ea"/>
              </a:rPr>
              <a:t>2020  IPA</a:t>
            </a:r>
            <a:r>
              <a:rPr lang="ja-JP" altLang="en-US" dirty="0">
                <a:latin typeface="+mn-ea"/>
                <a:ea typeface="+mn-ea"/>
              </a:rPr>
              <a:t>　 　</a:t>
            </a:r>
            <a:endParaRPr lang="en-US" altLang="ja-JP" dirty="0">
              <a:latin typeface="+mn-ea"/>
              <a:ea typeface="+mn-ea"/>
            </a:endParaRPr>
          </a:p>
        </p:txBody>
      </p:sp>
      <p:sp>
        <p:nvSpPr>
          <p:cNvPr id="17" name="テキスト ボックス 16">
            <a:extLst>
              <a:ext uri="{FF2B5EF4-FFF2-40B4-BE49-F238E27FC236}">
                <a16:creationId xmlns:a16="http://schemas.microsoft.com/office/drawing/2014/main" id="{AC8C1EF8-A483-46D6-B31D-D7F0B03F614F}"/>
              </a:ext>
            </a:extLst>
          </p:cNvPr>
          <p:cNvSpPr txBox="1"/>
          <p:nvPr/>
        </p:nvSpPr>
        <p:spPr>
          <a:xfrm>
            <a:off x="2416628" y="2429970"/>
            <a:ext cx="1219267" cy="553998"/>
          </a:xfrm>
          <a:prstGeom prst="rect">
            <a:avLst/>
          </a:prstGeom>
          <a:noFill/>
        </p:spPr>
        <p:txBody>
          <a:bodyPr wrap="square" rtlCol="0">
            <a:spAutoFit/>
          </a:bodyPr>
          <a:lstStyle/>
          <a:p>
            <a:r>
              <a:rPr lang="ja-JP" altLang="en-US" sz="1000" dirty="0"/>
              <a:t>ミッションの分析による目的の理解深化</a:t>
            </a:r>
            <a:endParaRPr kumimoji="1" lang="ja-JP" altLang="en-US" sz="1000" dirty="0"/>
          </a:p>
        </p:txBody>
      </p:sp>
      <p:sp>
        <p:nvSpPr>
          <p:cNvPr id="18" name="テキスト ボックス 17">
            <a:extLst>
              <a:ext uri="{FF2B5EF4-FFF2-40B4-BE49-F238E27FC236}">
                <a16:creationId xmlns:a16="http://schemas.microsoft.com/office/drawing/2014/main" id="{86FB4D2B-6E39-4FBB-A91B-A1701BF2D748}"/>
              </a:ext>
            </a:extLst>
          </p:cNvPr>
          <p:cNvSpPr txBox="1"/>
          <p:nvPr/>
        </p:nvSpPr>
        <p:spPr>
          <a:xfrm>
            <a:off x="3671900" y="2429970"/>
            <a:ext cx="1224136" cy="246221"/>
          </a:xfrm>
          <a:prstGeom prst="rect">
            <a:avLst/>
          </a:prstGeom>
          <a:noFill/>
        </p:spPr>
        <p:txBody>
          <a:bodyPr wrap="square" rtlCol="0">
            <a:spAutoFit/>
          </a:bodyPr>
          <a:lstStyle/>
          <a:p>
            <a:r>
              <a:rPr lang="ja-JP" altLang="en-US" sz="1000" dirty="0"/>
              <a:t>該当なし</a:t>
            </a:r>
            <a:endParaRPr kumimoji="1" lang="ja-JP" altLang="en-US" sz="1000" dirty="0"/>
          </a:p>
        </p:txBody>
      </p:sp>
      <p:sp>
        <p:nvSpPr>
          <p:cNvPr id="19" name="テキスト ボックス 18">
            <a:extLst>
              <a:ext uri="{FF2B5EF4-FFF2-40B4-BE49-F238E27FC236}">
                <a16:creationId xmlns:a16="http://schemas.microsoft.com/office/drawing/2014/main" id="{0801A219-F189-4A8F-8DCA-03ABA28E8AB0}"/>
              </a:ext>
            </a:extLst>
          </p:cNvPr>
          <p:cNvSpPr txBox="1"/>
          <p:nvPr/>
        </p:nvSpPr>
        <p:spPr>
          <a:xfrm>
            <a:off x="4948166" y="2429970"/>
            <a:ext cx="1224136" cy="246221"/>
          </a:xfrm>
          <a:prstGeom prst="rect">
            <a:avLst/>
          </a:prstGeom>
          <a:noFill/>
        </p:spPr>
        <p:txBody>
          <a:bodyPr wrap="square" rtlCol="0">
            <a:spAutoFit/>
          </a:bodyPr>
          <a:lstStyle/>
          <a:p>
            <a:r>
              <a:rPr lang="ja-JP" altLang="en-US" sz="1000" dirty="0"/>
              <a:t>該当なし</a:t>
            </a:r>
          </a:p>
        </p:txBody>
      </p:sp>
      <p:sp>
        <p:nvSpPr>
          <p:cNvPr id="20" name="テキスト ボックス 19">
            <a:extLst>
              <a:ext uri="{FF2B5EF4-FFF2-40B4-BE49-F238E27FC236}">
                <a16:creationId xmlns:a16="http://schemas.microsoft.com/office/drawing/2014/main" id="{320AE7C4-2A73-447A-A5FE-5D40DC7A8652}"/>
              </a:ext>
            </a:extLst>
          </p:cNvPr>
          <p:cNvSpPr txBox="1"/>
          <p:nvPr/>
        </p:nvSpPr>
        <p:spPr>
          <a:xfrm>
            <a:off x="6272251" y="2424979"/>
            <a:ext cx="1224136" cy="246221"/>
          </a:xfrm>
          <a:prstGeom prst="rect">
            <a:avLst/>
          </a:prstGeom>
          <a:noFill/>
        </p:spPr>
        <p:txBody>
          <a:bodyPr wrap="square" rtlCol="0">
            <a:spAutoFit/>
          </a:bodyPr>
          <a:lstStyle/>
          <a:p>
            <a:r>
              <a:rPr lang="ja-JP" altLang="en-US" sz="1000" dirty="0"/>
              <a:t>該当なし</a:t>
            </a:r>
          </a:p>
        </p:txBody>
      </p:sp>
      <p:sp>
        <p:nvSpPr>
          <p:cNvPr id="21" name="四角形: 角を丸くする 20">
            <a:extLst>
              <a:ext uri="{FF2B5EF4-FFF2-40B4-BE49-F238E27FC236}">
                <a16:creationId xmlns:a16="http://schemas.microsoft.com/office/drawing/2014/main" id="{C0BFB003-EC90-4099-98BE-5A989AFA7328}"/>
              </a:ext>
            </a:extLst>
          </p:cNvPr>
          <p:cNvSpPr/>
          <p:nvPr/>
        </p:nvSpPr>
        <p:spPr>
          <a:xfrm>
            <a:off x="1259632" y="2455572"/>
            <a:ext cx="6336704" cy="499287"/>
          </a:xfrm>
          <a:prstGeom prst="round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2" name="図 21">
            <a:extLst>
              <a:ext uri="{FF2B5EF4-FFF2-40B4-BE49-F238E27FC236}">
                <a16:creationId xmlns:a16="http://schemas.microsoft.com/office/drawing/2014/main" id="{99E2B982-F330-4610-92F3-A80338732510}"/>
              </a:ext>
            </a:extLst>
          </p:cNvPr>
          <p:cNvPicPr>
            <a:picLocks noChangeAspect="1"/>
          </p:cNvPicPr>
          <p:nvPr/>
        </p:nvPicPr>
        <p:blipFill>
          <a:blip r:embed="rId3"/>
          <a:stretch>
            <a:fillRect/>
          </a:stretch>
        </p:blipFill>
        <p:spPr>
          <a:xfrm>
            <a:off x="1153890" y="2084303"/>
            <a:ext cx="6836219" cy="4485945"/>
          </a:xfrm>
          <a:prstGeom prst="rect">
            <a:avLst/>
          </a:prstGeom>
        </p:spPr>
      </p:pic>
      <p:sp>
        <p:nvSpPr>
          <p:cNvPr id="13" name="タイトル 1">
            <a:extLst>
              <a:ext uri="{FF2B5EF4-FFF2-40B4-BE49-F238E27FC236}">
                <a16:creationId xmlns:a16="http://schemas.microsoft.com/office/drawing/2014/main" id="{CB1CCAE8-7726-416E-9392-3AA74AA35CE2}"/>
              </a:ext>
            </a:extLst>
          </p:cNvPr>
          <p:cNvSpPr>
            <a:spLocks noGrp="1"/>
          </p:cNvSpPr>
          <p:nvPr>
            <p:ph type="title"/>
          </p:nvPr>
        </p:nvSpPr>
        <p:spPr>
          <a:xfrm>
            <a:off x="468312" y="-31750"/>
            <a:ext cx="7200031" cy="1224310"/>
          </a:xfrm>
        </p:spPr>
        <p:txBody>
          <a:bodyPr/>
          <a:lstStyle/>
          <a:p>
            <a:r>
              <a:rPr lang="en-US" altLang="ja-JP" dirty="0">
                <a:solidFill>
                  <a:schemeClr val="tx1"/>
                </a:solidFill>
              </a:rPr>
              <a:t>1.</a:t>
            </a:r>
            <a:r>
              <a:rPr lang="ja-JP" altLang="en-US" dirty="0">
                <a:solidFill>
                  <a:schemeClr val="tx1"/>
                </a:solidFill>
                <a:latin typeface="ＭＳ Ｐゴシック" panose="020B0600070205080204" pitchFamily="50" charset="-128"/>
                <a:ea typeface="ＭＳ Ｐゴシック" panose="020B0600070205080204" pitchFamily="50" charset="-128"/>
              </a:rPr>
              <a:t>ビジネス又はミッション分析</a:t>
            </a:r>
            <a:endParaRPr kumimoji="1" lang="ja-JP" altLang="en-US" dirty="0">
              <a:solidFill>
                <a:schemeClr val="tx1"/>
              </a:solidFill>
            </a:endParaRPr>
          </a:p>
        </p:txBody>
      </p:sp>
    </p:spTree>
    <p:extLst>
      <p:ext uri="{BB962C8B-B14F-4D97-AF65-F5344CB8AC3E}">
        <p14:creationId xmlns:p14="http://schemas.microsoft.com/office/powerpoint/2010/main" val="20305192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6BDB437F-8E18-4E6A-B1C3-F7BC7A2A5962}"/>
              </a:ext>
            </a:extLst>
          </p:cNvPr>
          <p:cNvSpPr>
            <a:spLocks noGrp="1"/>
          </p:cNvSpPr>
          <p:nvPr>
            <p:ph type="title"/>
          </p:nvPr>
        </p:nvSpPr>
        <p:spPr>
          <a:xfrm>
            <a:off x="295044" y="55080"/>
            <a:ext cx="8207374" cy="1081088"/>
          </a:xfrm>
        </p:spPr>
        <p:txBody>
          <a:bodyPr/>
          <a:lstStyle/>
          <a:p>
            <a:r>
              <a:rPr kumimoji="1" lang="ja-JP" altLang="en-US" sz="2400" dirty="0">
                <a:solidFill>
                  <a:schemeClr val="tx1"/>
                </a:solidFill>
                <a:latin typeface="ＭＳ Ｐゴシック" panose="020B0600070205080204" pitchFamily="50" charset="-128"/>
                <a:ea typeface="ＭＳ Ｐゴシック" panose="020B0600070205080204" pitchFamily="50" charset="-128"/>
              </a:rPr>
              <a:t>テクニカルプロセス</a:t>
            </a:r>
            <a:r>
              <a:rPr lang="ja-JP" altLang="en-US" sz="2400" dirty="0">
                <a:solidFill>
                  <a:schemeClr val="tx1"/>
                </a:solidFill>
                <a:latin typeface="ＭＳ Ｐゴシック" panose="020B0600070205080204" pitchFamily="50" charset="-128"/>
                <a:ea typeface="ＭＳ Ｐゴシック" panose="020B0600070205080204" pitchFamily="50" charset="-128"/>
              </a:rPr>
              <a:t>概説　　</a:t>
            </a:r>
            <a:r>
              <a:rPr lang="en-US" altLang="ja-JP" sz="2400" dirty="0">
                <a:solidFill>
                  <a:schemeClr val="tx1"/>
                </a:solidFill>
                <a:latin typeface="ＭＳ Ｐゴシック" panose="020B0600070205080204" pitchFamily="50" charset="-128"/>
                <a:ea typeface="ＭＳ Ｐゴシック" panose="020B0600070205080204" pitchFamily="50" charset="-128"/>
              </a:rPr>
              <a:t>(</a:t>
            </a:r>
            <a:r>
              <a:rPr lang="ja-JP" altLang="en-US" sz="2400" dirty="0">
                <a:solidFill>
                  <a:schemeClr val="tx1"/>
                </a:solidFill>
                <a:latin typeface="ＭＳ Ｐゴシック" panose="020B0600070205080204" pitchFamily="50" charset="-128"/>
                <a:ea typeface="ＭＳ Ｐゴシック" panose="020B0600070205080204" pitchFamily="50" charset="-128"/>
              </a:rPr>
              <a:t>再掲）</a:t>
            </a:r>
            <a:br>
              <a:rPr kumimoji="1" lang="en-US" altLang="ja-JP" sz="2400" dirty="0">
                <a:solidFill>
                  <a:schemeClr val="tx1"/>
                </a:solidFill>
                <a:latin typeface="ＭＳ Ｐゴシック" panose="020B0600070205080204" pitchFamily="50" charset="-128"/>
                <a:ea typeface="ＭＳ Ｐゴシック" panose="020B0600070205080204" pitchFamily="50" charset="-128"/>
              </a:rPr>
            </a:br>
            <a:r>
              <a:rPr kumimoji="1" lang="ja-JP" altLang="en-US" sz="2400" dirty="0">
                <a:solidFill>
                  <a:schemeClr val="tx1"/>
                </a:solidFill>
                <a:latin typeface="ＭＳ Ｐゴシック" panose="020B0600070205080204" pitchFamily="50" charset="-128"/>
                <a:ea typeface="ＭＳ Ｐゴシック" panose="020B0600070205080204" pitchFamily="50" charset="-128"/>
              </a:rPr>
              <a:t>６．４．２　</a:t>
            </a:r>
            <a:r>
              <a:rPr lang="ja-JP" altLang="en-US" sz="2400" dirty="0">
                <a:solidFill>
                  <a:schemeClr val="tx1"/>
                </a:solidFill>
                <a:latin typeface="ＭＳ Ｐゴシック" panose="020B0600070205080204" pitchFamily="50" charset="-128"/>
                <a:ea typeface="ＭＳ Ｐゴシック" panose="020B0600070205080204" pitchFamily="50" charset="-128"/>
              </a:rPr>
              <a:t>利害関係者ニーズ及び利害関係者要求事項定義</a:t>
            </a:r>
            <a:endParaRPr kumimoji="1" lang="ja-JP" altLang="en-US" sz="3200" dirty="0">
              <a:solidFill>
                <a:schemeClr val="tx1"/>
              </a:solidFill>
              <a:latin typeface="ＭＳ Ｐゴシック" panose="020B0600070205080204" pitchFamily="50" charset="-128"/>
              <a:ea typeface="ＭＳ Ｐゴシック" panose="020B0600070205080204" pitchFamily="50" charset="-128"/>
            </a:endParaRPr>
          </a:p>
        </p:txBody>
      </p:sp>
      <p:sp>
        <p:nvSpPr>
          <p:cNvPr id="5" name="スライド番号プレースホルダー 4">
            <a:extLst>
              <a:ext uri="{FF2B5EF4-FFF2-40B4-BE49-F238E27FC236}">
                <a16:creationId xmlns:a16="http://schemas.microsoft.com/office/drawing/2014/main" id="{9E0A65D4-FAF8-4C9D-A6E6-D2374D3567AE}"/>
              </a:ext>
            </a:extLst>
          </p:cNvPr>
          <p:cNvSpPr>
            <a:spLocks noGrp="1"/>
          </p:cNvSpPr>
          <p:nvPr>
            <p:ph type="sldNum" sz="quarter" idx="12"/>
          </p:nvPr>
        </p:nvSpPr>
        <p:spPr/>
        <p:txBody>
          <a:bodyPr/>
          <a:lstStyle/>
          <a:p>
            <a:fld id="{ADEB7F7A-3BE6-4FB0-8192-DE0313903FF1}" type="slidenum">
              <a:rPr kumimoji="1" lang="ja-JP" altLang="en-US" smtClean="0">
                <a:latin typeface="ＭＳ Ｐゴシック" panose="020B0600070205080204" pitchFamily="50" charset="-128"/>
                <a:ea typeface="ＭＳ Ｐゴシック" panose="020B0600070205080204" pitchFamily="50" charset="-128"/>
              </a:rPr>
              <a:t>8</a:t>
            </a:fld>
            <a:endParaRPr kumimoji="1" lang="ja-JP" altLang="en-US" dirty="0">
              <a:latin typeface="ＭＳ Ｐゴシック" panose="020B0600070205080204" pitchFamily="50" charset="-128"/>
              <a:ea typeface="ＭＳ Ｐゴシック" panose="020B0600070205080204" pitchFamily="50" charset="-128"/>
            </a:endParaRPr>
          </a:p>
        </p:txBody>
      </p:sp>
      <p:sp>
        <p:nvSpPr>
          <p:cNvPr id="4" name="フッター プレースホルダー 3">
            <a:extLst>
              <a:ext uri="{FF2B5EF4-FFF2-40B4-BE49-F238E27FC236}">
                <a16:creationId xmlns:a16="http://schemas.microsoft.com/office/drawing/2014/main" id="{4E964718-04AA-42AB-B182-398F97B1DA3A}"/>
              </a:ext>
            </a:extLst>
          </p:cNvPr>
          <p:cNvSpPr>
            <a:spLocks noGrp="1"/>
          </p:cNvSpPr>
          <p:nvPr>
            <p:ph type="ftr" sz="quarter" idx="11"/>
          </p:nvPr>
        </p:nvSpPr>
        <p:spPr/>
        <p:txBody>
          <a:bodyPr/>
          <a:lstStyle/>
          <a:p>
            <a:pPr>
              <a:defRPr/>
            </a:pPr>
            <a:r>
              <a:rPr lang="en-US" altLang="ja-JP" dirty="0">
                <a:latin typeface="+mn-ea"/>
              </a:rPr>
              <a:t>©</a:t>
            </a:r>
            <a:r>
              <a:rPr lang="ja-JP" altLang="en-US" dirty="0">
                <a:latin typeface="+mn-ea"/>
              </a:rPr>
              <a:t>　</a:t>
            </a:r>
            <a:r>
              <a:rPr lang="en-US" altLang="ja-JP" dirty="0">
                <a:latin typeface="+mn-ea"/>
              </a:rPr>
              <a:t>2020  IPA</a:t>
            </a:r>
            <a:r>
              <a:rPr lang="ja-JP" altLang="en-US" dirty="0">
                <a:latin typeface="+mn-ea"/>
              </a:rPr>
              <a:t>　 　</a:t>
            </a:r>
            <a:endParaRPr lang="en-US" altLang="ja-JP" dirty="0">
              <a:latin typeface="+mn-ea"/>
            </a:endParaRPr>
          </a:p>
        </p:txBody>
      </p:sp>
      <p:sp>
        <p:nvSpPr>
          <p:cNvPr id="8" name="矢印: 右 7">
            <a:extLst>
              <a:ext uri="{FF2B5EF4-FFF2-40B4-BE49-F238E27FC236}">
                <a16:creationId xmlns:a16="http://schemas.microsoft.com/office/drawing/2014/main" id="{C1283FB2-73F3-4FE2-9C9A-C131D8F62DD8}"/>
              </a:ext>
            </a:extLst>
          </p:cNvPr>
          <p:cNvSpPr/>
          <p:nvPr/>
        </p:nvSpPr>
        <p:spPr>
          <a:xfrm>
            <a:off x="2707208" y="3698944"/>
            <a:ext cx="771939" cy="484632"/>
          </a:xfrm>
          <a:prstGeom prst="rightArrow">
            <a:avLst>
              <a:gd name="adj1" fmla="val 50000"/>
              <a:gd name="adj2" fmla="val 85548"/>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dirty="0">
              <a:solidFill>
                <a:schemeClr val="tx1"/>
              </a:solidFill>
              <a:latin typeface="ＭＳ Ｐゴシック" panose="020B0600070205080204" pitchFamily="50" charset="-128"/>
              <a:ea typeface="ＭＳ Ｐゴシック" panose="020B0600070205080204" pitchFamily="50" charset="-128"/>
            </a:endParaRPr>
          </a:p>
        </p:txBody>
      </p:sp>
      <p:sp>
        <p:nvSpPr>
          <p:cNvPr id="26" name="矢印: 右 25">
            <a:extLst>
              <a:ext uri="{FF2B5EF4-FFF2-40B4-BE49-F238E27FC236}">
                <a16:creationId xmlns:a16="http://schemas.microsoft.com/office/drawing/2014/main" id="{8BC7CBE9-D7CD-4C34-B9BE-FDA0AF3AFFF5}"/>
              </a:ext>
            </a:extLst>
          </p:cNvPr>
          <p:cNvSpPr/>
          <p:nvPr/>
        </p:nvSpPr>
        <p:spPr>
          <a:xfrm>
            <a:off x="6107146" y="3698944"/>
            <a:ext cx="771939" cy="484632"/>
          </a:xfrm>
          <a:prstGeom prst="rightArrow">
            <a:avLst>
              <a:gd name="adj1" fmla="val 50000"/>
              <a:gd name="adj2" fmla="val 85548"/>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dirty="0">
              <a:solidFill>
                <a:schemeClr val="tx1"/>
              </a:solidFill>
              <a:latin typeface="ＭＳ Ｐゴシック" panose="020B0600070205080204" pitchFamily="50" charset="-128"/>
              <a:ea typeface="ＭＳ Ｐゴシック" panose="020B0600070205080204" pitchFamily="50" charset="-128"/>
            </a:endParaRPr>
          </a:p>
        </p:txBody>
      </p:sp>
      <p:graphicFrame>
        <p:nvGraphicFramePr>
          <p:cNvPr id="15" name="Group 61">
            <a:extLst>
              <a:ext uri="{FF2B5EF4-FFF2-40B4-BE49-F238E27FC236}">
                <a16:creationId xmlns:a16="http://schemas.microsoft.com/office/drawing/2014/main" id="{56A21CBF-77A2-4149-8465-032BDF516504}"/>
              </a:ext>
            </a:extLst>
          </p:cNvPr>
          <p:cNvGraphicFramePr>
            <a:graphicFrameLocks/>
          </p:cNvGraphicFramePr>
          <p:nvPr>
            <p:extLst>
              <p:ext uri="{D42A27DB-BD31-4B8C-83A1-F6EECF244321}">
                <p14:modId xmlns:p14="http://schemas.microsoft.com/office/powerpoint/2010/main" val="2084833398"/>
              </p:ext>
            </p:extLst>
          </p:nvPr>
        </p:nvGraphicFramePr>
        <p:xfrm>
          <a:off x="432657" y="1327981"/>
          <a:ext cx="8515626" cy="922258"/>
        </p:xfrm>
        <a:graphic>
          <a:graphicData uri="http://schemas.openxmlformats.org/drawingml/2006/table">
            <a:tbl>
              <a:tblPr/>
              <a:tblGrid>
                <a:gridCol w="8515626">
                  <a:extLst>
                    <a:ext uri="{9D8B030D-6E8A-4147-A177-3AD203B41FA5}">
                      <a16:colId xmlns:a16="http://schemas.microsoft.com/office/drawing/2014/main" val="20000"/>
                    </a:ext>
                  </a:extLst>
                </a:gridCol>
              </a:tblGrid>
              <a:tr h="922258">
                <a:tc>
                  <a:txBody>
                    <a:bodyPr/>
                    <a:lstStyle>
                      <a:lvl1pPr algn="l">
                        <a:spcBef>
                          <a:spcPct val="20000"/>
                        </a:spcBef>
                        <a:buClr>
                          <a:schemeClr val="hlink"/>
                        </a:buClr>
                        <a:buFont typeface="Wingdings" panose="05000000000000000000" pitchFamily="2" charset="2"/>
                        <a:defRPr kumimoji="1" sz="2400">
                          <a:solidFill>
                            <a:schemeClr val="tx1"/>
                          </a:solidFill>
                          <a:latin typeface="Arial" panose="020B0604020202020204" pitchFamily="34" charset="0"/>
                          <a:ea typeface="HGPｺﾞｼｯｸE" panose="020B0900000000000000" pitchFamily="50" charset="-128"/>
                        </a:defRPr>
                      </a:lvl1pPr>
                      <a:lvl2pPr algn="l">
                        <a:spcBef>
                          <a:spcPct val="20000"/>
                        </a:spcBef>
                        <a:buClr>
                          <a:schemeClr val="hlink"/>
                        </a:buClr>
                        <a:buSzPct val="90000"/>
                        <a:buFont typeface="Wingdings" panose="05000000000000000000" pitchFamily="2" charset="2"/>
                        <a:defRPr kumimoji="1" sz="2000">
                          <a:solidFill>
                            <a:schemeClr val="tx1"/>
                          </a:solidFill>
                          <a:latin typeface="Arial" panose="020B0604020202020204" pitchFamily="34" charset="0"/>
                          <a:ea typeface="HGPｺﾞｼｯｸE" panose="020B0900000000000000" pitchFamily="50" charset="-128"/>
                        </a:defRPr>
                      </a:lvl2pPr>
                      <a:lvl3pPr algn="l">
                        <a:spcBef>
                          <a:spcPct val="20000"/>
                        </a:spcBef>
                        <a:buClr>
                          <a:schemeClr val="hlink"/>
                        </a:buClr>
                        <a:buSzPct val="80000"/>
                        <a:buFont typeface="Wingdings" panose="05000000000000000000" pitchFamily="2" charset="2"/>
                        <a:defRPr kumimoji="1">
                          <a:solidFill>
                            <a:schemeClr val="tx1"/>
                          </a:solidFill>
                          <a:latin typeface="Arial" panose="020B0604020202020204" pitchFamily="34" charset="0"/>
                          <a:ea typeface="HGPｺﾞｼｯｸE" panose="020B0900000000000000" pitchFamily="50" charset="-128"/>
                        </a:defRPr>
                      </a:lvl3pPr>
                      <a:lvl4pPr algn="l">
                        <a:spcBef>
                          <a:spcPct val="20000"/>
                        </a:spcBef>
                        <a:buClr>
                          <a:schemeClr val="hlink"/>
                        </a:buClr>
                        <a:buFont typeface="ＭＳ Ｐゴシック" panose="020B0600070205080204" pitchFamily="50" charset="-128"/>
                        <a:defRPr kumimoji="1" sz="1600">
                          <a:solidFill>
                            <a:schemeClr val="tx1"/>
                          </a:solidFill>
                          <a:latin typeface="Arial" panose="020B0604020202020204" pitchFamily="34" charset="0"/>
                          <a:ea typeface="HGPｺﾞｼｯｸE" panose="020B0900000000000000" pitchFamily="50" charset="-128"/>
                        </a:defRPr>
                      </a:lvl4pPr>
                      <a:lvl5pPr algn="l">
                        <a:spcBef>
                          <a:spcPct val="20000"/>
                        </a:spcBef>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5pPr>
                      <a:lvl6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6pPr>
                      <a:lvl7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7pPr>
                      <a:lvl8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8pPr>
                      <a:lvl9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9p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tabLst/>
                      </a:pPr>
                      <a:r>
                        <a:rPr kumimoji="1" lang="ja-JP" altLang="en-US" sz="20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rPr>
                        <a:t>利害関係者のニーズを把握し、コンテキスト等（周辺環境）を分析して、対象システムに対する要求事項を定義する</a:t>
                      </a:r>
                      <a:endParaRPr kumimoji="1" lang="en-US" altLang="ja-JP" sz="20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a:txBody>
                  <a:tcPr marL="90000" marR="90000" marT="46825" marB="46825"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bl>
          </a:graphicData>
        </a:graphic>
      </p:graphicFrame>
      <p:sp>
        <p:nvSpPr>
          <p:cNvPr id="16" name="四角形: 角を丸くする 15">
            <a:extLst>
              <a:ext uri="{FF2B5EF4-FFF2-40B4-BE49-F238E27FC236}">
                <a16:creationId xmlns:a16="http://schemas.microsoft.com/office/drawing/2014/main" id="{1F05B80A-0ED8-477C-ABF6-4C79BEA278B1}"/>
              </a:ext>
            </a:extLst>
          </p:cNvPr>
          <p:cNvSpPr/>
          <p:nvPr/>
        </p:nvSpPr>
        <p:spPr>
          <a:xfrm>
            <a:off x="3467690" y="2452925"/>
            <a:ext cx="2728741" cy="3753326"/>
          </a:xfrm>
          <a:prstGeom prst="roundRect">
            <a:avLst/>
          </a:prstGeom>
          <a:solidFill>
            <a:srgbClr val="FFE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a:solidFill>
                  <a:schemeClr val="tx1"/>
                </a:solidFill>
                <a:latin typeface="ＭＳ Ｐゴシック" panose="020B0600070205080204" pitchFamily="50" charset="-128"/>
                <a:ea typeface="ＭＳ Ｐゴシック" panose="020B0600070205080204" pitchFamily="50" charset="-128"/>
              </a:rPr>
              <a:t>利害関係者ニーズ</a:t>
            </a:r>
            <a:r>
              <a:rPr kumimoji="1" lang="en-US" altLang="ja-JP" sz="24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2400" dirty="0">
                <a:solidFill>
                  <a:schemeClr val="tx1"/>
                </a:solidFill>
                <a:latin typeface="ＭＳ Ｐゴシック" panose="020B0600070205080204" pitchFamily="50" charset="-128"/>
                <a:ea typeface="ＭＳ Ｐゴシック" panose="020B0600070205080204" pitchFamily="50" charset="-128"/>
              </a:rPr>
              <a:t>要求事項を定義する</a:t>
            </a:r>
            <a:endParaRPr kumimoji="1" lang="en-US" altLang="ja-JP" sz="2800" dirty="0">
              <a:solidFill>
                <a:schemeClr val="tx1"/>
              </a:solidFill>
              <a:latin typeface="ＭＳ Ｐゴシック" panose="020B0600070205080204" pitchFamily="50" charset="-128"/>
              <a:ea typeface="ＭＳ Ｐゴシック" panose="020B0600070205080204" pitchFamily="50" charset="-128"/>
            </a:endParaRPr>
          </a:p>
          <a:p>
            <a:pPr marL="144000" indent="-144000">
              <a:buFont typeface="Arial" panose="020B0604020202020204" pitchFamily="34" charset="0"/>
              <a:buChar char="•"/>
            </a:pPr>
            <a:r>
              <a:rPr kumimoji="1" lang="ja-JP" altLang="en-US" dirty="0">
                <a:solidFill>
                  <a:schemeClr val="tx1"/>
                </a:solidFill>
                <a:latin typeface="ＭＳ Ｐゴシック" panose="020B0600070205080204" pitchFamily="50" charset="-128"/>
                <a:ea typeface="ＭＳ Ｐゴシック" panose="020B0600070205080204" pitchFamily="50" charset="-128"/>
              </a:rPr>
              <a:t>利害関係者ニーズヒアリング</a:t>
            </a:r>
            <a:endParaRPr kumimoji="1" lang="en-US" altLang="ja-JP" dirty="0">
              <a:solidFill>
                <a:schemeClr val="tx1"/>
              </a:solidFill>
              <a:latin typeface="ＭＳ Ｐゴシック" panose="020B0600070205080204" pitchFamily="50" charset="-128"/>
              <a:ea typeface="ＭＳ Ｐゴシック" panose="020B0600070205080204" pitchFamily="50" charset="-128"/>
            </a:endParaRPr>
          </a:p>
          <a:p>
            <a:pPr marL="144000" indent="-144000">
              <a:buFont typeface="Arial" panose="020B0604020202020204" pitchFamily="34" charset="0"/>
              <a:buChar char="•"/>
            </a:pPr>
            <a:r>
              <a:rPr kumimoji="1" lang="ja-JP" altLang="en-US" dirty="0">
                <a:solidFill>
                  <a:schemeClr val="tx1"/>
                </a:solidFill>
                <a:latin typeface="ＭＳ Ｐゴシック" panose="020B0600070205080204" pitchFamily="50" charset="-128"/>
                <a:ea typeface="ＭＳ Ｐゴシック" panose="020B0600070205080204" pitchFamily="50" charset="-128"/>
              </a:rPr>
              <a:t>コンテキスト図作成</a:t>
            </a:r>
            <a:endParaRPr kumimoji="1" lang="en-US" altLang="ja-JP" dirty="0">
              <a:solidFill>
                <a:schemeClr val="tx1"/>
              </a:solidFill>
              <a:latin typeface="ＭＳ Ｐゴシック" panose="020B0600070205080204" pitchFamily="50" charset="-128"/>
              <a:ea typeface="ＭＳ Ｐゴシック" panose="020B0600070205080204" pitchFamily="50" charset="-128"/>
            </a:endParaRPr>
          </a:p>
          <a:p>
            <a:pPr marL="144000" indent="-144000">
              <a:buFont typeface="Arial" panose="020B0604020202020204" pitchFamily="34" charset="0"/>
              <a:buChar char="•"/>
            </a:pPr>
            <a:r>
              <a:rPr kumimoji="1" lang="ja-JP" altLang="en-US" dirty="0">
                <a:solidFill>
                  <a:schemeClr val="tx1"/>
                </a:solidFill>
                <a:latin typeface="ＭＳ Ｐゴシック" panose="020B0600070205080204" pitchFamily="50" charset="-128"/>
                <a:ea typeface="ＭＳ Ｐゴシック" panose="020B0600070205080204" pitchFamily="50" charset="-128"/>
              </a:rPr>
              <a:t>ニーズを要求事項に変換する</a:t>
            </a:r>
            <a:endParaRPr kumimoji="1" lang="en-US" altLang="ja-JP" dirty="0">
              <a:solidFill>
                <a:schemeClr val="tx1"/>
              </a:solidFill>
              <a:latin typeface="ＭＳ Ｐゴシック" panose="020B0600070205080204" pitchFamily="50" charset="-128"/>
              <a:ea typeface="ＭＳ Ｐゴシック" panose="020B0600070205080204" pitchFamily="50" charset="-128"/>
            </a:endParaRPr>
          </a:p>
          <a:p>
            <a:pPr marL="144000" indent="-144000">
              <a:buFont typeface="Arial" panose="020B0604020202020204" pitchFamily="34" charset="0"/>
              <a:buChar char="•"/>
            </a:pPr>
            <a:r>
              <a:rPr kumimoji="1" lang="ja-JP" altLang="en-US" dirty="0">
                <a:solidFill>
                  <a:schemeClr val="tx1"/>
                </a:solidFill>
                <a:latin typeface="ＭＳ Ｐゴシック" panose="020B0600070205080204" pitchFamily="50" charset="-128"/>
                <a:ea typeface="ＭＳ Ｐゴシック" panose="020B0600070205080204" pitchFamily="50" charset="-128"/>
              </a:rPr>
              <a:t>優先順位付け</a:t>
            </a:r>
            <a:endParaRPr kumimoji="1" lang="en-US" altLang="ja-JP" dirty="0">
              <a:solidFill>
                <a:schemeClr val="tx1"/>
              </a:solidFill>
              <a:latin typeface="ＭＳ Ｐゴシック" panose="020B0600070205080204" pitchFamily="50" charset="-128"/>
              <a:ea typeface="ＭＳ Ｐゴシック" panose="020B0600070205080204" pitchFamily="50" charset="-128"/>
            </a:endParaRPr>
          </a:p>
          <a:p>
            <a:pPr marL="144000" indent="-144000">
              <a:buFont typeface="Arial" panose="020B0604020202020204" pitchFamily="34" charset="0"/>
              <a:buChar char="•"/>
            </a:pPr>
            <a:r>
              <a:rPr kumimoji="1" lang="ja-JP" altLang="en-US" dirty="0">
                <a:solidFill>
                  <a:schemeClr val="tx1"/>
                </a:solidFill>
                <a:latin typeface="ＭＳ Ｐゴシック" panose="020B0600070205080204" pitchFamily="50" charset="-128"/>
                <a:ea typeface="ＭＳ Ｐゴシック" panose="020B0600070205080204" pitchFamily="50" charset="-128"/>
              </a:rPr>
              <a:t>移行</a:t>
            </a:r>
            <a:r>
              <a:rPr kumimoji="1" lang="en-US" altLang="ja-JP" dirty="0">
                <a:solidFill>
                  <a:schemeClr val="tx1"/>
                </a:solidFill>
                <a:latin typeface="ＭＳ Ｐゴシック" panose="020B0600070205080204" pitchFamily="50" charset="-128"/>
                <a:ea typeface="ＭＳ Ｐゴシック" panose="020B0600070205080204" pitchFamily="50" charset="-128"/>
              </a:rPr>
              <a:t>/</a:t>
            </a:r>
            <a:r>
              <a:rPr kumimoji="1" lang="ja-JP" altLang="en-US" dirty="0">
                <a:solidFill>
                  <a:schemeClr val="tx1"/>
                </a:solidFill>
                <a:latin typeface="ＭＳ Ｐゴシック" panose="020B0600070205080204" pitchFamily="50" charset="-128"/>
                <a:ea typeface="ＭＳ Ｐゴシック" panose="020B0600070205080204" pitchFamily="50" charset="-128"/>
              </a:rPr>
              <a:t>運用の方針検討</a:t>
            </a:r>
          </a:p>
        </p:txBody>
      </p:sp>
      <p:sp>
        <p:nvSpPr>
          <p:cNvPr id="17" name="四角形: 角を丸くする 16">
            <a:extLst>
              <a:ext uri="{FF2B5EF4-FFF2-40B4-BE49-F238E27FC236}">
                <a16:creationId xmlns:a16="http://schemas.microsoft.com/office/drawing/2014/main" id="{82952520-C058-4F4F-B20B-0E71EFE2F203}"/>
              </a:ext>
            </a:extLst>
          </p:cNvPr>
          <p:cNvSpPr/>
          <p:nvPr/>
        </p:nvSpPr>
        <p:spPr>
          <a:xfrm>
            <a:off x="295044" y="2518997"/>
            <a:ext cx="2355345" cy="3191865"/>
          </a:xfrm>
          <a:prstGeom prst="round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r>
              <a:rPr kumimoji="1" lang="ja-JP" altLang="en-US" sz="2400" dirty="0">
                <a:solidFill>
                  <a:schemeClr val="tx1"/>
                </a:solidFill>
                <a:latin typeface="ＭＳ Ｐゴシック" panose="020B0600070205080204" pitchFamily="50" charset="-128"/>
                <a:ea typeface="ＭＳ Ｐゴシック" panose="020B0600070205080204" pitchFamily="50" charset="-128"/>
              </a:rPr>
              <a:t>ビジネス</a:t>
            </a:r>
            <a:r>
              <a:rPr kumimoji="1" lang="en-US" altLang="ja-JP" sz="24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2400" dirty="0">
                <a:solidFill>
                  <a:schemeClr val="tx1"/>
                </a:solidFill>
                <a:latin typeface="ＭＳ Ｐゴシック" panose="020B0600070205080204" pitchFamily="50" charset="-128"/>
                <a:ea typeface="ＭＳ Ｐゴシック" panose="020B0600070205080204" pitchFamily="50" charset="-128"/>
              </a:rPr>
              <a:t>ミッション分析結果</a:t>
            </a:r>
            <a:endParaRPr kumimoji="1" lang="en-US" altLang="ja-JP" sz="2400" dirty="0">
              <a:solidFill>
                <a:schemeClr val="tx1"/>
              </a:solidFill>
              <a:latin typeface="ＭＳ Ｐゴシック" panose="020B0600070205080204" pitchFamily="50" charset="-128"/>
              <a:ea typeface="ＭＳ Ｐゴシック" panose="020B0600070205080204" pitchFamily="50" charset="-128"/>
            </a:endParaRPr>
          </a:p>
          <a:p>
            <a:endParaRPr kumimoji="1" lang="en-US" altLang="ja-JP" b="1" dirty="0">
              <a:solidFill>
                <a:schemeClr val="tx1"/>
              </a:solidFill>
              <a:latin typeface="ＭＳ Ｐゴシック" panose="020B0600070205080204" pitchFamily="50" charset="-128"/>
              <a:ea typeface="ＭＳ Ｐゴシック" panose="020B0600070205080204" pitchFamily="50" charset="-128"/>
            </a:endParaRPr>
          </a:p>
          <a:p>
            <a:pPr marL="180000" indent="-180000">
              <a:buFont typeface="Arial" panose="020B0604020202020204" pitchFamily="34" charset="0"/>
              <a:buChar char="•"/>
            </a:pPr>
            <a:r>
              <a:rPr kumimoji="1" lang="ja-JP" altLang="en-US" b="1" dirty="0">
                <a:solidFill>
                  <a:schemeClr val="tx1"/>
                </a:solidFill>
                <a:latin typeface="ＭＳ Ｐゴシック" panose="020B0600070205080204" pitchFamily="50" charset="-128"/>
                <a:ea typeface="ＭＳ Ｐゴシック" panose="020B0600070205080204" pitchFamily="50" charset="-128"/>
              </a:rPr>
              <a:t>事業上の要求事項</a:t>
            </a:r>
            <a:endParaRPr kumimoji="1" lang="en-US" altLang="ja-JP" b="1" dirty="0">
              <a:solidFill>
                <a:schemeClr val="tx1"/>
              </a:solidFill>
              <a:latin typeface="ＭＳ Ｐゴシック" panose="020B0600070205080204" pitchFamily="50" charset="-128"/>
              <a:ea typeface="ＭＳ Ｐゴシック" panose="020B0600070205080204" pitchFamily="50" charset="-128"/>
            </a:endParaRPr>
          </a:p>
          <a:p>
            <a:pPr marL="180000" indent="-180000">
              <a:buFont typeface="Arial" panose="020B0604020202020204" pitchFamily="34" charset="0"/>
              <a:buChar char="•"/>
            </a:pPr>
            <a:r>
              <a:rPr kumimoji="1" lang="ja-JP" altLang="en-US" b="1" dirty="0">
                <a:solidFill>
                  <a:schemeClr val="tx1"/>
                </a:solidFill>
                <a:latin typeface="ＭＳ Ｐゴシック" panose="020B0600070205080204" pitchFamily="50" charset="-128"/>
                <a:ea typeface="ＭＳ Ｐゴシック" panose="020B0600070205080204" pitchFamily="50" charset="-128"/>
              </a:rPr>
              <a:t>明確化した問題</a:t>
            </a:r>
            <a:endParaRPr kumimoji="1" lang="en-US" altLang="ja-JP" b="1" dirty="0">
              <a:solidFill>
                <a:schemeClr val="tx1"/>
              </a:solidFill>
              <a:latin typeface="ＭＳ Ｐゴシック" panose="020B0600070205080204" pitchFamily="50" charset="-128"/>
              <a:ea typeface="ＭＳ Ｐゴシック" panose="020B0600070205080204" pitchFamily="50" charset="-128"/>
            </a:endParaRPr>
          </a:p>
          <a:p>
            <a:pPr marL="180000" indent="-180000">
              <a:buFont typeface="Arial" panose="020B0604020202020204" pitchFamily="34" charset="0"/>
              <a:buChar char="•"/>
            </a:pPr>
            <a:r>
              <a:rPr kumimoji="1" lang="ja-JP" altLang="en-US" b="1" dirty="0">
                <a:solidFill>
                  <a:schemeClr val="tx1"/>
                </a:solidFill>
                <a:latin typeface="ＭＳ Ｐゴシック" panose="020B0600070205080204" pitchFamily="50" charset="-128"/>
                <a:ea typeface="ＭＳ Ｐゴシック" panose="020B0600070205080204" pitchFamily="50" charset="-128"/>
              </a:rPr>
              <a:t>成功</a:t>
            </a:r>
            <a:r>
              <a:rPr kumimoji="1" lang="en-US" altLang="ja-JP" b="1" dirty="0">
                <a:solidFill>
                  <a:schemeClr val="tx1"/>
                </a:solidFill>
                <a:latin typeface="ＭＳ Ｐゴシック" panose="020B0600070205080204" pitchFamily="50" charset="-128"/>
                <a:ea typeface="ＭＳ Ｐゴシック" panose="020B0600070205080204" pitchFamily="50" charset="-128"/>
              </a:rPr>
              <a:t>(</a:t>
            </a:r>
            <a:r>
              <a:rPr kumimoji="1" lang="ja-JP" altLang="en-US" b="1" dirty="0">
                <a:solidFill>
                  <a:schemeClr val="tx1"/>
                </a:solidFill>
                <a:latin typeface="ＭＳ Ｐゴシック" panose="020B0600070205080204" pitchFamily="50" charset="-128"/>
                <a:ea typeface="ＭＳ Ｐゴシック" panose="020B0600070205080204" pitchFamily="50" charset="-128"/>
              </a:rPr>
              <a:t>妥当性確認</a:t>
            </a:r>
            <a:r>
              <a:rPr kumimoji="1" lang="en-US" altLang="ja-JP" b="1" dirty="0">
                <a:solidFill>
                  <a:schemeClr val="tx1"/>
                </a:solidFill>
                <a:latin typeface="ＭＳ Ｐゴシック" panose="020B0600070205080204" pitchFamily="50" charset="-128"/>
                <a:ea typeface="ＭＳ Ｐゴシック" panose="020B0600070205080204" pitchFamily="50" charset="-128"/>
              </a:rPr>
              <a:t>)</a:t>
            </a:r>
            <a:r>
              <a:rPr kumimoji="1" lang="ja-JP" altLang="en-US" b="1" dirty="0">
                <a:solidFill>
                  <a:schemeClr val="tx1"/>
                </a:solidFill>
                <a:latin typeface="ＭＳ Ｐゴシック" panose="020B0600070205080204" pitchFamily="50" charset="-128"/>
                <a:ea typeface="ＭＳ Ｐゴシック" panose="020B0600070205080204" pitchFamily="50" charset="-128"/>
              </a:rPr>
              <a:t>の基準</a:t>
            </a:r>
          </a:p>
          <a:p>
            <a:pPr marL="180000" indent="-180000">
              <a:buFont typeface="Arial" panose="020B0604020202020204" pitchFamily="34" charset="0"/>
              <a:buChar char="•"/>
            </a:pPr>
            <a:r>
              <a:rPr kumimoji="1" lang="ja-JP" altLang="en-US" b="1" dirty="0">
                <a:solidFill>
                  <a:schemeClr val="tx1"/>
                </a:solidFill>
                <a:latin typeface="ＭＳ Ｐゴシック" panose="020B0600070205080204" pitchFamily="50" charset="-128"/>
                <a:ea typeface="ＭＳ Ｐゴシック" panose="020B0600070205080204" pitchFamily="50" charset="-128"/>
              </a:rPr>
              <a:t>利害関係者の特定</a:t>
            </a:r>
            <a:endParaRPr kumimoji="1" lang="en-US" altLang="ja-JP" b="1" dirty="0">
              <a:solidFill>
                <a:schemeClr val="tx1"/>
              </a:solidFill>
              <a:latin typeface="ＭＳ Ｐゴシック" panose="020B0600070205080204" pitchFamily="50" charset="-128"/>
              <a:ea typeface="ＭＳ Ｐゴシック" panose="020B0600070205080204" pitchFamily="50" charset="-128"/>
            </a:endParaRPr>
          </a:p>
          <a:p>
            <a:pPr marL="180000" indent="-180000">
              <a:buFont typeface="Arial" panose="020B0604020202020204" pitchFamily="34" charset="0"/>
              <a:buChar char="•"/>
            </a:pPr>
            <a:r>
              <a:rPr kumimoji="1" lang="ja-JP" altLang="en-US" b="1" dirty="0">
                <a:solidFill>
                  <a:schemeClr val="tx1"/>
                </a:solidFill>
                <a:latin typeface="ＭＳ Ｐゴシック" panose="020B0600070205080204" pitchFamily="50" charset="-128"/>
                <a:ea typeface="ＭＳ Ｐゴシック" panose="020B0600070205080204" pitchFamily="50" charset="-128"/>
              </a:rPr>
              <a:t>ライフサイクルのイメージ</a:t>
            </a:r>
            <a:endParaRPr kumimoji="1" lang="en-US" altLang="ja-JP" b="1" dirty="0">
              <a:solidFill>
                <a:schemeClr val="tx1"/>
              </a:solidFill>
              <a:latin typeface="ＭＳ Ｐゴシック" panose="020B0600070205080204" pitchFamily="50" charset="-128"/>
              <a:ea typeface="ＭＳ Ｐゴシック" panose="020B0600070205080204" pitchFamily="50" charset="-128"/>
            </a:endParaRPr>
          </a:p>
        </p:txBody>
      </p:sp>
      <p:sp>
        <p:nvSpPr>
          <p:cNvPr id="18" name="四角形: 角を丸くする 17">
            <a:extLst>
              <a:ext uri="{FF2B5EF4-FFF2-40B4-BE49-F238E27FC236}">
                <a16:creationId xmlns:a16="http://schemas.microsoft.com/office/drawing/2014/main" id="{7A911EC2-397B-4983-B083-5F102E9885BA}"/>
              </a:ext>
            </a:extLst>
          </p:cNvPr>
          <p:cNvSpPr/>
          <p:nvPr/>
        </p:nvSpPr>
        <p:spPr>
          <a:xfrm>
            <a:off x="7013732" y="2582389"/>
            <a:ext cx="1899271" cy="3122789"/>
          </a:xfrm>
          <a:prstGeom prst="round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457200" fontAlgn="auto">
              <a:spcBef>
                <a:spcPts val="0"/>
              </a:spcBef>
              <a:spcAft>
                <a:spcPts val="0"/>
              </a:spcAft>
            </a:pPr>
            <a:r>
              <a:rPr lang="ja-JP" altLang="en-US" sz="2400" dirty="0">
                <a:solidFill>
                  <a:srgbClr val="000000"/>
                </a:solidFill>
                <a:latin typeface="ＭＳ Ｐゴシック" panose="020B0600070205080204" pitchFamily="50" charset="-128"/>
                <a:ea typeface="ＭＳ Ｐゴシック" panose="020B0600070205080204" pitchFamily="50" charset="-128"/>
              </a:rPr>
              <a:t>利害関係者の要求事項</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a:p>
            <a:pPr lvl="0" defTabSz="457200" fontAlgn="auto">
              <a:spcBef>
                <a:spcPts val="0"/>
              </a:spcBef>
              <a:spcAft>
                <a:spcPts val="0"/>
              </a:spcAft>
            </a:pP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a:p>
            <a:pPr marL="144000" indent="-144000">
              <a:buFont typeface="Arial" panose="020B0604020202020204" pitchFamily="34" charset="0"/>
              <a:buChar char="•"/>
            </a:pPr>
            <a:r>
              <a:rPr kumimoji="1" lang="ja-JP" altLang="en-US" dirty="0">
                <a:solidFill>
                  <a:schemeClr val="tx1"/>
                </a:solidFill>
                <a:latin typeface="ＭＳ Ｐゴシック" panose="020B0600070205080204" pitchFamily="50" charset="-128"/>
                <a:ea typeface="ＭＳ Ｐゴシック" panose="020B0600070205080204" pitchFamily="50" charset="-128"/>
              </a:rPr>
              <a:t>ニーズ</a:t>
            </a:r>
            <a:endParaRPr kumimoji="1" lang="en-US" altLang="ja-JP" dirty="0">
              <a:solidFill>
                <a:schemeClr val="tx1"/>
              </a:solidFill>
              <a:latin typeface="ＭＳ Ｐゴシック" panose="020B0600070205080204" pitchFamily="50" charset="-128"/>
              <a:ea typeface="ＭＳ Ｐゴシック" panose="020B0600070205080204" pitchFamily="50" charset="-128"/>
            </a:endParaRPr>
          </a:p>
          <a:p>
            <a:pPr marL="144000" indent="-144000">
              <a:buFont typeface="Arial" panose="020B0604020202020204" pitchFamily="34" charset="0"/>
              <a:buChar char="•"/>
            </a:pPr>
            <a:r>
              <a:rPr kumimoji="1" lang="ja-JP" altLang="en-US" dirty="0">
                <a:solidFill>
                  <a:schemeClr val="tx1"/>
                </a:solidFill>
                <a:latin typeface="ＭＳ Ｐゴシック" panose="020B0600070205080204" pitchFamily="50" charset="-128"/>
                <a:ea typeface="ＭＳ Ｐゴシック" panose="020B0600070205080204" pitchFamily="50" charset="-128"/>
              </a:rPr>
              <a:t>要求事項</a:t>
            </a:r>
            <a:endParaRPr kumimoji="1" lang="en-US" altLang="ja-JP" dirty="0">
              <a:solidFill>
                <a:schemeClr val="tx1"/>
              </a:solidFill>
              <a:latin typeface="ＭＳ Ｐゴシック" panose="020B0600070205080204" pitchFamily="50" charset="-128"/>
              <a:ea typeface="ＭＳ Ｐゴシック" panose="020B0600070205080204" pitchFamily="50" charset="-128"/>
            </a:endParaRPr>
          </a:p>
          <a:p>
            <a:pPr marL="144000" indent="-144000">
              <a:buFont typeface="Arial" panose="020B0604020202020204" pitchFamily="34" charset="0"/>
              <a:buChar char="•"/>
            </a:pPr>
            <a:r>
              <a:rPr kumimoji="1" lang="ja-JP" altLang="en-US" dirty="0">
                <a:solidFill>
                  <a:schemeClr val="tx1"/>
                </a:solidFill>
                <a:latin typeface="ＭＳ Ｐゴシック" panose="020B0600070205080204" pitchFamily="50" charset="-128"/>
                <a:ea typeface="ＭＳ Ｐゴシック" panose="020B0600070205080204" pitchFamily="50" charset="-128"/>
              </a:rPr>
              <a:t>要求事項の優先順位</a:t>
            </a:r>
            <a:endParaRPr kumimoji="1" lang="en-US" altLang="ja-JP" dirty="0">
              <a:solidFill>
                <a:schemeClr val="tx1"/>
              </a:solidFill>
              <a:latin typeface="ＭＳ Ｐゴシック" panose="020B0600070205080204" pitchFamily="50" charset="-128"/>
              <a:ea typeface="ＭＳ Ｐゴシック" panose="020B0600070205080204" pitchFamily="50" charset="-128"/>
            </a:endParaRPr>
          </a:p>
          <a:p>
            <a:pPr marL="144000" indent="-144000">
              <a:buFont typeface="Arial" panose="020B0604020202020204" pitchFamily="34" charset="0"/>
              <a:buChar char="•"/>
            </a:pPr>
            <a:r>
              <a:rPr kumimoji="1" lang="ja-JP" altLang="en-US" dirty="0">
                <a:solidFill>
                  <a:schemeClr val="tx1"/>
                </a:solidFill>
                <a:latin typeface="ＭＳ Ｐゴシック" panose="020B0600070205080204" pitchFamily="50" charset="-128"/>
                <a:ea typeface="ＭＳ Ｐゴシック" panose="020B0600070205080204" pitchFamily="50" charset="-128"/>
              </a:rPr>
              <a:t>運用の考え方</a:t>
            </a:r>
            <a:endParaRPr kumimoji="1" lang="en-US" altLang="ja-JP" dirty="0">
              <a:solidFill>
                <a:schemeClr val="tx1"/>
              </a:solidFill>
              <a:latin typeface="ＭＳ Ｐゴシック" panose="020B0600070205080204" pitchFamily="50" charset="-128"/>
              <a:ea typeface="ＭＳ Ｐゴシック" panose="020B0600070205080204" pitchFamily="50" charset="-128"/>
            </a:endParaRPr>
          </a:p>
          <a:p>
            <a:endParaRPr kumimoji="1" lang="en-US" altLang="ja-JP" sz="1600" dirty="0">
              <a:solidFill>
                <a:schemeClr val="tx1"/>
              </a:solidFill>
              <a:latin typeface="ＭＳ Ｐゴシック" panose="020B0600070205080204" pitchFamily="50" charset="-128"/>
              <a:ea typeface="ＭＳ Ｐゴシック" panose="020B0600070205080204" pitchFamily="50" charset="-128"/>
            </a:endParaRPr>
          </a:p>
        </p:txBody>
      </p:sp>
      <p:sp>
        <p:nvSpPr>
          <p:cNvPr id="13" name="テキスト プレースホルダー 4">
            <a:extLst>
              <a:ext uri="{FF2B5EF4-FFF2-40B4-BE49-F238E27FC236}">
                <a16:creationId xmlns:a16="http://schemas.microsoft.com/office/drawing/2014/main" id="{9251EBFD-BBA1-466A-8D25-80DF56909A15}"/>
              </a:ext>
            </a:extLst>
          </p:cNvPr>
          <p:cNvSpPr txBox="1">
            <a:spLocks/>
          </p:cNvSpPr>
          <p:nvPr/>
        </p:nvSpPr>
        <p:spPr>
          <a:xfrm>
            <a:off x="3171763" y="6304283"/>
            <a:ext cx="5870765" cy="238902"/>
          </a:xfrm>
          <a:prstGeom prst="rect">
            <a:avLst/>
          </a:prstGeom>
        </p:spPr>
        <p:txBody>
          <a:bodyPr vert="horz" wrap="none" lIns="36000" tIns="36000" rIns="36000" bIns="3600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a:buNone/>
            </a:pPr>
            <a:r>
              <a:rPr lang="ja-JP" altLang="en-US" sz="1200" dirty="0">
                <a:latin typeface="HGPｺﾞｼｯｸE" panose="020B0900000000000000" pitchFamily="50" charset="-128"/>
                <a:ea typeface="HGPｺﾞｼｯｸE" panose="020B0900000000000000" pitchFamily="50" charset="-128"/>
              </a:rPr>
              <a:t>必ずしも</a:t>
            </a:r>
            <a:r>
              <a:rPr lang="en-US" altLang="ja-JP" sz="1200" dirty="0">
                <a:latin typeface="HGPｺﾞｼｯｸE" panose="020B0900000000000000" pitchFamily="50" charset="-128"/>
                <a:ea typeface="HGPｺﾞｼｯｸE" panose="020B0900000000000000" pitchFamily="50" charset="-128"/>
              </a:rPr>
              <a:t>ISO/IEC/IEEE 15288</a:t>
            </a:r>
            <a:r>
              <a:rPr lang="ja-JP" altLang="en-US" sz="1200" dirty="0">
                <a:latin typeface="HGPｺﾞｼｯｸE" panose="020B0900000000000000" pitchFamily="50" charset="-128"/>
                <a:ea typeface="HGPｺﾞｼｯｸE" panose="020B0900000000000000" pitchFamily="50" charset="-128"/>
              </a:rPr>
              <a:t>の記載事項ではなく、独自の解釈が含まれています。</a:t>
            </a:r>
            <a:endParaRPr lang="en-US" altLang="ja-JP" sz="1200" dirty="0">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42163752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720C8129-4167-4EA4-B846-3F6D687A4F26}"/>
              </a:ext>
            </a:extLst>
          </p:cNvPr>
          <p:cNvPicPr>
            <a:picLocks noChangeAspect="1"/>
          </p:cNvPicPr>
          <p:nvPr/>
        </p:nvPicPr>
        <p:blipFill>
          <a:blip r:embed="rId3"/>
          <a:stretch>
            <a:fillRect/>
          </a:stretch>
        </p:blipFill>
        <p:spPr>
          <a:xfrm>
            <a:off x="899592" y="2064660"/>
            <a:ext cx="6948264" cy="4066832"/>
          </a:xfrm>
          <a:prstGeom prst="rect">
            <a:avLst/>
          </a:prstGeom>
        </p:spPr>
      </p:pic>
      <p:sp>
        <p:nvSpPr>
          <p:cNvPr id="4" name="スライド番号プレースホルダー 3">
            <a:extLst>
              <a:ext uri="{FF2B5EF4-FFF2-40B4-BE49-F238E27FC236}">
                <a16:creationId xmlns:a16="http://schemas.microsoft.com/office/drawing/2014/main" id="{49CDB3F8-90DB-4624-8BEB-BFDB833B137C}"/>
              </a:ext>
            </a:extLst>
          </p:cNvPr>
          <p:cNvSpPr>
            <a:spLocks noGrp="1"/>
          </p:cNvSpPr>
          <p:nvPr>
            <p:ph type="sldNum" sz="quarter" idx="12"/>
          </p:nvPr>
        </p:nvSpPr>
        <p:spPr/>
        <p:txBody>
          <a:bodyPr/>
          <a:lstStyle/>
          <a:p>
            <a:pPr>
              <a:defRPr/>
            </a:pPr>
            <a:fld id="{947C4043-D9BA-404F-BA06-4F161DED0E96}" type="slidenum">
              <a:rPr lang="en-US" altLang="ja-JP" smtClean="0">
                <a:latin typeface="+mn-ea"/>
                <a:ea typeface="+mn-ea"/>
              </a:rPr>
              <a:pPr>
                <a:defRPr/>
              </a:pPr>
              <a:t>9</a:t>
            </a:fld>
            <a:endParaRPr lang="en-US" altLang="ja-JP">
              <a:latin typeface="+mn-ea"/>
              <a:ea typeface="+mn-ea"/>
            </a:endParaRPr>
          </a:p>
        </p:txBody>
      </p:sp>
      <p:sp>
        <p:nvSpPr>
          <p:cNvPr id="6" name="フッター プレースホルダー 5">
            <a:extLst>
              <a:ext uri="{FF2B5EF4-FFF2-40B4-BE49-F238E27FC236}">
                <a16:creationId xmlns:a16="http://schemas.microsoft.com/office/drawing/2014/main" id="{DA248551-4295-49FD-B55E-B4B10E8611ED}"/>
              </a:ext>
            </a:extLst>
          </p:cNvPr>
          <p:cNvSpPr>
            <a:spLocks noGrp="1"/>
          </p:cNvSpPr>
          <p:nvPr>
            <p:ph type="ftr" sz="quarter" idx="11"/>
          </p:nvPr>
        </p:nvSpPr>
        <p:spPr/>
        <p:txBody>
          <a:bodyPr/>
          <a:lstStyle/>
          <a:p>
            <a:pPr>
              <a:defRPr/>
            </a:pPr>
            <a:r>
              <a:rPr lang="en-US" altLang="ja-JP" dirty="0">
                <a:latin typeface="+mn-ea"/>
                <a:ea typeface="+mn-ea"/>
              </a:rPr>
              <a:t>©</a:t>
            </a:r>
            <a:r>
              <a:rPr lang="ja-JP" altLang="en-US" dirty="0">
                <a:latin typeface="+mn-ea"/>
                <a:ea typeface="+mn-ea"/>
              </a:rPr>
              <a:t>　</a:t>
            </a:r>
            <a:r>
              <a:rPr lang="en-US" altLang="ja-JP" dirty="0">
                <a:latin typeface="+mn-ea"/>
                <a:ea typeface="+mn-ea"/>
              </a:rPr>
              <a:t>2020  IPA</a:t>
            </a:r>
            <a:r>
              <a:rPr lang="ja-JP" altLang="en-US" dirty="0">
                <a:latin typeface="+mn-ea"/>
                <a:ea typeface="+mn-ea"/>
              </a:rPr>
              <a:t>　 　</a:t>
            </a:r>
            <a:endParaRPr lang="en-US" altLang="ja-JP" dirty="0">
              <a:latin typeface="+mn-ea"/>
              <a:ea typeface="+mn-ea"/>
            </a:endParaRPr>
          </a:p>
        </p:txBody>
      </p:sp>
      <p:sp>
        <p:nvSpPr>
          <p:cNvPr id="7" name="テキスト ボックス 6">
            <a:extLst>
              <a:ext uri="{FF2B5EF4-FFF2-40B4-BE49-F238E27FC236}">
                <a16:creationId xmlns:a16="http://schemas.microsoft.com/office/drawing/2014/main" id="{C64F531B-9E59-4580-8657-93EA626511BE}"/>
              </a:ext>
            </a:extLst>
          </p:cNvPr>
          <p:cNvSpPr txBox="1"/>
          <p:nvPr/>
        </p:nvSpPr>
        <p:spPr>
          <a:xfrm>
            <a:off x="6266520" y="908720"/>
            <a:ext cx="2625960" cy="369332"/>
          </a:xfrm>
          <a:prstGeom prst="rect">
            <a:avLst/>
          </a:prstGeom>
          <a:noFill/>
          <a:ln>
            <a:solidFill>
              <a:srgbClr val="FF0000"/>
            </a:solidFill>
          </a:ln>
        </p:spPr>
        <p:txBody>
          <a:bodyPr wrap="square" rtlCol="0">
            <a:spAutoFit/>
          </a:bodyPr>
          <a:lstStyle/>
          <a:p>
            <a:r>
              <a:rPr kumimoji="1" lang="ja-JP" altLang="en-US" dirty="0">
                <a:solidFill>
                  <a:srgbClr val="FF0000"/>
                </a:solidFill>
              </a:rPr>
              <a:t>シートＢ　コンテキスト図</a:t>
            </a:r>
          </a:p>
        </p:txBody>
      </p:sp>
      <p:sp>
        <p:nvSpPr>
          <p:cNvPr id="10" name="テキスト ボックス 9">
            <a:extLst>
              <a:ext uri="{FF2B5EF4-FFF2-40B4-BE49-F238E27FC236}">
                <a16:creationId xmlns:a16="http://schemas.microsoft.com/office/drawing/2014/main" id="{7CCC1A69-600D-40B7-BC75-37D6DBF03ACF}"/>
              </a:ext>
            </a:extLst>
          </p:cNvPr>
          <p:cNvSpPr txBox="1"/>
          <p:nvPr/>
        </p:nvSpPr>
        <p:spPr>
          <a:xfrm>
            <a:off x="899592" y="6131492"/>
            <a:ext cx="7056784" cy="461665"/>
          </a:xfrm>
          <a:prstGeom prst="rect">
            <a:avLst/>
          </a:prstGeom>
          <a:noFill/>
        </p:spPr>
        <p:txBody>
          <a:bodyPr wrap="square" rtlCol="0">
            <a:spAutoFit/>
          </a:bodyPr>
          <a:lstStyle/>
          <a:p>
            <a:r>
              <a:rPr lang="ja-JP" altLang="en-US" sz="1200" b="1" dirty="0"/>
              <a:t>注：考慮すべき範囲を全体俯瞰して洗い出すことが重要である。たとえば、法律や環境なども考慮する必要がある。但し、ここでは直接的関与者のみを記載している。</a:t>
            </a:r>
            <a:endParaRPr lang="en-US" altLang="ja-JP" sz="1200" b="1" dirty="0"/>
          </a:p>
        </p:txBody>
      </p:sp>
      <p:sp>
        <p:nvSpPr>
          <p:cNvPr id="9" name="テキスト ボックス 8">
            <a:extLst>
              <a:ext uri="{FF2B5EF4-FFF2-40B4-BE49-F238E27FC236}">
                <a16:creationId xmlns:a16="http://schemas.microsoft.com/office/drawing/2014/main" id="{2D92FD07-B9F6-4BCA-9DAE-74D7AFDCE6FA}"/>
              </a:ext>
            </a:extLst>
          </p:cNvPr>
          <p:cNvSpPr txBox="1"/>
          <p:nvPr/>
        </p:nvSpPr>
        <p:spPr>
          <a:xfrm>
            <a:off x="295028" y="1254745"/>
            <a:ext cx="5213076" cy="461665"/>
          </a:xfrm>
          <a:prstGeom prst="rect">
            <a:avLst/>
          </a:prstGeom>
          <a:noFill/>
        </p:spPr>
        <p:txBody>
          <a:bodyPr wrap="square" rtlCol="0">
            <a:spAutoFit/>
          </a:bodyPr>
          <a:lstStyle/>
          <a:p>
            <a:r>
              <a:rPr kumimoji="1" lang="ja-JP" altLang="en-US" sz="2400" dirty="0">
                <a:latin typeface="+mn-ea"/>
                <a:ea typeface="+mn-ea"/>
              </a:rPr>
              <a:t>２．</a:t>
            </a:r>
            <a:r>
              <a:rPr kumimoji="1" lang="en-US" altLang="ja-JP" sz="2400" dirty="0">
                <a:latin typeface="+mn-ea"/>
                <a:ea typeface="+mn-ea"/>
              </a:rPr>
              <a:t>1</a:t>
            </a:r>
            <a:r>
              <a:rPr kumimoji="1" lang="ja-JP" altLang="en-US" sz="2400" dirty="0">
                <a:latin typeface="+mn-ea"/>
                <a:ea typeface="+mn-ea"/>
              </a:rPr>
              <a:t>　実施結果　（１）コンテキスト図</a:t>
            </a:r>
          </a:p>
        </p:txBody>
      </p:sp>
      <p:sp>
        <p:nvSpPr>
          <p:cNvPr id="11" name="タイトル 1">
            <a:extLst>
              <a:ext uri="{FF2B5EF4-FFF2-40B4-BE49-F238E27FC236}">
                <a16:creationId xmlns:a16="http://schemas.microsoft.com/office/drawing/2014/main" id="{C19BFECC-3005-4710-96E6-A7C97B653AA4}"/>
              </a:ext>
            </a:extLst>
          </p:cNvPr>
          <p:cNvSpPr txBox="1">
            <a:spLocks/>
          </p:cNvSpPr>
          <p:nvPr/>
        </p:nvSpPr>
        <p:spPr bwMode="auto">
          <a:xfrm>
            <a:off x="249424" y="99761"/>
            <a:ext cx="7920880" cy="1080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kumimoji="1" sz="3600">
                <a:solidFill>
                  <a:srgbClr val="000066"/>
                </a:solidFill>
                <a:latin typeface="+mj-lt"/>
                <a:ea typeface="+mj-ea"/>
                <a:cs typeface="+mj-cs"/>
              </a:defRPr>
            </a:lvl1pPr>
            <a:lvl2pPr algn="l" rtl="0" eaLnBrk="0" fontAlgn="base" hangingPunct="0">
              <a:spcBef>
                <a:spcPct val="0"/>
              </a:spcBef>
              <a:spcAft>
                <a:spcPct val="0"/>
              </a:spcAft>
              <a:defRPr kumimoji="1" sz="3600">
                <a:solidFill>
                  <a:srgbClr val="000066"/>
                </a:solidFill>
                <a:latin typeface="Arial" charset="0"/>
                <a:ea typeface="ＭＳ Ｐゴシック" charset="-128"/>
              </a:defRPr>
            </a:lvl2pPr>
            <a:lvl3pPr algn="l" rtl="0" eaLnBrk="0" fontAlgn="base" hangingPunct="0">
              <a:spcBef>
                <a:spcPct val="0"/>
              </a:spcBef>
              <a:spcAft>
                <a:spcPct val="0"/>
              </a:spcAft>
              <a:defRPr kumimoji="1" sz="3600">
                <a:solidFill>
                  <a:srgbClr val="000066"/>
                </a:solidFill>
                <a:latin typeface="Arial" charset="0"/>
                <a:ea typeface="ＭＳ Ｐゴシック" charset="-128"/>
              </a:defRPr>
            </a:lvl3pPr>
            <a:lvl4pPr algn="l" rtl="0" eaLnBrk="0" fontAlgn="base" hangingPunct="0">
              <a:spcBef>
                <a:spcPct val="0"/>
              </a:spcBef>
              <a:spcAft>
                <a:spcPct val="0"/>
              </a:spcAft>
              <a:defRPr kumimoji="1" sz="3600">
                <a:solidFill>
                  <a:srgbClr val="000066"/>
                </a:solidFill>
                <a:latin typeface="Arial" charset="0"/>
                <a:ea typeface="ＭＳ Ｐゴシック" charset="-128"/>
              </a:defRPr>
            </a:lvl4pPr>
            <a:lvl5pPr algn="l" rtl="0" eaLnBrk="0" fontAlgn="base" hangingPunct="0">
              <a:spcBef>
                <a:spcPct val="0"/>
              </a:spcBef>
              <a:spcAft>
                <a:spcPct val="0"/>
              </a:spcAft>
              <a:defRPr kumimoji="1" sz="3600">
                <a:solidFill>
                  <a:srgbClr val="000066"/>
                </a:solidFill>
                <a:latin typeface="Arial" charset="0"/>
                <a:ea typeface="ＭＳ Ｐゴシック" charset="-128"/>
              </a:defRPr>
            </a:lvl5pPr>
            <a:lvl6pPr marL="457200" algn="l" rtl="0" fontAlgn="base">
              <a:spcBef>
                <a:spcPct val="0"/>
              </a:spcBef>
              <a:spcAft>
                <a:spcPct val="0"/>
              </a:spcAft>
              <a:defRPr kumimoji="1" sz="3600">
                <a:solidFill>
                  <a:srgbClr val="003399"/>
                </a:solidFill>
                <a:latin typeface="Arial" charset="0"/>
                <a:ea typeface="ＭＳ Ｐゴシック" charset="-128"/>
              </a:defRPr>
            </a:lvl6pPr>
            <a:lvl7pPr marL="914400" algn="l" rtl="0" fontAlgn="base">
              <a:spcBef>
                <a:spcPct val="0"/>
              </a:spcBef>
              <a:spcAft>
                <a:spcPct val="0"/>
              </a:spcAft>
              <a:defRPr kumimoji="1" sz="3600">
                <a:solidFill>
                  <a:srgbClr val="003399"/>
                </a:solidFill>
                <a:latin typeface="Arial" charset="0"/>
                <a:ea typeface="ＭＳ Ｐゴシック" charset="-128"/>
              </a:defRPr>
            </a:lvl7pPr>
            <a:lvl8pPr marL="1371600" algn="l" rtl="0" fontAlgn="base">
              <a:spcBef>
                <a:spcPct val="0"/>
              </a:spcBef>
              <a:spcAft>
                <a:spcPct val="0"/>
              </a:spcAft>
              <a:defRPr kumimoji="1" sz="3600">
                <a:solidFill>
                  <a:srgbClr val="003399"/>
                </a:solidFill>
                <a:latin typeface="Arial" charset="0"/>
                <a:ea typeface="ＭＳ Ｐゴシック" charset="-128"/>
              </a:defRPr>
            </a:lvl8pPr>
            <a:lvl9pPr marL="1828800" algn="l" rtl="0" fontAlgn="base">
              <a:spcBef>
                <a:spcPct val="0"/>
              </a:spcBef>
              <a:spcAft>
                <a:spcPct val="0"/>
              </a:spcAft>
              <a:defRPr kumimoji="1" sz="3600">
                <a:solidFill>
                  <a:srgbClr val="003399"/>
                </a:solidFill>
                <a:latin typeface="Arial" charset="0"/>
                <a:ea typeface="ＭＳ Ｐゴシック" charset="-128"/>
              </a:defRPr>
            </a:lvl9pPr>
          </a:lstStyle>
          <a:p>
            <a:r>
              <a:rPr lang="ja-JP" altLang="en-US" sz="2800" kern="0">
                <a:solidFill>
                  <a:schemeClr val="tx1"/>
                </a:solidFill>
              </a:rPr>
              <a:t>２</a:t>
            </a:r>
            <a:r>
              <a:rPr lang="en-US" altLang="ja-JP" sz="2800" kern="0">
                <a:solidFill>
                  <a:schemeClr val="tx1"/>
                </a:solidFill>
              </a:rPr>
              <a:t>.</a:t>
            </a:r>
            <a:r>
              <a:rPr lang="ja-JP" altLang="en-US" sz="2800" kern="0">
                <a:solidFill>
                  <a:schemeClr val="tx1"/>
                </a:solidFill>
                <a:latin typeface="ＭＳ Ｐゴシック" panose="020B0600070205080204" pitchFamily="50" charset="-128"/>
                <a:ea typeface="ＭＳ Ｐゴシック" panose="020B0600070205080204" pitchFamily="50" charset="-128"/>
              </a:rPr>
              <a:t>利害関係者ニーズ及び利害関係者要求事項定義</a:t>
            </a:r>
            <a:endParaRPr lang="ja-JP" altLang="en-US" sz="2800" kern="0" dirty="0">
              <a:solidFill>
                <a:schemeClr val="tx1"/>
              </a:solidFill>
            </a:endParaRPr>
          </a:p>
        </p:txBody>
      </p:sp>
    </p:spTree>
    <p:extLst>
      <p:ext uri="{BB962C8B-B14F-4D97-AF65-F5344CB8AC3E}">
        <p14:creationId xmlns:p14="http://schemas.microsoft.com/office/powerpoint/2010/main" val="2414339276"/>
      </p:ext>
    </p:extLst>
  </p:cSld>
  <p:clrMapOvr>
    <a:masterClrMapping/>
  </p:clrMapOvr>
</p:sld>
</file>

<file path=ppt/theme/theme1.xml><?xml version="1.0" encoding="utf-8"?>
<a:theme xmlns:a="http://schemas.openxmlformats.org/drawingml/2006/main" name="IPA2004">
  <a:themeElements>
    <a:clrScheme name="IPA200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IPA2004">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IPA200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PA2004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PA2004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PA2004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PA2004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PA2004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PA2004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PA2004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PA2004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PA2004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PA2004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PA2004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IPA2004v1.1</Template>
  <TotalTime>0</TotalTime>
  <Words>2774</Words>
  <Application>Microsoft Office PowerPoint</Application>
  <PresentationFormat>画面に合わせる (4:3)</PresentationFormat>
  <Paragraphs>441</Paragraphs>
  <Slides>25</Slides>
  <Notes>25</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25</vt:i4>
      </vt:variant>
    </vt:vector>
  </HeadingPairs>
  <TitlesOfParts>
    <vt:vector size="32" baseType="lpstr">
      <vt:lpstr>HGPｺﾞｼｯｸE</vt:lpstr>
      <vt:lpstr>ＭＳ Ｐゴシック</vt:lpstr>
      <vt:lpstr>メイリオ</vt:lpstr>
      <vt:lpstr>Arial</vt:lpstr>
      <vt:lpstr>Calibri</vt:lpstr>
      <vt:lpstr>Wingdings</vt:lpstr>
      <vt:lpstr>IPA2004</vt:lpstr>
      <vt:lpstr>演習例題 電子お薬手帳システム事例</vt:lpstr>
      <vt:lpstr>演習例題のねらい</vt:lpstr>
      <vt:lpstr>　ポイント×プロセス対応表</vt:lpstr>
      <vt:lpstr>テクニカルプロセス概説　(再掲） ６．４．１　ビジネス又はミッション分析</vt:lpstr>
      <vt:lpstr>1.ビジネス又はミッション分析</vt:lpstr>
      <vt:lpstr>1.ビジネス又はミッション分析</vt:lpstr>
      <vt:lpstr>1.ビジネス又はミッション分析</vt:lpstr>
      <vt:lpstr>テクニカルプロセス概説　　(再掲） ６．４．２　利害関係者ニーズ及び利害関係者要求事項定義</vt:lpstr>
      <vt:lpstr>PowerPoint プレゼンテーション</vt:lpstr>
      <vt:lpstr>【参考】旧来のお薬手帳の利用フロー</vt:lpstr>
      <vt:lpstr>２.利害関係者ニーズ及び利害関係者要求事項定義</vt:lpstr>
      <vt:lpstr>２.利害関係者ニーズ及び利害関係者要求事項定義</vt:lpstr>
      <vt:lpstr>２.利害関係者ニーズ及び利害関係者要求事項定義</vt:lpstr>
      <vt:lpstr>２.利害関係者ニーズ及び利害関係者要求事項定義</vt:lpstr>
      <vt:lpstr>２.利害関係者ニーズ及び利害関係者要求事項定義</vt:lpstr>
      <vt:lpstr>２.利害関係者ニーズ及び利害関係者要求事項定義</vt:lpstr>
      <vt:lpstr>２.利害関係者ニーズ及び利害関係者要求事項定義</vt:lpstr>
      <vt:lpstr>テクニカルプロセス概説　(再掲） ６．４．３　システム要求事項定義</vt:lpstr>
      <vt:lpstr>３.システム要求事項定義</vt:lpstr>
      <vt:lpstr>３.システム要求事項定義</vt:lpstr>
      <vt:lpstr>３.システム要求事項定義</vt:lpstr>
      <vt:lpstr>３.システム要求事項定義</vt:lpstr>
      <vt:lpstr>３.システム要求事項定義</vt:lpstr>
      <vt:lpstr>３.システム要求事項定義</vt:lpstr>
      <vt:lpstr>３.システム要求事項定義</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2018-12-06T03:20:07Z</dcterms:created>
  <dcterms:modified xsi:type="dcterms:W3CDTF">2020-03-04T06:03:47Z</dcterms:modified>
</cp:coreProperties>
</file>