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2" r:id="rId1"/>
    <p:sldMasterId id="2147483717" r:id="rId2"/>
    <p:sldMasterId id="2147483729" r:id="rId3"/>
  </p:sldMasterIdLst>
  <p:notesMasterIdLst>
    <p:notesMasterId r:id="rId32"/>
  </p:notesMasterIdLst>
  <p:handoutMasterIdLst>
    <p:handoutMasterId r:id="rId33"/>
  </p:handoutMasterIdLst>
  <p:sldIdLst>
    <p:sldId id="576" r:id="rId4"/>
    <p:sldId id="340" r:id="rId5"/>
    <p:sldId id="562" r:id="rId6"/>
    <p:sldId id="593" r:id="rId7"/>
    <p:sldId id="574" r:id="rId8"/>
    <p:sldId id="573" r:id="rId9"/>
    <p:sldId id="571" r:id="rId10"/>
    <p:sldId id="577" r:id="rId11"/>
    <p:sldId id="568" r:id="rId12"/>
    <p:sldId id="592" r:id="rId13"/>
    <p:sldId id="588" r:id="rId14"/>
    <p:sldId id="578" r:id="rId15"/>
    <p:sldId id="586" r:id="rId16"/>
    <p:sldId id="606" r:id="rId17"/>
    <p:sldId id="605" r:id="rId18"/>
    <p:sldId id="286" r:id="rId19"/>
    <p:sldId id="423" r:id="rId20"/>
    <p:sldId id="603" r:id="rId21"/>
    <p:sldId id="587" r:id="rId22"/>
    <p:sldId id="475" r:id="rId23"/>
    <p:sldId id="427" r:id="rId24"/>
    <p:sldId id="429" r:id="rId25"/>
    <p:sldId id="594" r:id="rId26"/>
    <p:sldId id="590" r:id="rId27"/>
    <p:sldId id="490" r:id="rId28"/>
    <p:sldId id="443" r:id="rId29"/>
    <p:sldId id="595" r:id="rId30"/>
    <p:sldId id="591" r:id="rId31"/>
  </p:sldIdLst>
  <p:sldSz cx="9144000" cy="6858000" type="screen4x3"/>
  <p:notesSz cx="6807200" cy="9939338"/>
  <p:defaultTextStyle>
    <a:defPPr>
      <a:defRPr lang="ja-JP"/>
    </a:defPPr>
    <a:lvl1pPr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6600FF"/>
    <a:srgbClr val="3333CC"/>
    <a:srgbClr val="9999FF"/>
    <a:srgbClr val="000000"/>
    <a:srgbClr val="00FFFF"/>
    <a:srgbClr val="CCCCFF"/>
    <a:srgbClr val="FF99FF"/>
    <a:srgbClr val="FF33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5" autoAdjust="0"/>
    <p:restoredTop sz="82553" autoAdjust="0"/>
  </p:normalViewPr>
  <p:slideViewPr>
    <p:cSldViewPr>
      <p:cViewPr varScale="1">
        <p:scale>
          <a:sx n="90" d="100"/>
          <a:sy n="90" d="100"/>
        </p:scale>
        <p:origin x="2238" y="7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10" d="100"/>
          <a:sy n="110" d="100"/>
        </p:scale>
        <p:origin x="3312" y="-119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1" y="1"/>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lvl1pPr algn="l" defTabSz="957268" eaLnBrk="1" hangingPunct="1">
              <a:defRPr sz="1300" b="0"/>
            </a:lvl1pPr>
          </a:lstStyle>
          <a:p>
            <a:pPr>
              <a:defRPr/>
            </a:pPr>
            <a:endParaRPr lang="en-US" altLang="ja-JP"/>
          </a:p>
        </p:txBody>
      </p:sp>
      <p:sp>
        <p:nvSpPr>
          <p:cNvPr id="103427" name="Rectangle 3"/>
          <p:cNvSpPr>
            <a:spLocks noGrp="1" noChangeArrowheads="1"/>
          </p:cNvSpPr>
          <p:nvPr>
            <p:ph type="dt" sz="quarter" idx="1"/>
          </p:nvPr>
        </p:nvSpPr>
        <p:spPr bwMode="auto">
          <a:xfrm>
            <a:off x="3856582" y="1"/>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lvl1pPr algn="r" defTabSz="957268" eaLnBrk="1" hangingPunct="1">
              <a:defRPr sz="1300" b="0"/>
            </a:lvl1pPr>
          </a:lstStyle>
          <a:p>
            <a:pPr>
              <a:defRPr/>
            </a:pPr>
            <a:endParaRPr lang="en-US" altLang="ja-JP"/>
          </a:p>
        </p:txBody>
      </p:sp>
      <p:sp>
        <p:nvSpPr>
          <p:cNvPr id="103428" name="Rectangle 4"/>
          <p:cNvSpPr>
            <a:spLocks noGrp="1" noChangeArrowheads="1"/>
          </p:cNvSpPr>
          <p:nvPr>
            <p:ph type="ftr" sz="quarter" idx="2"/>
          </p:nvPr>
        </p:nvSpPr>
        <p:spPr bwMode="auto">
          <a:xfrm>
            <a:off x="1" y="9440017"/>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b" anchorCtr="0" compatLnSpc="1">
            <a:prstTxWarp prst="textNoShape">
              <a:avLst/>
            </a:prstTxWarp>
          </a:bodyPr>
          <a:lstStyle>
            <a:lvl1pPr algn="l" defTabSz="957268" eaLnBrk="1" hangingPunct="1">
              <a:defRPr sz="1300" b="0"/>
            </a:lvl1pPr>
          </a:lstStyle>
          <a:p>
            <a:pPr>
              <a:defRPr/>
            </a:pPr>
            <a:endParaRPr lang="en-US" altLang="ja-JP"/>
          </a:p>
        </p:txBody>
      </p:sp>
      <p:sp>
        <p:nvSpPr>
          <p:cNvPr id="103429" name="Rectangle 5"/>
          <p:cNvSpPr>
            <a:spLocks noGrp="1" noChangeArrowheads="1"/>
          </p:cNvSpPr>
          <p:nvPr>
            <p:ph type="sldNum" sz="quarter" idx="3"/>
          </p:nvPr>
        </p:nvSpPr>
        <p:spPr bwMode="auto">
          <a:xfrm>
            <a:off x="3856582" y="9440017"/>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b" anchorCtr="0" compatLnSpc="1">
            <a:prstTxWarp prst="textNoShape">
              <a:avLst/>
            </a:prstTxWarp>
          </a:bodyPr>
          <a:lstStyle>
            <a:lvl1pPr algn="r" defTabSz="957268" eaLnBrk="1" hangingPunct="1">
              <a:defRPr sz="1300" b="0"/>
            </a:lvl1pPr>
          </a:lstStyle>
          <a:p>
            <a:pPr>
              <a:defRPr/>
            </a:pPr>
            <a:fld id="{A6201156-5533-4FDB-9C68-156F24BD31CF}" type="slidenum">
              <a:rPr lang="en-US" altLang="ja-JP"/>
              <a:pPr>
                <a:defRPr/>
              </a:pPr>
              <a:t>‹#›</a:t>
            </a:fld>
            <a:endParaRPr lang="en-US" altLang="ja-JP"/>
          </a:p>
        </p:txBody>
      </p:sp>
    </p:spTree>
    <p:extLst>
      <p:ext uri="{BB962C8B-B14F-4D97-AF65-F5344CB8AC3E}">
        <p14:creationId xmlns:p14="http://schemas.microsoft.com/office/powerpoint/2010/main" val="3402557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1" y="1"/>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lvl1pPr algn="l" defTabSz="957268" eaLnBrk="1" hangingPunct="1">
              <a:defRPr sz="1300" b="0"/>
            </a:lvl1pPr>
          </a:lstStyle>
          <a:p>
            <a:pPr>
              <a:defRPr/>
            </a:pPr>
            <a:endParaRPr lang="en-US" altLang="ja-JP"/>
          </a:p>
        </p:txBody>
      </p:sp>
      <p:sp>
        <p:nvSpPr>
          <p:cNvPr id="59395" name="Rectangle 3"/>
          <p:cNvSpPr>
            <a:spLocks noGrp="1" noChangeArrowheads="1"/>
          </p:cNvSpPr>
          <p:nvPr>
            <p:ph type="dt" idx="1"/>
          </p:nvPr>
        </p:nvSpPr>
        <p:spPr bwMode="auto">
          <a:xfrm>
            <a:off x="3856582" y="1"/>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lvl1pPr algn="r" defTabSz="957268" eaLnBrk="1" hangingPunct="1">
              <a:defRPr sz="1300" b="0"/>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9397" name="Rectangle 5"/>
          <p:cNvSpPr>
            <a:spLocks noGrp="1" noChangeArrowheads="1"/>
          </p:cNvSpPr>
          <p:nvPr>
            <p:ph type="body" sz="quarter" idx="3"/>
          </p:nvPr>
        </p:nvSpPr>
        <p:spPr bwMode="auto">
          <a:xfrm>
            <a:off x="681033" y="4721579"/>
            <a:ext cx="5445135" cy="4471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59398" name="Rectangle 6"/>
          <p:cNvSpPr>
            <a:spLocks noGrp="1" noChangeArrowheads="1"/>
          </p:cNvSpPr>
          <p:nvPr>
            <p:ph type="ftr" sz="quarter" idx="4"/>
          </p:nvPr>
        </p:nvSpPr>
        <p:spPr bwMode="auto">
          <a:xfrm>
            <a:off x="1" y="9440017"/>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b" anchorCtr="0" compatLnSpc="1">
            <a:prstTxWarp prst="textNoShape">
              <a:avLst/>
            </a:prstTxWarp>
          </a:bodyPr>
          <a:lstStyle>
            <a:lvl1pPr algn="l" defTabSz="957268" eaLnBrk="1" hangingPunct="1">
              <a:defRPr sz="1300" b="0"/>
            </a:lvl1pPr>
          </a:lstStyle>
          <a:p>
            <a:pPr>
              <a:defRPr/>
            </a:pPr>
            <a:endParaRPr lang="en-US" altLang="ja-JP"/>
          </a:p>
        </p:txBody>
      </p:sp>
      <p:sp>
        <p:nvSpPr>
          <p:cNvPr id="59399" name="Rectangle 7"/>
          <p:cNvSpPr>
            <a:spLocks noGrp="1" noChangeArrowheads="1"/>
          </p:cNvSpPr>
          <p:nvPr>
            <p:ph type="sldNum" sz="quarter" idx="5"/>
          </p:nvPr>
        </p:nvSpPr>
        <p:spPr bwMode="auto">
          <a:xfrm>
            <a:off x="3856582" y="9440017"/>
            <a:ext cx="2949057" cy="49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5" tIns="47843" rIns="95685" bIns="47843" numCol="1" anchor="b" anchorCtr="0" compatLnSpc="1">
            <a:prstTxWarp prst="textNoShape">
              <a:avLst/>
            </a:prstTxWarp>
          </a:bodyPr>
          <a:lstStyle>
            <a:lvl1pPr algn="r" defTabSz="957268" eaLnBrk="1" hangingPunct="1">
              <a:defRPr sz="1300" b="0"/>
            </a:lvl1pPr>
          </a:lstStyle>
          <a:p>
            <a:pPr>
              <a:defRPr/>
            </a:pPr>
            <a:fld id="{674487B1-D75A-4A63-AAF7-4C40EEBA9B10}" type="slidenum">
              <a:rPr lang="en-US" altLang="ja-JP"/>
              <a:pPr>
                <a:defRPr/>
              </a:pPr>
              <a:t>‹#›</a:t>
            </a:fld>
            <a:endParaRPr lang="en-US" altLang="ja-JP"/>
          </a:p>
        </p:txBody>
      </p:sp>
    </p:spTree>
    <p:extLst>
      <p:ext uri="{BB962C8B-B14F-4D97-AF65-F5344CB8AC3E}">
        <p14:creationId xmlns:p14="http://schemas.microsoft.com/office/powerpoint/2010/main" val="25605944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a:t>
            </a:fld>
            <a:endParaRPr lang="en-US" altLang="ja-JP"/>
          </a:p>
        </p:txBody>
      </p:sp>
    </p:spTree>
    <p:extLst>
      <p:ext uri="{BB962C8B-B14F-4D97-AF65-F5344CB8AC3E}">
        <p14:creationId xmlns:p14="http://schemas.microsoft.com/office/powerpoint/2010/main" val="790404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2355">
              <a:defRPr/>
            </a:pPr>
            <a:r>
              <a:rPr lang="ja-JP" altLang="en-US" dirty="0">
                <a:latin typeface="ＭＳ Ｐゴシック" panose="020B0600070205080204" pitchFamily="50" charset="-128"/>
                <a:ea typeface="ＭＳ Ｐゴシック" panose="020B0600070205080204" pitchFamily="50" charset="-128"/>
              </a:rPr>
              <a:t>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10</a:t>
            </a:fld>
            <a:endParaRPr lang="en-US" altLang="ja-JP"/>
          </a:p>
        </p:txBody>
      </p:sp>
    </p:spTree>
    <p:extLst>
      <p:ext uri="{BB962C8B-B14F-4D97-AF65-F5344CB8AC3E}">
        <p14:creationId xmlns:p14="http://schemas.microsoft.com/office/powerpoint/2010/main" val="972320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11</a:t>
            </a:fld>
            <a:endParaRPr lang="en-US" altLang="ja-JP"/>
          </a:p>
        </p:txBody>
      </p:sp>
    </p:spTree>
    <p:extLst>
      <p:ext uri="{BB962C8B-B14F-4D97-AF65-F5344CB8AC3E}">
        <p14:creationId xmlns:p14="http://schemas.microsoft.com/office/powerpoint/2010/main" val="2039114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ＭＳ Ｐゴシック" panose="020B0600070205080204" pitchFamily="50" charset="-128"/>
                <a:ea typeface="ＭＳ Ｐゴシック" panose="020B0600070205080204" pitchFamily="50" charset="-128"/>
              </a:rPr>
              <a:t>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12</a:t>
            </a:fld>
            <a:endParaRPr lang="en-US" altLang="ja-JP"/>
          </a:p>
        </p:txBody>
      </p:sp>
    </p:spTree>
    <p:extLst>
      <p:ext uri="{BB962C8B-B14F-4D97-AF65-F5344CB8AC3E}">
        <p14:creationId xmlns:p14="http://schemas.microsoft.com/office/powerpoint/2010/main" val="188404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13</a:t>
            </a:fld>
            <a:endParaRPr lang="en-US" altLang="ja-JP"/>
          </a:p>
        </p:txBody>
      </p:sp>
    </p:spTree>
    <p:extLst>
      <p:ext uri="{BB962C8B-B14F-4D97-AF65-F5344CB8AC3E}">
        <p14:creationId xmlns:p14="http://schemas.microsoft.com/office/powerpoint/2010/main" val="1702283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09650" y="744538"/>
            <a:ext cx="4972050" cy="3729037"/>
          </a:xfrm>
        </p:spPr>
      </p:sp>
      <p:sp>
        <p:nvSpPr>
          <p:cNvPr id="3" name="ノート プレースホルダー 2"/>
          <p:cNvSpPr>
            <a:spLocks noGrp="1"/>
          </p:cNvSpPr>
          <p:nvPr>
            <p:ph type="body" idx="1"/>
          </p:nvPr>
        </p:nvSpPr>
        <p:spPr/>
        <p:txBody>
          <a:bodyPr/>
          <a:lstStyle/>
          <a:p>
            <a:r>
              <a:rPr lang="ja-JP" altLang="en-US" sz="1100" dirty="0">
                <a:latin typeface="+mn-ea"/>
              </a:rPr>
              <a:t>　</a:t>
            </a:r>
            <a:endParaRPr lang="en-US" altLang="ja-JP" sz="1100" dirty="0">
              <a:latin typeface="+mn-ea"/>
              <a:ea typeface="+mn-ea"/>
            </a:endParaRPr>
          </a:p>
        </p:txBody>
      </p:sp>
      <p:sp>
        <p:nvSpPr>
          <p:cNvPr id="4" name="スライド番号プレースホルダー 3"/>
          <p:cNvSpPr>
            <a:spLocks noGrp="1"/>
          </p:cNvSpPr>
          <p:nvPr>
            <p:ph type="sldNum" sz="quarter" idx="10"/>
          </p:nvPr>
        </p:nvSpPr>
        <p:spPr/>
        <p:txBody>
          <a:bodyPr/>
          <a:lstStyle/>
          <a:p>
            <a:fld id="{D67CFCE6-984E-424F-B605-2B3F366A333C}" type="slidenum">
              <a:rPr kumimoji="1" lang="ja-JP" altLang="en-US" smtClean="0"/>
              <a:t>14</a:t>
            </a:fld>
            <a:endParaRPr kumimoji="1" lang="ja-JP" altLang="en-US"/>
          </a:p>
        </p:txBody>
      </p:sp>
    </p:spTree>
    <p:extLst>
      <p:ext uri="{BB962C8B-B14F-4D97-AF65-F5344CB8AC3E}">
        <p14:creationId xmlns:p14="http://schemas.microsoft.com/office/powerpoint/2010/main" val="854931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100" dirty="0">
                <a:latin typeface="+mn-ea"/>
              </a:rPr>
              <a:t>　</a:t>
            </a:r>
            <a:endParaRPr lang="en-US" altLang="ja-JP" sz="1100" dirty="0">
              <a:latin typeface="+mn-ea"/>
            </a:endParaRPr>
          </a:p>
          <a:p>
            <a:endParaRPr lang="ja-JP" altLang="en-US" sz="1100" dirty="0">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15</a:t>
            </a:fld>
            <a:endParaRPr lang="en-US" altLang="ja-JP"/>
          </a:p>
        </p:txBody>
      </p:sp>
    </p:spTree>
    <p:extLst>
      <p:ext uri="{BB962C8B-B14F-4D97-AF65-F5344CB8AC3E}">
        <p14:creationId xmlns:p14="http://schemas.microsoft.com/office/powerpoint/2010/main" val="37967771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16</a:t>
            </a:fld>
            <a:endParaRPr lang="en-US" altLang="ja-JP"/>
          </a:p>
        </p:txBody>
      </p:sp>
    </p:spTree>
    <p:extLst>
      <p:ext uri="{BB962C8B-B14F-4D97-AF65-F5344CB8AC3E}">
        <p14:creationId xmlns:p14="http://schemas.microsoft.com/office/powerpoint/2010/main" val="4003738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100" dirty="0">
                <a:latin typeface="+mn-ea"/>
                <a:ea typeface="+mn-ea"/>
              </a:rPr>
              <a:t>　</a:t>
            </a:r>
            <a:endParaRPr lang="en-US" altLang="ja-JP" sz="1100" dirty="0">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17</a:t>
            </a:fld>
            <a:endParaRPr lang="en-US" altLang="ja-JP"/>
          </a:p>
        </p:txBody>
      </p:sp>
    </p:spTree>
    <p:extLst>
      <p:ext uri="{BB962C8B-B14F-4D97-AF65-F5344CB8AC3E}">
        <p14:creationId xmlns:p14="http://schemas.microsoft.com/office/powerpoint/2010/main" val="1222185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1032" y="4721579"/>
            <a:ext cx="5487891" cy="4471917"/>
          </a:xfrm>
        </p:spPr>
        <p:txBody>
          <a:bodyPr/>
          <a:lstStyle/>
          <a:p>
            <a:pPr defTabSz="922355">
              <a:defRPr/>
            </a:pPr>
            <a:r>
              <a:rPr lang="ja-JP" altLang="en-US" sz="1100" dirty="0">
                <a:latin typeface="+mn-ea"/>
                <a:ea typeface="+mn-ea"/>
              </a:rPr>
              <a:t>　</a:t>
            </a:r>
            <a:endParaRPr lang="en-US" altLang="ja-JP" dirty="0">
              <a:latin typeface="ＭＳ Ｐ明朝" panose="02020600040205080304" pitchFamily="18" charset="-128"/>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18</a:t>
            </a:fld>
            <a:endParaRPr lang="en-US" altLang="ja-JP"/>
          </a:p>
        </p:txBody>
      </p:sp>
    </p:spTree>
    <p:extLst>
      <p:ext uri="{BB962C8B-B14F-4D97-AF65-F5344CB8AC3E}">
        <p14:creationId xmlns:p14="http://schemas.microsoft.com/office/powerpoint/2010/main" val="359749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ＭＳ Ｐ明朝" panose="02020600040205080304" pitchFamily="18" charset="-128"/>
              </a:rPr>
              <a:t>　</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19</a:t>
            </a:fld>
            <a:endParaRPr lang="en-US" altLang="ja-JP"/>
          </a:p>
        </p:txBody>
      </p:sp>
    </p:spTree>
    <p:extLst>
      <p:ext uri="{BB962C8B-B14F-4D97-AF65-F5344CB8AC3E}">
        <p14:creationId xmlns:p14="http://schemas.microsoft.com/office/powerpoint/2010/main" val="3994541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ct val="130000"/>
              </a:lnSpc>
              <a:spcBef>
                <a:spcPts val="605"/>
              </a:spcBef>
            </a:pPr>
            <a:r>
              <a:rPr lang="ja-JP" altLang="en-US" sz="1000" dirty="0"/>
              <a:t>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a:t>
            </a:fld>
            <a:endParaRPr lang="en-US" altLang="ja-JP"/>
          </a:p>
        </p:txBody>
      </p:sp>
    </p:spTree>
    <p:extLst>
      <p:ext uri="{BB962C8B-B14F-4D97-AF65-F5344CB8AC3E}">
        <p14:creationId xmlns:p14="http://schemas.microsoft.com/office/powerpoint/2010/main" val="3002734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ＭＳ Ｐゴシック" panose="020B0600070205080204" pitchFamily="50" charset="-128"/>
                <a:ea typeface="ＭＳ Ｐゴシック" panose="020B0600070205080204" pitchFamily="50" charset="-128"/>
              </a:rPr>
              <a:t>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20</a:t>
            </a:fld>
            <a:endParaRPr lang="en-US" altLang="ja-JP"/>
          </a:p>
        </p:txBody>
      </p:sp>
    </p:spTree>
    <p:extLst>
      <p:ext uri="{BB962C8B-B14F-4D97-AF65-F5344CB8AC3E}">
        <p14:creationId xmlns:p14="http://schemas.microsoft.com/office/powerpoint/2010/main" val="108065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21</a:t>
            </a:fld>
            <a:endParaRPr lang="en-US" altLang="ja-JP"/>
          </a:p>
        </p:txBody>
      </p:sp>
    </p:spTree>
    <p:extLst>
      <p:ext uri="{BB962C8B-B14F-4D97-AF65-F5344CB8AC3E}">
        <p14:creationId xmlns:p14="http://schemas.microsoft.com/office/powerpoint/2010/main" val="37126395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endParaRPr lang="en-US" altLang="ja-JP" dirty="0">
              <a:latin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22</a:t>
            </a:fld>
            <a:endParaRPr lang="en-US" altLang="ja-JP"/>
          </a:p>
        </p:txBody>
      </p:sp>
    </p:spTree>
    <p:extLst>
      <p:ext uri="{BB962C8B-B14F-4D97-AF65-F5344CB8AC3E}">
        <p14:creationId xmlns:p14="http://schemas.microsoft.com/office/powerpoint/2010/main" val="36788977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100" dirty="0">
                <a:latin typeface="+mn-ea"/>
              </a:rPr>
              <a:t>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23</a:t>
            </a:fld>
            <a:endParaRPr lang="en-US" altLang="ja-JP"/>
          </a:p>
        </p:txBody>
      </p:sp>
    </p:spTree>
    <p:extLst>
      <p:ext uri="{BB962C8B-B14F-4D97-AF65-F5344CB8AC3E}">
        <p14:creationId xmlns:p14="http://schemas.microsoft.com/office/powerpoint/2010/main" val="30615554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24</a:t>
            </a:fld>
            <a:endParaRPr lang="en-US" altLang="ja-JP"/>
          </a:p>
        </p:txBody>
      </p:sp>
    </p:spTree>
    <p:extLst>
      <p:ext uri="{BB962C8B-B14F-4D97-AF65-F5344CB8AC3E}">
        <p14:creationId xmlns:p14="http://schemas.microsoft.com/office/powerpoint/2010/main" val="25423205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25</a:t>
            </a:fld>
            <a:endParaRPr lang="en-US" altLang="ja-JP"/>
          </a:p>
        </p:txBody>
      </p:sp>
    </p:spTree>
    <p:extLst>
      <p:ext uri="{BB962C8B-B14F-4D97-AF65-F5344CB8AC3E}">
        <p14:creationId xmlns:p14="http://schemas.microsoft.com/office/powerpoint/2010/main" val="13201060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100" dirty="0">
              <a:latin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26</a:t>
            </a:fld>
            <a:endParaRPr lang="en-US" altLang="ja-JP"/>
          </a:p>
        </p:txBody>
      </p:sp>
    </p:spTree>
    <p:extLst>
      <p:ext uri="{BB962C8B-B14F-4D97-AF65-F5344CB8AC3E}">
        <p14:creationId xmlns:p14="http://schemas.microsoft.com/office/powerpoint/2010/main" val="16940480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endParaRPr kumimoji="1" lang="ja-JP" altLang="en-US"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27</a:t>
            </a:fld>
            <a:endParaRPr lang="en-US" altLang="ja-JP"/>
          </a:p>
        </p:txBody>
      </p:sp>
    </p:spTree>
    <p:extLst>
      <p:ext uri="{BB962C8B-B14F-4D97-AF65-F5344CB8AC3E}">
        <p14:creationId xmlns:p14="http://schemas.microsoft.com/office/powerpoint/2010/main" val="18453089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rPr>
              <a:t>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28</a:t>
            </a:fld>
            <a:endParaRPr lang="en-US" altLang="ja-JP"/>
          </a:p>
        </p:txBody>
      </p:sp>
    </p:spTree>
    <p:extLst>
      <p:ext uri="{BB962C8B-B14F-4D97-AF65-F5344CB8AC3E}">
        <p14:creationId xmlns:p14="http://schemas.microsoft.com/office/powerpoint/2010/main" val="416038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ＭＳ Ｐゴシック" panose="020B0600070205080204" pitchFamily="50" charset="-128"/>
                <a:ea typeface="ＭＳ Ｐゴシック" panose="020B0600070205080204" pitchFamily="50" charset="-128"/>
              </a:rPr>
              <a:t>　</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3</a:t>
            </a:fld>
            <a:endParaRPr lang="en-US" altLang="ja-JP"/>
          </a:p>
        </p:txBody>
      </p:sp>
    </p:spTree>
    <p:extLst>
      <p:ext uri="{BB962C8B-B14F-4D97-AF65-F5344CB8AC3E}">
        <p14:creationId xmlns:p14="http://schemas.microsoft.com/office/powerpoint/2010/main" val="1073796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4</a:t>
            </a:fld>
            <a:endParaRPr lang="en-US" altLang="ja-JP"/>
          </a:p>
        </p:txBody>
      </p:sp>
    </p:spTree>
    <p:extLst>
      <p:ext uri="{BB962C8B-B14F-4D97-AF65-F5344CB8AC3E}">
        <p14:creationId xmlns:p14="http://schemas.microsoft.com/office/powerpoint/2010/main" val="3624065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5</a:t>
            </a:fld>
            <a:endParaRPr lang="en-US" altLang="ja-JP"/>
          </a:p>
        </p:txBody>
      </p:sp>
    </p:spTree>
    <p:extLst>
      <p:ext uri="{BB962C8B-B14F-4D97-AF65-F5344CB8AC3E}">
        <p14:creationId xmlns:p14="http://schemas.microsoft.com/office/powerpoint/2010/main" val="464876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6</a:t>
            </a:fld>
            <a:endParaRPr lang="en-US" altLang="ja-JP"/>
          </a:p>
        </p:txBody>
      </p:sp>
    </p:spTree>
    <p:extLst>
      <p:ext uri="{BB962C8B-B14F-4D97-AF65-F5344CB8AC3E}">
        <p14:creationId xmlns:p14="http://schemas.microsoft.com/office/powerpoint/2010/main" val="1721035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7</a:t>
            </a:fld>
            <a:endParaRPr lang="en-US" altLang="ja-JP"/>
          </a:p>
        </p:txBody>
      </p:sp>
    </p:spTree>
    <p:extLst>
      <p:ext uri="{BB962C8B-B14F-4D97-AF65-F5344CB8AC3E}">
        <p14:creationId xmlns:p14="http://schemas.microsoft.com/office/powerpoint/2010/main" val="3883341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8</a:t>
            </a:fld>
            <a:endParaRPr lang="en-US" altLang="ja-JP"/>
          </a:p>
        </p:txBody>
      </p:sp>
    </p:spTree>
    <p:extLst>
      <p:ext uri="{BB962C8B-B14F-4D97-AF65-F5344CB8AC3E}">
        <p14:creationId xmlns:p14="http://schemas.microsoft.com/office/powerpoint/2010/main" val="4222019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9</a:t>
            </a:fld>
            <a:endParaRPr lang="en-US" altLang="ja-JP"/>
          </a:p>
        </p:txBody>
      </p:sp>
    </p:spTree>
    <p:extLst>
      <p:ext uri="{BB962C8B-B14F-4D97-AF65-F5344CB8AC3E}">
        <p14:creationId xmlns:p14="http://schemas.microsoft.com/office/powerpoint/2010/main" val="24225853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6" name="Rectangle 2"/>
          <p:cNvSpPr>
            <a:spLocks noGrp="1" noChangeArrowheads="1"/>
          </p:cNvSpPr>
          <p:nvPr>
            <p:ph type="ctrTitle"/>
          </p:nvPr>
        </p:nvSpPr>
        <p:spPr>
          <a:xfrm>
            <a:off x="1187450" y="1958975"/>
            <a:ext cx="7089775" cy="1325563"/>
          </a:xfrm>
        </p:spPr>
        <p:txBody>
          <a:bodyPr/>
          <a:lstStyle>
            <a:lvl1pPr>
              <a:defRPr sz="3200"/>
            </a:lvl1pPr>
          </a:lstStyle>
          <a:p>
            <a:pPr lvl="0"/>
            <a:r>
              <a:rPr lang="ja-JP" altLang="en-US" noProof="0"/>
              <a:t>マスタ タイトルの書式設定</a:t>
            </a:r>
          </a:p>
        </p:txBody>
      </p:sp>
      <p:sp>
        <p:nvSpPr>
          <p:cNvPr id="36867" name="Rectangle 3"/>
          <p:cNvSpPr>
            <a:spLocks noGrp="1" noChangeArrowheads="1"/>
          </p:cNvSpPr>
          <p:nvPr>
            <p:ph type="subTitle" idx="1"/>
          </p:nvPr>
        </p:nvSpPr>
        <p:spPr>
          <a:xfrm>
            <a:off x="1187450" y="3933825"/>
            <a:ext cx="7056438" cy="1752600"/>
          </a:xfrm>
        </p:spPr>
        <p:txBody>
          <a:bodyPr anchor="ctr"/>
          <a:lstStyle>
            <a:lvl1pPr marL="0" indent="0" algn="ctr">
              <a:buFont typeface="Wingdings" panose="05000000000000000000" pitchFamily="2" charset="2"/>
              <a:buNone/>
              <a:defRPr/>
            </a:lvl1pPr>
          </a:lstStyle>
          <a:p>
            <a:pPr lvl="0"/>
            <a:r>
              <a:rPr lang="ja-JP" altLang="en-US" noProof="0"/>
              <a:t>マスタ サブタイトルの書式設定</a:t>
            </a:r>
          </a:p>
        </p:txBody>
      </p:sp>
      <p:pic>
        <p:nvPicPr>
          <p:cNvPr id="1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3368346"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2"/>
          <p:cNvSpPr>
            <a:spLocks noChangeArrowheads="1"/>
          </p:cNvSpPr>
          <p:nvPr userDrawn="1"/>
        </p:nvSpPr>
        <p:spPr bwMode="auto">
          <a:xfrm>
            <a:off x="165101" y="6599238"/>
            <a:ext cx="31115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altLang="ja-JP" sz="1000" b="0" dirty="0">
                <a:solidFill>
                  <a:srgbClr val="000000"/>
                </a:solidFill>
                <a:latin typeface="HGP創英角ｺﾞｼｯｸUB"/>
                <a:ea typeface="メイリオ" pitchFamily="50" charset="-128"/>
                <a:cs typeface="メイリオ" pitchFamily="50" charset="-128"/>
              </a:rPr>
              <a:t>© 2020 </a:t>
            </a:r>
            <a:r>
              <a:rPr lang="ja-JP" altLang="en-US" sz="1000" b="0" dirty="0">
                <a:solidFill>
                  <a:srgbClr val="000000"/>
                </a:solidFill>
                <a:latin typeface="HGP創英角ｺﾞｼｯｸUB"/>
                <a:ea typeface="メイリオ" pitchFamily="50" charset="-128"/>
                <a:cs typeface="メイリオ" pitchFamily="50" charset="-128"/>
              </a:rPr>
              <a:t>　</a:t>
            </a:r>
            <a:r>
              <a:rPr lang="en-US" altLang="ja-JP" sz="1000" b="0" dirty="0">
                <a:solidFill>
                  <a:srgbClr val="000000"/>
                </a:solidFill>
                <a:latin typeface="HGP創英角ｺﾞｼｯｸUB"/>
                <a:ea typeface="メイリオ" pitchFamily="50" charset="-128"/>
                <a:cs typeface="メイリオ" pitchFamily="50" charset="-128"/>
              </a:rPr>
              <a:t>IPA</a:t>
            </a:r>
          </a:p>
        </p:txBody>
      </p:sp>
    </p:spTree>
    <p:extLst>
      <p:ext uri="{BB962C8B-B14F-4D97-AF65-F5344CB8AC3E}">
        <p14:creationId xmlns:p14="http://schemas.microsoft.com/office/powerpoint/2010/main" val="408466714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31987875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53213" y="115888"/>
            <a:ext cx="2109787" cy="6391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23850" y="115888"/>
            <a:ext cx="6176963" cy="6391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2449408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26350063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99000" y="765175"/>
            <a:ext cx="4064000" cy="2794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99000" y="3711575"/>
            <a:ext cx="4064000" cy="2795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49809844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0"/>
            <a:ext cx="41036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a:p>
        </p:txBody>
      </p:sp>
      <p:sp>
        <p:nvSpPr>
          <p:cNvPr id="5" name="正方形/長方形 4"/>
          <p:cNvSpPr/>
          <p:nvPr userDrawn="1"/>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 name="正方形/長方形 5"/>
          <p:cNvSpPr/>
          <p:nvPr userDrawn="1"/>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7" name="直線コネクタ 6"/>
          <p:cNvCxnSpPr/>
          <p:nvPr userDrawn="1"/>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userDrawn="1"/>
        </p:nvCxnSpPr>
        <p:spPr>
          <a:xfrm>
            <a:off x="180975"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0188" y="100013"/>
            <a:ext cx="418465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0" y="1958975"/>
            <a:ext cx="7344990" cy="1325563"/>
          </a:xfrm>
        </p:spPr>
        <p:txBody>
          <a:bodyPr/>
          <a:lstStyle>
            <a:lvl1pPr>
              <a:defRPr b="1"/>
            </a:lvl1pPr>
          </a:lstStyle>
          <a:p>
            <a:r>
              <a:rPr lang="ja-JP" altLang="en-US" dirty="0"/>
              <a:t>マスタ タイトルの書式設定</a:t>
            </a:r>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vl1pPr>
          </a:lstStyle>
          <a:p>
            <a:r>
              <a:rPr lang="ja-JP" altLang="en-US" dirty="0"/>
              <a:t>マスタ サブタイトルの書式設定</a:t>
            </a:r>
          </a:p>
        </p:txBody>
      </p:sp>
      <p:sp>
        <p:nvSpPr>
          <p:cNvPr id="10" name="Rectangle 5"/>
          <p:cNvSpPr>
            <a:spLocks noGrp="1" noChangeArrowheads="1"/>
          </p:cNvSpPr>
          <p:nvPr>
            <p:ph type="dt" sz="half" idx="10"/>
          </p:nvPr>
        </p:nvSpPr>
        <p:spPr>
          <a:xfrm>
            <a:off x="468313" y="6461125"/>
            <a:ext cx="2133600" cy="352425"/>
          </a:xfrm>
        </p:spPr>
        <p:txBody>
          <a:bodyPr/>
          <a:lstStyle>
            <a:lvl1pPr>
              <a:defRPr/>
            </a:lvl1pPr>
          </a:lstStyle>
          <a:p>
            <a:pPr>
              <a:defRPr/>
            </a:pPr>
            <a:endParaRPr lang="en-US" altLang="ja-JP"/>
          </a:p>
        </p:txBody>
      </p:sp>
      <p:sp>
        <p:nvSpPr>
          <p:cNvPr id="11" name="Rectangle 6"/>
          <p:cNvSpPr>
            <a:spLocks noGrp="1" noChangeArrowheads="1"/>
          </p:cNvSpPr>
          <p:nvPr>
            <p:ph type="ftr" sz="quarter" idx="11"/>
          </p:nvPr>
        </p:nvSpPr>
        <p:spPr>
          <a:xfrm>
            <a:off x="3135313" y="6461125"/>
            <a:ext cx="2895600" cy="352425"/>
          </a:xfrm>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12" name="Rectangle 7"/>
          <p:cNvSpPr>
            <a:spLocks noGrp="1" noChangeArrowheads="1"/>
          </p:cNvSpPr>
          <p:nvPr>
            <p:ph type="sldNum" sz="quarter" idx="12"/>
          </p:nvPr>
        </p:nvSpPr>
        <p:spPr>
          <a:xfrm>
            <a:off x="6564313" y="6461125"/>
            <a:ext cx="2133600" cy="352425"/>
          </a:xfrm>
        </p:spPr>
        <p:txBody>
          <a:bodyPr/>
          <a:lstStyle>
            <a:lvl1pPr>
              <a:defRPr/>
            </a:lvl1pPr>
          </a:lstStyle>
          <a:p>
            <a:pPr>
              <a:defRPr/>
            </a:pPr>
            <a:fld id="{596E4711-D56B-487E-A92E-9F0630A52765}" type="slidenum">
              <a:rPr lang="en-US" altLang="ja-JP"/>
              <a:pPr>
                <a:defRPr/>
              </a:pPr>
              <a:t>‹#›</a:t>
            </a:fld>
            <a:endParaRPr lang="en-US" altLang="ja-JP"/>
          </a:p>
        </p:txBody>
      </p:sp>
    </p:spTree>
    <p:extLst>
      <p:ext uri="{BB962C8B-B14F-4D97-AF65-F5344CB8AC3E}">
        <p14:creationId xmlns:p14="http://schemas.microsoft.com/office/powerpoint/2010/main" val="4203131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947C4043-D9BA-404F-BA06-4F161DED0E96}" type="slidenum">
              <a:rPr lang="en-US" altLang="ja-JP"/>
              <a:pPr>
                <a:defRPr/>
              </a:pPr>
              <a:t>‹#›</a:t>
            </a:fld>
            <a:endParaRPr lang="en-US" altLang="ja-JP"/>
          </a:p>
        </p:txBody>
      </p:sp>
    </p:spTree>
    <p:extLst>
      <p:ext uri="{BB962C8B-B14F-4D97-AF65-F5344CB8AC3E}">
        <p14:creationId xmlns:p14="http://schemas.microsoft.com/office/powerpoint/2010/main" val="9088385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AA194CF1-5C96-41F6-A93F-448CA1901C45}" type="slidenum">
              <a:rPr lang="en-US" altLang="ja-JP"/>
              <a:pPr>
                <a:defRPr/>
              </a:pPr>
              <a:t>‹#›</a:t>
            </a:fld>
            <a:endParaRPr lang="en-US" altLang="ja-JP"/>
          </a:p>
        </p:txBody>
      </p:sp>
    </p:spTree>
    <p:extLst>
      <p:ext uri="{BB962C8B-B14F-4D97-AF65-F5344CB8AC3E}">
        <p14:creationId xmlns:p14="http://schemas.microsoft.com/office/powerpoint/2010/main" val="1298307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8475" y="1412875"/>
            <a:ext cx="3997325"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412875"/>
            <a:ext cx="3997325"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2AB2D278-1293-46A6-A6F4-7E7FEEB71915}" type="slidenum">
              <a:rPr lang="en-US" altLang="ja-JP"/>
              <a:pPr>
                <a:defRPr/>
              </a:pPr>
              <a:t>‹#›</a:t>
            </a:fld>
            <a:endParaRPr lang="en-US" altLang="ja-JP"/>
          </a:p>
        </p:txBody>
      </p:sp>
    </p:spTree>
    <p:extLst>
      <p:ext uri="{BB962C8B-B14F-4D97-AF65-F5344CB8AC3E}">
        <p14:creationId xmlns:p14="http://schemas.microsoft.com/office/powerpoint/2010/main" val="862529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9" name="Rectangle 7"/>
          <p:cNvSpPr>
            <a:spLocks noGrp="1" noChangeArrowheads="1"/>
          </p:cNvSpPr>
          <p:nvPr>
            <p:ph type="sldNum" sz="quarter" idx="12"/>
          </p:nvPr>
        </p:nvSpPr>
        <p:spPr>
          <a:ln/>
        </p:spPr>
        <p:txBody>
          <a:bodyPr/>
          <a:lstStyle>
            <a:lvl1pPr>
              <a:defRPr/>
            </a:lvl1pPr>
          </a:lstStyle>
          <a:p>
            <a:pPr>
              <a:defRPr/>
            </a:pPr>
            <a:fld id="{E44A1E9D-1485-417E-A3F3-A1BBA0386E2E}" type="slidenum">
              <a:rPr lang="en-US" altLang="ja-JP"/>
              <a:pPr>
                <a:defRPr/>
              </a:pPr>
              <a:t>‹#›</a:t>
            </a:fld>
            <a:endParaRPr lang="en-US" altLang="ja-JP"/>
          </a:p>
        </p:txBody>
      </p:sp>
    </p:spTree>
    <p:extLst>
      <p:ext uri="{BB962C8B-B14F-4D97-AF65-F5344CB8AC3E}">
        <p14:creationId xmlns:p14="http://schemas.microsoft.com/office/powerpoint/2010/main" val="3026592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5" name="Rectangle 7"/>
          <p:cNvSpPr>
            <a:spLocks noGrp="1" noChangeArrowheads="1"/>
          </p:cNvSpPr>
          <p:nvPr>
            <p:ph type="sldNum" sz="quarter" idx="12"/>
          </p:nvPr>
        </p:nvSpPr>
        <p:spPr>
          <a:ln/>
        </p:spPr>
        <p:txBody>
          <a:bodyPr/>
          <a:lstStyle>
            <a:lvl1pPr>
              <a:defRPr/>
            </a:lvl1pPr>
          </a:lstStyle>
          <a:p>
            <a:pPr>
              <a:defRPr/>
            </a:pPr>
            <a:fld id="{84C11C3C-F2A4-47BA-9320-41635BFC8798}" type="slidenum">
              <a:rPr lang="en-US" altLang="ja-JP"/>
              <a:pPr>
                <a:defRPr/>
              </a:pPr>
              <a:t>‹#›</a:t>
            </a:fld>
            <a:endParaRPr lang="en-US" altLang="ja-JP"/>
          </a:p>
        </p:txBody>
      </p:sp>
    </p:spTree>
    <p:extLst>
      <p:ext uri="{BB962C8B-B14F-4D97-AF65-F5344CB8AC3E}">
        <p14:creationId xmlns:p14="http://schemas.microsoft.com/office/powerpoint/2010/main" val="3517232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2859675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4" name="Rectangle 7"/>
          <p:cNvSpPr>
            <a:spLocks noGrp="1" noChangeArrowheads="1"/>
          </p:cNvSpPr>
          <p:nvPr>
            <p:ph type="sldNum" sz="quarter" idx="12"/>
          </p:nvPr>
        </p:nvSpPr>
        <p:spPr>
          <a:ln/>
        </p:spPr>
        <p:txBody>
          <a:bodyPr/>
          <a:lstStyle>
            <a:lvl1pPr>
              <a:defRPr/>
            </a:lvl1pPr>
          </a:lstStyle>
          <a:p>
            <a:pPr>
              <a:defRPr/>
            </a:pPr>
            <a:fld id="{013E41DC-E892-4CAD-804D-D6DAF40470E8}" type="slidenum">
              <a:rPr lang="en-US" altLang="ja-JP"/>
              <a:pPr>
                <a:defRPr/>
              </a:pPr>
              <a:t>‹#›</a:t>
            </a:fld>
            <a:endParaRPr lang="en-US" altLang="ja-JP"/>
          </a:p>
        </p:txBody>
      </p:sp>
    </p:spTree>
    <p:extLst>
      <p:ext uri="{BB962C8B-B14F-4D97-AF65-F5344CB8AC3E}">
        <p14:creationId xmlns:p14="http://schemas.microsoft.com/office/powerpoint/2010/main" val="1504835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CA572BC3-53AC-421B-AD39-58989DCB2E10}" type="slidenum">
              <a:rPr lang="en-US" altLang="ja-JP"/>
              <a:pPr>
                <a:defRPr/>
              </a:pPr>
              <a:t>‹#›</a:t>
            </a:fld>
            <a:endParaRPr lang="en-US" altLang="ja-JP"/>
          </a:p>
        </p:txBody>
      </p:sp>
    </p:spTree>
    <p:extLst>
      <p:ext uri="{BB962C8B-B14F-4D97-AF65-F5344CB8AC3E}">
        <p14:creationId xmlns:p14="http://schemas.microsoft.com/office/powerpoint/2010/main" val="2744782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EC7EE63B-F2DC-48E7-B3CF-7C5E023FF03E}" type="slidenum">
              <a:rPr lang="en-US" altLang="ja-JP"/>
              <a:pPr>
                <a:defRPr/>
              </a:pPr>
              <a:t>‹#›</a:t>
            </a:fld>
            <a:endParaRPr lang="en-US" altLang="ja-JP"/>
          </a:p>
        </p:txBody>
      </p:sp>
    </p:spTree>
    <p:extLst>
      <p:ext uri="{BB962C8B-B14F-4D97-AF65-F5344CB8AC3E}">
        <p14:creationId xmlns:p14="http://schemas.microsoft.com/office/powerpoint/2010/main" val="6062514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071958D2-8438-43EC-9DB8-B5800A3F6D09}" type="slidenum">
              <a:rPr lang="en-US" altLang="ja-JP"/>
              <a:pPr>
                <a:defRPr/>
              </a:pPr>
              <a:t>‹#›</a:t>
            </a:fld>
            <a:endParaRPr lang="en-US" altLang="ja-JP"/>
          </a:p>
        </p:txBody>
      </p:sp>
    </p:spTree>
    <p:extLst>
      <p:ext uri="{BB962C8B-B14F-4D97-AF65-F5344CB8AC3E}">
        <p14:creationId xmlns:p14="http://schemas.microsoft.com/office/powerpoint/2010/main" val="34519422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08763" y="260350"/>
            <a:ext cx="2036762" cy="607695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8475" y="260350"/>
            <a:ext cx="5957888" cy="607695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11783409-28CB-488C-ABEB-0C144874EFB9}" type="slidenum">
              <a:rPr lang="en-US" altLang="ja-JP"/>
              <a:pPr>
                <a:defRPr/>
              </a:pPr>
              <a:t>‹#›</a:t>
            </a:fld>
            <a:endParaRPr lang="en-US" altLang="ja-JP"/>
          </a:p>
        </p:txBody>
      </p:sp>
    </p:spTree>
    <p:extLst>
      <p:ext uri="{BB962C8B-B14F-4D97-AF65-F5344CB8AC3E}">
        <p14:creationId xmlns:p14="http://schemas.microsoft.com/office/powerpoint/2010/main" val="178737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6" name="Rectangle 2"/>
          <p:cNvSpPr>
            <a:spLocks noGrp="1" noChangeArrowheads="1"/>
          </p:cNvSpPr>
          <p:nvPr>
            <p:ph type="ctrTitle"/>
          </p:nvPr>
        </p:nvSpPr>
        <p:spPr>
          <a:xfrm>
            <a:off x="1187450" y="1958975"/>
            <a:ext cx="7089775" cy="1325563"/>
          </a:xfrm>
        </p:spPr>
        <p:txBody>
          <a:bodyPr/>
          <a:lstStyle>
            <a:lvl1pPr>
              <a:defRPr sz="3200"/>
            </a:lvl1pPr>
          </a:lstStyle>
          <a:p>
            <a:pPr lvl="0"/>
            <a:r>
              <a:rPr lang="ja-JP" altLang="en-US" noProof="0"/>
              <a:t>マスタ タイトルの書式設定</a:t>
            </a:r>
          </a:p>
        </p:txBody>
      </p:sp>
      <p:sp>
        <p:nvSpPr>
          <p:cNvPr id="36867" name="Rectangle 3"/>
          <p:cNvSpPr>
            <a:spLocks noGrp="1" noChangeArrowheads="1"/>
          </p:cNvSpPr>
          <p:nvPr>
            <p:ph type="subTitle" idx="1"/>
          </p:nvPr>
        </p:nvSpPr>
        <p:spPr>
          <a:xfrm>
            <a:off x="1187450" y="3933825"/>
            <a:ext cx="7056438" cy="1752600"/>
          </a:xfrm>
        </p:spPr>
        <p:txBody>
          <a:bodyPr anchor="ctr"/>
          <a:lstStyle>
            <a:lvl1pPr marL="0" indent="0" algn="ctr">
              <a:buFont typeface="Wingdings" panose="05000000000000000000" pitchFamily="2" charset="2"/>
              <a:buNone/>
              <a:defRPr/>
            </a:lvl1pPr>
          </a:lstStyle>
          <a:p>
            <a:pPr lvl="0"/>
            <a:r>
              <a:rPr lang="ja-JP" altLang="en-US" noProof="0"/>
              <a:t>マスタ サブタイトルの書式設定</a:t>
            </a:r>
          </a:p>
        </p:txBody>
      </p:sp>
      <p:pic>
        <p:nvPicPr>
          <p:cNvPr id="1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3368346"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2"/>
          <p:cNvSpPr>
            <a:spLocks noChangeArrowheads="1"/>
          </p:cNvSpPr>
          <p:nvPr userDrawn="1"/>
        </p:nvSpPr>
        <p:spPr bwMode="auto">
          <a:xfrm>
            <a:off x="165101" y="6599238"/>
            <a:ext cx="31115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altLang="ja-JP" sz="1000" b="0" dirty="0">
                <a:solidFill>
                  <a:srgbClr val="000000"/>
                </a:solidFill>
                <a:latin typeface="HGP創英角ｺﾞｼｯｸUB"/>
                <a:ea typeface="メイリオ" pitchFamily="50" charset="-128"/>
                <a:cs typeface="メイリオ" pitchFamily="50" charset="-128"/>
              </a:rPr>
              <a:t>© 2020  IPA</a:t>
            </a:r>
          </a:p>
        </p:txBody>
      </p:sp>
    </p:spTree>
    <p:extLst>
      <p:ext uri="{BB962C8B-B14F-4D97-AF65-F5344CB8AC3E}">
        <p14:creationId xmlns:p14="http://schemas.microsoft.com/office/powerpoint/2010/main" val="120649632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174567117"/>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368148199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1530696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5498771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413032764"/>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3373479164"/>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431321"/>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879289648"/>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2168502924"/>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368146786"/>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53213" y="115888"/>
            <a:ext cx="2109787" cy="6391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23850" y="115888"/>
            <a:ext cx="6176963" cy="6391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74619818"/>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69677920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99000" y="765175"/>
            <a:ext cx="4064000" cy="2794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99000" y="3711575"/>
            <a:ext cx="4064000" cy="2795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8649344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8260704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90918428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248920383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41680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918784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5187774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115888"/>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2600" y="765175"/>
            <a:ext cx="8280400" cy="574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a:t>レベル</a:t>
            </a:r>
          </a:p>
          <a:p>
            <a:pPr lvl="4"/>
            <a:r>
              <a:rPr lang="ja-JP" altLang="en-US"/>
              <a:t>第 </a:t>
            </a:r>
            <a:r>
              <a:rPr lang="en-US" altLang="ja-JP" dirty="0"/>
              <a:t>5 </a:t>
            </a:r>
            <a:r>
              <a:rPr lang="ja-JP" altLang="en-US" dirty="0"/>
              <a:t>レベル</a:t>
            </a:r>
          </a:p>
        </p:txBody>
      </p:sp>
      <p:sp>
        <p:nvSpPr>
          <p:cNvPr id="1028" name="Line 4"/>
          <p:cNvSpPr>
            <a:spLocks noChangeShapeType="1"/>
          </p:cNvSpPr>
          <p:nvPr/>
        </p:nvSpPr>
        <p:spPr bwMode="auto">
          <a:xfrm flipV="1">
            <a:off x="415925" y="6921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1"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3" name="Rectangle 10"/>
          <p:cNvSpPr>
            <a:spLocks noChangeArrowheads="1"/>
          </p:cNvSpPr>
          <p:nvPr/>
        </p:nvSpPr>
        <p:spPr bwMode="auto">
          <a:xfrm>
            <a:off x="8074025" y="6597650"/>
            <a:ext cx="10175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kumimoji="1" sz="2400" b="1">
                <a:solidFill>
                  <a:schemeClr val="tx1"/>
                </a:solidFill>
                <a:latin typeface="Arial" panose="020B0604020202020204" pitchFamily="34" charset="0"/>
                <a:ea typeface="ＭＳ Ｐゴシック" panose="020B0600070205080204" pitchFamily="50" charset="-128"/>
              </a:defRPr>
            </a:lvl1pPr>
            <a:lvl2pPr marL="742950" indent="-285750" algn="ctr">
              <a:defRPr kumimoji="1" sz="2400" b="1">
                <a:solidFill>
                  <a:schemeClr val="tx1"/>
                </a:solidFill>
                <a:latin typeface="Arial" panose="020B0604020202020204" pitchFamily="34" charset="0"/>
                <a:ea typeface="ＭＳ Ｐゴシック" panose="020B0600070205080204" pitchFamily="50" charset="-128"/>
              </a:defRPr>
            </a:lvl2pPr>
            <a:lvl3pPr marL="1143000" indent="-228600" algn="ctr">
              <a:defRPr kumimoji="1" sz="2400" b="1">
                <a:solidFill>
                  <a:schemeClr val="tx1"/>
                </a:solidFill>
                <a:latin typeface="Arial" panose="020B0604020202020204" pitchFamily="34" charset="0"/>
                <a:ea typeface="ＭＳ Ｐゴシック" panose="020B0600070205080204" pitchFamily="50" charset="-128"/>
              </a:defRPr>
            </a:lvl3pPr>
            <a:lvl4pPr marL="1600200" indent="-228600" algn="ctr">
              <a:defRPr kumimoji="1" sz="2400" b="1">
                <a:solidFill>
                  <a:schemeClr val="tx1"/>
                </a:solidFill>
                <a:latin typeface="Arial" panose="020B0604020202020204" pitchFamily="34" charset="0"/>
                <a:ea typeface="ＭＳ Ｐゴシック" panose="020B0600070205080204" pitchFamily="50" charset="-128"/>
              </a:defRPr>
            </a:lvl4pPr>
            <a:lvl5pPr marL="2057400" indent="-228600" algn="ctr">
              <a:defRPr kumimoji="1" sz="2400" b="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algn="r" eaLnBrk="1" hangingPunct="1">
              <a:defRPr/>
            </a:pPr>
            <a:fld id="{1D66C009-BCF1-491D-805F-F86F00CC3282}" type="slidenum">
              <a:rPr lang="en-US" altLang="ja-JP" sz="1200" b="0" smtClean="0">
                <a:latin typeface="ＭＳ Ｐゴシック" panose="020B0600070205080204" pitchFamily="50" charset="-128"/>
              </a:rPr>
              <a:pPr algn="r" eaLnBrk="1" hangingPunct="1">
                <a:defRPr/>
              </a:pPr>
              <a:t>‹#›</a:t>
            </a:fld>
            <a:endParaRPr lang="en-US" altLang="ja-JP" sz="1200" b="0">
              <a:latin typeface="ＭＳ Ｐゴシック" panose="020B0600070205080204" pitchFamily="50" charset="-128"/>
            </a:endParaRPr>
          </a:p>
        </p:txBody>
      </p:sp>
      <p:sp>
        <p:nvSpPr>
          <p:cNvPr id="14" name="Text Box 11"/>
          <p:cNvSpPr txBox="1">
            <a:spLocks noChangeArrowheads="1"/>
          </p:cNvSpPr>
          <p:nvPr userDrawn="1"/>
        </p:nvSpPr>
        <p:spPr bwMode="auto">
          <a:xfrm>
            <a:off x="323528" y="6661150"/>
            <a:ext cx="836768"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kumimoji="1" sz="2400">
                <a:solidFill>
                  <a:srgbClr val="003399"/>
                </a:solidFill>
                <a:latin typeface="ＭＳ Ｐゴシック" pitchFamily="50" charset="-128"/>
                <a:ea typeface="ＭＳ Ｐゴシック" pitchFamily="50" charset="-128"/>
              </a:defRPr>
            </a:lvl1pPr>
            <a:lvl2pPr marL="742950" indent="-285750" eaLnBrk="0" hangingPunct="0">
              <a:defRPr kumimoji="1" sz="2400">
                <a:solidFill>
                  <a:srgbClr val="003399"/>
                </a:solidFill>
                <a:latin typeface="ＭＳ Ｐゴシック" pitchFamily="50" charset="-128"/>
                <a:ea typeface="ＭＳ Ｐゴシック" pitchFamily="50" charset="-128"/>
              </a:defRPr>
            </a:lvl2pPr>
            <a:lvl3pPr marL="1143000" indent="-228600" eaLnBrk="0" hangingPunct="0">
              <a:defRPr kumimoji="1" sz="2400">
                <a:solidFill>
                  <a:srgbClr val="003399"/>
                </a:solidFill>
                <a:latin typeface="ＭＳ Ｐゴシック" pitchFamily="50" charset="-128"/>
                <a:ea typeface="ＭＳ Ｐゴシック" pitchFamily="50" charset="-128"/>
              </a:defRPr>
            </a:lvl3pPr>
            <a:lvl4pPr marL="1600200" indent="-228600" eaLnBrk="0" hangingPunct="0">
              <a:defRPr kumimoji="1" sz="2400">
                <a:solidFill>
                  <a:srgbClr val="003399"/>
                </a:solidFill>
                <a:latin typeface="ＭＳ Ｐゴシック" pitchFamily="50" charset="-128"/>
                <a:ea typeface="ＭＳ Ｐゴシック" pitchFamily="50" charset="-128"/>
              </a:defRPr>
            </a:lvl4pPr>
            <a:lvl5pPr marL="2057400" indent="-228600" eaLnBrk="0" hangingPunct="0">
              <a:defRPr kumimoji="1" sz="2400">
                <a:solidFill>
                  <a:srgbClr val="00339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9pPr>
          </a:lstStyle>
          <a:p>
            <a:pPr eaLnBrk="1" hangingPunct="1">
              <a:defRPr/>
            </a:pPr>
            <a:r>
              <a:rPr lang="en-US" altLang="ja-JP" sz="1000" b="0" dirty="0">
                <a:solidFill>
                  <a:srgbClr val="000000"/>
                </a:solidFill>
                <a:latin typeface="HGPｺﾞｼｯｸE"/>
                <a:ea typeface="HGPｺﾞｼｯｸE"/>
              </a:rPr>
              <a:t>©  2020 </a:t>
            </a:r>
            <a:r>
              <a:rPr lang="ja-JP" altLang="en-US" sz="1000" b="0" dirty="0">
                <a:solidFill>
                  <a:srgbClr val="000000"/>
                </a:solidFill>
                <a:latin typeface="HGPｺﾞｼｯｸE"/>
                <a:ea typeface="HGPｺﾞｼｯｸE"/>
              </a:rPr>
              <a:t>　</a:t>
            </a:r>
            <a:r>
              <a:rPr lang="en-US" altLang="ja-JP" sz="1000" b="0" dirty="0">
                <a:solidFill>
                  <a:srgbClr val="000000"/>
                </a:solidFill>
                <a:latin typeface="HGPｺﾞｼｯｸE"/>
                <a:ea typeface="HGPｺﾞｼｯｸE"/>
              </a:rPr>
              <a:t>IPA</a:t>
            </a:r>
          </a:p>
        </p:txBody>
      </p:sp>
    </p:spTree>
  </p:cSld>
  <p:clrMap bg1="lt1" tx1="dk1" bg2="lt2" tx2="dk2" accent1="accent1" accent2="accent2" accent3="accent3" accent4="accent4" accent5="accent5" accent6="accent6" hlink="hlink" folHlink="folHlink"/>
  <p:sldLayoutIdLst>
    <p:sldLayoutId id="2147483703"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p:hf hdr="0" ftr="0" dt="0"/>
  <p:txStyles>
    <p:title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4"/>
          <p:cNvSpPr>
            <a:spLocks noGrp="1" noChangeArrowheads="1"/>
          </p:cNvSpPr>
          <p:nvPr>
            <p:ph type="body" idx="1"/>
          </p:nvPr>
        </p:nvSpPr>
        <p:spPr bwMode="auto">
          <a:xfrm>
            <a:off x="498475" y="1341438"/>
            <a:ext cx="83947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1" name="Rectangle 5"/>
          <p:cNvSpPr>
            <a:spLocks noGrp="1" noChangeArrowheads="1"/>
          </p:cNvSpPr>
          <p:nvPr>
            <p:ph type="dt" sz="half" idx="2"/>
          </p:nvPr>
        </p:nvSpPr>
        <p:spPr bwMode="auto">
          <a:xfrm>
            <a:off x="457200" y="6526213"/>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defRPr>
            </a:lvl1pPr>
          </a:lstStyle>
          <a:p>
            <a:pPr>
              <a:defRPr/>
            </a:pPr>
            <a:endParaRPr lang="en-US" altLang="ja-JP"/>
          </a:p>
        </p:txBody>
      </p:sp>
      <p:sp>
        <p:nvSpPr>
          <p:cNvPr id="4102" name="Rectangle 6"/>
          <p:cNvSpPr>
            <a:spLocks noGrp="1" noChangeArrowheads="1"/>
          </p:cNvSpPr>
          <p:nvPr>
            <p:ph type="ftr" sz="quarter" idx="3"/>
          </p:nvPr>
        </p:nvSpPr>
        <p:spPr bwMode="auto">
          <a:xfrm>
            <a:off x="3124200" y="6526213"/>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defRPr>
            </a:lvl1pPr>
          </a:lstStyle>
          <a:p>
            <a:pPr>
              <a:defRPr/>
            </a:pPr>
            <a:r>
              <a:rPr lang="en-US" altLang="ja-JP" dirty="0"/>
              <a:t>©</a:t>
            </a:r>
            <a:r>
              <a:rPr lang="ja-JP" altLang="en-US" dirty="0"/>
              <a:t>　</a:t>
            </a:r>
            <a:r>
              <a:rPr lang="en-US" altLang="ja-JP" dirty="0"/>
              <a:t>2020 </a:t>
            </a:r>
            <a:r>
              <a:rPr lang="ja-JP" altLang="en-US" dirty="0"/>
              <a:t>ＩＰＡ　</a:t>
            </a:r>
            <a:endParaRPr lang="en-US" altLang="ja-JP" dirty="0"/>
          </a:p>
        </p:txBody>
      </p:sp>
      <p:sp>
        <p:nvSpPr>
          <p:cNvPr id="4103" name="Rectangle 7"/>
          <p:cNvSpPr>
            <a:spLocks noGrp="1" noChangeArrowheads="1"/>
          </p:cNvSpPr>
          <p:nvPr>
            <p:ph type="sldNum" sz="quarter" idx="4"/>
          </p:nvPr>
        </p:nvSpPr>
        <p:spPr bwMode="auto">
          <a:xfrm>
            <a:off x="6553200" y="6526213"/>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defRPr>
            </a:lvl1pPr>
          </a:lstStyle>
          <a:p>
            <a:pPr>
              <a:defRPr/>
            </a:pPr>
            <a:fld id="{2F982ABA-AC1D-42B3-8BC1-6458DB79F2C7}" type="slidenum">
              <a:rPr lang="en-US" altLang="ja-JP"/>
              <a:pPr>
                <a:defRPr/>
              </a:pPr>
              <a:t>‹#›</a:t>
            </a:fld>
            <a:endParaRPr lang="en-US" altLang="ja-JP"/>
          </a:p>
        </p:txBody>
      </p:sp>
      <p:sp>
        <p:nvSpPr>
          <p:cNvPr id="12" name="正方形/長方形 11"/>
          <p:cNvSpPr/>
          <p:nvPr userDrawn="1"/>
        </p:nvSpPr>
        <p:spPr>
          <a:xfrm>
            <a:off x="0"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正方形/長方形 12"/>
          <p:cNvSpPr/>
          <p:nvPr userDrawn="1"/>
        </p:nvSpPr>
        <p:spPr>
          <a:xfrm>
            <a:off x="0" y="0"/>
            <a:ext cx="250825" cy="11969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3" name="直線コネクタ 2"/>
          <p:cNvCxnSpPr/>
          <p:nvPr userDrawn="1"/>
        </p:nvCxnSpPr>
        <p:spPr>
          <a:xfrm>
            <a:off x="250825" y="1196975"/>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a:off x="250825" y="1268413"/>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688263" y="-95250"/>
            <a:ext cx="1301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3504401"/>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dt="0"/>
  <p:txStyles>
    <p:title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115888"/>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2600" y="765175"/>
            <a:ext cx="8280400" cy="574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Line 4"/>
          <p:cNvSpPr>
            <a:spLocks noChangeShapeType="1"/>
          </p:cNvSpPr>
          <p:nvPr/>
        </p:nvSpPr>
        <p:spPr bwMode="auto">
          <a:xfrm flipV="1">
            <a:off x="415925" y="6921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1"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3" name="Rectangle 10"/>
          <p:cNvSpPr>
            <a:spLocks noChangeArrowheads="1"/>
          </p:cNvSpPr>
          <p:nvPr/>
        </p:nvSpPr>
        <p:spPr bwMode="auto">
          <a:xfrm>
            <a:off x="8074025" y="6597650"/>
            <a:ext cx="10175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kumimoji="1" sz="2400" b="1">
                <a:solidFill>
                  <a:schemeClr val="tx1"/>
                </a:solidFill>
                <a:latin typeface="Arial" panose="020B0604020202020204" pitchFamily="34" charset="0"/>
                <a:ea typeface="ＭＳ Ｐゴシック" panose="020B0600070205080204" pitchFamily="50" charset="-128"/>
              </a:defRPr>
            </a:lvl1pPr>
            <a:lvl2pPr marL="742950" indent="-285750" algn="ctr">
              <a:defRPr kumimoji="1" sz="2400" b="1">
                <a:solidFill>
                  <a:schemeClr val="tx1"/>
                </a:solidFill>
                <a:latin typeface="Arial" panose="020B0604020202020204" pitchFamily="34" charset="0"/>
                <a:ea typeface="ＭＳ Ｐゴシック" panose="020B0600070205080204" pitchFamily="50" charset="-128"/>
              </a:defRPr>
            </a:lvl2pPr>
            <a:lvl3pPr marL="1143000" indent="-228600" algn="ctr">
              <a:defRPr kumimoji="1" sz="2400" b="1">
                <a:solidFill>
                  <a:schemeClr val="tx1"/>
                </a:solidFill>
                <a:latin typeface="Arial" panose="020B0604020202020204" pitchFamily="34" charset="0"/>
                <a:ea typeface="ＭＳ Ｐゴシック" panose="020B0600070205080204" pitchFamily="50" charset="-128"/>
              </a:defRPr>
            </a:lvl3pPr>
            <a:lvl4pPr marL="1600200" indent="-228600" algn="ctr">
              <a:defRPr kumimoji="1" sz="2400" b="1">
                <a:solidFill>
                  <a:schemeClr val="tx1"/>
                </a:solidFill>
                <a:latin typeface="Arial" panose="020B0604020202020204" pitchFamily="34" charset="0"/>
                <a:ea typeface="ＭＳ Ｐゴシック" panose="020B0600070205080204" pitchFamily="50" charset="-128"/>
              </a:defRPr>
            </a:lvl4pPr>
            <a:lvl5pPr marL="2057400" indent="-228600" algn="ctr">
              <a:defRPr kumimoji="1" sz="2400" b="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algn="r" eaLnBrk="1" hangingPunct="1">
              <a:defRPr/>
            </a:pPr>
            <a:fld id="{1D66C009-BCF1-491D-805F-F86F00CC3282}" type="slidenum">
              <a:rPr lang="en-US" altLang="ja-JP" sz="1200" b="0" smtClean="0">
                <a:latin typeface="ＭＳ Ｐゴシック" panose="020B0600070205080204" pitchFamily="50" charset="-128"/>
              </a:rPr>
              <a:pPr algn="r" eaLnBrk="1" hangingPunct="1">
                <a:defRPr/>
              </a:pPr>
              <a:t>‹#›</a:t>
            </a:fld>
            <a:endParaRPr lang="en-US" altLang="ja-JP" sz="1200" b="0">
              <a:latin typeface="ＭＳ Ｐゴシック" panose="020B0600070205080204" pitchFamily="50" charset="-128"/>
            </a:endParaRPr>
          </a:p>
        </p:txBody>
      </p:sp>
      <p:sp>
        <p:nvSpPr>
          <p:cNvPr id="14" name="Text Box 11"/>
          <p:cNvSpPr txBox="1">
            <a:spLocks noChangeArrowheads="1"/>
          </p:cNvSpPr>
          <p:nvPr userDrawn="1"/>
        </p:nvSpPr>
        <p:spPr bwMode="auto">
          <a:xfrm>
            <a:off x="323528" y="6661150"/>
            <a:ext cx="67967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kumimoji="1" sz="2400">
                <a:solidFill>
                  <a:srgbClr val="003399"/>
                </a:solidFill>
                <a:latin typeface="ＭＳ Ｐゴシック" pitchFamily="50" charset="-128"/>
                <a:ea typeface="ＭＳ Ｐゴシック" pitchFamily="50" charset="-128"/>
              </a:defRPr>
            </a:lvl1pPr>
            <a:lvl2pPr marL="742950" indent="-285750" eaLnBrk="0" hangingPunct="0">
              <a:defRPr kumimoji="1" sz="2400">
                <a:solidFill>
                  <a:srgbClr val="003399"/>
                </a:solidFill>
                <a:latin typeface="ＭＳ Ｐゴシック" pitchFamily="50" charset="-128"/>
                <a:ea typeface="ＭＳ Ｐゴシック" pitchFamily="50" charset="-128"/>
              </a:defRPr>
            </a:lvl2pPr>
            <a:lvl3pPr marL="1143000" indent="-228600" eaLnBrk="0" hangingPunct="0">
              <a:defRPr kumimoji="1" sz="2400">
                <a:solidFill>
                  <a:srgbClr val="003399"/>
                </a:solidFill>
                <a:latin typeface="ＭＳ Ｐゴシック" pitchFamily="50" charset="-128"/>
                <a:ea typeface="ＭＳ Ｐゴシック" pitchFamily="50" charset="-128"/>
              </a:defRPr>
            </a:lvl3pPr>
            <a:lvl4pPr marL="1600200" indent="-228600" eaLnBrk="0" hangingPunct="0">
              <a:defRPr kumimoji="1" sz="2400">
                <a:solidFill>
                  <a:srgbClr val="003399"/>
                </a:solidFill>
                <a:latin typeface="ＭＳ Ｐゴシック" pitchFamily="50" charset="-128"/>
                <a:ea typeface="ＭＳ Ｐゴシック" pitchFamily="50" charset="-128"/>
              </a:defRPr>
            </a:lvl4pPr>
            <a:lvl5pPr marL="2057400" indent="-228600" eaLnBrk="0" hangingPunct="0">
              <a:defRPr kumimoji="1" sz="2400">
                <a:solidFill>
                  <a:srgbClr val="00339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9pPr>
          </a:lstStyle>
          <a:p>
            <a:pPr eaLnBrk="1" hangingPunct="1">
              <a:defRPr/>
            </a:pPr>
            <a:r>
              <a:rPr lang="en-US" altLang="ja-JP" sz="1000" b="0" dirty="0">
                <a:solidFill>
                  <a:srgbClr val="000000"/>
                </a:solidFill>
                <a:latin typeface="HGPｺﾞｼｯｸE"/>
                <a:ea typeface="HGPｺﾞｼｯｸE"/>
              </a:rPr>
              <a:t>© 2020 IPA</a:t>
            </a:r>
          </a:p>
        </p:txBody>
      </p:sp>
    </p:spTree>
    <p:extLst>
      <p:ext uri="{BB962C8B-B14F-4D97-AF65-F5344CB8AC3E}">
        <p14:creationId xmlns:p14="http://schemas.microsoft.com/office/powerpoint/2010/main" val="345238433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Lst>
  <p:transition/>
  <p:hf hdr="0" ftr="0" dt="0"/>
  <p:txStyles>
    <p:title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10151D-959D-46A6-8BFB-D22FC7FE9667}"/>
              </a:ext>
            </a:extLst>
          </p:cNvPr>
          <p:cNvSpPr>
            <a:spLocks noGrp="1"/>
          </p:cNvSpPr>
          <p:nvPr>
            <p:ph type="ctrTitle"/>
          </p:nvPr>
        </p:nvSpPr>
        <p:spPr>
          <a:xfrm>
            <a:off x="1187624" y="2145430"/>
            <a:ext cx="7089775" cy="1830065"/>
          </a:xfrm>
        </p:spPr>
        <p:txBody>
          <a:bodyPr/>
          <a:lstStyle/>
          <a:p>
            <a:pPr algn="ctr"/>
            <a:r>
              <a:rPr lang="ja-JP" altLang="en-US" dirty="0">
                <a:latin typeface="ＭＳ Ｐゴシック" panose="020B0600070205080204" pitchFamily="50" charset="-128"/>
                <a:ea typeface="ＭＳ Ｐゴシック" panose="020B0600070205080204" pitchFamily="50" charset="-128"/>
              </a:rPr>
              <a:t>ケースの説明　と　演習課題</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正方形/長方形 4">
            <a:extLst>
              <a:ext uri="{FF2B5EF4-FFF2-40B4-BE49-F238E27FC236}">
                <a16:creationId xmlns:a16="http://schemas.microsoft.com/office/drawing/2014/main" id="{94BEDFA5-80A5-4037-87C3-8D65DECA66EE}"/>
              </a:ext>
            </a:extLst>
          </p:cNvPr>
          <p:cNvSpPr/>
          <p:nvPr/>
        </p:nvSpPr>
        <p:spPr>
          <a:xfrm>
            <a:off x="6948264" y="347180"/>
            <a:ext cx="1619671" cy="338554"/>
          </a:xfrm>
          <a:prstGeom prst="rect">
            <a:avLst/>
          </a:prstGeom>
          <a:ln>
            <a:solidFill>
              <a:schemeClr val="tx1"/>
            </a:solidFill>
          </a:ln>
        </p:spPr>
        <p:txBody>
          <a:bodyPr wrap="square">
            <a:spAutoFit/>
          </a:bodyPr>
          <a:lstStyle/>
          <a:p>
            <a:pPr algn="ctr"/>
            <a:r>
              <a:rPr lang="ja-JP" altLang="en-US" sz="1600" dirty="0">
                <a:latin typeface="ＭＳ Ｐゴシック" panose="020B0600070205080204" pitchFamily="50" charset="-128"/>
                <a:ea typeface="ＭＳ Ｐゴシック" panose="020B0600070205080204" pitchFamily="50" charset="-128"/>
              </a:rPr>
              <a:t>資料③　印刷用</a:t>
            </a:r>
          </a:p>
        </p:txBody>
      </p:sp>
      <p:sp>
        <p:nvSpPr>
          <p:cNvPr id="7" name="字幕 2">
            <a:extLst>
              <a:ext uri="{FF2B5EF4-FFF2-40B4-BE49-F238E27FC236}">
                <a16:creationId xmlns:a16="http://schemas.microsoft.com/office/drawing/2014/main" id="{AE9A8E25-A1D3-4C52-B750-19C633EA313A}"/>
              </a:ext>
            </a:extLst>
          </p:cNvPr>
          <p:cNvSpPr txBox="1">
            <a:spLocks/>
          </p:cNvSpPr>
          <p:nvPr/>
        </p:nvSpPr>
        <p:spPr bwMode="auto">
          <a:xfrm>
            <a:off x="406651" y="4941168"/>
            <a:ext cx="8344834" cy="1338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anose="05000000000000000000" pitchFamily="2" charset="2"/>
              <a:buNone/>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2020</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年</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3</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月</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13</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日</a:t>
            </a:r>
            <a:endPar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endParaRPr>
          </a:p>
          <a:p>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独立行政法人情報処理推進機構（</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IPA)</a:t>
            </a:r>
          </a:p>
          <a:p>
            <a:r>
              <a:rPr lang="ja-JP" altLang="en-US" sz="2400" b="0" dirty="0">
                <a:latin typeface="ＭＳ Ｐゴシック" panose="020B0600070205080204" pitchFamily="50" charset="-128"/>
                <a:ea typeface="ＭＳ Ｐゴシック" panose="020B0600070205080204" pitchFamily="50" charset="-128"/>
              </a:rPr>
              <a:t>社会基盤センター</a:t>
            </a:r>
            <a:endPar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Tree>
    <p:extLst>
      <p:ext uri="{BB962C8B-B14F-4D97-AF65-F5344CB8AC3E}">
        <p14:creationId xmlns:p14="http://schemas.microsoft.com/office/powerpoint/2010/main" val="112675852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2D362E-66E1-42F3-B45C-0630485306F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632F6219-70AD-48F9-8937-D0C565F891B5}"/>
              </a:ext>
            </a:extLst>
          </p:cNvPr>
          <p:cNvSpPr>
            <a:spLocks noGrp="1"/>
          </p:cNvSpPr>
          <p:nvPr>
            <p:ph idx="1"/>
          </p:nvPr>
        </p:nvSpPr>
        <p:spPr>
          <a:xfrm>
            <a:off x="323850" y="3212976"/>
            <a:ext cx="8280400" cy="504825"/>
          </a:xfrm>
        </p:spPr>
        <p:txBody>
          <a:bodyPr/>
          <a:lstStyle/>
          <a:p>
            <a:pPr algn="ctr">
              <a:buClrTx/>
            </a:pPr>
            <a:r>
              <a:rPr kumimoji="1" lang="ja-JP" altLang="en-US" dirty="0">
                <a:latin typeface="ＭＳ Ｐゴシック" panose="020B0600070205080204" pitchFamily="50" charset="-128"/>
                <a:ea typeface="ＭＳ Ｐゴシック" panose="020B0600070205080204" pitchFamily="50" charset="-128"/>
              </a:rPr>
              <a:t>演習</a:t>
            </a:r>
          </a:p>
        </p:txBody>
      </p:sp>
    </p:spTree>
    <p:extLst>
      <p:ext uri="{BB962C8B-B14F-4D97-AF65-F5344CB8AC3E}">
        <p14:creationId xmlns:p14="http://schemas.microsoft.com/office/powerpoint/2010/main" val="190639461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演習課題</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 name="コンテンツ プレースホルダー 2">
            <a:extLst>
              <a:ext uri="{FF2B5EF4-FFF2-40B4-BE49-F238E27FC236}">
                <a16:creationId xmlns:a16="http://schemas.microsoft.com/office/drawing/2014/main" id="{7ED5236B-20C9-4588-8C8A-AFB2D580E474}"/>
              </a:ext>
            </a:extLst>
          </p:cNvPr>
          <p:cNvSpPr>
            <a:spLocks noGrp="1"/>
          </p:cNvSpPr>
          <p:nvPr>
            <p:ph idx="1"/>
          </p:nvPr>
        </p:nvSpPr>
        <p:spPr>
          <a:xfrm>
            <a:off x="202571" y="980728"/>
            <a:ext cx="8473886" cy="3744416"/>
          </a:xfrm>
        </p:spPr>
        <p:txBody>
          <a:bodyPr/>
          <a:lstStyle/>
          <a:p>
            <a:pPr marL="0" indent="0">
              <a:lnSpc>
                <a:spcPct val="13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皆さんは提案要請を受けたコンサルティング会社の本案件担当チームとして</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ケースの前提を読んで問題解決のためのシステムを検討してください。</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ClrTx/>
              <a:buNone/>
            </a:pPr>
            <a:r>
              <a:rPr lang="ja-JP" altLang="en-US" sz="2000" dirty="0">
                <a:latin typeface="ＭＳ Ｐゴシック" panose="020B0600070205080204" pitchFamily="50" charset="-128"/>
                <a:ea typeface="ＭＳ Ｐゴシック" panose="020B0600070205080204" pitchFamily="50" charset="-128"/>
              </a:rPr>
              <a:t>次頁から説明する手順</a:t>
            </a:r>
            <a:r>
              <a:rPr lang="en-US" altLang="ja-JP" sz="2000" dirty="0">
                <a:latin typeface="ＭＳ Ｐゴシック" panose="020B0600070205080204" pitchFamily="50" charset="-128"/>
                <a:ea typeface="ＭＳ Ｐゴシック" panose="020B0600070205080204" pitchFamily="50" charset="-128"/>
              </a:rPr>
              <a:t>(</a:t>
            </a:r>
            <a:r>
              <a:rPr lang="ja-JP" altLang="en-US" sz="2000" dirty="0">
                <a:latin typeface="ＭＳ Ｐゴシック" panose="020B0600070205080204" pitchFamily="50" charset="-128"/>
                <a:ea typeface="ＭＳ Ｐゴシック" panose="020B0600070205080204" pitchFamily="50" charset="-128"/>
              </a:rPr>
              <a:t>①～④）で検討を進めて、</a:t>
            </a:r>
            <a:r>
              <a:rPr lang="ja-JP" altLang="en-US" sz="2000" dirty="0">
                <a:solidFill>
                  <a:srgbClr val="0000FF"/>
                </a:solidFill>
                <a:latin typeface="ＭＳ Ｐゴシック" panose="020B0600070205080204" pitchFamily="50" charset="-128"/>
                <a:ea typeface="ＭＳ Ｐゴシック" panose="020B0600070205080204" pitchFamily="50" charset="-128"/>
              </a:rPr>
              <a:t>それぞれのシートを作成してください。最終的に社長への提案を行っていただきます。</a:t>
            </a:r>
            <a:endParaRPr lang="en-US" altLang="ja-JP" sz="2000" dirty="0">
              <a:solidFill>
                <a:srgbClr val="0000FF"/>
              </a:solidFill>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endParaRPr lang="en-US" altLang="ja-JP" sz="2000" dirty="0">
              <a:solidFill>
                <a:srgbClr val="0000FF"/>
              </a:solidFill>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Clr>
                <a:schemeClr val="tx1"/>
              </a:buClr>
              <a:buFont typeface="ＭＳ Ｐゴシック" panose="020B0600070205080204" pitchFamily="50" charset="-128"/>
              <a:buChar char="※"/>
            </a:pPr>
            <a:r>
              <a:rPr lang="ja-JP" altLang="en-US" sz="2000" dirty="0">
                <a:latin typeface="ＭＳ Ｐゴシック" panose="020B0600070205080204" pitchFamily="50" charset="-128"/>
                <a:ea typeface="ＭＳ Ｐゴシック" panose="020B0600070205080204" pitchFamily="50" charset="-128"/>
              </a:rPr>
              <a:t>なお、実現策の検討にあたっては記載された「</a:t>
            </a:r>
            <a:r>
              <a:rPr lang="en-US" altLang="ja-JP" sz="2000" dirty="0">
                <a:latin typeface="ＭＳ Ｐゴシック" panose="020B0600070205080204" pitchFamily="50" charset="-128"/>
                <a:ea typeface="ＭＳ Ｐゴシック" panose="020B0600070205080204" pitchFamily="50" charset="-128"/>
              </a:rPr>
              <a:t>Mary</a:t>
            </a:r>
            <a:r>
              <a:rPr lang="ja-JP" altLang="en-US" sz="2000" dirty="0">
                <a:latin typeface="ＭＳ Ｐゴシック" panose="020B0600070205080204" pitchFamily="50" charset="-128"/>
                <a:ea typeface="ＭＳ Ｐゴシック" panose="020B0600070205080204" pitchFamily="50" charset="-128"/>
              </a:rPr>
              <a:t>」の基本機能の範囲に留まらず、必要に応じてカスタマイズで追加すべき要求事項も考えてください。</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endParaRPr lang="en-US" altLang="ja-JP" sz="2000" dirty="0">
              <a:solidFill>
                <a:srgbClr val="0000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65070327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3726B76-27B3-4BB3-9804-61BB0E7AF63F}"/>
              </a:ext>
            </a:extLst>
          </p:cNvPr>
          <p:cNvSpPr>
            <a:spLocks noGrp="1"/>
          </p:cNvSpPr>
          <p:nvPr>
            <p:ph idx="1"/>
          </p:nvPr>
        </p:nvSpPr>
        <p:spPr>
          <a:xfrm>
            <a:off x="482600" y="620688"/>
            <a:ext cx="8280400" cy="4536504"/>
          </a:xfrm>
        </p:spPr>
        <p:txBody>
          <a:bodyPr/>
          <a:lstStyle/>
          <a:p>
            <a:pPr>
              <a:buClr>
                <a:schemeClr val="tx1"/>
              </a:buClr>
            </a:pPr>
            <a:r>
              <a:rPr kumimoji="1" lang="ja-JP" altLang="en-US" dirty="0"/>
              <a:t>チームごとの追加の条件</a:t>
            </a:r>
            <a:endParaRPr kumimoji="1" lang="en-US" altLang="ja-JP" dirty="0"/>
          </a:p>
          <a:p>
            <a:pPr lvl="1">
              <a:buClrTx/>
            </a:pPr>
            <a:r>
              <a:rPr lang="ja-JP" altLang="en-US" sz="2000" b="1" dirty="0">
                <a:latin typeface="ＭＳ Ｐゴシック" panose="020B0600070205080204" pitchFamily="50" charset="-128"/>
                <a:ea typeface="ＭＳ Ｐゴシック" panose="020B0600070205080204" pitchFamily="50" charset="-128"/>
              </a:rPr>
              <a:t>お店のコンセプトとして、対象にしている主要な客層に特徴があります。それぞれチーム毎に以下から１つ選択して条件として設定していただきます。</a:t>
            </a:r>
            <a:endParaRPr lang="en-US" altLang="ja-JP" sz="2000" b="1"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b="1" dirty="0">
                <a:latin typeface="ＭＳ Ｐゴシック" panose="020B0600070205080204" pitchFamily="50" charset="-128"/>
                <a:ea typeface="ＭＳ Ｐゴシック" panose="020B0600070205080204" pitchFamily="50" charset="-128"/>
              </a:rPr>
              <a:t>　（選択肢）　他チームと重ならないように設定していただきます。</a:t>
            </a:r>
            <a:endParaRPr lang="en-US" altLang="ja-JP" sz="2000" b="1"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外国人向け居酒屋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郷土人のたまり場居酒屋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スポーツチームファンのたまり場居酒屋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○○オタクのたまり場居酒屋</a:t>
            </a:r>
            <a:endParaRPr lang="en-US" altLang="ja-JP" sz="2800" dirty="0">
              <a:latin typeface="ＭＳ Ｐゴシック" panose="020B0600070205080204" pitchFamily="50" charset="-128"/>
              <a:ea typeface="ＭＳ Ｐゴシック" panose="020B0600070205080204" pitchFamily="50" charset="-128"/>
            </a:endParaRPr>
          </a:p>
          <a:p>
            <a:pPr lvl="2">
              <a:buClrTx/>
              <a:buFont typeface="Wingdings" panose="05000000000000000000" pitchFamily="2" charset="2"/>
              <a:buChar char="ü"/>
            </a:pPr>
            <a:r>
              <a:rPr lang="ja-JP" altLang="en-US" sz="2800" dirty="0">
                <a:latin typeface="ＭＳ Ｐゴシック" panose="020B0600070205080204" pitchFamily="50" charset="-128"/>
                <a:ea typeface="ＭＳ Ｐゴシック" panose="020B0600070205080204" pitchFamily="50" charset="-128"/>
              </a:rPr>
              <a:t>子供連れで集まれるファミリー向けの居酒屋</a:t>
            </a:r>
            <a:endParaRPr lang="en-US" altLang="ja-JP" sz="2800" dirty="0">
              <a:latin typeface="ＭＳ Ｐゴシック" panose="020B0600070205080204" pitchFamily="50" charset="-128"/>
              <a:ea typeface="ＭＳ Ｐゴシック" panose="020B0600070205080204" pitchFamily="50" charset="-128"/>
            </a:endParaRPr>
          </a:p>
        </p:txBody>
      </p:sp>
      <p:sp>
        <p:nvSpPr>
          <p:cNvPr id="4" name="タイトル 1">
            <a:extLst>
              <a:ext uri="{FF2B5EF4-FFF2-40B4-BE49-F238E27FC236}">
                <a16:creationId xmlns:a16="http://schemas.microsoft.com/office/drawing/2014/main" id="{B4CB46D7-EC74-47E5-BF16-34FC4B690D7D}"/>
              </a:ext>
            </a:extLst>
          </p:cNvPr>
          <p:cNvSpPr>
            <a:spLocks noGrp="1"/>
          </p:cNvSpPr>
          <p:nvPr>
            <p:ph type="title"/>
          </p:nvPr>
        </p:nvSpPr>
        <p:spPr>
          <a:xfrm>
            <a:off x="323850" y="115888"/>
            <a:ext cx="7258050"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　付帯条件</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71B6C1A1-BF97-4D4A-B019-CDC2949EDA95}"/>
              </a:ext>
            </a:extLst>
          </p:cNvPr>
          <p:cNvSpPr txBox="1"/>
          <p:nvPr/>
        </p:nvSpPr>
        <p:spPr>
          <a:xfrm>
            <a:off x="539552" y="5157192"/>
            <a:ext cx="8064896" cy="923330"/>
          </a:xfrm>
          <a:prstGeom prst="rect">
            <a:avLst/>
          </a:prstGeom>
          <a:noFill/>
        </p:spPr>
        <p:txBody>
          <a:bodyPr wrap="square" rtlCol="0">
            <a:spAutoFit/>
          </a:bodyPr>
          <a:lstStyle/>
          <a:p>
            <a:r>
              <a:rPr lang="ja-JP" altLang="en-US" sz="1800" dirty="0">
                <a:latin typeface="ＭＳ Ｐゴシック" panose="020B0600070205080204" pitchFamily="50" charset="-128"/>
              </a:rPr>
              <a:t>外国ってどこの国？郷土ってどこ？どのスポーツチーム？ ○○って何？などの詳しい条件はそれぞれで設定してください。</a:t>
            </a:r>
            <a:endParaRPr lang="en-US" altLang="ja-JP" sz="1800" dirty="0">
              <a:latin typeface="ＭＳ Ｐゴシック" panose="020B0600070205080204" pitchFamily="50" charset="-128"/>
            </a:endParaRPr>
          </a:p>
          <a:p>
            <a:r>
              <a:rPr kumimoji="1" lang="ja-JP" altLang="en-US" sz="1800" dirty="0">
                <a:latin typeface="ＭＳ Ｐゴシック" panose="020B0600070205080204" pitchFamily="50" charset="-128"/>
              </a:rPr>
              <a:t>　</a:t>
            </a:r>
            <a:r>
              <a:rPr lang="ja-JP" altLang="en-US" sz="1800" dirty="0">
                <a:latin typeface="ＭＳ Ｐゴシック" panose="020B0600070205080204" pitchFamily="50" charset="-128"/>
              </a:rPr>
              <a:t>　→　　</a:t>
            </a:r>
            <a:r>
              <a:rPr kumimoji="1" lang="ja-JP" altLang="en-US" sz="1800" dirty="0">
                <a:latin typeface="ＭＳ Ｐゴシック" panose="020B0600070205080204" pitchFamily="50" charset="-128"/>
              </a:rPr>
              <a:t>別紙</a:t>
            </a:r>
            <a:endParaRPr kumimoji="1" lang="ja-JP" altLang="en-US" sz="1800" dirty="0"/>
          </a:p>
        </p:txBody>
      </p:sp>
    </p:spTree>
    <p:extLst>
      <p:ext uri="{BB962C8B-B14F-4D97-AF65-F5344CB8AC3E}">
        <p14:creationId xmlns:p14="http://schemas.microsoft.com/office/powerpoint/2010/main" val="166770663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9C4-1948-4ED4-8D4F-1A391C347005}"/>
              </a:ext>
            </a:extLst>
          </p:cNvPr>
          <p:cNvSpPr>
            <a:spLocks noGrp="1"/>
          </p:cNvSpPr>
          <p:nvPr>
            <p:ph type="title"/>
          </p:nvPr>
        </p:nvSpPr>
        <p:spPr>
          <a:xfrm>
            <a:off x="468312" y="44450"/>
            <a:ext cx="7416055" cy="648246"/>
          </a:xfrm>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参考）　</a:t>
            </a:r>
            <a:r>
              <a:rPr lang="ja-JP" altLang="en-US" dirty="0">
                <a:latin typeface="ＭＳ Ｐゴシック" panose="020B0600070205080204" pitchFamily="50" charset="-128"/>
                <a:ea typeface="ＭＳ Ｐゴシック" panose="020B0600070205080204" pitchFamily="50" charset="-128"/>
              </a:rPr>
              <a:t>付帯条件「演芸</a:t>
            </a:r>
            <a:r>
              <a:rPr kumimoji="1" lang="ja-JP" altLang="en-US" dirty="0">
                <a:latin typeface="ＭＳ Ｐゴシック" panose="020B0600070205080204" pitchFamily="50" charset="-128"/>
                <a:ea typeface="ＭＳ Ｐゴシック" panose="020B0600070205080204" pitchFamily="50" charset="-128"/>
              </a:rPr>
              <a:t>居酒屋」の場合の例　</a:t>
            </a:r>
          </a:p>
        </p:txBody>
      </p:sp>
      <p:sp>
        <p:nvSpPr>
          <p:cNvPr id="3" name="コンテンツ プレースホルダー 2">
            <a:extLst>
              <a:ext uri="{FF2B5EF4-FFF2-40B4-BE49-F238E27FC236}">
                <a16:creationId xmlns:a16="http://schemas.microsoft.com/office/drawing/2014/main" id="{A722AE46-9AF8-4422-BEF2-5A1CE770D7C4}"/>
              </a:ext>
            </a:extLst>
          </p:cNvPr>
          <p:cNvSpPr>
            <a:spLocks noGrp="1"/>
          </p:cNvSpPr>
          <p:nvPr>
            <p:ph idx="1"/>
          </p:nvPr>
        </p:nvSpPr>
        <p:spPr>
          <a:xfrm>
            <a:off x="251520" y="990873"/>
            <a:ext cx="8691628" cy="5067300"/>
          </a:xfrm>
        </p:spPr>
        <p:txBody>
          <a:bodyPr/>
          <a:lstStyle/>
          <a:p>
            <a:pPr>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（付帯条件に関する前提）　　</a:t>
            </a:r>
            <a:endParaRPr lang="en-US" altLang="ja-JP" sz="1800" dirty="0">
              <a:solidFill>
                <a:srgbClr val="00B050"/>
              </a:solidFill>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演芸をモチーフにした店で接客フロアにステージがある。</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ステージは</a:t>
            </a:r>
            <a:r>
              <a:rPr lang="en-US" altLang="ja-JP" sz="1800" dirty="0">
                <a:latin typeface="ＭＳ Ｐゴシック" panose="020B0600070205080204" pitchFamily="50" charset="-128"/>
                <a:ea typeface="ＭＳ Ｐゴシック" panose="020B0600070205080204" pitchFamily="50" charset="-128"/>
              </a:rPr>
              <a:t>1</a:t>
            </a:r>
            <a:r>
              <a:rPr lang="ja-JP" altLang="en-US" sz="1800" dirty="0">
                <a:latin typeface="ＭＳ Ｐゴシック" panose="020B0600070205080204" pitchFamily="50" charset="-128"/>
                <a:ea typeface="ＭＳ Ｐゴシック" panose="020B0600070205080204" pitchFamily="50" charset="-128"/>
              </a:rPr>
              <a:t>時間に一回程度</a:t>
            </a:r>
            <a:r>
              <a:rPr lang="en-US" altLang="ja-JP" sz="1800" dirty="0">
                <a:latin typeface="ＭＳ Ｐゴシック" panose="020B0600070205080204" pitchFamily="50" charset="-128"/>
                <a:ea typeface="ＭＳ Ｐゴシック" panose="020B0600070205080204" pitchFamily="50" charset="-128"/>
              </a:rPr>
              <a:t>20</a:t>
            </a:r>
            <a:r>
              <a:rPr lang="ja-JP" altLang="en-US" sz="1800" dirty="0">
                <a:latin typeface="ＭＳ Ｐゴシック" panose="020B0600070205080204" pitchFamily="50" charset="-128"/>
                <a:ea typeface="ＭＳ Ｐゴシック" panose="020B0600070205080204" pitchFamily="50" charset="-128"/>
              </a:rPr>
              <a:t>分の出し物がある。</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演者はバイト店員をしている若手芸人が主であり、月に一回程度定期的に少し売れているゲストを招いたイベントもある。</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イベント中は客席の照明を落とし、音量が大きく、お客同士の会話には向かない。</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Wingdings" panose="05000000000000000000" pitchFamily="2" charset="2"/>
              <a:buChar char="l"/>
            </a:pPr>
            <a:r>
              <a:rPr lang="ja-JP" altLang="en-US" sz="1800" dirty="0">
                <a:latin typeface="ＭＳ Ｐゴシック" panose="020B0600070205080204" pitchFamily="50" charset="-128"/>
                <a:ea typeface="ＭＳ Ｐゴシック" panose="020B0600070205080204" pitchFamily="50" charset="-128"/>
              </a:rPr>
              <a:t>ステージで実演中の注文・配膳は受けないのが原則だが、実際は鑑賞を妨げないように気づかいをしながら、飲み物などの注文は受けて、出している。</a:t>
            </a:r>
            <a:endParaRPr lang="en-US" altLang="ja-JP" sz="1800" dirty="0">
              <a:latin typeface="ＭＳ Ｐゴシック" panose="020B0600070205080204" pitchFamily="50" charset="-128"/>
              <a:ea typeface="ＭＳ Ｐゴシック" panose="020B0600070205080204" pitchFamily="50" charset="-128"/>
            </a:endParaRPr>
          </a:p>
          <a:p>
            <a:pPr marL="457200" lvl="1" indent="0">
              <a:buNone/>
            </a:pPr>
            <a:endParaRPr lang="en-US" altLang="ja-JP" sz="1800" dirty="0">
              <a:latin typeface="ＭＳ Ｐゴシック" panose="020B0600070205080204" pitchFamily="50" charset="-128"/>
              <a:ea typeface="ＭＳ Ｐゴシック" panose="020B0600070205080204" pitchFamily="50" charset="-128"/>
            </a:endParaRPr>
          </a:p>
          <a:p>
            <a:pPr marL="457200" lvl="1" indent="0">
              <a:buNone/>
            </a:pPr>
            <a:r>
              <a:rPr lang="ja-JP" altLang="en-US" sz="1800" dirty="0">
                <a:latin typeface="ＭＳ Ｐゴシック" panose="020B0600070205080204" pitchFamily="50" charset="-128"/>
                <a:ea typeface="ＭＳ Ｐゴシック" panose="020B0600070205080204" pitchFamily="50" charset="-128"/>
              </a:rPr>
              <a:t>⇒　演習においては、このようにそれぞれの付帯条件に関わる前提条件を追加して、状況を考察してください。</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l"/>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23011446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2">
            <a:extLst>
              <a:ext uri="{FF2B5EF4-FFF2-40B4-BE49-F238E27FC236}">
                <a16:creationId xmlns:a16="http://schemas.microsoft.com/office/drawing/2014/main" id="{B7C2FAFF-4AB4-4388-A3A1-A7ED4DC99255}"/>
              </a:ext>
            </a:extLst>
          </p:cNvPr>
          <p:cNvSpPr txBox="1">
            <a:spLocks/>
          </p:cNvSpPr>
          <p:nvPr/>
        </p:nvSpPr>
        <p:spPr bwMode="auto">
          <a:xfrm>
            <a:off x="374650" y="1316088"/>
            <a:ext cx="8568996" cy="1248816"/>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sz="2000" kern="0" dirty="0">
                <a:solidFill>
                  <a:srgbClr val="3333CC"/>
                </a:solidFill>
                <a:latin typeface="ＭＳ Ｐゴシック" panose="020B0600070205080204" pitchFamily="50" charset="-128"/>
                <a:ea typeface="ＭＳ Ｐゴシック" panose="020B0600070205080204" pitchFamily="50" charset="-128"/>
              </a:rPr>
              <a:t>事例の背景（前提条件の特徴）　　　　　</a:t>
            </a:r>
            <a:endParaRPr lang="en-US" altLang="ja-JP" sz="2000" kern="0" dirty="0">
              <a:solidFill>
                <a:srgbClr val="FF0000"/>
              </a:solidFill>
              <a:latin typeface="ＭＳ Ｐゴシック" panose="020B0600070205080204" pitchFamily="50" charset="-128"/>
              <a:ea typeface="ＭＳ Ｐゴシック" panose="020B0600070205080204" pitchFamily="50" charset="-128"/>
            </a:endParaRPr>
          </a:p>
          <a:p>
            <a:pPr marL="0" indent="0">
              <a:buNone/>
            </a:pPr>
            <a:r>
              <a:rPr lang="ja-JP" altLang="en-US" sz="1600" kern="0" dirty="0">
                <a:solidFill>
                  <a:srgbClr val="FF0000"/>
                </a:solidFill>
                <a:latin typeface="ＭＳ Ｐゴシック" panose="020B0600070205080204" pitchFamily="50" charset="-128"/>
                <a:ea typeface="ＭＳ Ｐゴシック" panose="020B0600070205080204" pitchFamily="50" charset="-128"/>
              </a:rPr>
              <a:t>演芸居酒屋</a:t>
            </a:r>
            <a:r>
              <a:rPr lang="ja-JP" altLang="en-US" sz="1600" kern="0" dirty="0">
                <a:solidFill>
                  <a:schemeClr val="tx1"/>
                </a:solidFill>
                <a:latin typeface="ＭＳ Ｐゴシック" panose="020B0600070205080204" pitchFamily="50" charset="-128"/>
                <a:ea typeface="ＭＳ Ｐゴシック" panose="020B0600070205080204" pitchFamily="50" charset="-128"/>
              </a:rPr>
              <a:t>を売りとして、成長、展開してきた居酒屋チェーンＡ社であったが、最近、</a:t>
            </a:r>
            <a:r>
              <a:rPr lang="ja-JP" altLang="en-US" sz="1600" dirty="0">
                <a:solidFill>
                  <a:schemeClr val="tx1"/>
                </a:solidFill>
                <a:latin typeface="ＭＳ Ｐゴシック" panose="020B0600070205080204" pitchFamily="50" charset="-128"/>
                <a:ea typeface="ＭＳ Ｐゴシック" panose="020B0600070205080204" pitchFamily="50" charset="-128"/>
              </a:rPr>
              <a:t>チェーン店全体の評判が下降し、来店客数の伸びが停滞している。経営として問題視している。接客面のクレームが多発しＳＮＳ上で悪評が流布されるような事態が続いている。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None/>
            </a:pPr>
            <a:endParaRPr lang="en-US" altLang="ja-JP" sz="2000" kern="0" dirty="0">
              <a:solidFill>
                <a:srgbClr val="3333CC"/>
              </a:solidFill>
              <a:latin typeface="ＭＳ Ｐゴシック" panose="020B0600070205080204" pitchFamily="50" charset="-128"/>
              <a:ea typeface="ＭＳ Ｐゴシック" panose="020B0600070205080204" pitchFamily="50" charset="-128"/>
            </a:endParaRPr>
          </a:p>
          <a:p>
            <a:pPr lvl="1"/>
            <a:endParaRPr lang="en-US" altLang="ja-JP" sz="2400" kern="0" dirty="0">
              <a:latin typeface="ＭＳ Ｐゴシック" panose="020B0600070205080204" pitchFamily="50" charset="-128"/>
              <a:ea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DB2DAC64-3259-4DF8-8A88-EFF4F28A963D}"/>
              </a:ext>
            </a:extLst>
          </p:cNvPr>
          <p:cNvSpPr txBox="1">
            <a:spLocks/>
          </p:cNvSpPr>
          <p:nvPr/>
        </p:nvSpPr>
        <p:spPr bwMode="auto">
          <a:xfrm>
            <a:off x="395535" y="2636043"/>
            <a:ext cx="1979873" cy="3745285"/>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kern="0" dirty="0">
                <a:solidFill>
                  <a:srgbClr val="0000CC"/>
                </a:solidFill>
                <a:latin typeface="ＭＳ Ｐゴシック" panose="020B0600070205080204" pitchFamily="50" charset="-128"/>
                <a:ea typeface="ＭＳ Ｐゴシック" panose="020B0600070205080204" pitchFamily="50" charset="-128"/>
              </a:rPr>
              <a:t>問題</a:t>
            </a:r>
            <a:endParaRPr lang="en-US" altLang="ja-JP" sz="2000" kern="0" dirty="0">
              <a:solidFill>
                <a:srgbClr val="0000CC"/>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tx1"/>
                </a:solidFill>
                <a:latin typeface="ＭＳ Ｐゴシック" panose="020B0600070205080204" pitchFamily="50" charset="-128"/>
                <a:ea typeface="ＭＳ Ｐゴシック" panose="020B0600070205080204" pitchFamily="50" charset="-128"/>
              </a:rPr>
              <a:t>チェーン店全体の評判が下降し、来店客数の伸びが停滞している。経営として問題認識している。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None/>
            </a:pPr>
            <a:endParaRPr lang="en-US" altLang="ja-JP" sz="1600" kern="0" dirty="0">
              <a:solidFill>
                <a:schemeClr val="tx1"/>
              </a:solidFill>
              <a:latin typeface="ＭＳ Ｐゴシック" panose="020B0600070205080204" pitchFamily="50" charset="-128"/>
              <a:ea typeface="ＭＳ Ｐゴシック" panose="020B0600070205080204" pitchFamily="50" charset="-128"/>
            </a:endParaRPr>
          </a:p>
          <a:p>
            <a:pPr marL="457200" lvl="1" indent="0">
              <a:buNone/>
            </a:pPr>
            <a:endParaRPr lang="en-US" altLang="ja-JP" sz="2000" kern="0" dirty="0">
              <a:latin typeface="ＭＳ Ｐゴシック" panose="020B0600070205080204" pitchFamily="50" charset="-128"/>
              <a:ea typeface="ＭＳ Ｐゴシック" panose="020B0600070205080204" pitchFamily="50" charset="-128"/>
            </a:endParaRPr>
          </a:p>
        </p:txBody>
      </p:sp>
      <p:sp>
        <p:nvSpPr>
          <p:cNvPr id="8" name="コンテンツ プレースホルダー 2">
            <a:extLst>
              <a:ext uri="{FF2B5EF4-FFF2-40B4-BE49-F238E27FC236}">
                <a16:creationId xmlns:a16="http://schemas.microsoft.com/office/drawing/2014/main" id="{6F83F206-02F3-4D3E-8B31-6DFD699CDDCC}"/>
              </a:ext>
            </a:extLst>
          </p:cNvPr>
          <p:cNvSpPr txBox="1">
            <a:spLocks/>
          </p:cNvSpPr>
          <p:nvPr/>
        </p:nvSpPr>
        <p:spPr bwMode="auto">
          <a:xfrm>
            <a:off x="5503652" y="2636044"/>
            <a:ext cx="3439993" cy="3745284"/>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kern="0" dirty="0">
                <a:solidFill>
                  <a:srgbClr val="0000CC"/>
                </a:solidFill>
                <a:latin typeface="ＭＳ Ｐゴシック" panose="020B0600070205080204" pitchFamily="50" charset="-128"/>
                <a:ea typeface="ＭＳ Ｐゴシック" panose="020B0600070205080204" pitchFamily="50" charset="-128"/>
              </a:rPr>
              <a:t>解決イメージ</a:t>
            </a:r>
            <a:endParaRPr lang="en-US" altLang="ja-JP" sz="2000" kern="0" dirty="0">
              <a:solidFill>
                <a:srgbClr val="0000CC"/>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tx1"/>
                </a:solidFill>
                <a:latin typeface="ＭＳ Ｐゴシック" panose="020B0600070205080204" pitchFamily="50" charset="-128"/>
                <a:ea typeface="ＭＳ Ｐゴシック" panose="020B0600070205080204" pitchFamily="50" charset="-128"/>
              </a:rPr>
              <a:t>クレーム発生時の状況を把握できるように、「音と映像」記録が残り、後で参照可能である。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tx1"/>
                </a:solidFill>
                <a:latin typeface="ＭＳ Ｐゴシック" panose="020B0600070205080204" pitchFamily="50" charset="-128"/>
                <a:ea typeface="ＭＳ Ｐゴシック" panose="020B0600070205080204" pitchFamily="50" charset="-128"/>
              </a:rPr>
              <a:t>これにより、チェーン店全体の評判を挽回してファンを増やすクレーム解消の活動が活性化される。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tx1"/>
                </a:solidFill>
                <a:latin typeface="ＭＳ Ｐゴシック" panose="020B0600070205080204" pitchFamily="50" charset="-128"/>
                <a:ea typeface="ＭＳ Ｐゴシック" panose="020B0600070205080204" pitchFamily="50" charset="-128"/>
              </a:rPr>
              <a:t>・</a:t>
            </a:r>
            <a:r>
              <a:rPr lang="ja-JP" altLang="en-US" sz="1600" dirty="0">
                <a:solidFill>
                  <a:srgbClr val="FF0000"/>
                </a:solidFill>
                <a:latin typeface="ＭＳ Ｐゴシック" panose="020B0600070205080204" pitchFamily="50" charset="-128"/>
                <a:ea typeface="ＭＳ Ｐゴシック" panose="020B0600070205080204" pitchFamily="50" charset="-128"/>
              </a:rPr>
              <a:t>演芸居酒屋</a:t>
            </a:r>
            <a:r>
              <a:rPr lang="ja-JP" altLang="en-US" sz="1600" dirty="0">
                <a:solidFill>
                  <a:schemeClr val="tx1"/>
                </a:solidFill>
                <a:latin typeface="ＭＳ Ｐゴシック" panose="020B0600070205080204" pitchFamily="50" charset="-128"/>
                <a:ea typeface="ＭＳ Ｐゴシック" panose="020B0600070205080204" pitchFamily="50" charset="-128"/>
              </a:rPr>
              <a:t>の特性も加味して、発生しているクレーム理由の仮説を設定して、その仮説を検証できるような記録、参照の仕組みを導入する。</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600" dirty="0">
                <a:solidFill>
                  <a:schemeClr val="accent2">
                    <a:lumMod val="60000"/>
                    <a:lumOff val="40000"/>
                  </a:schemeClr>
                </a:solidFill>
                <a:latin typeface="ＭＳ Ｐゴシック" panose="020B0600070205080204" pitchFamily="50" charset="-128"/>
                <a:ea typeface="ＭＳ Ｐゴシック" panose="020B0600070205080204" pitchFamily="50" charset="-128"/>
              </a:rPr>
              <a:t>・（別の方向性を設定した場合、「ネット上の好評価を得る仕組みを考える」などの解決イメージも有り得る。）</a:t>
            </a:r>
            <a:endParaRPr lang="en-US" altLang="ja-JP" sz="1600" dirty="0">
              <a:solidFill>
                <a:schemeClr val="accent2">
                  <a:lumMod val="60000"/>
                  <a:lumOff val="40000"/>
                </a:schemeClr>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kern="0" dirty="0">
              <a:solidFill>
                <a:schemeClr val="tx1"/>
              </a:solidFill>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C333A1DB-52EC-4A04-B0E1-B0BACF0B58C5}"/>
              </a:ext>
            </a:extLst>
          </p:cNvPr>
          <p:cNvSpPr txBox="1"/>
          <p:nvPr/>
        </p:nvSpPr>
        <p:spPr>
          <a:xfrm>
            <a:off x="2499234" y="2636043"/>
            <a:ext cx="2829197" cy="3745285"/>
          </a:xfrm>
          <a:prstGeom prst="rect">
            <a:avLst/>
          </a:prstGeom>
          <a:noFill/>
          <a:ln w="25400">
            <a:solidFill>
              <a:srgbClr val="0070C0"/>
            </a:solidFill>
          </a:ln>
        </p:spPr>
        <p:txBody>
          <a:bodyPr wrap="square" rtlCol="0">
            <a:noAutofit/>
          </a:bodyPr>
          <a:lstStyle/>
          <a:p>
            <a:pPr marL="342900" indent="-342900">
              <a:buSzPct val="100000"/>
              <a:buFont typeface="Wingdings" panose="05000000000000000000" pitchFamily="2" charset="2"/>
              <a:buChar char="u"/>
            </a:pPr>
            <a:r>
              <a:rPr lang="ja-JP" altLang="en-US" sz="2000" dirty="0">
                <a:solidFill>
                  <a:srgbClr val="0000CC"/>
                </a:solidFill>
                <a:latin typeface="ＭＳ Ｐゴシック" panose="020B0600070205080204" pitchFamily="50" charset="-128"/>
              </a:rPr>
              <a:t>問題分析の内容と</a:t>
            </a:r>
            <a:endParaRPr lang="en-US" altLang="ja-JP" sz="2000" dirty="0">
              <a:solidFill>
                <a:srgbClr val="0000CC"/>
              </a:solidFill>
              <a:latin typeface="ＭＳ Ｐゴシック" panose="020B0600070205080204" pitchFamily="50" charset="-128"/>
            </a:endParaRPr>
          </a:p>
          <a:p>
            <a:pPr>
              <a:buSzPct val="100000"/>
            </a:pPr>
            <a:r>
              <a:rPr lang="ja-JP" altLang="en-US" sz="2000" dirty="0">
                <a:solidFill>
                  <a:srgbClr val="0000CC"/>
                </a:solidFill>
                <a:latin typeface="ＭＳ Ｐゴシック" panose="020B0600070205080204" pitchFamily="50" charset="-128"/>
              </a:rPr>
              <a:t>　　解決の方向性</a:t>
            </a:r>
            <a:endParaRPr lang="en-US" altLang="ja-JP" sz="1600" dirty="0">
              <a:latin typeface="ＭＳ Ｐゴシック" panose="020B0600070205080204" pitchFamily="50" charset="-128"/>
            </a:endParaRPr>
          </a:p>
        </p:txBody>
      </p:sp>
      <p:sp>
        <p:nvSpPr>
          <p:cNvPr id="10" name="矢印: 右 9">
            <a:extLst>
              <a:ext uri="{FF2B5EF4-FFF2-40B4-BE49-F238E27FC236}">
                <a16:creationId xmlns:a16="http://schemas.microsoft.com/office/drawing/2014/main" id="{9D364518-ED26-4CE6-8FB7-4380095C2ECD}"/>
              </a:ext>
            </a:extLst>
          </p:cNvPr>
          <p:cNvSpPr/>
          <p:nvPr/>
        </p:nvSpPr>
        <p:spPr>
          <a:xfrm>
            <a:off x="2396294" y="3963831"/>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矢印: 右 10">
            <a:extLst>
              <a:ext uri="{FF2B5EF4-FFF2-40B4-BE49-F238E27FC236}">
                <a16:creationId xmlns:a16="http://schemas.microsoft.com/office/drawing/2014/main" id="{797CD361-4441-480A-99A1-DD9C50E79102}"/>
              </a:ext>
            </a:extLst>
          </p:cNvPr>
          <p:cNvSpPr/>
          <p:nvPr/>
        </p:nvSpPr>
        <p:spPr>
          <a:xfrm>
            <a:off x="5364088" y="3932188"/>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ボックス 2">
            <a:extLst>
              <a:ext uri="{FF2B5EF4-FFF2-40B4-BE49-F238E27FC236}">
                <a16:creationId xmlns:a16="http://schemas.microsoft.com/office/drawing/2014/main" id="{50C98AA5-1C47-495E-ADA9-1BDEF8BA2939}"/>
              </a:ext>
            </a:extLst>
          </p:cNvPr>
          <p:cNvSpPr txBox="1"/>
          <p:nvPr/>
        </p:nvSpPr>
        <p:spPr>
          <a:xfrm>
            <a:off x="399721" y="3025947"/>
            <a:ext cx="1949362" cy="3001024"/>
          </a:xfrm>
          <a:prstGeom prst="rect">
            <a:avLst/>
          </a:prstGeom>
          <a:solidFill>
            <a:schemeClr val="accent1"/>
          </a:solidFill>
        </p:spPr>
        <p:txBody>
          <a:bodyPr wrap="square" rtlCol="0">
            <a:noAutofit/>
          </a:bodyPr>
          <a:lstStyle/>
          <a:p>
            <a:pPr marL="0" indent="0">
              <a:buNone/>
            </a:pPr>
            <a:r>
              <a:rPr lang="ja-JP" altLang="en-US" sz="1600" b="0" kern="0" dirty="0">
                <a:latin typeface="ＭＳ Ｐゴシック" panose="020B0600070205080204" pitchFamily="50" charset="-128"/>
              </a:rPr>
              <a:t>解決に取組む問題を記載してください。</a:t>
            </a:r>
            <a:endParaRPr lang="en-US" altLang="ja-JP" sz="1600" b="0" kern="0" dirty="0">
              <a:latin typeface="ＭＳ Ｐゴシック" panose="020B0600070205080204" pitchFamily="50" charset="-128"/>
            </a:endParaRPr>
          </a:p>
          <a:p>
            <a:pPr marL="0" indent="0">
              <a:buNone/>
            </a:pPr>
            <a:endParaRPr lang="en-US" altLang="ja-JP" sz="1600" b="0" kern="0" dirty="0">
              <a:latin typeface="ＭＳ Ｐゴシック" panose="020B0600070205080204" pitchFamily="50" charset="-128"/>
            </a:endParaRPr>
          </a:p>
          <a:p>
            <a:pPr marL="0" indent="0">
              <a:buNone/>
            </a:pPr>
            <a:r>
              <a:rPr lang="ja-JP" altLang="en-US" sz="1600" dirty="0">
                <a:latin typeface="ＭＳ Ｐゴシック" panose="020B0600070205080204" pitchFamily="50" charset="-128"/>
              </a:rPr>
              <a:t>・問題は、出発点（目的）の取り方で変わります。</a:t>
            </a:r>
            <a:endParaRPr lang="en-US" altLang="ja-JP" sz="1600" dirty="0">
              <a:latin typeface="ＭＳ Ｐゴシック" panose="020B0600070205080204" pitchFamily="50" charset="-128"/>
            </a:endParaRPr>
          </a:p>
          <a:p>
            <a:pPr marL="0" indent="0">
              <a:buNone/>
            </a:pPr>
            <a:endParaRPr lang="en-US" altLang="ja-JP" sz="1600" b="0" kern="0" dirty="0">
              <a:latin typeface="ＭＳ Ｐゴシック" panose="020B0600070205080204" pitchFamily="50" charset="-128"/>
            </a:endParaRPr>
          </a:p>
          <a:p>
            <a:r>
              <a:rPr lang="ja-JP" altLang="en-US" sz="1600" dirty="0">
                <a:latin typeface="ＭＳ Ｐゴシック" panose="020B0600070205080204" pitchFamily="50" charset="-128"/>
              </a:rPr>
              <a:t>・ゴールイメージも記載してください。</a:t>
            </a:r>
          </a:p>
          <a:p>
            <a:pPr marL="0" indent="0">
              <a:buNone/>
            </a:pPr>
            <a:endParaRPr lang="en-US" altLang="ja-JP" sz="1600" b="0" kern="0" dirty="0">
              <a:latin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AFD0FF81-2153-43CC-A338-85D8BA0F5695}"/>
              </a:ext>
            </a:extLst>
          </p:cNvPr>
          <p:cNvSpPr txBox="1"/>
          <p:nvPr/>
        </p:nvSpPr>
        <p:spPr>
          <a:xfrm>
            <a:off x="5571853" y="3025946"/>
            <a:ext cx="3248618" cy="3355381"/>
          </a:xfrm>
          <a:prstGeom prst="rect">
            <a:avLst/>
          </a:prstGeom>
          <a:solidFill>
            <a:schemeClr val="accent1"/>
          </a:solidFill>
        </p:spPr>
        <p:txBody>
          <a:bodyPr wrap="square" rtlCol="0">
            <a:noAutofit/>
          </a:bodyPr>
          <a:lstStyle/>
          <a:p>
            <a:r>
              <a:rPr kumimoji="1" lang="ja-JP" altLang="en-US" sz="1600" b="0" dirty="0">
                <a:latin typeface="ＭＳ Ｐゴシック" panose="020B0600070205080204" pitchFamily="50" charset="-128"/>
              </a:rPr>
              <a:t>　左記で選んだ優先課題について、</a:t>
            </a:r>
            <a:r>
              <a:rPr lang="ja-JP" altLang="en-US" sz="1600" b="0" dirty="0">
                <a:latin typeface="ＭＳ Ｐゴシック" panose="020B0600070205080204" pitchFamily="50" charset="-128"/>
              </a:rPr>
              <a:t>どのように解決していくかの方向性を示してください。</a:t>
            </a:r>
            <a:endParaRPr lang="en-US" altLang="ja-JP" sz="1600" b="0" dirty="0">
              <a:latin typeface="ＭＳ Ｐゴシック" panose="020B0600070205080204" pitchFamily="50" charset="-128"/>
            </a:endParaRPr>
          </a:p>
          <a:p>
            <a:endParaRPr lang="en-US" altLang="ja-JP" sz="1600" b="0" dirty="0">
              <a:latin typeface="ＭＳ Ｐゴシック" panose="020B0600070205080204" pitchFamily="50" charset="-128"/>
            </a:endParaRPr>
          </a:p>
          <a:p>
            <a:r>
              <a:rPr lang="ja-JP" altLang="en-US" sz="1600" b="0" dirty="0">
                <a:latin typeface="ＭＳ Ｐゴシック" panose="020B0600070205080204" pitchFamily="50" charset="-128"/>
              </a:rPr>
              <a:t>　細かい実現方法の検討は次のプロセス以降で行います。</a:t>
            </a:r>
            <a:endParaRPr lang="en-US" altLang="ja-JP" sz="1600" b="0" dirty="0">
              <a:latin typeface="ＭＳ Ｐゴシック" panose="020B0600070205080204" pitchFamily="50" charset="-128"/>
            </a:endParaRPr>
          </a:p>
          <a:p>
            <a:r>
              <a:rPr lang="ja-JP" altLang="en-US" sz="1600" b="0" dirty="0">
                <a:latin typeface="ＭＳ Ｐゴシック" panose="020B0600070205080204" pitchFamily="50" charset="-128"/>
              </a:rPr>
              <a:t>　ここでは、どんな関係者からどういう要求事項を収集するかという基本的な方向性を示してください。</a:t>
            </a:r>
          </a:p>
          <a:p>
            <a:endParaRPr lang="en-US" altLang="ja-JP" sz="1600" b="0" dirty="0">
              <a:latin typeface="ＭＳ Ｐゴシック" panose="020B0600070205080204" pitchFamily="50" charset="-128"/>
            </a:endParaRPr>
          </a:p>
          <a:p>
            <a:r>
              <a:rPr lang="ja-JP" altLang="en-US" sz="1600" dirty="0">
                <a:latin typeface="ＭＳ Ｐゴシック" panose="020B0600070205080204" pitchFamily="50" charset="-128"/>
              </a:rPr>
              <a:t>・ゴールイメージとの関係も記載してください。</a:t>
            </a:r>
          </a:p>
          <a:p>
            <a:endParaRPr lang="en-US" altLang="ja-JP" sz="1600" b="0" dirty="0">
              <a:latin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66A3937B-8B82-41F6-B947-C84CB6251963}"/>
              </a:ext>
            </a:extLst>
          </p:cNvPr>
          <p:cNvSpPr txBox="1"/>
          <p:nvPr/>
        </p:nvSpPr>
        <p:spPr>
          <a:xfrm>
            <a:off x="450752" y="1705679"/>
            <a:ext cx="8369719" cy="760554"/>
          </a:xfrm>
          <a:prstGeom prst="rect">
            <a:avLst/>
          </a:prstGeom>
          <a:solidFill>
            <a:schemeClr val="accent1"/>
          </a:solidFill>
        </p:spPr>
        <p:txBody>
          <a:bodyPr wrap="square" rtlCol="0">
            <a:noAutofit/>
          </a:bodyPr>
          <a:lstStyle/>
          <a:p>
            <a:r>
              <a:rPr lang="ja-JP" altLang="en-US" sz="1600" b="0" dirty="0"/>
              <a:t>ケースの状況から問題として取り組むことに関わりの深い背景を記載してください</a:t>
            </a:r>
            <a:endParaRPr lang="en-US" altLang="ja-JP" sz="1600" b="0" dirty="0"/>
          </a:p>
        </p:txBody>
      </p:sp>
      <p:sp>
        <p:nvSpPr>
          <p:cNvPr id="17" name="テキスト ボックス 16">
            <a:extLst>
              <a:ext uri="{FF2B5EF4-FFF2-40B4-BE49-F238E27FC236}">
                <a16:creationId xmlns:a16="http://schemas.microsoft.com/office/drawing/2014/main" id="{731BC43A-5208-40FF-9208-EF0294280EE4}"/>
              </a:ext>
            </a:extLst>
          </p:cNvPr>
          <p:cNvSpPr txBox="1"/>
          <p:nvPr/>
        </p:nvSpPr>
        <p:spPr>
          <a:xfrm>
            <a:off x="2606519" y="3356992"/>
            <a:ext cx="2721912" cy="2880320"/>
          </a:xfrm>
          <a:prstGeom prst="rect">
            <a:avLst/>
          </a:prstGeom>
          <a:solidFill>
            <a:schemeClr val="accent1"/>
          </a:solidFill>
        </p:spPr>
        <p:txBody>
          <a:bodyPr wrap="square" rtlCol="0">
            <a:noAutofit/>
          </a:bodyPr>
          <a:lstStyle/>
          <a:p>
            <a:r>
              <a:rPr lang="ja-JP" altLang="en-US" sz="1600" b="0" dirty="0">
                <a:latin typeface="ＭＳ Ｐゴシック" panose="020B0600070205080204" pitchFamily="50" charset="-128"/>
              </a:rPr>
              <a:t>・取組む問題を分析して、解決のための課題の候補を複数個挙げて記載してください。</a:t>
            </a:r>
            <a:endParaRPr lang="en-US" altLang="ja-JP" sz="1600" b="0" dirty="0">
              <a:latin typeface="ＭＳ Ｐゴシック" panose="020B0600070205080204" pitchFamily="50" charset="-128"/>
            </a:endParaRPr>
          </a:p>
          <a:p>
            <a:endParaRPr lang="en-US" altLang="ja-JP" sz="1600" b="0" dirty="0">
              <a:latin typeface="ＭＳ Ｐゴシック" panose="020B0600070205080204" pitchFamily="50" charset="-128"/>
            </a:endParaRPr>
          </a:p>
          <a:p>
            <a:r>
              <a:rPr lang="ja-JP" altLang="en-US" sz="1600" b="0" dirty="0">
                <a:latin typeface="ＭＳ Ｐゴシック" panose="020B0600070205080204" pitchFamily="50" charset="-128"/>
              </a:rPr>
              <a:t>・その中から優先して取組む課題を選び、選定理由と併せて記載してください。</a:t>
            </a:r>
          </a:p>
          <a:p>
            <a:r>
              <a:rPr lang="ja-JP" altLang="en-US" sz="1600" b="0" dirty="0">
                <a:latin typeface="ＭＳ Ｐゴシック" panose="020B0600070205080204" pitchFamily="50" charset="-128"/>
              </a:rPr>
              <a:t>（二つ以上の課題を選んでも構いません）</a:t>
            </a:r>
            <a:endParaRPr lang="en-US" altLang="ja-JP" sz="1600" b="0" dirty="0">
              <a:latin typeface="ＭＳ Ｐゴシック" panose="020B0600070205080204" pitchFamily="50" charset="-128"/>
            </a:endParaRPr>
          </a:p>
        </p:txBody>
      </p:sp>
      <p:sp>
        <p:nvSpPr>
          <p:cNvPr id="18" name="タイトル 1">
            <a:extLst>
              <a:ext uri="{FF2B5EF4-FFF2-40B4-BE49-F238E27FC236}">
                <a16:creationId xmlns:a16="http://schemas.microsoft.com/office/drawing/2014/main" id="{6D95E22D-46FA-493F-8D33-357781429975}"/>
              </a:ext>
            </a:extLst>
          </p:cNvPr>
          <p:cNvSpPr>
            <a:spLocks noGrp="1"/>
          </p:cNvSpPr>
          <p:nvPr>
            <p:ph type="title"/>
          </p:nvPr>
        </p:nvSpPr>
        <p:spPr>
          <a:xfrm>
            <a:off x="323850" y="115888"/>
            <a:ext cx="8136582"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①ビジネス又はミッション分析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AB0524E4-9B45-4F02-9263-475FE714548D}"/>
              </a:ext>
            </a:extLst>
          </p:cNvPr>
          <p:cNvSpPr txBox="1"/>
          <p:nvPr/>
        </p:nvSpPr>
        <p:spPr>
          <a:xfrm>
            <a:off x="230828" y="783283"/>
            <a:ext cx="8682344" cy="461665"/>
          </a:xfrm>
          <a:prstGeom prst="rect">
            <a:avLst/>
          </a:prstGeom>
          <a:noFill/>
        </p:spPr>
        <p:txBody>
          <a:bodyPr wrap="square" rtlCol="0">
            <a:spAutoFit/>
          </a:bodyPr>
          <a:lstStyle/>
          <a:p>
            <a:r>
              <a:rPr lang="ja-JP" altLang="en-US" dirty="0">
                <a:latin typeface="ＭＳ Ｐゴシック" panose="020B0600070205080204" pitchFamily="50" charset="-128"/>
              </a:rPr>
              <a:t>ケースの資料を元にして　次のシートＡ　を作成してください</a:t>
            </a:r>
            <a:endParaRPr kumimoji="1" lang="ja-JP" altLang="en-US" dirty="0"/>
          </a:p>
        </p:txBody>
      </p:sp>
    </p:spTree>
    <p:extLst>
      <p:ext uri="{BB962C8B-B14F-4D97-AF65-F5344CB8AC3E}">
        <p14:creationId xmlns:p14="http://schemas.microsoft.com/office/powerpoint/2010/main" val="307223643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836712"/>
            <a:ext cx="8835091" cy="5616624"/>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シートＡ　の記載事項の詳細は次の通りです。</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a:t>
            </a:r>
            <a:r>
              <a:rPr lang="ja-JP" altLang="en-US" sz="2000" u="sng" dirty="0">
                <a:solidFill>
                  <a:srgbClr val="0000FF"/>
                </a:solidFill>
                <a:latin typeface="ＭＳ Ｐゴシック" panose="020B0600070205080204" pitchFamily="50" charset="-128"/>
                <a:ea typeface="ＭＳ Ｐゴシック" panose="020B0600070205080204" pitchFamily="50" charset="-128"/>
              </a:rPr>
              <a:t>事例の背景</a:t>
            </a:r>
            <a:r>
              <a:rPr lang="ja-JP" altLang="en-US" sz="2000" u="sng" dirty="0">
                <a:latin typeface="ＭＳ Ｐゴシック" panose="020B0600070205080204" pitchFamily="50" charset="-128"/>
                <a:ea typeface="ＭＳ Ｐゴシック" panose="020B0600070205080204" pitchFamily="50" charset="-128"/>
              </a:rPr>
              <a:t>　</a:t>
            </a:r>
            <a:endParaRPr lang="en-US" altLang="ja-JP" sz="1800" u="sng"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「ケースの前提」から問題として取組むことに関わりの深い事を記載してください。</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・特徴的な情報のみを設定してください。</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・状況を限定してもよいですが、限定した内容を前提条件として明示してください。</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a:t>
            </a:r>
            <a:r>
              <a:rPr lang="ja-JP" altLang="en-US" sz="2000" u="sng" dirty="0">
                <a:solidFill>
                  <a:srgbClr val="0000FF"/>
                </a:solidFill>
                <a:latin typeface="ＭＳ Ｐゴシック" panose="020B0600070205080204" pitchFamily="50" charset="-128"/>
                <a:ea typeface="ＭＳ Ｐゴシック" panose="020B0600070205080204" pitchFamily="50" charset="-128"/>
              </a:rPr>
              <a:t>問題</a:t>
            </a:r>
            <a:r>
              <a:rPr lang="ja-JP" altLang="en-US" sz="1800" dirty="0">
                <a:latin typeface="ＭＳ Ｐゴシック" panose="020B0600070205080204" pitchFamily="50" charset="-128"/>
                <a:ea typeface="ＭＳ Ｐゴシック" panose="020B0600070205080204" pitchFamily="50" charset="-128"/>
              </a:rPr>
              <a:t>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解決に取組む問題を記載してください。</a:t>
            </a:r>
            <a:endParaRPr lang="ja-JP" altLang="en-US" sz="20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・問題は、出発点（目的）の取り方で変わります。</a:t>
            </a:r>
            <a:endParaRPr lang="en-US" altLang="ja-JP" sz="20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a:t>
            </a:r>
            <a:r>
              <a:rPr lang="ja-JP" altLang="en-US" sz="1400" b="1" u="sng" dirty="0">
                <a:latin typeface="ＭＳ Ｐゴシック" panose="020B0600070205080204" pitchFamily="50" charset="-128"/>
                <a:ea typeface="ＭＳ Ｐゴシック" panose="020B0600070205080204" pitchFamily="50" charset="-128"/>
              </a:rPr>
              <a:t>ゴールイメージ</a:t>
            </a:r>
            <a:r>
              <a:rPr lang="ja-JP" altLang="en-US" sz="1400" dirty="0">
                <a:latin typeface="ＭＳ Ｐゴシック" panose="020B0600070205080204" pitchFamily="50" charset="-128"/>
                <a:ea typeface="ＭＳ Ｐゴシック" panose="020B0600070205080204" pitchFamily="50" charset="-128"/>
              </a:rPr>
              <a:t>も記載してください。</a:t>
            </a:r>
            <a:endParaRPr lang="ja-JP" altLang="en-US" sz="1400" dirty="0">
              <a:solidFill>
                <a:schemeClr val="accent2">
                  <a:lumMod val="75000"/>
                </a:schemeClr>
              </a:solidFill>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a:t>
            </a:r>
            <a:r>
              <a:rPr lang="ja-JP" altLang="en-US" sz="2000" u="sng" dirty="0">
                <a:solidFill>
                  <a:srgbClr val="0000FF"/>
                </a:solidFill>
                <a:latin typeface="ＭＳ Ｐゴシック" panose="020B0600070205080204" pitchFamily="50" charset="-128"/>
                <a:ea typeface="ＭＳ Ｐゴシック" panose="020B0600070205080204" pitchFamily="50" charset="-128"/>
              </a:rPr>
              <a:t>問題分析の内容と解決の方向性</a:t>
            </a:r>
            <a:endParaRPr lang="en-US" altLang="ja-JP" sz="2000" u="sng" dirty="0">
              <a:solidFill>
                <a:srgbClr val="0000FF"/>
              </a:solidFill>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取組む問題を分析して、解決のための課題の候補を複数個挙げて記載してく</a:t>
            </a:r>
            <a:r>
              <a:rPr lang="ja-JP" altLang="en-US" sz="1800" dirty="0" err="1">
                <a:latin typeface="ＭＳ Ｐゴシック" panose="020B0600070205080204" pitchFamily="50" charset="-128"/>
                <a:ea typeface="ＭＳ Ｐゴシック" panose="020B0600070205080204" pitchFamily="50" charset="-128"/>
              </a:rPr>
              <a:t>ださ</a:t>
            </a:r>
            <a:r>
              <a:rPr lang="ja-JP" altLang="en-US" sz="1800" dirty="0">
                <a:latin typeface="ＭＳ Ｐゴシック" panose="020B0600070205080204" pitchFamily="50" charset="-128"/>
                <a:ea typeface="ＭＳ Ｐゴシック" panose="020B0600070205080204" pitchFamily="50" charset="-128"/>
              </a:rPr>
              <a:t>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い。その中から優先して取組む課題を選び、選定理由と併せて記載してください。</a:t>
            </a:r>
          </a:p>
          <a:p>
            <a:pPr marL="0" indent="0">
              <a:buNone/>
            </a:pPr>
            <a:r>
              <a:rPr lang="ja-JP" altLang="en-US" sz="1400" dirty="0">
                <a:latin typeface="ＭＳ Ｐゴシック" panose="020B0600070205080204" pitchFamily="50" charset="-128"/>
                <a:ea typeface="ＭＳ Ｐゴシック" panose="020B0600070205080204" pitchFamily="50" charset="-128"/>
              </a:rPr>
              <a:t>　　　　　　・優先して取組む課題を複数個選んでも構いません。</a:t>
            </a:r>
          </a:p>
          <a:p>
            <a:pPr marL="0" indent="0">
              <a:buNone/>
            </a:pPr>
            <a:r>
              <a:rPr lang="ja-JP" altLang="en-US" sz="1800" dirty="0">
                <a:latin typeface="ＭＳ Ｐゴシック" panose="020B0600070205080204" pitchFamily="50" charset="-128"/>
                <a:ea typeface="ＭＳ Ｐゴシック" panose="020B0600070205080204" pitchFamily="50" charset="-128"/>
              </a:rPr>
              <a:t>　 ・</a:t>
            </a:r>
            <a:r>
              <a:rPr lang="ja-JP" altLang="en-US" sz="2000" u="sng" dirty="0">
                <a:solidFill>
                  <a:srgbClr val="0000FF"/>
                </a:solidFill>
                <a:latin typeface="ＭＳ Ｐゴシック" panose="020B0600070205080204" pitchFamily="50" charset="-128"/>
                <a:ea typeface="ＭＳ Ｐゴシック" panose="020B0600070205080204" pitchFamily="50" charset="-128"/>
              </a:rPr>
              <a:t>解決イメージ</a:t>
            </a:r>
            <a:endParaRPr lang="en-US" altLang="ja-JP" sz="1800" u="sng" dirty="0">
              <a:solidFill>
                <a:srgbClr val="0000FF"/>
              </a:solidFill>
              <a:latin typeface="ＭＳ Ｐゴシック" panose="020B0600070205080204" pitchFamily="50" charset="-128"/>
              <a:ea typeface="ＭＳ Ｐゴシック" panose="020B0600070205080204" pitchFamily="50" charset="-128"/>
            </a:endParaRPr>
          </a:p>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優先課題について、どのように解決していくかの方向性を示してください。</a:t>
            </a:r>
            <a:endParaRPr lang="en-US" altLang="ja-JP" sz="1600" dirty="0">
              <a:latin typeface="ＭＳ Ｐゴシック" panose="020B0600070205080204" pitchFamily="50" charset="-128"/>
              <a:ea typeface="ＭＳ Ｐゴシック" panose="020B0600070205080204" pitchFamily="50" charset="-128"/>
            </a:endParaRPr>
          </a:p>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400" dirty="0">
                <a:latin typeface="ＭＳ Ｐゴシック" panose="020B0600070205080204" pitchFamily="50" charset="-128"/>
                <a:ea typeface="ＭＳ Ｐゴシック" panose="020B0600070205080204" pitchFamily="50" charset="-128"/>
              </a:rPr>
              <a:t>細かい実現方法の検討は次のプロセス以降で行います。ここでは、どんな関係者からどういう要求事項</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を収集するかという基本的な方向性を示してください。</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latin typeface="ＭＳ Ｐゴシック" panose="020B0600070205080204" pitchFamily="50" charset="-128"/>
                <a:ea typeface="ＭＳ Ｐゴシック" panose="020B0600070205080204" pitchFamily="50" charset="-128"/>
              </a:rPr>
              <a:t>              </a:t>
            </a:r>
            <a:r>
              <a:rPr lang="ja-JP" altLang="en-US" sz="1600" dirty="0">
                <a:latin typeface="ＭＳ Ｐゴシック" panose="020B0600070205080204" pitchFamily="50" charset="-128"/>
                <a:ea typeface="ＭＳ Ｐゴシック" panose="020B0600070205080204" pitchFamily="50" charset="-128"/>
              </a:rPr>
              <a:t> ・</a:t>
            </a:r>
            <a:r>
              <a:rPr lang="ja-JP" altLang="en-US" sz="1400" b="1" u="sng" dirty="0">
                <a:latin typeface="ＭＳ Ｐゴシック" panose="020B0600070205080204" pitchFamily="50" charset="-128"/>
                <a:ea typeface="ＭＳ Ｐゴシック" panose="020B0600070205080204" pitchFamily="50" charset="-128"/>
              </a:rPr>
              <a:t>ゴールイメージとの関係</a:t>
            </a:r>
            <a:r>
              <a:rPr lang="ja-JP" altLang="en-US" sz="1400" dirty="0">
                <a:latin typeface="ＭＳ Ｐゴシック" panose="020B0600070205080204" pitchFamily="50" charset="-128"/>
                <a:ea typeface="ＭＳ Ｐゴシック" panose="020B0600070205080204" pitchFamily="50" charset="-128"/>
              </a:rPr>
              <a:t>を示して下さい。</a:t>
            </a:r>
          </a:p>
        </p:txBody>
      </p:sp>
      <p:sp>
        <p:nvSpPr>
          <p:cNvPr id="4" name="吹き出し: 角を丸めた四角形 3">
            <a:extLst>
              <a:ext uri="{FF2B5EF4-FFF2-40B4-BE49-F238E27FC236}">
                <a16:creationId xmlns:a16="http://schemas.microsoft.com/office/drawing/2014/main" id="{098318AD-E838-4480-811F-1272A2B48B8B}"/>
              </a:ext>
            </a:extLst>
          </p:cNvPr>
          <p:cNvSpPr/>
          <p:nvPr/>
        </p:nvSpPr>
        <p:spPr bwMode="auto">
          <a:xfrm>
            <a:off x="4741073" y="2492896"/>
            <a:ext cx="4248472" cy="1296144"/>
          </a:xfrm>
          <a:prstGeom prst="wedgeRoundRectCallout">
            <a:avLst>
              <a:gd name="adj1" fmla="val 10799"/>
              <a:gd name="adj2" fmla="val -98115"/>
              <a:gd name="adj3" fmla="val 16667"/>
            </a:avLst>
          </a:prstGeom>
          <a:noFill/>
          <a:ln w="31750" cap="flat" cmpd="sng" algn="ctr">
            <a:solidFill>
              <a:srgbClr val="00B0F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Autofit/>
          </a:bodyPr>
          <a:lstStyle/>
          <a:p>
            <a:pPr eaLnBrk="1" hangingPunct="1">
              <a:lnSpc>
                <a:spcPts val="1600"/>
              </a:lnSpc>
            </a:pPr>
            <a:r>
              <a:rPr kumimoji="1" lang="ja-JP" altLang="en-US" sz="1200" b="1" i="0" u="none" strike="noStrike" cap="none" normalizeH="0" baseline="0" dirty="0">
                <a:ln>
                  <a:noFill/>
                </a:ln>
                <a:solidFill>
                  <a:schemeClr val="tx1"/>
                </a:solidFill>
                <a:effectLst/>
                <a:latin typeface="ＭＳ Ｐゴシック" panose="020B0600070205080204" pitchFamily="50" charset="-128"/>
              </a:rPr>
              <a:t>問題を整理・分析</a:t>
            </a:r>
            <a:r>
              <a:rPr lang="ja-JP" altLang="en-US" sz="1200" dirty="0">
                <a:latin typeface="ＭＳ Ｐゴシック" panose="020B0600070205080204" pitchFamily="50" charset="-128"/>
              </a:rPr>
              <a:t>して、</a:t>
            </a:r>
            <a:endParaRPr lang="en-US" altLang="ja-JP" sz="1200" dirty="0">
              <a:latin typeface="ＭＳ Ｐゴシック" panose="020B0600070205080204" pitchFamily="50" charset="-128"/>
            </a:endParaRPr>
          </a:p>
          <a:p>
            <a:pPr eaLnBrk="1" hangingPunct="1">
              <a:lnSpc>
                <a:spcPts val="1600"/>
              </a:lnSpc>
            </a:pPr>
            <a:r>
              <a:rPr lang="ja-JP" altLang="en-US" sz="1200" dirty="0">
                <a:latin typeface="ＭＳ Ｐゴシック" panose="020B0600070205080204" pitchFamily="50" charset="-128"/>
              </a:rPr>
              <a:t>・大きな</a:t>
            </a:r>
            <a:r>
              <a:rPr kumimoji="1" lang="ja-JP" altLang="en-US" sz="1200" b="1" i="0" u="none" strike="noStrike" cap="none" normalizeH="0" baseline="0" dirty="0">
                <a:ln>
                  <a:noFill/>
                </a:ln>
                <a:solidFill>
                  <a:schemeClr val="tx1"/>
                </a:solidFill>
                <a:effectLst/>
                <a:latin typeface="ＭＳ Ｐゴシック" panose="020B0600070205080204" pitchFamily="50" charset="-128"/>
              </a:rPr>
              <a:t>問題の場合にその一部分を取組み対象にしたり</a:t>
            </a:r>
            <a:endParaRPr kumimoji="1" lang="en-US" altLang="ja-JP" sz="1200" b="1" i="0" u="none" strike="noStrike" cap="none" normalizeH="0" baseline="0" dirty="0">
              <a:ln>
                <a:noFill/>
              </a:ln>
              <a:solidFill>
                <a:schemeClr val="tx1"/>
              </a:solidFill>
              <a:effectLst/>
              <a:latin typeface="ＭＳ Ｐゴシック" panose="020B0600070205080204" pitchFamily="50" charset="-128"/>
            </a:endParaRPr>
          </a:p>
          <a:p>
            <a:pPr eaLnBrk="1" hangingPunct="1">
              <a:lnSpc>
                <a:spcPts val="1600"/>
              </a:lnSpc>
            </a:pPr>
            <a:r>
              <a:rPr kumimoji="1" lang="ja-JP" altLang="en-US" sz="1200" b="1" i="0" u="none" strike="noStrike" cap="none" normalizeH="0" baseline="0" dirty="0">
                <a:ln>
                  <a:noFill/>
                </a:ln>
                <a:solidFill>
                  <a:schemeClr val="tx1"/>
                </a:solidFill>
                <a:effectLst/>
                <a:latin typeface="ＭＳ Ｐゴシック" panose="020B0600070205080204" pitchFamily="50" charset="-128"/>
              </a:rPr>
              <a:t>・階層構造になっている問題の場合にその一部の階層を取組み対象にしたり</a:t>
            </a:r>
            <a:endParaRPr kumimoji="1" lang="en-US" altLang="ja-JP" sz="1200" b="1" i="0" u="none" strike="noStrike" cap="none" normalizeH="0" baseline="0" dirty="0">
              <a:ln>
                <a:noFill/>
              </a:ln>
              <a:solidFill>
                <a:schemeClr val="tx1"/>
              </a:solidFill>
              <a:effectLst/>
              <a:latin typeface="ＭＳ Ｐゴシック" panose="020B0600070205080204" pitchFamily="50" charset="-128"/>
            </a:endParaRPr>
          </a:p>
          <a:p>
            <a:pPr eaLnBrk="1" hangingPunct="1">
              <a:lnSpc>
                <a:spcPts val="1600"/>
              </a:lnSpc>
            </a:pPr>
            <a:r>
              <a:rPr kumimoji="1" lang="ja-JP" altLang="en-US" sz="1200" b="1" i="0" u="none" strike="noStrike" cap="none" normalizeH="0" baseline="0" dirty="0">
                <a:ln>
                  <a:noFill/>
                </a:ln>
                <a:solidFill>
                  <a:schemeClr val="tx1"/>
                </a:solidFill>
                <a:effectLst/>
                <a:latin typeface="ＭＳ Ｐゴシック" panose="020B0600070205080204" pitchFamily="50" charset="-128"/>
              </a:rPr>
              <a:t>することが考えられます。その場合は、その整理・分析の内容についても簡略に記述してください。</a:t>
            </a:r>
          </a:p>
        </p:txBody>
      </p:sp>
      <p:sp>
        <p:nvSpPr>
          <p:cNvPr id="8" name="タイトル 1">
            <a:extLst>
              <a:ext uri="{FF2B5EF4-FFF2-40B4-BE49-F238E27FC236}">
                <a16:creationId xmlns:a16="http://schemas.microsoft.com/office/drawing/2014/main" id="{FD09483F-049F-4752-8143-645906032721}"/>
              </a:ext>
            </a:extLst>
          </p:cNvPr>
          <p:cNvSpPr>
            <a:spLocks noGrp="1"/>
          </p:cNvSpPr>
          <p:nvPr>
            <p:ph type="title"/>
          </p:nvPr>
        </p:nvSpPr>
        <p:spPr>
          <a:xfrm>
            <a:off x="323850" y="115888"/>
            <a:ext cx="8136582"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①ビジネス又はミッション分析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5054326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51520" y="59544"/>
            <a:ext cx="7655270"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　（再掲）</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2800" dirty="0">
                <a:solidFill>
                  <a:schemeClr val="tx1"/>
                </a:solidFill>
                <a:latin typeface="ＭＳ Ｐゴシック" panose="020B0600070205080204" pitchFamily="50" charset="-128"/>
                <a:ea typeface="ＭＳ Ｐゴシック" panose="020B0600070205080204" pitchFamily="50" charset="-128"/>
              </a:rPr>
              <a:t>６．４．１　</a:t>
            </a:r>
            <a:r>
              <a:rPr lang="ja-JP" altLang="en-US" sz="2800" dirty="0">
                <a:solidFill>
                  <a:schemeClr val="tx1"/>
                </a:solidFill>
                <a:latin typeface="ＭＳ Ｐゴシック" panose="020B0600070205080204" pitchFamily="50" charset="-128"/>
                <a:ea typeface="ＭＳ Ｐゴシック" panose="020B0600070205080204" pitchFamily="50" charset="-128"/>
              </a:rPr>
              <a:t>ビジネス又はミッション分析</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1" lang="ja-JP" altLang="en-US" sz="3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j-cs"/>
            </a:endParaRPr>
          </a:p>
        </p:txBody>
      </p:sp>
      <p:sp>
        <p:nvSpPr>
          <p:cNvPr id="22" name="矢印: 右 21">
            <a:extLst>
              <a:ext uri="{FF2B5EF4-FFF2-40B4-BE49-F238E27FC236}">
                <a16:creationId xmlns:a16="http://schemas.microsoft.com/office/drawing/2014/main" id="{84095EBA-B6E9-44DC-9113-24518578C27D}"/>
              </a:ext>
            </a:extLst>
          </p:cNvPr>
          <p:cNvSpPr/>
          <p:nvPr/>
        </p:nvSpPr>
        <p:spPr>
          <a:xfrm>
            <a:off x="2443234" y="4641403"/>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5" name="矢印: 右 24">
            <a:extLst>
              <a:ext uri="{FF2B5EF4-FFF2-40B4-BE49-F238E27FC236}">
                <a16:creationId xmlns:a16="http://schemas.microsoft.com/office/drawing/2014/main" id="{2FF16422-64C4-4C3E-B672-B14098B6143E}"/>
              </a:ext>
            </a:extLst>
          </p:cNvPr>
          <p:cNvSpPr/>
          <p:nvPr/>
        </p:nvSpPr>
        <p:spPr>
          <a:xfrm>
            <a:off x="5353311" y="4648368"/>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9" name="テキスト プレースホルダー 4">
            <a:extLst>
              <a:ext uri="{FF2B5EF4-FFF2-40B4-BE49-F238E27FC236}">
                <a16:creationId xmlns:a16="http://schemas.microsoft.com/office/drawing/2014/main" id="{4034CF02-F4EF-4436-97C7-26761DDCBAF9}"/>
              </a:ext>
            </a:extLst>
          </p:cNvPr>
          <p:cNvSpPr txBox="1">
            <a:spLocks/>
          </p:cNvSpPr>
          <p:nvPr/>
        </p:nvSpPr>
        <p:spPr>
          <a:xfrm>
            <a:off x="838426" y="2385921"/>
            <a:ext cx="7897413" cy="13811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42900" marR="0" lvl="1"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Ø"/>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rPr>
              <a:t>解決すべき問題を分析し、その本質を捉えて解決すべき課題を</a:t>
            </a:r>
            <a:r>
              <a:rPr kumimoji="1" lang="ja-JP" altLang="en-US" sz="2000" b="0" i="0" u="none" strike="noStrike" kern="1200" cap="none" spc="0" normalizeH="0" baseline="0" noProof="0">
                <a:ln>
                  <a:noFill/>
                </a:ln>
                <a:solidFill>
                  <a:srgbClr val="000000"/>
                </a:solidFill>
                <a:effectLst/>
                <a:uLnTx/>
                <a:uFillTx/>
                <a:latin typeface="ＭＳ Ｐゴシック" panose="020B0600070205080204" pitchFamily="50" charset="-128"/>
                <a:ea typeface="ＭＳ Ｐゴシック" panose="020B0600070205080204" pitchFamily="50" charset="-128"/>
              </a:rPr>
              <a:t>明確化する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endParaRPr>
          </a:p>
          <a:p>
            <a:pPr marL="342900" marR="0" lvl="1"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Ø"/>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rPr>
              <a:t>解決策としてどこまで考えるか、話を広げてみる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endParaRPr>
          </a:p>
        </p:txBody>
      </p:sp>
      <p:graphicFrame>
        <p:nvGraphicFramePr>
          <p:cNvPr id="23" name="Group 61">
            <a:extLst>
              <a:ext uri="{FF2B5EF4-FFF2-40B4-BE49-F238E27FC236}">
                <a16:creationId xmlns:a16="http://schemas.microsoft.com/office/drawing/2014/main" id="{BB0DC2E2-A3CC-4510-88FB-2A1062DE89C1}"/>
              </a:ext>
            </a:extLst>
          </p:cNvPr>
          <p:cNvGraphicFramePr>
            <a:graphicFrameLocks/>
          </p:cNvGraphicFramePr>
          <p:nvPr>
            <p:extLst>
              <p:ext uri="{D42A27DB-BD31-4B8C-83A1-F6EECF244321}">
                <p14:modId xmlns:p14="http://schemas.microsoft.com/office/powerpoint/2010/main" val="1549431285"/>
              </p:ext>
            </p:extLst>
          </p:nvPr>
        </p:nvGraphicFramePr>
        <p:xfrm>
          <a:off x="450574" y="1323492"/>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HGPｺﾞｼｯｸE" panose="020B0900000000000000" pitchFamily="50" charset="-128"/>
                          <a:ea typeface="HGPｺﾞｼｯｸE" panose="020B0900000000000000" pitchFamily="50" charset="-128"/>
                        </a:rPr>
                        <a:t>事業や任務（非営利活動の場合）の定義、目的などを明確にして、解決や達成のイメージを描く</a:t>
                      </a:r>
                      <a:endParaRPr kumimoji="1" lang="en-US" altLang="ja-JP" sz="2000" b="1" i="0" u="none" strike="noStrike" cap="none" normalizeH="0" baseline="0" dirty="0">
                        <a:ln>
                          <a:noFill/>
                        </a:ln>
                        <a:solidFill>
                          <a:schemeClr val="tx1"/>
                        </a:solidFill>
                        <a:effectLst/>
                        <a:latin typeface="HGPｺﾞｼｯｸE" panose="020B0900000000000000" pitchFamily="50" charset="-128"/>
                        <a:ea typeface="HGPｺﾞｼｯｸE" panose="020B0900000000000000"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6" name="四角形: 角を丸くする 15">
            <a:extLst>
              <a:ext uri="{FF2B5EF4-FFF2-40B4-BE49-F238E27FC236}">
                <a16:creationId xmlns:a16="http://schemas.microsoft.com/office/drawing/2014/main" id="{544538B2-813B-4335-B73E-5E9D946DB7F3}"/>
              </a:ext>
            </a:extLst>
          </p:cNvPr>
          <p:cNvSpPr/>
          <p:nvPr/>
        </p:nvSpPr>
        <p:spPr>
          <a:xfrm>
            <a:off x="3275466" y="3478172"/>
            <a:ext cx="2039819" cy="2793319"/>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ビジネス</a:t>
            </a:r>
            <a:r>
              <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ミッションの分析</a:t>
            </a:r>
            <a:endPar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・課題や要求事</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　項の明確化</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・問題分析</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・目標設定</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など</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0" name="四角形: 角を丸くする 19">
            <a:extLst>
              <a:ext uri="{FF2B5EF4-FFF2-40B4-BE49-F238E27FC236}">
                <a16:creationId xmlns:a16="http://schemas.microsoft.com/office/drawing/2014/main" id="{9D935ACF-1781-4A36-909A-5FE6813CB18B}"/>
              </a:ext>
            </a:extLst>
          </p:cNvPr>
          <p:cNvSpPr/>
          <p:nvPr/>
        </p:nvSpPr>
        <p:spPr>
          <a:xfrm>
            <a:off x="838426" y="4049045"/>
            <a:ext cx="1575316" cy="171189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事業要請</a:t>
            </a:r>
            <a:endParaRPr kumimoji="1" lang="en-US" altLang="ja-JP"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戦略計画</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前提条件</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制約事項</a:t>
            </a:r>
          </a:p>
        </p:txBody>
      </p:sp>
      <p:sp>
        <p:nvSpPr>
          <p:cNvPr id="21" name="四角形: 角を丸くする 20">
            <a:extLst>
              <a:ext uri="{FF2B5EF4-FFF2-40B4-BE49-F238E27FC236}">
                <a16:creationId xmlns:a16="http://schemas.microsoft.com/office/drawing/2014/main" id="{4BBD5F4B-9C24-4814-B5E3-D37B32BEB427}"/>
              </a:ext>
            </a:extLst>
          </p:cNvPr>
          <p:cNvSpPr/>
          <p:nvPr/>
        </p:nvSpPr>
        <p:spPr>
          <a:xfrm>
            <a:off x="6116716" y="3771318"/>
            <a:ext cx="2763036" cy="221899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事業上の要求事項</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明確化した問題</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成功</a:t>
            </a:r>
            <a:r>
              <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妥当性確認</a:t>
            </a:r>
            <a:r>
              <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の基準</a:t>
            </a: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利害関係者の特定</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ライフサイクルのイメージ</a:t>
            </a: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4" name="テキスト プレースホルダー 4">
            <a:extLst>
              <a:ext uri="{FF2B5EF4-FFF2-40B4-BE49-F238E27FC236}">
                <a16:creationId xmlns:a16="http://schemas.microsoft.com/office/drawing/2014/main" id="{DD716EA3-1E5A-4E3B-91F3-30F56E6E72A3}"/>
              </a:ext>
            </a:extLst>
          </p:cNvPr>
          <p:cNvSpPr txBox="1">
            <a:spLocks/>
          </p:cNvSpPr>
          <p:nvPr/>
        </p:nvSpPr>
        <p:spPr>
          <a:xfrm>
            <a:off x="3189867" y="632308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
        <p:nvSpPr>
          <p:cNvPr id="17" name="スライド番号プレースホルダー 4">
            <a:extLst>
              <a:ext uri="{FF2B5EF4-FFF2-40B4-BE49-F238E27FC236}">
                <a16:creationId xmlns:a16="http://schemas.microsoft.com/office/drawing/2014/main" id="{138D899C-D2D0-4E45-93BA-E2F842DECD49}"/>
              </a:ext>
            </a:extLst>
          </p:cNvPr>
          <p:cNvSpPr>
            <a:spLocks noGrp="1"/>
          </p:cNvSpPr>
          <p:nvPr>
            <p:ph type="sldNum" sz="quarter" idx="12"/>
          </p:nvPr>
        </p:nvSpPr>
        <p:spPr>
          <a:xfrm>
            <a:off x="6553200" y="6526215"/>
            <a:ext cx="2133600" cy="287337"/>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BFB1F43-6F2E-4538-AABB-23AEDF146290}" type="slidenum">
              <a:rPr kumimoji="1" lang="ja-JP" altLang="en-US" sz="1400" b="0" i="0" u="none" strike="noStrike" kern="1200" cap="none" spc="0" normalizeH="0" baseline="0" noProof="0" smtClean="0">
                <a:ln>
                  <a:noFill/>
                </a:ln>
                <a:solidFill>
                  <a:srgbClr val="000066"/>
                </a:solidFill>
                <a:effectLst/>
                <a:uLnTx/>
                <a:uFillTx/>
                <a:latin typeface="ＭＳ Ｐゴシック" panose="020B0600070205080204"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8" name="フッター プレースホルダー 4">
            <a:extLst>
              <a:ext uri="{FF2B5EF4-FFF2-40B4-BE49-F238E27FC236}">
                <a16:creationId xmlns:a16="http://schemas.microsoft.com/office/drawing/2014/main" id="{8E86EBAB-EABC-47E1-8816-87C9CE179985}"/>
              </a:ext>
            </a:extLst>
          </p:cNvPr>
          <p:cNvSpPr>
            <a:spLocks noGrp="1"/>
          </p:cNvSpPr>
          <p:nvPr>
            <p:ph type="ftr" sz="quarter" idx="11"/>
          </p:nvPr>
        </p:nvSpPr>
        <p:spPr>
          <a:xfrm>
            <a:off x="3135313" y="6499991"/>
            <a:ext cx="2895600" cy="3524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　</a:t>
            </a: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2020 </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ＩＰＡ　</a:t>
            </a:r>
            <a:endPar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Tree>
    <p:extLst>
      <p:ext uri="{BB962C8B-B14F-4D97-AF65-F5344CB8AC3E}">
        <p14:creationId xmlns:p14="http://schemas.microsoft.com/office/powerpoint/2010/main" val="1852198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D74403DE-8D9A-4485-A73C-6F6A266EB7DA}"/>
              </a:ext>
            </a:extLst>
          </p:cNvPr>
          <p:cNvSpPr txBox="1">
            <a:spLocks/>
          </p:cNvSpPr>
          <p:nvPr/>
        </p:nvSpPr>
        <p:spPr bwMode="auto">
          <a:xfrm>
            <a:off x="395536" y="1052736"/>
            <a:ext cx="8324473" cy="1944216"/>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8000" tIns="45720" rIns="91440" bIns="45720" numCol="1" anchor="t" anchorCtr="0" compatLnSpc="1">
            <a:prstTxWarp prst="textNoShape">
              <a:avLst/>
            </a:prstTxWarp>
            <a:normAutofit lnSpcReduction="10000"/>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sz="1600" b="0" kern="0" dirty="0">
                <a:solidFill>
                  <a:srgbClr val="3333CC"/>
                </a:solidFill>
                <a:latin typeface="ＭＳ Ｐゴシック" panose="020B0600070205080204" pitchFamily="50" charset="-128"/>
                <a:ea typeface="ＭＳ Ｐゴシック" panose="020B0600070205080204" pitchFamily="50" charset="-128"/>
              </a:rPr>
              <a:t>事例の背景（前提条件など）</a:t>
            </a:r>
            <a:endParaRPr lang="en-US" altLang="ja-JP" sz="1600" b="0" kern="0" dirty="0">
              <a:solidFill>
                <a:srgbClr val="3333CC"/>
              </a:solidFill>
              <a:latin typeface="ＭＳ Ｐゴシック" panose="020B0600070205080204" pitchFamily="50" charset="-128"/>
              <a:ea typeface="ＭＳ Ｐゴシック" panose="020B0600070205080204" pitchFamily="50" charset="-128"/>
            </a:endParaRPr>
          </a:p>
          <a:p>
            <a:pPr lvl="1">
              <a:buClrTx/>
            </a:pPr>
            <a:r>
              <a:rPr lang="ja-JP" altLang="en-US" sz="1400" b="0" kern="0" dirty="0">
                <a:latin typeface="ＭＳ Ｐゴシック" panose="020B0600070205080204" pitchFamily="50" charset="-128"/>
                <a:ea typeface="ＭＳ Ｐゴシック" panose="020B0600070205080204" pitchFamily="50" charset="-128"/>
              </a:rPr>
              <a:t>お薬手帳に記録されている薬歴情報を医療機関や薬剤師と共有することは、正しい治療を受けるために重要な役割を果たす。</a:t>
            </a:r>
            <a:endParaRPr lang="en-US" altLang="ja-JP" sz="1400" b="0" kern="0" dirty="0">
              <a:latin typeface="ＭＳ Ｐゴシック" panose="020B0600070205080204" pitchFamily="50" charset="-128"/>
              <a:ea typeface="ＭＳ Ｐゴシック" panose="020B0600070205080204" pitchFamily="50" charset="-128"/>
            </a:endParaRPr>
          </a:p>
          <a:p>
            <a:pPr lvl="1">
              <a:buClrTx/>
            </a:pPr>
            <a:r>
              <a:rPr lang="ja-JP" altLang="en-US" sz="1400" b="0" kern="0" dirty="0">
                <a:latin typeface="ＭＳ Ｐゴシック" panose="020B0600070205080204" pitchFamily="50" charset="-128"/>
                <a:ea typeface="ＭＳ Ｐゴシック" panose="020B0600070205080204" pitchFamily="50" charset="-128"/>
              </a:rPr>
              <a:t>お薬手帳は本人が管理するもので、プライバシー性の高い薬歴情報が記載されている。新たな薬を処方された場合は、欠損が起きないようお薬手帳に記載されている薬歴情報を更新する必要がある。</a:t>
            </a:r>
            <a:endParaRPr lang="en-US" altLang="ja-JP" sz="1400" b="0" kern="0" dirty="0">
              <a:latin typeface="ＭＳ Ｐゴシック" panose="020B0600070205080204" pitchFamily="50" charset="-128"/>
              <a:ea typeface="ＭＳ Ｐゴシック" panose="020B0600070205080204" pitchFamily="50" charset="-128"/>
            </a:endParaRPr>
          </a:p>
          <a:p>
            <a:pPr lvl="1">
              <a:buClrTx/>
            </a:pPr>
            <a:r>
              <a:rPr lang="ja-JP" altLang="en-US" sz="1400" b="0" kern="0" dirty="0">
                <a:latin typeface="ＭＳ Ｐゴシック" panose="020B0600070205080204" pitchFamily="50" charset="-128"/>
                <a:ea typeface="ＭＳ Ｐゴシック" panose="020B0600070205080204" pitchFamily="50" charset="-128"/>
              </a:rPr>
              <a:t>しかし処方された時にお薬手帳を持参していないなど記録の欠損が生じることも多く、医療現場において期待されるほどには薬歴情報が活用されていない状況になっている。</a:t>
            </a:r>
            <a:endParaRPr lang="en-US" altLang="ja-JP" sz="1400" b="0" kern="0" dirty="0">
              <a:latin typeface="ＭＳ Ｐゴシック" panose="020B0600070205080204" pitchFamily="50" charset="-128"/>
              <a:ea typeface="ＭＳ Ｐゴシック" panose="020B0600070205080204" pitchFamily="50" charset="-128"/>
            </a:endParaRPr>
          </a:p>
        </p:txBody>
      </p:sp>
      <p:sp>
        <p:nvSpPr>
          <p:cNvPr id="11" name="コンテンツ プレースホルダー 2">
            <a:extLst>
              <a:ext uri="{FF2B5EF4-FFF2-40B4-BE49-F238E27FC236}">
                <a16:creationId xmlns:a16="http://schemas.microsoft.com/office/drawing/2014/main" id="{4CBC3A33-2DBA-4111-95AD-C83865B8D6CB}"/>
              </a:ext>
            </a:extLst>
          </p:cNvPr>
          <p:cNvSpPr txBox="1">
            <a:spLocks/>
          </p:cNvSpPr>
          <p:nvPr/>
        </p:nvSpPr>
        <p:spPr bwMode="auto">
          <a:xfrm>
            <a:off x="395536" y="3019599"/>
            <a:ext cx="2072104" cy="3433737"/>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問題</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indent="0">
              <a:buNone/>
            </a:pPr>
            <a:r>
              <a:rPr lang="ja-JP" altLang="en-US" sz="1600" b="0" kern="0" dirty="0">
                <a:solidFill>
                  <a:schemeClr val="tx1"/>
                </a:solidFill>
                <a:latin typeface="ＭＳ Ｐゴシック" panose="020B0600070205080204" pitchFamily="50" charset="-128"/>
                <a:ea typeface="ＭＳ Ｐゴシック" panose="020B0600070205080204" pitchFamily="50" charset="-128"/>
              </a:rPr>
              <a:t>お薬手帳は、常には持ち歩かれない傾向がある</a:t>
            </a:r>
            <a:endParaRPr lang="en-US" altLang="ja-JP" sz="1600" b="0" kern="0" dirty="0">
              <a:solidFill>
                <a:schemeClr val="tx1"/>
              </a:solidFill>
              <a:latin typeface="ＭＳ Ｐゴシック" panose="020B0600070205080204" pitchFamily="50" charset="-128"/>
              <a:ea typeface="ＭＳ Ｐゴシック" panose="020B0600070205080204" pitchFamily="50" charset="-128"/>
            </a:endParaRPr>
          </a:p>
          <a:p>
            <a:pPr marL="0" indent="0">
              <a:buNone/>
            </a:pPr>
            <a:endParaRPr lang="en-US" altLang="ja-JP" sz="1600" b="0" kern="0" dirty="0">
              <a:solidFill>
                <a:schemeClr val="tx1"/>
              </a:solidFill>
              <a:latin typeface="ＭＳ Ｐゴシック" panose="020B0600070205080204" pitchFamily="50" charset="-128"/>
              <a:ea typeface="ＭＳ Ｐゴシック" panose="020B0600070205080204" pitchFamily="50" charset="-128"/>
            </a:endParaRPr>
          </a:p>
          <a:p>
            <a:pPr marL="0" lvl="0" indent="0">
              <a:buNone/>
              <a:defRPr/>
            </a:pPr>
            <a:r>
              <a:rPr lang="ja-JP" altLang="en-US" sz="1600" b="0" u="sng" kern="0" dirty="0">
                <a:solidFill>
                  <a:srgbClr val="3333CC"/>
                </a:solidFill>
                <a:latin typeface="ＭＳ Ｐゴシック" panose="020B0600070205080204" pitchFamily="50" charset="-128"/>
                <a:ea typeface="ＭＳ Ｐゴシック" panose="020B0600070205080204" pitchFamily="50" charset="-128"/>
              </a:rPr>
              <a:t>ゴールイメージ</a:t>
            </a:r>
            <a:endParaRPr lang="en-US" altLang="ja-JP" sz="1600" b="0" u="sng" kern="0" dirty="0">
              <a:solidFill>
                <a:srgbClr val="3333CC"/>
              </a:solidFill>
              <a:latin typeface="ＭＳ Ｐゴシック" panose="020B0600070205080204" pitchFamily="50" charset="-128"/>
              <a:ea typeface="ＭＳ Ｐゴシック" panose="020B0600070205080204" pitchFamily="50" charset="-128"/>
            </a:endParaRPr>
          </a:p>
          <a:p>
            <a:pPr marL="0" lvl="0" indent="0">
              <a:buNone/>
              <a:defRPr/>
            </a:pPr>
            <a:r>
              <a:rPr lang="ja-JP" altLang="en-US" sz="1600" b="0" kern="0" dirty="0">
                <a:solidFill>
                  <a:srgbClr val="000000"/>
                </a:solidFill>
                <a:latin typeface="ＭＳ Ｐゴシック"/>
                <a:ea typeface="ＭＳ Ｐゴシック"/>
              </a:rPr>
              <a:t>持ち歩かれて薬歴情報が活用される</a:t>
            </a:r>
          </a:p>
        </p:txBody>
      </p:sp>
      <p:sp>
        <p:nvSpPr>
          <p:cNvPr id="12" name="コンテンツ プレースホルダー 2">
            <a:extLst>
              <a:ext uri="{FF2B5EF4-FFF2-40B4-BE49-F238E27FC236}">
                <a16:creationId xmlns:a16="http://schemas.microsoft.com/office/drawing/2014/main" id="{67F8798F-2E14-44E7-B80E-6AB74CC5E6FD}"/>
              </a:ext>
            </a:extLst>
          </p:cNvPr>
          <p:cNvSpPr txBox="1">
            <a:spLocks/>
          </p:cNvSpPr>
          <p:nvPr/>
        </p:nvSpPr>
        <p:spPr bwMode="auto">
          <a:xfrm>
            <a:off x="6228184" y="3019598"/>
            <a:ext cx="2491825" cy="3433738"/>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lnSpcReduction="10000"/>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解決のイメージ</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216000" lvl="0" indent="-216000">
              <a:spcBef>
                <a:spcPts val="600"/>
              </a:spcBef>
              <a:buSzPct val="137000"/>
              <a:defRPr/>
            </a:pPr>
            <a:r>
              <a:rPr lang="ja-JP" altLang="en-US" sz="1600" b="0" kern="0" dirty="0">
                <a:solidFill>
                  <a:srgbClr val="000000"/>
                </a:solidFill>
                <a:latin typeface="ＭＳ Ｐゴシック"/>
                <a:ea typeface="ＭＳ Ｐゴシック"/>
              </a:rPr>
              <a:t>携帯率の高い（携帯性の良い）手段を用いた仕組みとする</a:t>
            </a:r>
            <a:endParaRPr lang="en-US" altLang="ja-JP" sz="1600" b="0" kern="0" dirty="0">
              <a:solidFill>
                <a:srgbClr val="000000"/>
              </a:solidFill>
              <a:latin typeface="ＭＳ Ｐゴシック"/>
              <a:ea typeface="ＭＳ Ｐゴシック"/>
            </a:endParaRPr>
          </a:p>
          <a:p>
            <a:pPr marL="463550" lvl="1">
              <a:spcBef>
                <a:spcPts val="600"/>
              </a:spcBef>
              <a:buClr>
                <a:srgbClr val="000066"/>
              </a:buClr>
              <a:buSzPct val="137000"/>
              <a:buFont typeface="Arial" panose="020B0604020202020204" pitchFamily="34" charset="0"/>
              <a:buChar char="•"/>
              <a:defRPr/>
            </a:pPr>
            <a:r>
              <a:rPr lang="ja-JP" altLang="en-US" sz="1400" b="0" kern="0" dirty="0">
                <a:solidFill>
                  <a:srgbClr val="000000"/>
                </a:solidFill>
                <a:latin typeface="ＭＳ Ｐゴシック"/>
                <a:ea typeface="ＭＳ Ｐゴシック"/>
              </a:rPr>
              <a:t>なお共有される情報の内容やプライバシー保護のレベルが低下しないようにする</a:t>
            </a:r>
            <a:endParaRPr lang="en-US" altLang="ja-JP" sz="1400" b="0" kern="0" dirty="0">
              <a:solidFill>
                <a:srgbClr val="000000"/>
              </a:solidFill>
              <a:latin typeface="ＭＳ Ｐゴシック"/>
              <a:ea typeface="ＭＳ Ｐゴシック"/>
            </a:endParaRPr>
          </a:p>
          <a:p>
            <a:pPr marL="616050" lvl="1" indent="-216000">
              <a:spcBef>
                <a:spcPts val="600"/>
              </a:spcBef>
              <a:buClr>
                <a:srgbClr val="000066"/>
              </a:buClr>
              <a:buSzPct val="137000"/>
              <a:buFont typeface="Wingdings" pitchFamily="2" charset="2"/>
              <a:buChar char="s"/>
              <a:defRPr/>
            </a:pPr>
            <a:endParaRPr lang="en-US" altLang="ja-JP" sz="800" b="0" kern="0" dirty="0">
              <a:solidFill>
                <a:srgbClr val="000000"/>
              </a:solidFill>
              <a:latin typeface="ＭＳ Ｐゴシック"/>
              <a:ea typeface="ＭＳ Ｐゴシック"/>
            </a:endParaRPr>
          </a:p>
          <a:p>
            <a:pPr marL="0" indent="0">
              <a:spcBef>
                <a:spcPct val="0"/>
              </a:spcBef>
              <a:buClr>
                <a:srgbClr val="0000CC"/>
              </a:buClr>
              <a:buNone/>
            </a:pPr>
            <a:r>
              <a:rPr lang="ja-JP" altLang="en-US" sz="1600" b="0" u="sng" kern="0" dirty="0">
                <a:solidFill>
                  <a:srgbClr val="3333CC"/>
                </a:solidFill>
                <a:latin typeface="ＭＳ Ｐゴシック" panose="020B0600070205080204" pitchFamily="50" charset="-128"/>
                <a:ea typeface="ＭＳ Ｐゴシック" panose="020B0600070205080204" pitchFamily="50" charset="-128"/>
              </a:rPr>
              <a:t>ゴールイメージとの関係</a:t>
            </a:r>
            <a:endParaRPr lang="en-US" altLang="ja-JP" sz="1600" b="0" u="sng" kern="0" dirty="0">
              <a:solidFill>
                <a:srgbClr val="3333CC"/>
              </a:solidFill>
              <a:latin typeface="ＭＳ Ｐゴシック" panose="020B0600070205080204" pitchFamily="50" charset="-128"/>
              <a:ea typeface="ＭＳ Ｐゴシック" panose="020B0600070205080204" pitchFamily="50" charset="-128"/>
            </a:endParaRPr>
          </a:p>
          <a:p>
            <a:pPr marL="0" indent="0">
              <a:spcBef>
                <a:spcPts val="600"/>
              </a:spcBef>
              <a:buSzPct val="137000"/>
              <a:buNone/>
              <a:defRPr/>
            </a:pPr>
            <a:r>
              <a:rPr lang="ja-JP" altLang="en-US" sz="1600" b="0" kern="0" dirty="0">
                <a:solidFill>
                  <a:srgbClr val="000000"/>
                </a:solidFill>
                <a:latin typeface="ＭＳ Ｐゴシック"/>
                <a:ea typeface="ＭＳ Ｐゴシック"/>
              </a:rPr>
              <a:t>上記を実現することで、記録の欠損を防ぎ、治療時での薬歴情報活用を促進する</a:t>
            </a:r>
          </a:p>
        </p:txBody>
      </p:sp>
      <p:sp>
        <p:nvSpPr>
          <p:cNvPr id="13" name="テキスト ボックス 12">
            <a:extLst>
              <a:ext uri="{FF2B5EF4-FFF2-40B4-BE49-F238E27FC236}">
                <a16:creationId xmlns:a16="http://schemas.microsoft.com/office/drawing/2014/main" id="{74E9B2FA-A04C-4C54-ACDE-DACF65943E54}"/>
              </a:ext>
            </a:extLst>
          </p:cNvPr>
          <p:cNvSpPr txBox="1"/>
          <p:nvPr/>
        </p:nvSpPr>
        <p:spPr>
          <a:xfrm>
            <a:off x="361540" y="260648"/>
            <a:ext cx="8324473" cy="769441"/>
          </a:xfrm>
          <a:prstGeom prst="rect">
            <a:avLst/>
          </a:prstGeom>
          <a:noFill/>
          <a:ln>
            <a:noFill/>
          </a:ln>
        </p:spPr>
        <p:txBody>
          <a:bodyPr wrap="square" rtlCol="0">
            <a:spAutoFit/>
          </a:bodyPr>
          <a:lstStyle/>
          <a:p>
            <a:pPr marL="342900" indent="-342900">
              <a:buSzPct val="100000"/>
              <a:buFont typeface="Wingdings" panose="05000000000000000000" pitchFamily="2" charset="2"/>
              <a:buChar char="u"/>
            </a:pPr>
            <a:r>
              <a:rPr kumimoji="1" lang="ja-JP" altLang="en-US" dirty="0">
                <a:solidFill>
                  <a:srgbClr val="FF0000"/>
                </a:solidFill>
                <a:latin typeface="ＭＳ Ｐゴシック" panose="020B0600070205080204" pitchFamily="50" charset="-128"/>
              </a:rPr>
              <a:t>シート</a:t>
            </a:r>
            <a:r>
              <a:rPr kumimoji="1" lang="en-US" altLang="ja-JP" dirty="0">
                <a:solidFill>
                  <a:srgbClr val="FF0000"/>
                </a:solidFill>
                <a:latin typeface="ＭＳ Ｐゴシック" panose="020B0600070205080204" pitchFamily="50" charset="-128"/>
              </a:rPr>
              <a:t>A</a:t>
            </a:r>
            <a:r>
              <a:rPr kumimoji="1" lang="ja-JP" altLang="en-US" dirty="0">
                <a:solidFill>
                  <a:srgbClr val="FF0000"/>
                </a:solidFill>
                <a:latin typeface="ＭＳ Ｐゴシック" panose="020B0600070205080204" pitchFamily="50" charset="-128"/>
              </a:rPr>
              <a:t>サンプル　お薬手帳</a:t>
            </a:r>
            <a:endParaRPr kumimoji="1" lang="en-US" altLang="ja-JP" dirty="0">
              <a:solidFill>
                <a:srgbClr val="FF0000"/>
              </a:solidFill>
              <a:latin typeface="ＭＳ Ｐゴシック" panose="020B0600070205080204" pitchFamily="50" charset="-128"/>
            </a:endParaRPr>
          </a:p>
          <a:p>
            <a:pPr>
              <a:buSzPct val="100000"/>
            </a:pPr>
            <a:r>
              <a:rPr kumimoji="1" lang="ja-JP" altLang="en-US" sz="2000" dirty="0">
                <a:solidFill>
                  <a:srgbClr val="FF0000"/>
                </a:solidFill>
                <a:latin typeface="ＭＳ Ｐゴシック" panose="020B0600070205080204" pitchFamily="50" charset="-128"/>
              </a:rPr>
              <a:t>　前提条件の特徴　問題、</a:t>
            </a:r>
            <a:r>
              <a:rPr lang="ja-JP" altLang="en-US" sz="2000" dirty="0">
                <a:solidFill>
                  <a:srgbClr val="FF0000"/>
                </a:solidFill>
                <a:latin typeface="ＭＳ Ｐゴシック" panose="020B0600070205080204" pitchFamily="50" charset="-128"/>
              </a:rPr>
              <a:t>分析の内容と解決の方向性</a:t>
            </a:r>
            <a:r>
              <a:rPr kumimoji="1" lang="ja-JP" altLang="en-US" sz="2000" dirty="0">
                <a:solidFill>
                  <a:srgbClr val="FF0000"/>
                </a:solidFill>
                <a:latin typeface="ＭＳ Ｐゴシック" panose="020B0600070205080204" pitchFamily="50" charset="-128"/>
              </a:rPr>
              <a:t>、解決の</a:t>
            </a:r>
            <a:r>
              <a:rPr lang="ja-JP" altLang="en-US" sz="2000" dirty="0">
                <a:solidFill>
                  <a:srgbClr val="FF0000"/>
                </a:solidFill>
                <a:latin typeface="ＭＳ Ｐゴシック" panose="020B0600070205080204" pitchFamily="50" charset="-128"/>
              </a:rPr>
              <a:t>イメージ</a:t>
            </a:r>
            <a:endParaRPr kumimoji="1" lang="ja-JP" altLang="en-US" sz="2000" dirty="0">
              <a:solidFill>
                <a:srgbClr val="FF0000"/>
              </a:solidFill>
              <a:latin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4FB186BF-F467-4FBD-904F-CBBEACBD4E03}"/>
              </a:ext>
            </a:extLst>
          </p:cNvPr>
          <p:cNvSpPr txBox="1"/>
          <p:nvPr/>
        </p:nvSpPr>
        <p:spPr>
          <a:xfrm>
            <a:off x="2658716" y="3019599"/>
            <a:ext cx="3409986" cy="3433737"/>
          </a:xfrm>
          <a:prstGeom prst="rect">
            <a:avLst/>
          </a:prstGeom>
          <a:noFill/>
          <a:ln w="25400">
            <a:solidFill>
              <a:srgbClr val="0070C0"/>
            </a:solidFill>
          </a:ln>
        </p:spPr>
        <p:txBody>
          <a:bodyPr wrap="square" rtlCol="0">
            <a:noAutofit/>
          </a:bodyPr>
          <a:lstStyle/>
          <a:p>
            <a:pPr marL="342900" indent="-342900">
              <a:buSzPct val="100000"/>
              <a:buFont typeface="Wingdings" panose="05000000000000000000" pitchFamily="2" charset="2"/>
              <a:buChar char="u"/>
            </a:pPr>
            <a:r>
              <a:rPr lang="ja-JP" altLang="en-US" sz="2000" dirty="0">
                <a:solidFill>
                  <a:srgbClr val="0000CC"/>
                </a:solidFill>
                <a:latin typeface="+mn-ea"/>
              </a:rPr>
              <a:t>問題</a:t>
            </a:r>
            <a:r>
              <a:rPr lang="ja-JP" altLang="en-US" sz="2000" b="0" dirty="0">
                <a:solidFill>
                  <a:srgbClr val="3333CC"/>
                </a:solidFill>
                <a:latin typeface="ＭＳ Ｐゴシック" panose="020B0600070205080204" pitchFamily="50" charset="-128"/>
              </a:rPr>
              <a:t>分</a:t>
            </a:r>
            <a:r>
              <a:rPr kumimoji="1" lang="ja-JP" altLang="en-US" sz="2000" b="0" dirty="0">
                <a:solidFill>
                  <a:srgbClr val="3333CC"/>
                </a:solidFill>
                <a:latin typeface="ＭＳ Ｐゴシック" panose="020B0600070205080204" pitchFamily="50" charset="-128"/>
              </a:rPr>
              <a:t>析の内容と</a:t>
            </a:r>
            <a:endParaRPr kumimoji="1" lang="en-US" altLang="ja-JP" sz="2000" b="0" dirty="0">
              <a:solidFill>
                <a:srgbClr val="3333CC"/>
              </a:solidFill>
              <a:latin typeface="ＭＳ Ｐゴシック" panose="020B0600070205080204" pitchFamily="50" charset="-128"/>
            </a:endParaRPr>
          </a:p>
          <a:p>
            <a:pPr>
              <a:buSzPct val="100000"/>
            </a:pPr>
            <a:r>
              <a:rPr lang="ja-JP" altLang="en-US" sz="2000" b="0" dirty="0">
                <a:solidFill>
                  <a:srgbClr val="3333CC"/>
                </a:solidFill>
                <a:latin typeface="ＭＳ Ｐゴシック" panose="020B0600070205080204" pitchFamily="50" charset="-128"/>
              </a:rPr>
              <a:t>　　</a:t>
            </a:r>
            <a:r>
              <a:rPr kumimoji="1" lang="ja-JP" altLang="en-US" sz="2000" b="0" dirty="0">
                <a:solidFill>
                  <a:srgbClr val="3333CC"/>
                </a:solidFill>
                <a:latin typeface="ＭＳ Ｐゴシック" panose="020B0600070205080204" pitchFamily="50" charset="-128"/>
              </a:rPr>
              <a:t>解決の</a:t>
            </a:r>
            <a:r>
              <a:rPr lang="ja-JP" altLang="en-US" sz="2000" b="0" dirty="0">
                <a:solidFill>
                  <a:srgbClr val="3333CC"/>
                </a:solidFill>
                <a:latin typeface="ＭＳ Ｐゴシック" panose="020B0600070205080204" pitchFamily="50" charset="-128"/>
              </a:rPr>
              <a:t>方向性</a:t>
            </a:r>
            <a:endParaRPr lang="en-US" altLang="ja-JP" sz="1600" b="0" dirty="0">
              <a:latin typeface="ＭＳ Ｐゴシック" panose="020B0600070205080204" pitchFamily="50" charset="-128"/>
            </a:endParaRPr>
          </a:p>
          <a:p>
            <a:pPr>
              <a:buSzPct val="35000"/>
            </a:pPr>
            <a:r>
              <a:rPr lang="ja-JP" altLang="en-US" sz="1400" b="0" dirty="0">
                <a:latin typeface="ＭＳ Ｐゴシック" panose="020B0600070205080204" pitchFamily="50" charset="-128"/>
              </a:rPr>
              <a:t>問題解決に向けた課題の候補</a:t>
            </a:r>
            <a:endParaRPr lang="en-US" altLang="ja-JP" sz="1400" b="0" dirty="0">
              <a:latin typeface="ＭＳ Ｐゴシック" panose="020B0600070205080204" pitchFamily="50" charset="-128"/>
            </a:endParaRPr>
          </a:p>
          <a:p>
            <a:pPr>
              <a:buSzPct val="35000"/>
            </a:pPr>
            <a:r>
              <a:rPr lang="ja-JP" altLang="en-US" sz="1400" b="0" dirty="0">
                <a:latin typeface="ＭＳ Ｐゴシック" panose="020B0600070205080204" pitchFamily="50" charset="-128"/>
              </a:rPr>
              <a:t>①現行のお薬手帳を携帯したくなるような施策を導入する</a:t>
            </a:r>
            <a:endParaRPr lang="en-US" altLang="ja-JP" sz="1400" b="0" dirty="0">
              <a:latin typeface="ＭＳ Ｐゴシック" panose="020B0600070205080204" pitchFamily="50" charset="-128"/>
            </a:endParaRPr>
          </a:p>
          <a:p>
            <a:pPr>
              <a:buSzPct val="35000"/>
            </a:pPr>
            <a:r>
              <a:rPr lang="ja-JP" altLang="en-US" sz="1400" b="0" dirty="0">
                <a:latin typeface="ＭＳ Ｐゴシック" panose="020B0600070205080204" pitchFamily="50" charset="-128"/>
              </a:rPr>
              <a:t>②</a:t>
            </a:r>
            <a:r>
              <a:rPr lang="ja-JP" altLang="en-US" sz="1400" b="0" kern="0" dirty="0">
                <a:latin typeface="ＭＳ Ｐゴシック" panose="020B0600070205080204" pitchFamily="50" charset="-128"/>
              </a:rPr>
              <a:t>現行のお薬手帳に代わる、携帯性の良い新たな仕組みを導入する</a:t>
            </a:r>
            <a:endParaRPr lang="en-US" altLang="ja-JP" sz="1400" b="0" kern="0" dirty="0">
              <a:latin typeface="ＭＳ Ｐゴシック" panose="020B0600070205080204" pitchFamily="50" charset="-128"/>
            </a:endParaRPr>
          </a:p>
          <a:p>
            <a:pPr>
              <a:buSzPct val="35000"/>
            </a:pPr>
            <a:endParaRPr lang="en-US" altLang="ja-JP" sz="1400" b="0" kern="0" dirty="0">
              <a:solidFill>
                <a:srgbClr val="FF0000"/>
              </a:solidFill>
              <a:latin typeface="ＭＳ Ｐゴシック" panose="020B0600070205080204" pitchFamily="50" charset="-128"/>
            </a:endParaRPr>
          </a:p>
          <a:p>
            <a:pPr marL="92075" lvl="0" eaLnBrk="1" hangingPunct="1">
              <a:buSzPct val="35000"/>
              <a:defRPr/>
            </a:pPr>
            <a:r>
              <a:rPr lang="ja-JP" altLang="en-US" sz="1400" b="0" dirty="0">
                <a:solidFill>
                  <a:srgbClr val="000000"/>
                </a:solidFill>
                <a:latin typeface="ＭＳ Ｐゴシック"/>
                <a:ea typeface="ＭＳ Ｐゴシック"/>
              </a:rPr>
              <a:t>⇒（優先課題）</a:t>
            </a:r>
          </a:p>
          <a:p>
            <a:pPr marL="92075" lvl="0" eaLnBrk="1" hangingPunct="1">
              <a:buSzPct val="35000"/>
              <a:defRPr/>
            </a:pPr>
            <a:r>
              <a:rPr lang="en-US" altLang="ja-JP" sz="1400" b="0" dirty="0">
                <a:solidFill>
                  <a:srgbClr val="000000"/>
                </a:solidFill>
                <a:latin typeface="ＭＳ Ｐゴシック"/>
                <a:ea typeface="ＭＳ Ｐゴシック"/>
              </a:rPr>
              <a:t>①</a:t>
            </a:r>
            <a:r>
              <a:rPr lang="ja-JP" altLang="en-US" sz="1400" b="0" dirty="0">
                <a:solidFill>
                  <a:srgbClr val="000000"/>
                </a:solidFill>
                <a:latin typeface="ＭＳ Ｐゴシック"/>
                <a:ea typeface="ＭＳ Ｐゴシック"/>
              </a:rPr>
              <a:t>では施策の反応に個人差が生じやすいため、 ②の方向で携帯率を高めることで、より確実な薬歴情報の最新化を進め、共有の促進につなげる</a:t>
            </a:r>
          </a:p>
          <a:p>
            <a:pPr>
              <a:buSzPct val="35000"/>
            </a:pPr>
            <a:endParaRPr lang="en-US" altLang="ja-JP" sz="1200" b="0" dirty="0">
              <a:latin typeface="ＭＳ Ｐゴシック" panose="020B0600070205080204" pitchFamily="50" charset="-128"/>
            </a:endParaRPr>
          </a:p>
          <a:p>
            <a:pPr marL="342900" indent="-342900">
              <a:buSzPct val="35000"/>
              <a:buFont typeface="Wingdings" panose="05000000000000000000" pitchFamily="2" charset="2"/>
              <a:buChar char="u"/>
            </a:pPr>
            <a:endParaRPr kumimoji="1" lang="ja-JP" altLang="en-US" sz="2000" b="0" dirty="0">
              <a:latin typeface="ＭＳ Ｐゴシック" panose="020B0600070205080204" pitchFamily="50" charset="-128"/>
            </a:endParaRPr>
          </a:p>
        </p:txBody>
      </p:sp>
      <p:sp>
        <p:nvSpPr>
          <p:cNvPr id="19" name="矢印: 右 18">
            <a:extLst>
              <a:ext uri="{FF2B5EF4-FFF2-40B4-BE49-F238E27FC236}">
                <a16:creationId xmlns:a16="http://schemas.microsoft.com/office/drawing/2014/main" id="{2800F6C5-1A04-4777-9338-EB54863FB4B1}"/>
              </a:ext>
            </a:extLst>
          </p:cNvPr>
          <p:cNvSpPr/>
          <p:nvPr/>
        </p:nvSpPr>
        <p:spPr>
          <a:xfrm>
            <a:off x="2483437"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20" name="矢印: 右 19">
            <a:extLst>
              <a:ext uri="{FF2B5EF4-FFF2-40B4-BE49-F238E27FC236}">
                <a16:creationId xmlns:a16="http://schemas.microsoft.com/office/drawing/2014/main" id="{C1C16082-1EDF-4BCA-B0D1-86158D8941DB}"/>
              </a:ext>
            </a:extLst>
          </p:cNvPr>
          <p:cNvSpPr/>
          <p:nvPr/>
        </p:nvSpPr>
        <p:spPr>
          <a:xfrm>
            <a:off x="6068702"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0301401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D74403DE-8D9A-4485-A73C-6F6A266EB7DA}"/>
              </a:ext>
            </a:extLst>
          </p:cNvPr>
          <p:cNvSpPr txBox="1">
            <a:spLocks/>
          </p:cNvSpPr>
          <p:nvPr/>
        </p:nvSpPr>
        <p:spPr bwMode="auto">
          <a:xfrm>
            <a:off x="395536" y="764704"/>
            <a:ext cx="8324473" cy="223224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800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sz="1600" b="0" kern="0" dirty="0">
                <a:solidFill>
                  <a:srgbClr val="3333CC"/>
                </a:solidFill>
                <a:latin typeface="ＭＳ Ｐゴシック" panose="020B0600070205080204" pitchFamily="50" charset="-128"/>
                <a:ea typeface="ＭＳ Ｐゴシック" panose="020B0600070205080204" pitchFamily="50" charset="-128"/>
              </a:rPr>
              <a:t>事例の背景（前提条件など）</a:t>
            </a:r>
            <a:endParaRPr lang="en-US" altLang="ja-JP" sz="1600" b="0" kern="0" dirty="0">
              <a:solidFill>
                <a:srgbClr val="3333CC"/>
              </a:solidFill>
              <a:latin typeface="ＭＳ Ｐゴシック" panose="020B0600070205080204" pitchFamily="50" charset="-128"/>
              <a:ea typeface="ＭＳ Ｐゴシック" panose="020B0600070205080204" pitchFamily="50" charset="-128"/>
            </a:endParaRPr>
          </a:p>
        </p:txBody>
      </p:sp>
      <p:sp>
        <p:nvSpPr>
          <p:cNvPr id="11" name="コンテンツ プレースホルダー 2">
            <a:extLst>
              <a:ext uri="{FF2B5EF4-FFF2-40B4-BE49-F238E27FC236}">
                <a16:creationId xmlns:a16="http://schemas.microsoft.com/office/drawing/2014/main" id="{4CBC3A33-2DBA-4111-95AD-C83865B8D6CB}"/>
              </a:ext>
            </a:extLst>
          </p:cNvPr>
          <p:cNvSpPr txBox="1">
            <a:spLocks/>
          </p:cNvSpPr>
          <p:nvPr/>
        </p:nvSpPr>
        <p:spPr bwMode="auto">
          <a:xfrm>
            <a:off x="395536" y="3019599"/>
            <a:ext cx="2072104" cy="3433737"/>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問題</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800" b="0" u="sng" kern="0" dirty="0">
                <a:solidFill>
                  <a:srgbClr val="3333CC"/>
                </a:solidFill>
                <a:latin typeface="ＭＳ Ｐゴシック" panose="020B0600070205080204" pitchFamily="50" charset="-128"/>
                <a:ea typeface="ＭＳ Ｐゴシック" panose="020B0600070205080204" pitchFamily="50" charset="-128"/>
              </a:rPr>
              <a:t>ゴールイメージ</a:t>
            </a:r>
            <a:endParaRPr lang="en-US" altLang="ja-JP" sz="1800" b="0" u="sng" kern="0" dirty="0">
              <a:solidFill>
                <a:srgbClr val="3333CC"/>
              </a:solidFill>
              <a:latin typeface="ＭＳ Ｐゴシック" panose="020B0600070205080204" pitchFamily="50" charset="-128"/>
              <a:ea typeface="ＭＳ Ｐゴシック" panose="020B0600070205080204" pitchFamily="50" charset="-128"/>
            </a:endParaRPr>
          </a:p>
          <a:p>
            <a:pPr marL="0" indent="0">
              <a:buClr>
                <a:srgbClr val="0000CC"/>
              </a:buClr>
              <a:buNone/>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p:txBody>
      </p:sp>
      <p:sp>
        <p:nvSpPr>
          <p:cNvPr id="12" name="コンテンツ プレースホルダー 2">
            <a:extLst>
              <a:ext uri="{FF2B5EF4-FFF2-40B4-BE49-F238E27FC236}">
                <a16:creationId xmlns:a16="http://schemas.microsoft.com/office/drawing/2014/main" id="{67F8798F-2E14-44E7-B80E-6AB74CC5E6FD}"/>
              </a:ext>
            </a:extLst>
          </p:cNvPr>
          <p:cNvSpPr txBox="1">
            <a:spLocks/>
          </p:cNvSpPr>
          <p:nvPr/>
        </p:nvSpPr>
        <p:spPr bwMode="auto">
          <a:xfrm>
            <a:off x="6228184" y="3019598"/>
            <a:ext cx="2491825" cy="3433738"/>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
                <a:srgbClr val="0000CC"/>
              </a:buClr>
              <a:buFont typeface="Wingdings" panose="05000000000000000000" pitchFamily="2" charset="2"/>
              <a:buChar char="u"/>
            </a:pPr>
            <a:r>
              <a:rPr lang="ja-JP" altLang="en-US" sz="2000" b="0" kern="0" dirty="0">
                <a:solidFill>
                  <a:srgbClr val="3333CC"/>
                </a:solidFill>
                <a:latin typeface="ＭＳ Ｐゴシック" panose="020B0600070205080204" pitchFamily="50" charset="-128"/>
                <a:ea typeface="ＭＳ Ｐゴシック" panose="020B0600070205080204" pitchFamily="50" charset="-128"/>
              </a:rPr>
              <a:t>解決のイメージ</a:t>
            </a: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indent="0">
              <a:buClr>
                <a:srgbClr val="0000CC"/>
              </a:buClr>
              <a:buNone/>
            </a:pPr>
            <a:r>
              <a:rPr lang="ja-JP" altLang="en-US" sz="1800" b="0" u="sng" kern="0" dirty="0">
                <a:solidFill>
                  <a:srgbClr val="3333CC"/>
                </a:solidFill>
                <a:latin typeface="ＭＳ Ｐゴシック" panose="020B0600070205080204" pitchFamily="50" charset="-128"/>
                <a:ea typeface="ＭＳ Ｐゴシック" panose="020B0600070205080204" pitchFamily="50" charset="-128"/>
              </a:rPr>
              <a:t>ゴールイメージとの関係</a:t>
            </a:r>
            <a:endParaRPr lang="en-US" altLang="ja-JP" sz="1800" b="0" u="sng" kern="0" dirty="0">
              <a:solidFill>
                <a:srgbClr val="3333CC"/>
              </a:solidFill>
              <a:latin typeface="ＭＳ Ｐゴシック" panose="020B0600070205080204" pitchFamily="50" charset="-128"/>
              <a:ea typeface="ＭＳ Ｐゴシック" panose="020B0600070205080204" pitchFamily="50" charset="-128"/>
            </a:endParaRPr>
          </a:p>
          <a:p>
            <a:pPr marL="0" indent="0">
              <a:buClr>
                <a:srgbClr val="0000CC"/>
              </a:buClr>
              <a:buNone/>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a:buClr>
                <a:srgbClr val="0000CC"/>
              </a:buClr>
              <a:buFont typeface="Wingdings" panose="05000000000000000000" pitchFamily="2" charset="2"/>
              <a:buChar char="u"/>
            </a:pPr>
            <a:endParaRPr lang="en-US" altLang="ja-JP" sz="2000" b="0" kern="0" dirty="0">
              <a:solidFill>
                <a:srgbClr val="3333CC"/>
              </a:solidFill>
              <a:latin typeface="ＭＳ Ｐゴシック" panose="020B0600070205080204" pitchFamily="50" charset="-128"/>
              <a:ea typeface="ＭＳ Ｐゴシック" panose="020B0600070205080204" pitchFamily="50" charset="-128"/>
            </a:endParaRPr>
          </a:p>
          <a:p>
            <a:pPr marL="0" indent="0">
              <a:buNone/>
            </a:pPr>
            <a:endParaRPr lang="en-US" altLang="ja-JP" sz="1600" b="0" kern="0" dirty="0">
              <a:solidFill>
                <a:schemeClr val="tx1"/>
              </a:solidFill>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4FB186BF-F467-4FBD-904F-CBBEACBD4E03}"/>
              </a:ext>
            </a:extLst>
          </p:cNvPr>
          <p:cNvSpPr txBox="1"/>
          <p:nvPr/>
        </p:nvSpPr>
        <p:spPr>
          <a:xfrm>
            <a:off x="2658716" y="3019599"/>
            <a:ext cx="3409986" cy="3433737"/>
          </a:xfrm>
          <a:prstGeom prst="rect">
            <a:avLst/>
          </a:prstGeom>
          <a:noFill/>
          <a:ln w="25400">
            <a:solidFill>
              <a:srgbClr val="0070C0"/>
            </a:solidFill>
          </a:ln>
        </p:spPr>
        <p:txBody>
          <a:bodyPr wrap="square" rtlCol="0">
            <a:noAutofit/>
          </a:bodyPr>
          <a:lstStyle/>
          <a:p>
            <a:pPr marL="342900" indent="-342900">
              <a:buSzPct val="100000"/>
              <a:buFont typeface="Wingdings" panose="05000000000000000000" pitchFamily="2" charset="2"/>
              <a:buChar char="u"/>
            </a:pPr>
            <a:r>
              <a:rPr lang="ja-JP" altLang="en-US" sz="2000" b="0" dirty="0">
                <a:solidFill>
                  <a:srgbClr val="0000CC"/>
                </a:solidFill>
                <a:latin typeface="ＭＳ Ｐゴシック" panose="020B0600070205080204" pitchFamily="50" charset="-128"/>
              </a:rPr>
              <a:t>問題</a:t>
            </a:r>
            <a:r>
              <a:rPr lang="ja-JP" altLang="en-US" sz="2000" b="0" dirty="0">
                <a:solidFill>
                  <a:srgbClr val="3333CC"/>
                </a:solidFill>
                <a:latin typeface="ＭＳ Ｐゴシック" panose="020B0600070205080204" pitchFamily="50" charset="-128"/>
              </a:rPr>
              <a:t>分</a:t>
            </a:r>
            <a:r>
              <a:rPr kumimoji="1" lang="ja-JP" altLang="en-US" sz="2000" b="0" dirty="0">
                <a:solidFill>
                  <a:srgbClr val="3333CC"/>
                </a:solidFill>
                <a:latin typeface="ＭＳ Ｐゴシック" panose="020B0600070205080204" pitchFamily="50" charset="-128"/>
              </a:rPr>
              <a:t>析の内容と</a:t>
            </a:r>
            <a:endParaRPr kumimoji="1" lang="en-US" altLang="ja-JP" sz="2000" b="0" dirty="0">
              <a:solidFill>
                <a:srgbClr val="3333CC"/>
              </a:solidFill>
              <a:latin typeface="ＭＳ Ｐゴシック" panose="020B0600070205080204" pitchFamily="50" charset="-128"/>
            </a:endParaRPr>
          </a:p>
          <a:p>
            <a:pPr>
              <a:buSzPct val="100000"/>
            </a:pPr>
            <a:r>
              <a:rPr lang="ja-JP" altLang="en-US" sz="2000" b="0" dirty="0">
                <a:solidFill>
                  <a:srgbClr val="3333CC"/>
                </a:solidFill>
                <a:latin typeface="ＭＳ Ｐゴシック" panose="020B0600070205080204" pitchFamily="50" charset="-128"/>
              </a:rPr>
              <a:t>　　</a:t>
            </a:r>
            <a:r>
              <a:rPr kumimoji="1" lang="ja-JP" altLang="en-US" sz="2000" b="0" dirty="0">
                <a:solidFill>
                  <a:srgbClr val="3333CC"/>
                </a:solidFill>
                <a:latin typeface="ＭＳ Ｐゴシック" panose="020B0600070205080204" pitchFamily="50" charset="-128"/>
              </a:rPr>
              <a:t>解決の</a:t>
            </a:r>
            <a:r>
              <a:rPr lang="ja-JP" altLang="en-US" sz="2000" b="0" dirty="0">
                <a:solidFill>
                  <a:srgbClr val="3333CC"/>
                </a:solidFill>
                <a:latin typeface="ＭＳ Ｐゴシック" panose="020B0600070205080204" pitchFamily="50" charset="-128"/>
              </a:rPr>
              <a:t>方向性</a:t>
            </a:r>
            <a:endParaRPr lang="en-US" altLang="ja-JP" sz="1600" b="0" dirty="0">
              <a:latin typeface="ＭＳ Ｐゴシック" panose="020B0600070205080204" pitchFamily="50" charset="-128"/>
            </a:endParaRPr>
          </a:p>
          <a:p>
            <a:pPr>
              <a:buSzPct val="35000"/>
            </a:pPr>
            <a:endParaRPr lang="en-US" altLang="ja-JP" sz="1200" b="0" dirty="0">
              <a:latin typeface="ＭＳ Ｐゴシック" panose="020B0600070205080204" pitchFamily="50" charset="-128"/>
            </a:endParaRPr>
          </a:p>
          <a:p>
            <a:pPr marL="342900" indent="-342900">
              <a:buSzPct val="35000"/>
              <a:buFont typeface="Wingdings" panose="05000000000000000000" pitchFamily="2" charset="2"/>
              <a:buChar char="u"/>
            </a:pPr>
            <a:endParaRPr kumimoji="1" lang="ja-JP" altLang="en-US" sz="2000" b="0" dirty="0">
              <a:latin typeface="ＭＳ Ｐゴシック" panose="020B0600070205080204" pitchFamily="50" charset="-128"/>
            </a:endParaRPr>
          </a:p>
        </p:txBody>
      </p:sp>
      <p:sp>
        <p:nvSpPr>
          <p:cNvPr id="19" name="矢印: 右 18">
            <a:extLst>
              <a:ext uri="{FF2B5EF4-FFF2-40B4-BE49-F238E27FC236}">
                <a16:creationId xmlns:a16="http://schemas.microsoft.com/office/drawing/2014/main" id="{2800F6C5-1A04-4777-9338-EB54863FB4B1}"/>
              </a:ext>
            </a:extLst>
          </p:cNvPr>
          <p:cNvSpPr/>
          <p:nvPr/>
        </p:nvSpPr>
        <p:spPr>
          <a:xfrm>
            <a:off x="2483437"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20" name="矢印: 右 19">
            <a:extLst>
              <a:ext uri="{FF2B5EF4-FFF2-40B4-BE49-F238E27FC236}">
                <a16:creationId xmlns:a16="http://schemas.microsoft.com/office/drawing/2014/main" id="{C1C16082-1EDF-4BCA-B0D1-86158D8941DB}"/>
              </a:ext>
            </a:extLst>
          </p:cNvPr>
          <p:cNvSpPr/>
          <p:nvPr/>
        </p:nvSpPr>
        <p:spPr>
          <a:xfrm>
            <a:off x="6068702" y="4004196"/>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a:latin typeface="ＭＳ Ｐゴシック" panose="020B0600070205080204" pitchFamily="50" charset="-128"/>
              <a:ea typeface="ＭＳ Ｐゴシック" panose="020B0600070205080204" pitchFamily="50" charset="-128"/>
            </a:endParaRPr>
          </a:p>
        </p:txBody>
      </p:sp>
      <p:sp>
        <p:nvSpPr>
          <p:cNvPr id="9" name="タイトル 1">
            <a:extLst>
              <a:ext uri="{FF2B5EF4-FFF2-40B4-BE49-F238E27FC236}">
                <a16:creationId xmlns:a16="http://schemas.microsoft.com/office/drawing/2014/main" id="{CB3C72D8-0555-488F-87A4-404A3B625B88}"/>
              </a:ext>
            </a:extLst>
          </p:cNvPr>
          <p:cNvSpPr>
            <a:spLocks noGrp="1"/>
          </p:cNvSpPr>
          <p:nvPr>
            <p:ph type="title"/>
          </p:nvPr>
        </p:nvSpPr>
        <p:spPr>
          <a:xfrm>
            <a:off x="468312" y="44450"/>
            <a:ext cx="7200031" cy="648246"/>
          </a:xfrm>
        </p:spPr>
        <p:txBody>
          <a:bodyPr/>
          <a:lstStyle/>
          <a:p>
            <a:r>
              <a:rPr lang="ja-JP" altLang="en-US" dirty="0">
                <a:latin typeface="ＭＳ Ｐゴシック" panose="020B0600070205080204" pitchFamily="50" charset="-128"/>
                <a:ea typeface="ＭＳ Ｐゴシック" panose="020B0600070205080204" pitchFamily="50" charset="-128"/>
              </a:rPr>
              <a:t>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5" name="正方形/長方形 14">
            <a:extLst>
              <a:ext uri="{FF2B5EF4-FFF2-40B4-BE49-F238E27FC236}">
                <a16:creationId xmlns:a16="http://schemas.microsoft.com/office/drawing/2014/main" id="{EE1175BE-2629-4EF6-8A20-EDBA9A4C7EB8}"/>
              </a:ext>
            </a:extLst>
          </p:cNvPr>
          <p:cNvSpPr/>
          <p:nvPr/>
        </p:nvSpPr>
        <p:spPr>
          <a:xfrm>
            <a:off x="7324626" y="332656"/>
            <a:ext cx="135106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ＭＳ Ｐゴシック" panose="020B0600070205080204" pitchFamily="50" charset="-128"/>
                <a:ea typeface="ＭＳ Ｐゴシック" panose="020B0600070205080204" pitchFamily="50" charset="-128"/>
              </a:rPr>
              <a:t>シートＡ</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15559141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a:xfrm>
            <a:off x="323850" y="115888"/>
            <a:ext cx="8568952" cy="504825"/>
          </a:xfrm>
        </p:spPr>
        <p:txBody>
          <a:bodyPr/>
          <a:lstStyle/>
          <a:p>
            <a:r>
              <a:rPr lang="ja-JP" altLang="en-US" sz="2400" dirty="0">
                <a:latin typeface="ＭＳ Ｐゴシック" panose="020B0600070205080204" pitchFamily="50" charset="-128"/>
                <a:ea typeface="ＭＳ Ｐゴシック" panose="020B0600070205080204" pitchFamily="50" charset="-128"/>
              </a:rPr>
              <a:t>演習課題　 ②利害関係者ニーズ及び利害関係者要求事項定義</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3D8969EA-C98E-4196-9346-90D95FE490B6}"/>
              </a:ext>
            </a:extLst>
          </p:cNvPr>
          <p:cNvSpPr txBox="1"/>
          <p:nvPr/>
        </p:nvSpPr>
        <p:spPr>
          <a:xfrm>
            <a:off x="395536" y="4653136"/>
            <a:ext cx="8352928" cy="830997"/>
          </a:xfrm>
          <a:prstGeom prst="rect">
            <a:avLst/>
          </a:prstGeom>
          <a:noFill/>
          <a:ln>
            <a:solidFill>
              <a:srgbClr val="FF0000"/>
            </a:solidFill>
          </a:ln>
        </p:spPr>
        <p:txBody>
          <a:bodyPr wrap="square" rtlCol="0">
            <a:spAutoFit/>
          </a:bodyPr>
          <a:lstStyle/>
          <a:p>
            <a:r>
              <a:rPr lang="ja-JP" altLang="en-US" dirty="0">
                <a:solidFill>
                  <a:srgbClr val="FF0000"/>
                </a:solidFill>
                <a:latin typeface="ＭＳ Ｐゴシック" panose="020B0600070205080204" pitchFamily="50" charset="-128"/>
              </a:rPr>
              <a:t>シート</a:t>
            </a:r>
            <a:r>
              <a:rPr lang="en-US" altLang="ja-JP" dirty="0">
                <a:solidFill>
                  <a:srgbClr val="FF0000"/>
                </a:solidFill>
                <a:latin typeface="ＭＳ Ｐゴシック" panose="020B0600070205080204" pitchFamily="50" charset="-128"/>
              </a:rPr>
              <a:t>B</a:t>
            </a:r>
            <a:r>
              <a:rPr lang="ja-JP" altLang="en-US" dirty="0">
                <a:solidFill>
                  <a:srgbClr val="FF0000"/>
                </a:solidFill>
                <a:latin typeface="ＭＳ Ｐゴシック" panose="020B0600070205080204" pitchFamily="50" charset="-128"/>
              </a:rPr>
              <a:t>：コンテキスト図</a:t>
            </a:r>
          </a:p>
          <a:p>
            <a:r>
              <a:rPr kumimoji="1" lang="ja-JP" altLang="en-US" dirty="0">
                <a:solidFill>
                  <a:srgbClr val="FF0000"/>
                </a:solidFill>
                <a:latin typeface="ＭＳ Ｐゴシック" panose="020B0600070205080204" pitchFamily="50" charset="-128"/>
              </a:rPr>
              <a:t>シート</a:t>
            </a:r>
            <a:r>
              <a:rPr kumimoji="1" lang="en-US" altLang="ja-JP" dirty="0">
                <a:solidFill>
                  <a:srgbClr val="FF0000"/>
                </a:solidFill>
                <a:latin typeface="ＭＳ Ｐゴシック" panose="020B0600070205080204" pitchFamily="50" charset="-128"/>
              </a:rPr>
              <a:t>C</a:t>
            </a:r>
            <a:r>
              <a:rPr kumimoji="1" lang="ja-JP" altLang="en-US" dirty="0">
                <a:solidFill>
                  <a:srgbClr val="FF0000"/>
                </a:solidFill>
                <a:latin typeface="ＭＳ Ｐゴシック" panose="020B0600070205080204" pitchFamily="50" charset="-128"/>
              </a:rPr>
              <a:t>：要求事項一覧　＆　要求事項選択のポリシー</a:t>
            </a:r>
            <a:endParaRPr kumimoji="1" lang="en-US" altLang="ja-JP" dirty="0">
              <a:solidFill>
                <a:srgbClr val="FF0000"/>
              </a:solidFill>
              <a:latin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03728987-5B2F-4402-A29E-15CBF3884523}"/>
              </a:ext>
            </a:extLst>
          </p:cNvPr>
          <p:cNvSpPr>
            <a:spLocks noGrp="1"/>
          </p:cNvSpPr>
          <p:nvPr>
            <p:ph idx="1"/>
          </p:nvPr>
        </p:nvSpPr>
        <p:spPr>
          <a:xfrm>
            <a:off x="251520" y="712920"/>
            <a:ext cx="8568952" cy="3364152"/>
          </a:xfrm>
        </p:spPr>
        <p:txBody>
          <a:bodyPr/>
          <a:lstStyle/>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　演習課題の前提条件と　シート</a:t>
            </a:r>
            <a:r>
              <a:rPr lang="en-US" altLang="ja-JP" sz="2000" dirty="0">
                <a:latin typeface="ＭＳ Ｐゴシック" panose="020B0600070205080204" pitchFamily="50" charset="-128"/>
                <a:ea typeface="ＭＳ Ｐゴシック" panose="020B0600070205080204" pitchFamily="50" charset="-128"/>
              </a:rPr>
              <a:t>A</a:t>
            </a:r>
            <a:r>
              <a:rPr lang="ja-JP" altLang="en-US" sz="2000" dirty="0">
                <a:latin typeface="ＭＳ Ｐゴシック" panose="020B0600070205080204" pitchFamily="50" charset="-128"/>
                <a:ea typeface="ＭＳ Ｐゴシック" panose="020B0600070205080204" pitchFamily="50" charset="-128"/>
              </a:rPr>
              <a:t>　を使用して利害関係者の要求事項を導き、周辺との相互関係性を表すコンテキスト図（シート</a:t>
            </a:r>
            <a:r>
              <a:rPr lang="en-US" altLang="ja-JP" sz="2000" dirty="0">
                <a:latin typeface="ＭＳ Ｐゴシック" panose="020B0600070205080204" pitchFamily="50" charset="-128"/>
                <a:ea typeface="ＭＳ Ｐゴシック" panose="020B0600070205080204" pitchFamily="50" charset="-128"/>
              </a:rPr>
              <a:t>B</a:t>
            </a:r>
            <a:r>
              <a:rPr lang="ja-JP" altLang="en-US" sz="2000" dirty="0">
                <a:latin typeface="ＭＳ Ｐゴシック" panose="020B0600070205080204" pitchFamily="50" charset="-128"/>
                <a:ea typeface="ＭＳ Ｐゴシック" panose="020B0600070205080204" pitchFamily="50" charset="-128"/>
              </a:rPr>
              <a:t>）とに要求事項一覧（シート</a:t>
            </a:r>
            <a:r>
              <a:rPr lang="en-US" altLang="ja-JP" sz="2000" dirty="0">
                <a:latin typeface="ＭＳ Ｐゴシック" panose="020B0600070205080204" pitchFamily="50" charset="-128"/>
                <a:ea typeface="ＭＳ Ｐゴシック" panose="020B0600070205080204" pitchFamily="50" charset="-128"/>
              </a:rPr>
              <a:t>C</a:t>
            </a:r>
            <a:r>
              <a:rPr lang="ja-JP" altLang="en-US" sz="2000" dirty="0">
                <a:latin typeface="ＭＳ Ｐゴシック" panose="020B0600070205080204" pitchFamily="50" charset="-128"/>
                <a:ea typeface="ＭＳ Ｐゴシック" panose="020B0600070205080204" pitchFamily="50" charset="-128"/>
              </a:rPr>
              <a:t>）を作成してください。</a:t>
            </a:r>
            <a:endParaRPr lang="en-US" altLang="ja-JP" sz="2000" dirty="0">
              <a:latin typeface="ＭＳ Ｐゴシック" panose="020B0600070205080204" pitchFamily="50" charset="-128"/>
              <a:ea typeface="ＭＳ Ｐゴシック" panose="020B0600070205080204" pitchFamily="50" charset="-128"/>
            </a:endParaRPr>
          </a:p>
          <a:p>
            <a:pPr marL="540000" indent="-216000">
              <a:lnSpc>
                <a:spcPct val="120000"/>
              </a:lnSpc>
              <a:spcBef>
                <a:spcPts val="600"/>
              </a:spcBef>
              <a:buClrTx/>
              <a:buFont typeface="Arial" panose="020B0604020202020204" pitchFamily="34" charset="0"/>
              <a:buChar char="•"/>
            </a:pPr>
            <a:r>
              <a:rPr lang="ja-JP" altLang="en-US" sz="2000" dirty="0">
                <a:latin typeface="ＭＳ Ｐゴシック" panose="020B0600070205080204" pitchFamily="50" charset="-128"/>
                <a:ea typeface="ＭＳ Ｐゴシック" panose="020B0600070205080204" pitchFamily="50" charset="-128"/>
              </a:rPr>
              <a:t>検討にあたっては目的の達成のために発想を広げて検討してください。</a:t>
            </a:r>
            <a:endParaRPr lang="en-US" altLang="ja-JP" sz="2000" dirty="0">
              <a:latin typeface="ＭＳ Ｐゴシック" panose="020B0600070205080204" pitchFamily="50" charset="-128"/>
              <a:ea typeface="ＭＳ Ｐゴシック" panose="020B0600070205080204" pitchFamily="50" charset="-128"/>
            </a:endParaRPr>
          </a:p>
          <a:p>
            <a:pPr marL="540000" indent="-216000">
              <a:lnSpc>
                <a:spcPct val="120000"/>
              </a:lnSpc>
              <a:spcBef>
                <a:spcPts val="600"/>
              </a:spcBef>
              <a:buClrTx/>
              <a:buFont typeface="Arial" panose="020B0604020202020204" pitchFamily="34" charset="0"/>
              <a:buChar char="•"/>
            </a:pPr>
            <a:r>
              <a:rPr lang="ja-JP" altLang="en-US" sz="2000" dirty="0">
                <a:latin typeface="ＭＳ Ｐゴシック" panose="020B0600070205080204" pitchFamily="50" charset="-128"/>
                <a:ea typeface="ＭＳ Ｐゴシック" panose="020B0600070205080204" pitchFamily="50" charset="-128"/>
              </a:rPr>
              <a:t>まとめにあたっては</a:t>
            </a:r>
            <a:r>
              <a:rPr lang="ja-JP" altLang="en-US" sz="2000" u="sng" dirty="0">
                <a:latin typeface="ＭＳ Ｐゴシック" panose="020B0600070205080204" pitchFamily="50" charset="-128"/>
                <a:ea typeface="ＭＳ Ｐゴシック" panose="020B0600070205080204" pitchFamily="50" charset="-128"/>
              </a:rPr>
              <a:t>目的を考慮して優先事項</a:t>
            </a:r>
            <a:r>
              <a:rPr lang="ja-JP" altLang="en-US" sz="2000" dirty="0">
                <a:latin typeface="ＭＳ Ｐゴシック" panose="020B0600070205080204" pitchFamily="50" charset="-128"/>
                <a:ea typeface="ＭＳ Ｐゴシック" panose="020B0600070205080204" pitchFamily="50" charset="-128"/>
              </a:rPr>
              <a:t>に絞ってください。</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　ここで、</a:t>
            </a:r>
            <a:r>
              <a:rPr lang="ja-JP" altLang="en-US" sz="2000" dirty="0">
                <a:solidFill>
                  <a:srgbClr val="FF0000"/>
                </a:solidFill>
                <a:latin typeface="ＭＳ Ｐゴシック" panose="020B0600070205080204" pitchFamily="50" charset="-128"/>
                <a:ea typeface="ＭＳ Ｐゴシック" panose="020B0600070205080204" pitchFamily="50" charset="-128"/>
              </a:rPr>
              <a:t>今回の目的をどう考え、何を優先することにしたかを明確にして、</a:t>
            </a:r>
            <a:endParaRPr lang="en-US" altLang="ja-JP" sz="2000" dirty="0">
              <a:solidFill>
                <a:srgbClr val="FF0000"/>
              </a:solidFill>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要求事項選択のポリシーとしてシートＣに書き加えてください。</a:t>
            </a:r>
            <a:endParaRPr lang="en-US" altLang="ja-JP" sz="2000" dirty="0">
              <a:solidFill>
                <a:srgbClr val="FF0000"/>
              </a:solidFill>
              <a:latin typeface="ＭＳ Ｐゴシック" panose="020B0600070205080204" pitchFamily="50" charset="-128"/>
              <a:ea typeface="ＭＳ Ｐゴシック" panose="020B0600070205080204" pitchFamily="50" charset="-128"/>
            </a:endParaRPr>
          </a:p>
          <a:p>
            <a:pPr marL="0" indent="0">
              <a:spcBef>
                <a:spcPts val="0"/>
              </a:spcBef>
              <a:buNone/>
            </a:pPr>
            <a:endParaRPr lang="en-US" altLang="ja-JP" sz="2000" u="sng"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40973198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6B1CDE81-5C68-475E-A06E-9333D6FC3FE3}"/>
              </a:ext>
            </a:extLst>
          </p:cNvPr>
          <p:cNvSpPr>
            <a:spLocks noGrp="1"/>
          </p:cNvSpPr>
          <p:nvPr>
            <p:ph type="title"/>
          </p:nvPr>
        </p:nvSpPr>
        <p:spPr>
          <a:xfrm>
            <a:off x="539552" y="-91282"/>
            <a:ext cx="6983412" cy="1081088"/>
          </a:xfrm>
        </p:spPr>
        <p:txBody>
          <a:bodyPr/>
          <a:lstStyle/>
          <a:p>
            <a:r>
              <a:rPr kumimoji="1" lang="ja-JP" altLang="en-US" dirty="0">
                <a:solidFill>
                  <a:schemeClr val="tx1"/>
                </a:solidFill>
                <a:latin typeface="ＭＳ Ｐゴシック" panose="020B0600070205080204" pitchFamily="50" charset="-128"/>
                <a:ea typeface="ＭＳ Ｐゴシック" panose="020B0600070205080204" pitchFamily="50" charset="-128"/>
              </a:rPr>
              <a:t>グループ演習について</a:t>
            </a:r>
          </a:p>
        </p:txBody>
      </p:sp>
      <p:sp>
        <p:nvSpPr>
          <p:cNvPr id="7" name="コンテンツ プレースホルダー 2">
            <a:extLst>
              <a:ext uri="{FF2B5EF4-FFF2-40B4-BE49-F238E27FC236}">
                <a16:creationId xmlns:a16="http://schemas.microsoft.com/office/drawing/2014/main" id="{81323C1F-F341-4425-A5D2-6979BE131092}"/>
              </a:ext>
            </a:extLst>
          </p:cNvPr>
          <p:cNvSpPr>
            <a:spLocks noGrp="1"/>
          </p:cNvSpPr>
          <p:nvPr>
            <p:ph idx="1"/>
          </p:nvPr>
        </p:nvSpPr>
        <p:spPr>
          <a:xfrm>
            <a:off x="258618" y="989806"/>
            <a:ext cx="8626764" cy="5067300"/>
          </a:xfrm>
        </p:spPr>
        <p:txBody>
          <a:bodyPr/>
          <a:lstStyle/>
          <a:p>
            <a:pPr marL="0" indent="0">
              <a:lnSpc>
                <a:spcPct val="130000"/>
              </a:lnSpc>
              <a:spcBef>
                <a:spcPts val="600"/>
              </a:spcBef>
              <a:buNone/>
            </a:pPr>
            <a:r>
              <a:rPr lang="ja-JP" altLang="en-US" sz="2800" dirty="0">
                <a:latin typeface="ＭＳ Ｐゴシック" panose="020B0600070205080204" pitchFamily="50" charset="-128"/>
                <a:ea typeface="ＭＳ Ｐゴシック" panose="020B0600070205080204" pitchFamily="50" charset="-128"/>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ケースの説明」を読んで、目的に対応して導入するシステムの開発</a:t>
            </a:r>
            <a:r>
              <a:rPr lang="en-US" altLang="ja-JP" sz="2800" dirty="0">
                <a:solidFill>
                  <a:schemeClr val="tx1"/>
                </a:solidFill>
                <a:latin typeface="ＭＳ Ｐゴシック" panose="020B0600070205080204" pitchFamily="50" charset="-128"/>
                <a:ea typeface="ＭＳ Ｐゴシック" panose="020B0600070205080204" pitchFamily="50" charset="-128"/>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設計）を進めていただきます。</a:t>
            </a:r>
            <a:endParaRPr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0" indent="0">
              <a:lnSpc>
                <a:spcPct val="130000"/>
              </a:lnSpc>
              <a:spcBef>
                <a:spcPts val="600"/>
              </a:spcBef>
              <a:buNone/>
            </a:pP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lvl="1">
              <a:lnSpc>
                <a:spcPct val="130000"/>
              </a:lnSpc>
              <a:spcBef>
                <a:spcPts val="600"/>
              </a:spcBef>
              <a:buClrTx/>
              <a:buFont typeface="Wingdings" panose="05000000000000000000" pitchFamily="2" charset="2"/>
              <a:buChar char="l"/>
            </a:pPr>
            <a:r>
              <a:rPr lang="ja-JP" altLang="en-US" sz="2400" dirty="0">
                <a:latin typeface="ＭＳ Ｐゴシック" panose="020B0600070205080204" pitchFamily="50" charset="-128"/>
                <a:ea typeface="ＭＳ Ｐゴシック" panose="020B0600070205080204" pitchFamily="50" charset="-128"/>
              </a:rPr>
              <a:t>実施して頂くプロセスは以下の３プロセスです</a:t>
            </a:r>
            <a:endParaRPr lang="en-US" altLang="ja-JP" sz="2400" dirty="0">
              <a:latin typeface="ＭＳ Ｐゴシック" panose="020B0600070205080204" pitchFamily="50" charset="-128"/>
              <a:ea typeface="ＭＳ Ｐゴシック" panose="020B0600070205080204" pitchFamily="50" charset="-128"/>
            </a:endParaRPr>
          </a:p>
          <a:p>
            <a:pPr lvl="2">
              <a:lnSpc>
                <a:spcPct val="130000"/>
              </a:lnSpc>
              <a:spcBef>
                <a:spcPts val="600"/>
              </a:spcBef>
              <a:buClrTx/>
              <a:buFont typeface="Wingdings" panose="05000000000000000000" pitchFamily="2" charset="2"/>
              <a:buChar char="ü"/>
            </a:pPr>
            <a:r>
              <a:rPr kumimoji="0" lang="ja-JP" altLang="en-US" sz="2000" dirty="0">
                <a:latin typeface="ＭＳ Ｐゴシック" panose="020B0600070205080204" pitchFamily="50" charset="-128"/>
                <a:ea typeface="ＭＳ Ｐゴシック" panose="020B0600070205080204" pitchFamily="50" charset="-128"/>
              </a:rPr>
              <a:t>ビジネス又はミッション分析</a:t>
            </a:r>
            <a:endParaRPr kumimoji="0" lang="en-US" altLang="ja-JP" sz="2000" dirty="0">
              <a:latin typeface="ＭＳ Ｐゴシック" panose="020B0600070205080204" pitchFamily="50" charset="-128"/>
              <a:ea typeface="ＭＳ Ｐゴシック" panose="020B0600070205080204" pitchFamily="50" charset="-128"/>
            </a:endParaRPr>
          </a:p>
          <a:p>
            <a:pPr lvl="2">
              <a:lnSpc>
                <a:spcPct val="130000"/>
              </a:lnSpc>
              <a:spcBef>
                <a:spcPts val="600"/>
              </a:spcBef>
              <a:buClrTx/>
              <a:buFont typeface="Wingdings" panose="05000000000000000000" pitchFamily="2" charset="2"/>
              <a:buChar char="ü"/>
            </a:pPr>
            <a:r>
              <a:rPr kumimoji="0" lang="ja-JP" altLang="en-US" sz="2000" dirty="0">
                <a:latin typeface="ＭＳ Ｐゴシック" panose="020B0600070205080204" pitchFamily="50" charset="-128"/>
                <a:ea typeface="ＭＳ Ｐゴシック" panose="020B0600070205080204" pitchFamily="50" charset="-128"/>
              </a:rPr>
              <a:t>利害関係者ニーズと利害関係者要求事項定義</a:t>
            </a:r>
            <a:endParaRPr kumimoji="0" lang="en-US" altLang="ja-JP" sz="2000" dirty="0">
              <a:latin typeface="ＭＳ Ｐゴシック" panose="020B0600070205080204" pitchFamily="50" charset="-128"/>
              <a:ea typeface="ＭＳ Ｐゴシック" panose="020B0600070205080204" pitchFamily="50" charset="-128"/>
            </a:endParaRPr>
          </a:p>
          <a:p>
            <a:pPr lvl="2">
              <a:lnSpc>
                <a:spcPct val="130000"/>
              </a:lnSpc>
              <a:spcBef>
                <a:spcPts val="600"/>
              </a:spcBef>
              <a:buClrTx/>
              <a:buFont typeface="Wingdings" panose="05000000000000000000" pitchFamily="2" charset="2"/>
              <a:buChar char="ü"/>
            </a:pPr>
            <a:r>
              <a:rPr kumimoji="0" lang="ja-JP" altLang="en-US" sz="2000" dirty="0">
                <a:latin typeface="ＭＳ Ｐゴシック" panose="020B0600070205080204" pitchFamily="50" charset="-128"/>
                <a:ea typeface="ＭＳ Ｐゴシック" panose="020B0600070205080204" pitchFamily="50" charset="-128"/>
              </a:rPr>
              <a:t>システム要求事項定義</a:t>
            </a:r>
            <a:endParaRPr kumimoji="0" lang="en-US" altLang="ja-JP" sz="2000" dirty="0">
              <a:latin typeface="ＭＳ Ｐゴシック" panose="020B0600070205080204" pitchFamily="50" charset="-128"/>
              <a:ea typeface="ＭＳ Ｐゴシック" panose="020B0600070205080204" pitchFamily="50" charset="-128"/>
            </a:endParaRPr>
          </a:p>
          <a:p>
            <a:pPr>
              <a:lnSpc>
                <a:spcPct val="130000"/>
              </a:lnSpc>
              <a:spcBef>
                <a:spcPts val="600"/>
              </a:spcBef>
            </a:pPr>
            <a:endParaRPr kumimoji="1" lang="ja-JP" altLang="en-US" sz="2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3770878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95044" y="102176"/>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　（再掲）</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2400" dirty="0">
                <a:solidFill>
                  <a:schemeClr val="tx1"/>
                </a:solidFill>
                <a:latin typeface="ＭＳ Ｐゴシック" panose="020B0600070205080204" pitchFamily="50" charset="-128"/>
                <a:ea typeface="ＭＳ Ｐゴシック" panose="020B0600070205080204" pitchFamily="50" charset="-128"/>
              </a:rPr>
              <a:t>６．４．２　利害関係者ニーズ及び利害関係者要求事項定義</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矢印: 右 7">
            <a:extLst>
              <a:ext uri="{FF2B5EF4-FFF2-40B4-BE49-F238E27FC236}">
                <a16:creationId xmlns:a16="http://schemas.microsoft.com/office/drawing/2014/main" id="{C1283FB2-73F3-4FE2-9C9A-C131D8F62DD8}"/>
              </a:ext>
            </a:extLst>
          </p:cNvPr>
          <p:cNvSpPr/>
          <p:nvPr/>
        </p:nvSpPr>
        <p:spPr>
          <a:xfrm>
            <a:off x="2707208" y="369894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07146" y="369894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graphicFrame>
        <p:nvGraphicFramePr>
          <p:cNvPr id="15" name="Group 61">
            <a:extLst>
              <a:ext uri="{FF2B5EF4-FFF2-40B4-BE49-F238E27FC236}">
                <a16:creationId xmlns:a16="http://schemas.microsoft.com/office/drawing/2014/main" id="{56A21CBF-77A2-4149-8465-032BDF516504}"/>
              </a:ext>
            </a:extLst>
          </p:cNvPr>
          <p:cNvGraphicFramePr>
            <a:graphicFrameLocks/>
          </p:cNvGraphicFramePr>
          <p:nvPr>
            <p:extLst>
              <p:ext uri="{D42A27DB-BD31-4B8C-83A1-F6EECF244321}">
                <p14:modId xmlns:p14="http://schemas.microsoft.com/office/powerpoint/2010/main" val="4209248049"/>
              </p:ext>
            </p:extLst>
          </p:nvPr>
        </p:nvGraphicFramePr>
        <p:xfrm>
          <a:off x="432657" y="1327981"/>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利害関係者のニーズを把握し、コンテキスト等（周辺環境）を分析して、対象システムに対する要求事項を定義する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6" name="四角形: 角を丸くする 15">
            <a:extLst>
              <a:ext uri="{FF2B5EF4-FFF2-40B4-BE49-F238E27FC236}">
                <a16:creationId xmlns:a16="http://schemas.microsoft.com/office/drawing/2014/main" id="{1F05B80A-0ED8-477C-ABF6-4C79BEA278B1}"/>
              </a:ext>
            </a:extLst>
          </p:cNvPr>
          <p:cNvSpPr/>
          <p:nvPr/>
        </p:nvSpPr>
        <p:spPr>
          <a:xfrm>
            <a:off x="3467690" y="2452925"/>
            <a:ext cx="2728741" cy="3753326"/>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利害関係者ニーズ</a:t>
            </a:r>
            <a:r>
              <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要求事項を定義する</a:t>
            </a:r>
            <a:endParaRPr kumimoji="1" lang="en-US" altLang="ja-JP" sz="2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利害関係者ニーズヒアリング</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コンテキスト図作成</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ニーズを要求事項に変換する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優先順位付け</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移行</a:t>
            </a:r>
            <a:r>
              <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運用の方針検討</a:t>
            </a:r>
          </a:p>
        </p:txBody>
      </p:sp>
      <p:sp>
        <p:nvSpPr>
          <p:cNvPr id="17" name="四角形: 角を丸くする 16">
            <a:extLst>
              <a:ext uri="{FF2B5EF4-FFF2-40B4-BE49-F238E27FC236}">
                <a16:creationId xmlns:a16="http://schemas.microsoft.com/office/drawing/2014/main" id="{82952520-C058-4F4F-B20B-0E71EFE2F203}"/>
              </a:ext>
            </a:extLst>
          </p:cNvPr>
          <p:cNvSpPr/>
          <p:nvPr/>
        </p:nvSpPr>
        <p:spPr>
          <a:xfrm>
            <a:off x="295044" y="2518997"/>
            <a:ext cx="2355345" cy="3191865"/>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ビジネス</a:t>
            </a:r>
            <a:r>
              <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ミッション分析結果</a:t>
            </a:r>
            <a:endPar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8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事業上の要求事項</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明確化した問題</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成功</a:t>
            </a:r>
            <a:r>
              <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妥当性確認</a:t>
            </a:r>
            <a:r>
              <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a:t>
            </a: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の基準</a:t>
            </a: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利害関係者の特定</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80000" marR="0" lvl="0" indent="-180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ライフサイクルのイメージ</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8" name="四角形: 角を丸くする 17">
            <a:extLst>
              <a:ext uri="{FF2B5EF4-FFF2-40B4-BE49-F238E27FC236}">
                <a16:creationId xmlns:a16="http://schemas.microsoft.com/office/drawing/2014/main" id="{7A911EC2-397B-4983-B083-5F102E9885BA}"/>
              </a:ext>
            </a:extLst>
          </p:cNvPr>
          <p:cNvSpPr/>
          <p:nvPr/>
        </p:nvSpPr>
        <p:spPr>
          <a:xfrm>
            <a:off x="7013732" y="2582389"/>
            <a:ext cx="1899271" cy="312278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eaLnBrk="1" fontAlgn="auto" hangingPunct="1">
              <a:spcBef>
                <a:spcPts val="0"/>
              </a:spcBef>
              <a:spcAft>
                <a:spcPts val="0"/>
              </a:spcAft>
            </a:pPr>
            <a:r>
              <a:rPr lang="ja-JP" altLang="en-US" b="0" dirty="0">
                <a:solidFill>
                  <a:srgbClr val="000000"/>
                </a:solidFill>
                <a:latin typeface="ＭＳ Ｐゴシック" panose="020B0600070205080204" pitchFamily="50" charset="-128"/>
                <a:ea typeface="ＭＳ Ｐゴシック" panose="020B0600070205080204" pitchFamily="50" charset="-128"/>
              </a:rPr>
              <a:t>利害関係者の要求事項</a:t>
            </a:r>
            <a:endParaRPr lang="en-US" altLang="ja-JP" b="0" dirty="0">
              <a:solidFill>
                <a:srgbClr val="000000"/>
              </a:solidFill>
              <a:latin typeface="ＭＳ Ｐゴシック" panose="020B0600070205080204" pitchFamily="50" charset="-128"/>
              <a:ea typeface="ＭＳ Ｐゴシック" panose="020B0600070205080204" pitchFamily="50" charset="-128"/>
            </a:endParaRPr>
          </a:p>
          <a:p>
            <a:pPr lvl="0" defTabSz="457200" eaLnBrk="1" fontAlgn="auto" hangingPunct="1">
              <a:spcBef>
                <a:spcPts val="0"/>
              </a:spcBef>
              <a:spcAft>
                <a:spcPts val="0"/>
              </a:spcAft>
            </a:pPr>
            <a:endParaRPr lang="en-US" altLang="ja-JP" b="0" dirty="0">
              <a:solidFill>
                <a:srgbClr val="000000"/>
              </a:solidFill>
              <a:latin typeface="ＭＳ Ｐゴシック" panose="020B0600070205080204" pitchFamily="50" charset="-128"/>
              <a:ea typeface="ＭＳ Ｐゴシック" panose="020B0600070205080204" pitchFamily="50" charset="-128"/>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ニーズ</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要求事項の優先順位</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44000" marR="0" lvl="0" indent="-144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運用の考え方</a:t>
            </a:r>
            <a:endParaRPr kumimoji="1" lang="en-US" altLang="ja-JP" sz="1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4" name="テキスト プレースホルダー 4">
            <a:extLst>
              <a:ext uri="{FF2B5EF4-FFF2-40B4-BE49-F238E27FC236}">
                <a16:creationId xmlns:a16="http://schemas.microsoft.com/office/drawing/2014/main" id="{84D938FC-ED88-4E48-BF0C-2AA545345DB2}"/>
              </a:ext>
            </a:extLst>
          </p:cNvPr>
          <p:cNvSpPr txBox="1">
            <a:spLocks/>
          </p:cNvSpPr>
          <p:nvPr/>
        </p:nvSpPr>
        <p:spPr>
          <a:xfrm>
            <a:off x="3171763" y="6304283"/>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
        <p:nvSpPr>
          <p:cNvPr id="12" name="スライド番号プレースホルダー 4">
            <a:extLst>
              <a:ext uri="{FF2B5EF4-FFF2-40B4-BE49-F238E27FC236}">
                <a16:creationId xmlns:a16="http://schemas.microsoft.com/office/drawing/2014/main" id="{01675E01-444A-4145-8A35-F8BDA1486D1F}"/>
              </a:ext>
            </a:extLst>
          </p:cNvPr>
          <p:cNvSpPr>
            <a:spLocks noGrp="1"/>
          </p:cNvSpPr>
          <p:nvPr>
            <p:ph type="sldNum" sz="quarter" idx="12"/>
          </p:nvPr>
        </p:nvSpPr>
        <p:spPr>
          <a:xfrm>
            <a:off x="6553200" y="6526215"/>
            <a:ext cx="2133600" cy="287337"/>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BFB1F43-6F2E-4538-AABB-23AEDF146290}" type="slidenum">
              <a:rPr kumimoji="1" lang="ja-JP" altLang="en-US" sz="1400" b="0" i="0" u="none" strike="noStrike" kern="1200" cap="none" spc="0" normalizeH="0" baseline="0" noProof="0" smtClean="0">
                <a:ln>
                  <a:noFill/>
                </a:ln>
                <a:solidFill>
                  <a:srgbClr val="000066"/>
                </a:solidFill>
                <a:effectLst/>
                <a:uLnTx/>
                <a:uFillTx/>
                <a:latin typeface="ＭＳ Ｐゴシック" panose="020B0600070205080204"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9" name="フッター プレースホルダー 4">
            <a:extLst>
              <a:ext uri="{FF2B5EF4-FFF2-40B4-BE49-F238E27FC236}">
                <a16:creationId xmlns:a16="http://schemas.microsoft.com/office/drawing/2014/main" id="{9F81EB5E-258E-4628-869C-910D47DDC06E}"/>
              </a:ext>
            </a:extLst>
          </p:cNvPr>
          <p:cNvSpPr>
            <a:spLocks noGrp="1"/>
          </p:cNvSpPr>
          <p:nvPr>
            <p:ph type="ftr" sz="quarter" idx="11"/>
          </p:nvPr>
        </p:nvSpPr>
        <p:spPr>
          <a:xfrm>
            <a:off x="3135313" y="6499991"/>
            <a:ext cx="2895600" cy="3524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　</a:t>
            </a: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2020 </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ＩＰＡ　</a:t>
            </a:r>
            <a:endPar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Tree>
    <p:extLst>
      <p:ext uri="{BB962C8B-B14F-4D97-AF65-F5344CB8AC3E}">
        <p14:creationId xmlns:p14="http://schemas.microsoft.com/office/powerpoint/2010/main" val="3273979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720C8129-4167-4EA4-B846-3F6D687A4F26}"/>
              </a:ext>
            </a:extLst>
          </p:cNvPr>
          <p:cNvPicPr>
            <a:picLocks noChangeAspect="1"/>
          </p:cNvPicPr>
          <p:nvPr/>
        </p:nvPicPr>
        <p:blipFill>
          <a:blip r:embed="rId3"/>
          <a:stretch>
            <a:fillRect/>
          </a:stretch>
        </p:blipFill>
        <p:spPr>
          <a:xfrm>
            <a:off x="899592" y="1484784"/>
            <a:ext cx="6948264" cy="4066832"/>
          </a:xfrm>
          <a:prstGeom prst="rect">
            <a:avLst/>
          </a:prstGeom>
        </p:spPr>
      </p:pic>
      <p:sp>
        <p:nvSpPr>
          <p:cNvPr id="7" name="テキスト ボックス 6">
            <a:extLst>
              <a:ext uri="{FF2B5EF4-FFF2-40B4-BE49-F238E27FC236}">
                <a16:creationId xmlns:a16="http://schemas.microsoft.com/office/drawing/2014/main" id="{C64F531B-9E59-4580-8657-93EA626511BE}"/>
              </a:ext>
            </a:extLst>
          </p:cNvPr>
          <p:cNvSpPr txBox="1"/>
          <p:nvPr/>
        </p:nvSpPr>
        <p:spPr>
          <a:xfrm>
            <a:off x="467544" y="260648"/>
            <a:ext cx="5256584" cy="830997"/>
          </a:xfrm>
          <a:prstGeom prst="rect">
            <a:avLst/>
          </a:prstGeom>
          <a:noFill/>
          <a:ln>
            <a:noFill/>
          </a:ln>
        </p:spPr>
        <p:txBody>
          <a:bodyPr wrap="square" rtlCol="0">
            <a:spAutoFit/>
          </a:bodyPr>
          <a:lstStyle/>
          <a:p>
            <a:r>
              <a:rPr kumimoji="1" lang="ja-JP" altLang="en-US" dirty="0">
                <a:solidFill>
                  <a:srgbClr val="FF0000"/>
                </a:solidFill>
              </a:rPr>
              <a:t>シートＢサンプル</a:t>
            </a:r>
            <a:r>
              <a:rPr lang="ja-JP" altLang="en-US" dirty="0">
                <a:solidFill>
                  <a:srgbClr val="FF0000"/>
                </a:solidFill>
                <a:latin typeface="ＭＳ Ｐゴシック" panose="020B0600070205080204" pitchFamily="50" charset="-128"/>
              </a:rPr>
              <a:t>　お薬手帳</a:t>
            </a:r>
            <a:endParaRPr kumimoji="1" lang="en-US" altLang="ja-JP" dirty="0">
              <a:solidFill>
                <a:srgbClr val="FF0000"/>
              </a:solidFill>
            </a:endParaRPr>
          </a:p>
          <a:p>
            <a:r>
              <a:rPr kumimoji="1" lang="ja-JP" altLang="en-US" dirty="0">
                <a:solidFill>
                  <a:srgbClr val="FF0000"/>
                </a:solidFill>
              </a:rPr>
              <a:t>　コンテキスト図</a:t>
            </a:r>
          </a:p>
        </p:txBody>
      </p:sp>
      <p:sp>
        <p:nvSpPr>
          <p:cNvPr id="10" name="テキスト ボックス 9">
            <a:extLst>
              <a:ext uri="{FF2B5EF4-FFF2-40B4-BE49-F238E27FC236}">
                <a16:creationId xmlns:a16="http://schemas.microsoft.com/office/drawing/2014/main" id="{7CCC1A69-600D-40B7-BC75-37D6DBF03ACF}"/>
              </a:ext>
            </a:extLst>
          </p:cNvPr>
          <p:cNvSpPr txBox="1"/>
          <p:nvPr/>
        </p:nvSpPr>
        <p:spPr>
          <a:xfrm>
            <a:off x="1026772" y="6248345"/>
            <a:ext cx="6552728" cy="276999"/>
          </a:xfrm>
          <a:prstGeom prst="rect">
            <a:avLst/>
          </a:prstGeom>
          <a:noFill/>
        </p:spPr>
        <p:txBody>
          <a:bodyPr wrap="square" rtlCol="0">
            <a:spAutoFit/>
          </a:bodyPr>
          <a:lstStyle/>
          <a:p>
            <a:r>
              <a:rPr lang="ja-JP" altLang="en-US" sz="1200" b="1" dirty="0"/>
              <a:t>注：直接的関与者のみが利害関係者とは限らない。考慮すべき範囲を全体俯瞰して洗い出すこと。</a:t>
            </a:r>
            <a:endParaRPr lang="en-US" altLang="ja-JP" sz="1200" b="1" dirty="0"/>
          </a:p>
        </p:txBody>
      </p:sp>
    </p:spTree>
    <p:extLst>
      <p:ext uri="{BB962C8B-B14F-4D97-AF65-F5344CB8AC3E}">
        <p14:creationId xmlns:p14="http://schemas.microsoft.com/office/powerpoint/2010/main" val="3525072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DD5FC0D8-1BE3-466F-BD87-B250BC3266A2}"/>
              </a:ext>
            </a:extLst>
          </p:cNvPr>
          <p:cNvSpPr txBox="1"/>
          <p:nvPr/>
        </p:nvSpPr>
        <p:spPr>
          <a:xfrm>
            <a:off x="395536" y="261778"/>
            <a:ext cx="4176464" cy="830997"/>
          </a:xfrm>
          <a:prstGeom prst="rect">
            <a:avLst/>
          </a:prstGeom>
          <a:noFill/>
          <a:ln>
            <a:noFill/>
          </a:ln>
        </p:spPr>
        <p:txBody>
          <a:bodyPr wrap="square" rtlCol="0">
            <a:spAutoFit/>
          </a:bodyPr>
          <a:lstStyle/>
          <a:p>
            <a:r>
              <a:rPr kumimoji="1" lang="ja-JP" altLang="en-US" dirty="0">
                <a:solidFill>
                  <a:srgbClr val="FF0000"/>
                </a:solidFill>
              </a:rPr>
              <a:t>シートＣサンプル</a:t>
            </a:r>
            <a:r>
              <a:rPr lang="ja-JP" altLang="en-US" dirty="0">
                <a:solidFill>
                  <a:srgbClr val="FF0000"/>
                </a:solidFill>
                <a:latin typeface="ＭＳ Ｐゴシック" panose="020B0600070205080204" pitchFamily="50" charset="-128"/>
              </a:rPr>
              <a:t>　お薬手帳</a:t>
            </a:r>
            <a:endParaRPr kumimoji="1" lang="en-US" altLang="ja-JP" dirty="0">
              <a:solidFill>
                <a:srgbClr val="FF0000"/>
              </a:solidFill>
            </a:endParaRPr>
          </a:p>
          <a:p>
            <a:r>
              <a:rPr kumimoji="1" lang="ja-JP" altLang="en-US" dirty="0">
                <a:solidFill>
                  <a:srgbClr val="FF0000"/>
                </a:solidFill>
              </a:rPr>
              <a:t>　</a:t>
            </a:r>
            <a:r>
              <a:rPr lang="ja-JP" altLang="en-US" dirty="0">
                <a:solidFill>
                  <a:srgbClr val="FF0000"/>
                </a:solidFill>
              </a:rPr>
              <a:t>利害関係者要求</a:t>
            </a:r>
            <a:r>
              <a:rPr kumimoji="1" lang="ja-JP" altLang="en-US" dirty="0">
                <a:solidFill>
                  <a:srgbClr val="FF0000"/>
                </a:solidFill>
              </a:rPr>
              <a:t>事項一覧</a:t>
            </a:r>
          </a:p>
        </p:txBody>
      </p:sp>
      <p:sp>
        <p:nvSpPr>
          <p:cNvPr id="7" name="コンテンツ プレースホルダー 2">
            <a:extLst>
              <a:ext uri="{FF2B5EF4-FFF2-40B4-BE49-F238E27FC236}">
                <a16:creationId xmlns:a16="http://schemas.microsoft.com/office/drawing/2014/main" id="{2CFAA756-3105-467F-89EC-1EC6192B096A}"/>
              </a:ext>
            </a:extLst>
          </p:cNvPr>
          <p:cNvSpPr>
            <a:spLocks noGrp="1"/>
          </p:cNvSpPr>
          <p:nvPr>
            <p:ph idx="1"/>
          </p:nvPr>
        </p:nvSpPr>
        <p:spPr>
          <a:xfrm>
            <a:off x="323528" y="2146195"/>
            <a:ext cx="8778688" cy="3691661"/>
          </a:xfrm>
        </p:spPr>
        <p:txBody>
          <a:bodyPr lIns="36000" tIns="36000" rIns="36000" bIns="36000">
            <a:noAutofit/>
          </a:bodyPr>
          <a:lstStyle/>
          <a:p>
            <a:pPr marL="573750" lvl="1">
              <a:buClrTx/>
              <a:buFont typeface="Wingdings" panose="05000000000000000000" pitchFamily="2" charset="2"/>
              <a:buChar char="Ø"/>
            </a:pPr>
            <a:r>
              <a:rPr lang="ja-JP" altLang="en-US" sz="1600" dirty="0">
                <a:latin typeface="ＭＳ Ｐゴシック" panose="020B0600070205080204" pitchFamily="50" charset="-128"/>
                <a:ea typeface="ＭＳ Ｐゴシック" panose="020B0600070205080204" pitchFamily="50" charset="-128"/>
              </a:rPr>
              <a:t>医師</a:t>
            </a:r>
            <a:endParaRPr lang="en-US" altLang="ja-JP" sz="16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患者の同意のもとに、診察中に他の病院の情報も含めた正しい薬歴情報を参照できる。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適切な治療を選択するため、参照する薬歴情報は欠損がなく最新化されている。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患者に関する薬のアレルギー情報、副反応歴などを記録・参照できる。</a:t>
            </a:r>
            <a:endParaRPr lang="en-US" altLang="ja-JP" sz="1400" dirty="0">
              <a:latin typeface="ＭＳ Ｐゴシック" panose="020B0600070205080204" pitchFamily="50" charset="-128"/>
              <a:ea typeface="ＭＳ Ｐゴシック" panose="020B0600070205080204" pitchFamily="50" charset="-128"/>
            </a:endParaRPr>
          </a:p>
          <a:p>
            <a:pPr marL="573750" lvl="1">
              <a:buClrTx/>
              <a:buFont typeface="Wingdings" panose="05000000000000000000" pitchFamily="2" charset="2"/>
              <a:buChar char="Ø"/>
            </a:pPr>
            <a:r>
              <a:rPr lang="ja-JP" altLang="en-US" sz="1600" dirty="0">
                <a:latin typeface="ＭＳ Ｐゴシック" panose="020B0600070205080204" pitchFamily="50" charset="-128"/>
                <a:ea typeface="ＭＳ Ｐゴシック" panose="020B0600070205080204" pitchFamily="50" charset="-128"/>
              </a:rPr>
              <a:t>薬剤師</a:t>
            </a:r>
            <a:endParaRPr lang="en-US" altLang="ja-JP" sz="16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他の薬局の情報も含め、調剤した薬の情報を、薬局内から参照</a:t>
            </a:r>
            <a:r>
              <a:rPr lang="en-US" altLang="ja-JP" sz="1400" dirty="0">
                <a:latin typeface="ＭＳ Ｐゴシック" panose="020B0600070205080204" pitchFamily="50" charset="-128"/>
                <a:ea typeface="ＭＳ Ｐゴシック" panose="020B0600070205080204" pitchFamily="50" charset="-128"/>
              </a:rPr>
              <a:t>/</a:t>
            </a:r>
            <a:r>
              <a:rPr lang="ja-JP" altLang="en-US" sz="1400" dirty="0">
                <a:latin typeface="ＭＳ Ｐゴシック" panose="020B0600070205080204" pitchFamily="50" charset="-128"/>
                <a:ea typeface="ＭＳ Ｐゴシック" panose="020B0600070205080204" pitchFamily="50" charset="-128"/>
              </a:rPr>
              <a:t>記録することができる。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患者に渡そうとする薬が適切か否かを判断するため、参照する薬歴情報は欠損がなく最新化されている。</a:t>
            </a:r>
            <a:endParaRPr lang="en-US" altLang="ja-JP" sz="1400" dirty="0">
              <a:latin typeface="ＭＳ Ｐゴシック" panose="020B0600070205080204" pitchFamily="50" charset="-128"/>
              <a:ea typeface="ＭＳ Ｐゴシック" panose="020B0600070205080204" pitchFamily="50" charset="-128"/>
            </a:endParaRPr>
          </a:p>
          <a:p>
            <a:pPr marL="573750" lvl="1">
              <a:buClrTx/>
              <a:buFont typeface="Wingdings" panose="05000000000000000000" pitchFamily="2" charset="2"/>
              <a:buChar char="Ø"/>
            </a:pPr>
            <a:r>
              <a:rPr lang="ja-JP" altLang="en-US" sz="1600" dirty="0">
                <a:latin typeface="ＭＳ Ｐゴシック" panose="020B0600070205080204" pitchFamily="50" charset="-128"/>
                <a:ea typeface="ＭＳ Ｐゴシック" panose="020B0600070205080204" pitchFamily="50" charset="-128"/>
              </a:rPr>
              <a:t>患者</a:t>
            </a:r>
            <a:endParaRPr lang="en-US" altLang="ja-JP" sz="16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携帯率の高い物で、いつでも本人の薬歴情報が参照できる。</a:t>
            </a:r>
            <a:endParaRPr lang="en-US" altLang="ja-JP" sz="1400" dirty="0">
              <a:latin typeface="ＭＳ Ｐゴシック" panose="020B0600070205080204" pitchFamily="50" charset="-128"/>
              <a:ea typeface="ＭＳ Ｐゴシック" panose="020B0600070205080204" pitchFamily="50" charset="-128"/>
            </a:endParaRPr>
          </a:p>
          <a:p>
            <a:pPr marL="573750" lvl="1">
              <a:buClrTx/>
              <a:buFont typeface="Wingdings" panose="05000000000000000000" pitchFamily="2" charset="2"/>
              <a:buChar char="Ø"/>
            </a:pPr>
            <a:r>
              <a:rPr lang="ja-JP" altLang="en-US" sz="1600" dirty="0">
                <a:latin typeface="ＭＳ Ｐゴシック" panose="020B0600070205080204" pitchFamily="50" charset="-128"/>
                <a:ea typeface="ＭＳ Ｐゴシック" panose="020B0600070205080204" pitchFamily="50" charset="-128"/>
              </a:rPr>
              <a:t>共通</a:t>
            </a:r>
            <a:endParaRPr lang="en-US" altLang="ja-JP" sz="16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（性善説の心得やルールではなく）、薬歴情報のプライバシー性を保つための「客観的に実効性が説明できる仕組み」のもとで、患者とそれに関わる医師、薬剤師に限り薬歴情報を参照できる。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深夜の緊急対応の可能性への配慮として原則ほぼ２４ｈ３６５ｄ参照可能である。</a:t>
            </a:r>
            <a:endParaRPr lang="en-US" altLang="ja-JP" sz="1400" dirty="0">
              <a:latin typeface="ＭＳ Ｐゴシック" panose="020B0600070205080204" pitchFamily="50" charset="-128"/>
              <a:ea typeface="ＭＳ Ｐゴシック" panose="020B0600070205080204" pitchFamily="50" charset="-128"/>
            </a:endParaRPr>
          </a:p>
          <a:p>
            <a:pPr marL="900000" lvl="2"/>
            <a:r>
              <a:rPr lang="ja-JP" altLang="en-US" sz="1400" dirty="0">
                <a:latin typeface="ＭＳ Ｐゴシック" panose="020B0600070205080204" pitchFamily="50" charset="-128"/>
                <a:ea typeface="ＭＳ Ｐゴシック" panose="020B0600070205080204" pitchFamily="50" charset="-128"/>
              </a:rPr>
              <a:t>参照や登録のためには著しい手間がかかったり、長時間を要したりしない。</a:t>
            </a:r>
            <a:endParaRPr lang="en-US" altLang="ja-JP" sz="1400" dirty="0">
              <a:latin typeface="ＭＳ Ｐゴシック" panose="020B0600070205080204" pitchFamily="50" charset="-128"/>
              <a:ea typeface="ＭＳ Ｐゴシック" panose="020B0600070205080204" pitchFamily="50" charset="-128"/>
            </a:endParaRPr>
          </a:p>
        </p:txBody>
      </p:sp>
      <p:sp>
        <p:nvSpPr>
          <p:cNvPr id="8" name="コンテンツ プレースホルダー 2">
            <a:extLst>
              <a:ext uri="{FF2B5EF4-FFF2-40B4-BE49-F238E27FC236}">
                <a16:creationId xmlns:a16="http://schemas.microsoft.com/office/drawing/2014/main" id="{C0450A4B-14D9-4846-8559-33D2C32145F5}"/>
              </a:ext>
            </a:extLst>
          </p:cNvPr>
          <p:cNvSpPr txBox="1">
            <a:spLocks/>
          </p:cNvSpPr>
          <p:nvPr/>
        </p:nvSpPr>
        <p:spPr bwMode="auto">
          <a:xfrm>
            <a:off x="366529" y="1196752"/>
            <a:ext cx="8692685" cy="533189"/>
          </a:xfrm>
          <a:prstGeom prst="rect">
            <a:avLst/>
          </a:prstGeom>
          <a:noFill/>
          <a:ln w="9525">
            <a:solidFill>
              <a:srgbClr val="00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287338" lvl="1" indent="-109538">
              <a:buClrTx/>
              <a:buNone/>
            </a:pPr>
            <a:r>
              <a:rPr lang="ja-JP" altLang="en-US" sz="1400" b="1" kern="0" dirty="0">
                <a:latin typeface="ＭＳ Ｐゴシック" panose="020B0600070205080204" pitchFamily="50" charset="-128"/>
                <a:ea typeface="ＭＳ Ｐゴシック" panose="020B0600070205080204" pitchFamily="50" charset="-128"/>
              </a:rPr>
              <a:t>要求事項選択のポリシー</a:t>
            </a:r>
            <a:r>
              <a:rPr lang="ja-JP" altLang="en-US" sz="1400" kern="0" dirty="0">
                <a:latin typeface="ＭＳ Ｐゴシック" panose="020B0600070205080204" pitchFamily="50" charset="-128"/>
                <a:ea typeface="ＭＳ Ｐゴシック" panose="020B0600070205080204" pitchFamily="50" charset="-128"/>
              </a:rPr>
              <a:t>： ・携帯性の高い仕組みでお薬手帳の役割を実現することに特化する</a:t>
            </a:r>
            <a:endParaRPr lang="en-US" altLang="ja-JP" sz="1400" kern="0" dirty="0">
              <a:latin typeface="ＭＳ Ｐゴシック" panose="020B0600070205080204" pitchFamily="50" charset="-128"/>
              <a:ea typeface="ＭＳ Ｐゴシック" panose="020B0600070205080204" pitchFamily="50" charset="-128"/>
            </a:endParaRPr>
          </a:p>
          <a:p>
            <a:pPr marL="287338" lvl="1" indent="-109538">
              <a:buClrTx/>
              <a:buNone/>
            </a:pPr>
            <a:r>
              <a:rPr lang="ja-JP" altLang="en-US" sz="1400" kern="0" dirty="0">
                <a:latin typeface="ＭＳ Ｐゴシック" panose="020B0600070205080204" pitchFamily="50" charset="-128"/>
                <a:ea typeface="ＭＳ Ｐゴシック" panose="020B0600070205080204" pitchFamily="50" charset="-128"/>
              </a:rPr>
              <a:t>　　　　　　　　　　　　　　　　　・情報共有が進むことによる弊害を防止するためのセキュリティ対策を考慮する</a:t>
            </a:r>
            <a:endParaRPr lang="en-US" altLang="ja-JP" sz="1400" kern="0" dirty="0">
              <a:latin typeface="ＭＳ Ｐゴシック" panose="020B0600070205080204" pitchFamily="50" charset="-128"/>
              <a:ea typeface="ＭＳ Ｐゴシック" panose="020B0600070205080204" pitchFamily="50" charset="-128"/>
            </a:endParaRPr>
          </a:p>
        </p:txBody>
      </p:sp>
      <p:sp>
        <p:nvSpPr>
          <p:cNvPr id="9" name="コンテンツ プレースホルダー 2">
            <a:extLst>
              <a:ext uri="{FF2B5EF4-FFF2-40B4-BE49-F238E27FC236}">
                <a16:creationId xmlns:a16="http://schemas.microsoft.com/office/drawing/2014/main" id="{7A2348A6-F7C2-4A37-AC8B-F903166B9C9E}"/>
              </a:ext>
            </a:extLst>
          </p:cNvPr>
          <p:cNvSpPr txBox="1">
            <a:spLocks/>
          </p:cNvSpPr>
          <p:nvPr/>
        </p:nvSpPr>
        <p:spPr bwMode="auto">
          <a:xfrm>
            <a:off x="251520" y="1871469"/>
            <a:ext cx="2872680" cy="358622"/>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287338" lvl="1" indent="-109538">
              <a:buClrTx/>
              <a:buNone/>
            </a:pPr>
            <a:r>
              <a:rPr lang="ja-JP" altLang="en-US" sz="1600" kern="0" dirty="0">
                <a:latin typeface="ＭＳ Ｐゴシック" panose="020B0600070205080204" pitchFamily="50" charset="-128"/>
                <a:ea typeface="ＭＳ Ｐゴシック" panose="020B0600070205080204" pitchFamily="50" charset="-128"/>
              </a:rPr>
              <a:t>利害関係者の要求事項：</a:t>
            </a:r>
            <a:endParaRPr lang="en-US" altLang="ja-JP" sz="1600" kern="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824419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AC9B8E-5770-4F86-9161-EA153BC74B96}"/>
              </a:ext>
            </a:extLst>
          </p:cNvPr>
          <p:cNvSpPr>
            <a:spLocks noGrp="1"/>
          </p:cNvSpPr>
          <p:nvPr>
            <p:ph type="title"/>
          </p:nvPr>
        </p:nvSpPr>
        <p:spPr/>
        <p:txBody>
          <a:bodyPr/>
          <a:lstStyle/>
          <a:p>
            <a:r>
              <a:rPr lang="ja-JP" altLang="en-US" sz="2400" dirty="0">
                <a:latin typeface="ＭＳ Ｐゴシック" panose="020B0600070205080204" pitchFamily="50" charset="-128"/>
                <a:ea typeface="ＭＳ Ｐゴシック" panose="020B0600070205080204" pitchFamily="50" charset="-128"/>
              </a:rPr>
              <a:t>②利害関係者ニーズ及び利害関係者要求事項定義</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840214DD-137F-46C0-B236-7B6393DD54E9}"/>
              </a:ext>
            </a:extLst>
          </p:cNvPr>
          <p:cNvSpPr txBox="1"/>
          <p:nvPr/>
        </p:nvSpPr>
        <p:spPr>
          <a:xfrm>
            <a:off x="7524328" y="231031"/>
            <a:ext cx="1512168"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1"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t>シートＣ</a:t>
            </a:r>
            <a:endParaRPr kumimoji="1" lang="ja-JP" altLang="en-US" sz="24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 name="テキスト ボックス 2">
            <a:extLst>
              <a:ext uri="{FF2B5EF4-FFF2-40B4-BE49-F238E27FC236}">
                <a16:creationId xmlns:a16="http://schemas.microsoft.com/office/drawing/2014/main" id="{88A19699-4C0E-4F59-8942-A94B69A47756}"/>
              </a:ext>
            </a:extLst>
          </p:cNvPr>
          <p:cNvSpPr txBox="1"/>
          <p:nvPr/>
        </p:nvSpPr>
        <p:spPr>
          <a:xfrm>
            <a:off x="575556" y="838157"/>
            <a:ext cx="7992888" cy="707886"/>
          </a:xfrm>
          <a:prstGeom prst="rect">
            <a:avLst/>
          </a:prstGeom>
          <a:noFill/>
          <a:ln w="22225">
            <a:solidFill>
              <a:schemeClr val="accent1">
                <a:lumMod val="50000"/>
              </a:schemeClr>
            </a:solidFill>
            <a:prstDash val="dash"/>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HGPｺﾞｼｯｸE"/>
                <a:ea typeface="ＭＳ Ｐゴシック" panose="020B0600070205080204" pitchFamily="50" charset="-128"/>
                <a:cs typeface="+mn-cs"/>
              </a:rPr>
              <a:t>要求事項選択のポリシー</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24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34422591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演習課題　③システムの要求事項定義</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B8A8F999-29C6-433B-8C27-3775F7280956}"/>
              </a:ext>
            </a:extLst>
          </p:cNvPr>
          <p:cNvSpPr>
            <a:spLocks noGrp="1"/>
          </p:cNvSpPr>
          <p:nvPr>
            <p:ph idx="1"/>
          </p:nvPr>
        </p:nvSpPr>
        <p:spPr>
          <a:xfrm>
            <a:off x="251520" y="712920"/>
            <a:ext cx="8496944" cy="1707968"/>
          </a:xfrm>
        </p:spPr>
        <p:txBody>
          <a:bodyPr/>
          <a:lstStyle/>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　演習課題の前提条件と　シート</a:t>
            </a:r>
            <a:r>
              <a:rPr lang="en-US" altLang="ja-JP" sz="2000" dirty="0">
                <a:latin typeface="ＭＳ Ｐゴシック" panose="020B0600070205080204" pitchFamily="50" charset="-128"/>
                <a:ea typeface="ＭＳ Ｐゴシック" panose="020B0600070205080204" pitchFamily="50" charset="-128"/>
              </a:rPr>
              <a:t>B</a:t>
            </a:r>
            <a:r>
              <a:rPr lang="ja-JP" altLang="en-US" sz="2000" dirty="0">
                <a:latin typeface="ＭＳ Ｐゴシック" panose="020B0600070205080204" pitchFamily="50" charset="-128"/>
                <a:ea typeface="ＭＳ Ｐゴシック" panose="020B0600070205080204" pitchFamily="50" charset="-128"/>
              </a:rPr>
              <a:t>および</a:t>
            </a:r>
            <a:r>
              <a:rPr lang="en-US" altLang="ja-JP" sz="2000" dirty="0">
                <a:latin typeface="ＭＳ Ｐゴシック" panose="020B0600070205080204" pitchFamily="50" charset="-128"/>
                <a:ea typeface="ＭＳ Ｐゴシック" panose="020B0600070205080204" pitchFamily="50" charset="-128"/>
              </a:rPr>
              <a:t>C</a:t>
            </a:r>
            <a:r>
              <a:rPr lang="ja-JP" altLang="en-US" sz="2000" dirty="0">
                <a:latin typeface="ＭＳ Ｐゴシック" panose="020B0600070205080204" pitchFamily="50" charset="-128"/>
                <a:ea typeface="ＭＳ Ｐゴシック" panose="020B0600070205080204" pitchFamily="50" charset="-128"/>
              </a:rPr>
              <a:t>　を元にシステム要求事項を導いて　シート</a:t>
            </a:r>
            <a:r>
              <a:rPr lang="en-US" altLang="ja-JP" sz="2000" dirty="0">
                <a:latin typeface="ＭＳ Ｐゴシック" panose="020B0600070205080204" pitchFamily="50" charset="-128"/>
                <a:ea typeface="ＭＳ Ｐゴシック" panose="020B0600070205080204" pitchFamily="50" charset="-128"/>
              </a:rPr>
              <a:t>D</a:t>
            </a:r>
            <a:r>
              <a:rPr lang="ja-JP" altLang="en-US" sz="2000" dirty="0">
                <a:latin typeface="ＭＳ Ｐゴシック" panose="020B0600070205080204" pitchFamily="50" charset="-128"/>
                <a:ea typeface="ＭＳ Ｐゴシック" panose="020B0600070205080204" pitchFamily="50" charset="-128"/>
              </a:rPr>
              <a:t>　に記述してください。そして、コンテキスト図（シート</a:t>
            </a:r>
            <a:r>
              <a:rPr lang="en-US" altLang="ja-JP" sz="2000" dirty="0">
                <a:latin typeface="ＭＳ Ｐゴシック" panose="020B0600070205080204" pitchFamily="50" charset="-128"/>
                <a:ea typeface="ＭＳ Ｐゴシック" panose="020B0600070205080204" pitchFamily="50" charset="-128"/>
              </a:rPr>
              <a:t>B</a:t>
            </a:r>
            <a:r>
              <a:rPr lang="ja-JP" altLang="en-US" sz="2000" dirty="0">
                <a:latin typeface="ＭＳ Ｐゴシック" panose="020B0600070205080204" pitchFamily="50" charset="-128"/>
                <a:ea typeface="ＭＳ Ｐゴシック" panose="020B0600070205080204" pitchFamily="50" charset="-128"/>
              </a:rPr>
              <a:t>）への影響があれば最新の状態に修正してください。</a:t>
            </a: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r>
              <a:rPr lang="ja-JP" altLang="en-US" sz="2000" dirty="0">
                <a:latin typeface="ＭＳ Ｐゴシック" panose="020B0600070205080204" pitchFamily="50" charset="-128"/>
                <a:ea typeface="ＭＳ Ｐゴシック" panose="020B0600070205080204" pitchFamily="50" charset="-128"/>
              </a:rPr>
              <a:t>　ここで、システムの実現範囲として、要求事項から選択したポリシー</a:t>
            </a:r>
            <a:r>
              <a:rPr lang="ja-JP" altLang="en-US" sz="2000" dirty="0">
                <a:solidFill>
                  <a:srgbClr val="FF0000"/>
                </a:solidFill>
                <a:latin typeface="ＭＳ Ｐゴシック" panose="020B0600070205080204" pitchFamily="50" charset="-128"/>
                <a:ea typeface="ＭＳ Ｐゴシック" panose="020B0600070205080204" pitchFamily="50" charset="-128"/>
              </a:rPr>
              <a:t>（今回の目的をどう考え、何を優先することにしたか）</a:t>
            </a:r>
            <a:r>
              <a:rPr lang="ja-JP" altLang="en-US" sz="2000" dirty="0">
                <a:latin typeface="ＭＳ Ｐゴシック" panose="020B0600070205080204" pitchFamily="50" charset="-128"/>
                <a:ea typeface="ＭＳ Ｐゴシック" panose="020B0600070205080204" pitchFamily="50" charset="-128"/>
              </a:rPr>
              <a:t>を明確にしてシートＤに書き加えてください。</a:t>
            </a:r>
            <a:endParaRPr lang="en-US" altLang="ja-JP" sz="2000" dirty="0">
              <a:solidFill>
                <a:srgbClr val="FF0000"/>
              </a:solidFill>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2000" dirty="0">
              <a:latin typeface="ＭＳ Ｐゴシック" panose="020B0600070205080204" pitchFamily="50" charset="-128"/>
              <a:ea typeface="ＭＳ Ｐゴシック" panose="020B0600070205080204" pitchFamily="50" charset="-128"/>
            </a:endParaRPr>
          </a:p>
          <a:p>
            <a:pPr marL="0" indent="0">
              <a:lnSpc>
                <a:spcPct val="120000"/>
              </a:lnSpc>
              <a:spcBef>
                <a:spcPts val="600"/>
              </a:spcBef>
              <a:buNone/>
            </a:pPr>
            <a:endParaRPr lang="en-US" altLang="ja-JP" sz="1100" u="sng"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58B417A-E2AF-475B-B55A-9FD09A88E86B}"/>
              </a:ext>
            </a:extLst>
          </p:cNvPr>
          <p:cNvSpPr txBox="1"/>
          <p:nvPr/>
        </p:nvSpPr>
        <p:spPr>
          <a:xfrm>
            <a:off x="395536" y="3789040"/>
            <a:ext cx="8352928" cy="830997"/>
          </a:xfrm>
          <a:prstGeom prst="rect">
            <a:avLst/>
          </a:prstGeom>
          <a:noFill/>
          <a:ln>
            <a:solidFill>
              <a:srgbClr val="FF0000"/>
            </a:solidFill>
          </a:ln>
        </p:spPr>
        <p:txBody>
          <a:bodyPr wrap="square" rtlCol="0">
            <a:spAutoFit/>
          </a:bodyPr>
          <a:lstStyle/>
          <a:p>
            <a:r>
              <a:rPr kumimoji="1" lang="ja-JP" altLang="en-US" dirty="0">
                <a:solidFill>
                  <a:srgbClr val="FF0000"/>
                </a:solidFill>
                <a:latin typeface="ＭＳ Ｐゴシック" panose="020B0600070205080204" pitchFamily="50" charset="-128"/>
              </a:rPr>
              <a:t>シート</a:t>
            </a:r>
            <a:r>
              <a:rPr kumimoji="1" lang="en-US" altLang="ja-JP" dirty="0">
                <a:solidFill>
                  <a:srgbClr val="FF0000"/>
                </a:solidFill>
                <a:latin typeface="ＭＳ Ｐゴシック" panose="020B0600070205080204" pitchFamily="50" charset="-128"/>
              </a:rPr>
              <a:t>D</a:t>
            </a:r>
            <a:r>
              <a:rPr kumimoji="1" lang="ja-JP" altLang="en-US" dirty="0">
                <a:solidFill>
                  <a:srgbClr val="FF0000"/>
                </a:solidFill>
                <a:latin typeface="ＭＳ Ｐゴシック" panose="020B0600070205080204" pitchFamily="50" charset="-128"/>
              </a:rPr>
              <a:t>：システム要求事項　</a:t>
            </a:r>
            <a:r>
              <a:rPr lang="ja-JP" altLang="en-US" dirty="0">
                <a:solidFill>
                  <a:srgbClr val="FF0000"/>
                </a:solidFill>
                <a:latin typeface="ＭＳ Ｐゴシック" panose="020B0600070205080204" pitchFamily="50" charset="-128"/>
              </a:rPr>
              <a:t> ＆　実現範囲検討のポリシー</a:t>
            </a:r>
            <a:endParaRPr lang="en-US" altLang="ja-JP" dirty="0">
              <a:solidFill>
                <a:srgbClr val="FF0000"/>
              </a:solidFill>
              <a:latin typeface="ＭＳ Ｐゴシック" panose="020B0600070205080204" pitchFamily="50" charset="-128"/>
            </a:endParaRPr>
          </a:p>
          <a:p>
            <a:r>
              <a:rPr kumimoji="1" lang="ja-JP" altLang="en-US" dirty="0">
                <a:solidFill>
                  <a:srgbClr val="FF0000"/>
                </a:solidFill>
                <a:latin typeface="ＭＳ Ｐゴシック" panose="020B0600070205080204" pitchFamily="50" charset="-128"/>
              </a:rPr>
              <a:t>シート</a:t>
            </a:r>
            <a:r>
              <a:rPr kumimoji="1" lang="en-US" altLang="ja-JP" dirty="0">
                <a:solidFill>
                  <a:srgbClr val="FF0000"/>
                </a:solidFill>
                <a:latin typeface="ＭＳ Ｐゴシック" panose="020B0600070205080204" pitchFamily="50" charset="-128"/>
              </a:rPr>
              <a:t>B</a:t>
            </a:r>
            <a:r>
              <a:rPr kumimoji="1" lang="ja-JP" altLang="en-US" dirty="0">
                <a:solidFill>
                  <a:srgbClr val="FF0000"/>
                </a:solidFill>
                <a:latin typeface="ＭＳ Ｐゴシック" panose="020B0600070205080204" pitchFamily="50" charset="-128"/>
              </a:rPr>
              <a:t>：コンテキスト図</a:t>
            </a:r>
          </a:p>
        </p:txBody>
      </p:sp>
    </p:spTree>
    <p:extLst>
      <p:ext uri="{BB962C8B-B14F-4D97-AF65-F5344CB8AC3E}">
        <p14:creationId xmlns:p14="http://schemas.microsoft.com/office/powerpoint/2010/main" val="125244065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64248" y="36212"/>
            <a:ext cx="6983412" cy="1081088"/>
          </a:xfrm>
        </p:spPr>
        <p:txBody>
          <a:bodyPr>
            <a:noAutofit/>
          </a:bodyPr>
          <a:lstStyle/>
          <a:p>
            <a:pPr>
              <a:lnSpc>
                <a:spcPct val="100000"/>
              </a:lnSpc>
            </a:pP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　（再掲）</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６．４．３　</a:t>
            </a:r>
            <a:r>
              <a:rPr lang="ja-JP" altLang="en-US" sz="3200" dirty="0">
                <a:solidFill>
                  <a:schemeClr val="tx1"/>
                </a:solidFill>
                <a:latin typeface="ＭＳ Ｐゴシック" panose="020B0600070205080204" pitchFamily="50" charset="-128"/>
                <a:ea typeface="ＭＳ Ｐゴシック" panose="020B0600070205080204" pitchFamily="50" charset="-128"/>
              </a:rPr>
              <a:t>システム</a:t>
            </a:r>
            <a:r>
              <a:rPr kumimoji="1" lang="ja-JP" altLang="en-US" sz="3200" dirty="0">
                <a:solidFill>
                  <a:schemeClr val="tx1"/>
                </a:solidFill>
                <a:latin typeface="ＭＳ Ｐゴシック" panose="020B0600070205080204" pitchFamily="50" charset="-128"/>
                <a:ea typeface="ＭＳ Ｐゴシック" panose="020B0600070205080204" pitchFamily="50" charset="-128"/>
              </a:rPr>
              <a:t>要求事項定義</a:t>
            </a: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1" lang="ja-JP" altLang="en-US" sz="3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j-cs"/>
            </a:endParaRPr>
          </a:p>
        </p:txBody>
      </p:sp>
      <p:graphicFrame>
        <p:nvGraphicFramePr>
          <p:cNvPr id="13" name="Group 61">
            <a:extLst>
              <a:ext uri="{FF2B5EF4-FFF2-40B4-BE49-F238E27FC236}">
                <a16:creationId xmlns:a16="http://schemas.microsoft.com/office/drawing/2014/main" id="{04054D6C-B751-47F0-8E2A-DFEEA0EA2ACD}"/>
              </a:ext>
            </a:extLst>
          </p:cNvPr>
          <p:cNvGraphicFramePr>
            <a:graphicFrameLocks/>
          </p:cNvGraphicFramePr>
          <p:nvPr>
            <p:extLst>
              <p:ext uri="{D42A27DB-BD31-4B8C-83A1-F6EECF244321}">
                <p14:modId xmlns:p14="http://schemas.microsoft.com/office/powerpoint/2010/main" val="376581836"/>
              </p:ext>
            </p:extLst>
          </p:nvPr>
        </p:nvGraphicFramePr>
        <p:xfrm>
          <a:off x="364126" y="1073386"/>
          <a:ext cx="8515626" cy="795374"/>
        </p:xfrm>
        <a:graphic>
          <a:graphicData uri="http://schemas.openxmlformats.org/drawingml/2006/table">
            <a:tbl>
              <a:tblPr/>
              <a:tblGrid>
                <a:gridCol w="8515626">
                  <a:extLst>
                    <a:ext uri="{9D8B030D-6E8A-4147-A177-3AD203B41FA5}">
                      <a16:colId xmlns:a16="http://schemas.microsoft.com/office/drawing/2014/main" val="20000"/>
                    </a:ext>
                  </a:extLst>
                </a:gridCol>
              </a:tblGrid>
              <a:tr h="795374">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利害関係者の要求事項を実現するために、技術的に明確な表現で、システムがどう振る舞い、何を提供するのかを定義する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8" name="矢印: 右 7">
            <a:extLst>
              <a:ext uri="{FF2B5EF4-FFF2-40B4-BE49-F238E27FC236}">
                <a16:creationId xmlns:a16="http://schemas.microsoft.com/office/drawing/2014/main" id="{C1283FB2-73F3-4FE2-9C9A-C131D8F62DD8}"/>
              </a:ext>
            </a:extLst>
          </p:cNvPr>
          <p:cNvSpPr/>
          <p:nvPr/>
        </p:nvSpPr>
        <p:spPr>
          <a:xfrm>
            <a:off x="2340614" y="345517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71496" y="345517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2" name="テキスト ボックス 1">
            <a:extLst>
              <a:ext uri="{FF2B5EF4-FFF2-40B4-BE49-F238E27FC236}">
                <a16:creationId xmlns:a16="http://schemas.microsoft.com/office/drawing/2014/main" id="{2308EAF1-8931-47CF-91C5-42952E241F57}"/>
              </a:ext>
            </a:extLst>
          </p:cNvPr>
          <p:cNvSpPr txBox="1"/>
          <p:nvPr/>
        </p:nvSpPr>
        <p:spPr>
          <a:xfrm>
            <a:off x="468313" y="1923259"/>
            <a:ext cx="7784503" cy="70788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利害関係者が陽に言わないことも、必要となる要求事項を追加する</a:t>
            </a:r>
            <a:endParaRPr kumimoji="1" lang="en-US" altLang="ja-JP"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（業界の常識、法的要求事項、非機能要件、実装制約、運用条件など）</a:t>
            </a:r>
            <a:endParaRPr kumimoji="1" lang="ja-JP" altLang="en-US" sz="20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7" name="スライド番号プレースホルダー 4">
            <a:extLst>
              <a:ext uri="{FF2B5EF4-FFF2-40B4-BE49-F238E27FC236}">
                <a16:creationId xmlns:a16="http://schemas.microsoft.com/office/drawing/2014/main" id="{B6D536C6-0448-4A34-BE7A-3D09EAD923DF}"/>
              </a:ext>
            </a:extLst>
          </p:cNvPr>
          <p:cNvSpPr>
            <a:spLocks noGrp="1"/>
          </p:cNvSpPr>
          <p:nvPr>
            <p:ph type="sldNum" sz="quarter" idx="12"/>
          </p:nvPr>
        </p:nvSpPr>
        <p:spPr>
          <a:xfrm>
            <a:off x="6553200" y="6526215"/>
            <a:ext cx="2133600" cy="287337"/>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BFB1F43-6F2E-4538-AABB-23AEDF146290}" type="slidenum">
              <a:rPr kumimoji="1" lang="ja-JP" altLang="en-US" sz="1400" b="0" i="0" u="none" strike="noStrike" kern="1200" cap="none" spc="0" normalizeH="0" baseline="0" noProof="0" smtClean="0">
                <a:ln>
                  <a:noFill/>
                </a:ln>
                <a:solidFill>
                  <a:srgbClr val="000066"/>
                </a:solidFill>
                <a:effectLst/>
                <a:uLnTx/>
                <a:uFillTx/>
                <a:latin typeface="ＭＳ Ｐゴシック" panose="020B0600070205080204"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8" name="四角形: 角を丸くする 17">
            <a:extLst>
              <a:ext uri="{FF2B5EF4-FFF2-40B4-BE49-F238E27FC236}">
                <a16:creationId xmlns:a16="http://schemas.microsoft.com/office/drawing/2014/main" id="{307D4B7C-300A-4CD5-A917-CD87DAE6A5FA}"/>
              </a:ext>
            </a:extLst>
          </p:cNvPr>
          <p:cNvSpPr/>
          <p:nvPr/>
        </p:nvSpPr>
        <p:spPr>
          <a:xfrm>
            <a:off x="3195243" y="2747466"/>
            <a:ext cx="2893563" cy="3549316"/>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システム要求事項の定義</a:t>
            </a:r>
            <a:endParaRPr kumimoji="1" lang="en-US" altLang="ja-JP" sz="28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08000" marR="0" lvl="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ユーザー視点の要求事項を満たす解決策を、技術視点で明確化する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08000" marR="0" lvl="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インタフェース定義</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08000" marR="0" lvl="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非機能要件等の考慮</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108000" marR="0" lvl="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ライフサイクル検討</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19" name="四角形: 角を丸くする 18">
            <a:extLst>
              <a:ext uri="{FF2B5EF4-FFF2-40B4-BE49-F238E27FC236}">
                <a16:creationId xmlns:a16="http://schemas.microsoft.com/office/drawing/2014/main" id="{0837F954-E84A-447F-B03A-5A922B9EB706}"/>
              </a:ext>
            </a:extLst>
          </p:cNvPr>
          <p:cNvSpPr/>
          <p:nvPr/>
        </p:nvSpPr>
        <p:spPr>
          <a:xfrm>
            <a:off x="584610" y="2747466"/>
            <a:ext cx="1691281" cy="3546185"/>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eaLnBrk="1" fontAlgn="auto" hangingPunct="1">
              <a:spcBef>
                <a:spcPts val="0"/>
              </a:spcBef>
              <a:spcAft>
                <a:spcPts val="0"/>
              </a:spcAft>
            </a:pPr>
            <a:r>
              <a:rPr lang="ja-JP" altLang="en-US" b="0" dirty="0">
                <a:solidFill>
                  <a:srgbClr val="000000"/>
                </a:solidFill>
                <a:latin typeface="ＭＳ Ｐゴシック" panose="020B0600070205080204" pitchFamily="50" charset="-128"/>
                <a:ea typeface="ＭＳ Ｐゴシック" panose="020B0600070205080204" pitchFamily="50" charset="-128"/>
              </a:rPr>
              <a:t>利害関係者の要求事項</a:t>
            </a:r>
            <a:endParaRPr lang="en-US" altLang="ja-JP" b="0" dirty="0">
              <a:solidFill>
                <a:srgbClr val="000000"/>
              </a:solidFill>
              <a:latin typeface="ＭＳ Ｐゴシック" panose="020B0600070205080204" pitchFamily="50" charset="-128"/>
              <a:ea typeface="ＭＳ Ｐゴシック" panose="020B0600070205080204" pitchFamily="50" charset="-128"/>
            </a:endParaRPr>
          </a:p>
          <a:p>
            <a:pPr lvl="0" defTabSz="457200" eaLnBrk="1" fontAlgn="auto" hangingPunct="1">
              <a:spcBef>
                <a:spcPts val="0"/>
              </a:spcBef>
              <a:spcAft>
                <a:spcPts val="0"/>
              </a:spcAft>
            </a:pPr>
            <a:endParaRPr lang="en-US" altLang="ja-JP" b="0" dirty="0">
              <a:solidFill>
                <a:srgbClr val="000000"/>
              </a:solidFill>
              <a:latin typeface="ＭＳ Ｐゴシック" panose="020B0600070205080204" pitchFamily="50" charset="-128"/>
              <a:ea typeface="ＭＳ Ｐゴシック" panose="020B0600070205080204" pitchFamily="50" charset="-128"/>
            </a:endParaRPr>
          </a:p>
          <a:p>
            <a:pPr marL="144000" lvl="0" indent="-144000" defTabSz="457200" eaLnBrk="1" fontAlgn="auto" hangingPunct="1">
              <a:spcBef>
                <a:spcPts val="0"/>
              </a:spcBef>
              <a:spcAft>
                <a:spcPts val="0"/>
              </a:spcAft>
              <a:buFont typeface="Arial" panose="020B0604020202020204" pitchFamily="34" charset="0"/>
              <a:buChar char="•"/>
            </a:pPr>
            <a:r>
              <a:rPr lang="ja-JP" altLang="en-US" sz="1800" b="0" dirty="0">
                <a:solidFill>
                  <a:srgbClr val="000000"/>
                </a:solidFill>
                <a:latin typeface="ＭＳ Ｐゴシック" panose="020B0600070205080204" pitchFamily="50" charset="-128"/>
                <a:ea typeface="ＭＳ Ｐゴシック" panose="020B0600070205080204" pitchFamily="50" charset="-128"/>
              </a:rPr>
              <a:t>ニーズ</a:t>
            </a:r>
            <a:endParaRPr lang="en-US" altLang="ja-JP" sz="1800" b="0" dirty="0">
              <a:solidFill>
                <a:srgbClr val="000000"/>
              </a:solidFill>
              <a:latin typeface="ＭＳ Ｐゴシック" panose="020B0600070205080204" pitchFamily="50" charset="-128"/>
              <a:ea typeface="ＭＳ Ｐゴシック" panose="020B0600070205080204" pitchFamily="50" charset="-128"/>
            </a:endParaRPr>
          </a:p>
          <a:p>
            <a:pPr marL="144000" lvl="0" indent="-144000" defTabSz="457200" eaLnBrk="1" fontAlgn="auto" hangingPunct="1">
              <a:spcBef>
                <a:spcPts val="0"/>
              </a:spcBef>
              <a:spcAft>
                <a:spcPts val="0"/>
              </a:spcAft>
              <a:buFont typeface="Arial" panose="020B0604020202020204" pitchFamily="34" charset="0"/>
              <a:buChar char="•"/>
            </a:pPr>
            <a:r>
              <a:rPr lang="ja-JP" altLang="en-US" sz="1800" b="0" dirty="0">
                <a:solidFill>
                  <a:srgbClr val="000000"/>
                </a:solidFill>
                <a:latin typeface="ＭＳ Ｐゴシック" panose="020B0600070205080204" pitchFamily="50" charset="-128"/>
                <a:ea typeface="ＭＳ Ｐゴシック" panose="020B0600070205080204" pitchFamily="50" charset="-128"/>
              </a:rPr>
              <a:t>要求事項</a:t>
            </a:r>
            <a:endParaRPr lang="en-US" altLang="ja-JP" sz="1800" b="0" dirty="0">
              <a:solidFill>
                <a:srgbClr val="000000"/>
              </a:solidFill>
              <a:latin typeface="ＭＳ Ｐゴシック" panose="020B0600070205080204" pitchFamily="50" charset="-128"/>
              <a:ea typeface="ＭＳ Ｐゴシック" panose="020B0600070205080204" pitchFamily="50" charset="-128"/>
            </a:endParaRPr>
          </a:p>
          <a:p>
            <a:pPr marL="144000" lvl="0" indent="-144000" defTabSz="457200" eaLnBrk="1" fontAlgn="auto" hangingPunct="1">
              <a:spcBef>
                <a:spcPts val="0"/>
              </a:spcBef>
              <a:spcAft>
                <a:spcPts val="0"/>
              </a:spcAft>
              <a:buFont typeface="Arial" panose="020B0604020202020204" pitchFamily="34" charset="0"/>
              <a:buChar char="•"/>
            </a:pPr>
            <a:r>
              <a:rPr lang="ja-JP" altLang="en-US" sz="1800" b="0" dirty="0">
                <a:solidFill>
                  <a:srgbClr val="000000"/>
                </a:solidFill>
                <a:latin typeface="ＭＳ Ｐゴシック" panose="020B0600070205080204" pitchFamily="50" charset="-128"/>
                <a:ea typeface="ＭＳ Ｐゴシック" panose="020B0600070205080204" pitchFamily="50" charset="-128"/>
              </a:rPr>
              <a:t>要求事項の優先順位</a:t>
            </a:r>
            <a:endParaRPr lang="en-US" altLang="ja-JP" sz="1800" b="0" dirty="0">
              <a:solidFill>
                <a:srgbClr val="000000"/>
              </a:solidFill>
              <a:latin typeface="ＭＳ Ｐゴシック" panose="020B0600070205080204" pitchFamily="50" charset="-128"/>
              <a:ea typeface="ＭＳ Ｐゴシック" panose="020B0600070205080204" pitchFamily="50" charset="-128"/>
            </a:endParaRPr>
          </a:p>
          <a:p>
            <a:pPr marL="144000" lvl="0" indent="-144000" defTabSz="457200" eaLnBrk="1" fontAlgn="auto" hangingPunct="1">
              <a:spcBef>
                <a:spcPts val="0"/>
              </a:spcBef>
              <a:spcAft>
                <a:spcPts val="0"/>
              </a:spcAft>
              <a:buFont typeface="Arial" panose="020B0604020202020204" pitchFamily="34" charset="0"/>
              <a:buChar char="•"/>
            </a:pPr>
            <a:r>
              <a:rPr lang="ja-JP" altLang="en-US" sz="1800" b="0" dirty="0">
                <a:solidFill>
                  <a:srgbClr val="000000"/>
                </a:solidFill>
                <a:latin typeface="ＭＳ Ｐゴシック" panose="020B0600070205080204" pitchFamily="50" charset="-128"/>
                <a:ea typeface="ＭＳ Ｐゴシック" panose="020B0600070205080204" pitchFamily="50" charset="-128"/>
              </a:rPr>
              <a:t>運用の考え方</a:t>
            </a:r>
            <a:endParaRPr lang="en-US" altLang="ja-JP" sz="1800" b="0" dirty="0">
              <a:solidFill>
                <a:srgbClr val="000000"/>
              </a:solidFill>
              <a:latin typeface="ＭＳ Ｐゴシック" panose="020B0600070205080204" pitchFamily="50" charset="-128"/>
              <a:ea typeface="ＭＳ Ｐゴシック" panose="020B0600070205080204" pitchFamily="50" charset="-128"/>
            </a:endParaRPr>
          </a:p>
        </p:txBody>
      </p:sp>
      <p:sp>
        <p:nvSpPr>
          <p:cNvPr id="15" name="フッター プレースホルダー 4">
            <a:extLst>
              <a:ext uri="{FF2B5EF4-FFF2-40B4-BE49-F238E27FC236}">
                <a16:creationId xmlns:a16="http://schemas.microsoft.com/office/drawing/2014/main" id="{6721EE09-66AC-4789-B18E-58B23D2B6810}"/>
              </a:ext>
            </a:extLst>
          </p:cNvPr>
          <p:cNvSpPr>
            <a:spLocks noGrp="1"/>
          </p:cNvSpPr>
          <p:nvPr>
            <p:ph type="ftr" sz="quarter" idx="11"/>
          </p:nvPr>
        </p:nvSpPr>
        <p:spPr>
          <a:xfrm>
            <a:off x="3135313" y="6499991"/>
            <a:ext cx="2895600" cy="3524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　</a:t>
            </a:r>
            <a:r>
              <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rPr>
              <a:t>2020 </a:t>
            </a:r>
            <a:r>
              <a:rPr kumimoji="1" lang="ja-JP" altLang="en-US" sz="1400" b="0" i="0" u="none" strike="noStrike" kern="1200" cap="none" spc="0" normalizeH="0" baseline="0" noProof="0" dirty="0">
                <a:ln>
                  <a:noFill/>
                </a:ln>
                <a:solidFill>
                  <a:srgbClr val="000066"/>
                </a:solidFill>
                <a:effectLst/>
                <a:uLnTx/>
                <a:uFillTx/>
                <a:latin typeface="ＭＳ Ｐゴシック" panose="020B0600070205080204" pitchFamily="50" charset="-128"/>
              </a:rPr>
              <a:t>ＩＰＡ　</a:t>
            </a:r>
            <a:endParaRPr kumimoji="1" lang="en-US" altLang="ja-JP" sz="1400" b="0" i="0" u="none" strike="noStrike" kern="1200" cap="none" spc="0" normalizeH="0" baseline="0" noProof="0" dirty="0">
              <a:ln>
                <a:noFill/>
              </a:ln>
              <a:solidFill>
                <a:srgbClr val="000066"/>
              </a:solidFill>
              <a:effectLst/>
              <a:uLnTx/>
              <a:uFillTx/>
              <a:latin typeface="ＭＳ Ｐゴシック" panose="020B0600070205080204" pitchFamily="50" charset="-128"/>
            </a:endParaRPr>
          </a:p>
        </p:txBody>
      </p:sp>
      <p:sp>
        <p:nvSpPr>
          <p:cNvPr id="16" name="四角形: 角を丸くする 15">
            <a:extLst>
              <a:ext uri="{FF2B5EF4-FFF2-40B4-BE49-F238E27FC236}">
                <a16:creationId xmlns:a16="http://schemas.microsoft.com/office/drawing/2014/main" id="{58A12B0D-A76C-48E4-9745-03FEC96CFF07}"/>
              </a:ext>
            </a:extLst>
          </p:cNvPr>
          <p:cNvSpPr/>
          <p:nvPr/>
        </p:nvSpPr>
        <p:spPr>
          <a:xfrm>
            <a:off x="6958080" y="2734098"/>
            <a:ext cx="1921671" cy="356268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システム</a:t>
            </a:r>
            <a:endParaRPr kumimoji="1" lang="en-US" altLang="ja-JP" sz="24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a:t>
            </a:r>
            <a:endParaRPr kumimoji="1" lang="en-US" altLang="ja-JP" sz="24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eaLnBrk="1" hangingPunct="1">
              <a:defRPr/>
            </a:pPr>
            <a:r>
              <a:rPr lang="ja-JP" altLang="en-US" sz="1600" dirty="0">
                <a:solidFill>
                  <a:schemeClr val="tx1"/>
                </a:solidFill>
                <a:latin typeface="ＭＳ Ｐゴシック" panose="020B0600070205080204" pitchFamily="50" charset="-128"/>
                <a:ea typeface="ＭＳ Ｐゴシック" panose="020B0600070205080204" pitchFamily="50" charset="-128"/>
              </a:rPr>
              <a:t>・システム要求書</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（要求事項が満たすべき条件）</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0" name="テキスト ボックス 19">
            <a:extLst>
              <a:ext uri="{FF2B5EF4-FFF2-40B4-BE49-F238E27FC236}">
                <a16:creationId xmlns:a16="http://schemas.microsoft.com/office/drawing/2014/main" id="{50EBBDDA-90BD-4D82-B81A-37462E016E0F}"/>
              </a:ext>
            </a:extLst>
          </p:cNvPr>
          <p:cNvSpPr txBox="1"/>
          <p:nvPr/>
        </p:nvSpPr>
        <p:spPr>
          <a:xfrm>
            <a:off x="7193876" y="4621039"/>
            <a:ext cx="1365514" cy="1569660"/>
          </a:xfrm>
          <a:prstGeom prst="rect">
            <a:avLst/>
          </a:prstGeom>
          <a:solidFill>
            <a:schemeClr val="accent1">
              <a:lumMod val="20000"/>
              <a:lumOff val="80000"/>
            </a:schemeClr>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実装非依存</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明確</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完全</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達成可能</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検証可能</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rPr>
              <a:t>無矛盾</a:t>
            </a:r>
            <a:endParaRPr kumimoji="1" lang="en-US" altLang="ja-JP" sz="16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1" name="テキスト プレースホルダー 4">
            <a:extLst>
              <a:ext uri="{FF2B5EF4-FFF2-40B4-BE49-F238E27FC236}">
                <a16:creationId xmlns:a16="http://schemas.microsoft.com/office/drawing/2014/main" id="{CC22577C-44B2-4327-99DD-F44211FE0327}"/>
              </a:ext>
            </a:extLst>
          </p:cNvPr>
          <p:cNvSpPr txBox="1">
            <a:spLocks/>
          </p:cNvSpPr>
          <p:nvPr/>
        </p:nvSpPr>
        <p:spPr>
          <a:xfrm>
            <a:off x="2889612" y="629365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321922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9BD69D6B-002B-49EE-817D-9152BF47C61B}"/>
              </a:ext>
            </a:extLst>
          </p:cNvPr>
          <p:cNvSpPr txBox="1"/>
          <p:nvPr/>
        </p:nvSpPr>
        <p:spPr>
          <a:xfrm>
            <a:off x="539552" y="269922"/>
            <a:ext cx="3384377" cy="830997"/>
          </a:xfrm>
          <a:prstGeom prst="rect">
            <a:avLst/>
          </a:prstGeom>
          <a:noFill/>
          <a:ln>
            <a:noFill/>
          </a:ln>
        </p:spPr>
        <p:txBody>
          <a:bodyPr wrap="square" rtlCol="0">
            <a:spAutoFit/>
          </a:bodyPr>
          <a:lstStyle/>
          <a:p>
            <a:r>
              <a:rPr kumimoji="1" lang="ja-JP" altLang="en-US" dirty="0">
                <a:solidFill>
                  <a:srgbClr val="FF0000"/>
                </a:solidFill>
              </a:rPr>
              <a:t>シートＤサンプル</a:t>
            </a:r>
            <a:endParaRPr kumimoji="1" lang="en-US" altLang="ja-JP" dirty="0">
              <a:solidFill>
                <a:srgbClr val="FF0000"/>
              </a:solidFill>
            </a:endParaRPr>
          </a:p>
          <a:p>
            <a:r>
              <a:rPr kumimoji="1" lang="ja-JP" altLang="en-US" dirty="0">
                <a:solidFill>
                  <a:srgbClr val="FF0000"/>
                </a:solidFill>
              </a:rPr>
              <a:t>　</a:t>
            </a:r>
            <a:r>
              <a:rPr lang="ja-JP" altLang="en-US" dirty="0">
                <a:solidFill>
                  <a:srgbClr val="FF0000"/>
                </a:solidFill>
              </a:rPr>
              <a:t>システム要求事項一覧</a:t>
            </a:r>
            <a:endParaRPr kumimoji="1" lang="ja-JP" altLang="en-US" dirty="0">
              <a:solidFill>
                <a:srgbClr val="FF0000"/>
              </a:solidFill>
            </a:endParaRPr>
          </a:p>
        </p:txBody>
      </p:sp>
      <p:sp>
        <p:nvSpPr>
          <p:cNvPr id="7" name="コンテンツ プレースホルダー 2">
            <a:extLst>
              <a:ext uri="{FF2B5EF4-FFF2-40B4-BE49-F238E27FC236}">
                <a16:creationId xmlns:a16="http://schemas.microsoft.com/office/drawing/2014/main" id="{AB4F18C6-D0E2-4DD9-AA6F-0AF60ED22959}"/>
              </a:ext>
            </a:extLst>
          </p:cNvPr>
          <p:cNvSpPr>
            <a:spLocks noGrp="1"/>
          </p:cNvSpPr>
          <p:nvPr>
            <p:ph idx="1"/>
          </p:nvPr>
        </p:nvSpPr>
        <p:spPr>
          <a:xfrm>
            <a:off x="286713" y="2440913"/>
            <a:ext cx="8568952" cy="3525001"/>
          </a:xfrm>
        </p:spPr>
        <p:txBody>
          <a:bodyPr>
            <a:noAutofit/>
          </a:bodyPr>
          <a:lstStyle/>
          <a:p>
            <a:pPr marL="514350" indent="-514350">
              <a:buClr>
                <a:schemeClr val="tx1"/>
              </a:buClr>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薬を処方した記録（薬歴情報）は電子データとして一元化して管理する</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514350" indent="-514350">
              <a:buClrTx/>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患者が高い率で携帯できる電子的手段（スマホ）で本人認証および記録参照を可能とする</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514350" indent="-514350">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患者本人の認証を通して、病院や薬局から他病院／他薬局での処方も含めた該当患者の薬歴情報の参照および記録を可能とする</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514350" indent="-514350">
              <a:buClrTx/>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処方した薬歴情報以外に、医師が患者に関する特記事項（アレルギー情報、副反応歴など）を記録でき、薬歴情報と同様に参照できるものとする</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514350" indent="-514350">
              <a:buClrTx/>
              <a:buFont typeface="+mj-ea"/>
              <a:buAutoNum type="circleNumDbPlain"/>
            </a:pPr>
            <a:r>
              <a:rPr lang="ja-JP" altLang="en-US" sz="1800" dirty="0">
                <a:solidFill>
                  <a:schemeClr val="tx1"/>
                </a:solidFill>
                <a:latin typeface="ＭＳ Ｐゴシック" panose="020B0600070205080204" pitchFamily="50" charset="-128"/>
                <a:ea typeface="ＭＳ Ｐゴシック" panose="020B0600070205080204" pitchFamily="50" charset="-128"/>
              </a:rPr>
              <a:t>その他（システム化にあたり必要な要求事項として非機能要件を中心に考慮）</a:t>
            </a:r>
            <a:endParaRPr lang="en-US" altLang="ja-JP" sz="1800" dirty="0">
              <a:solidFill>
                <a:schemeClr val="tx1"/>
              </a:solidFill>
              <a:latin typeface="ＭＳ Ｐゴシック" panose="020B0600070205080204" pitchFamily="50" charset="-128"/>
              <a:ea typeface="ＭＳ Ｐゴシック" panose="020B0600070205080204" pitchFamily="50" charset="-128"/>
            </a:endParaRPr>
          </a:p>
          <a:p>
            <a:pPr lvl="1">
              <a:buClrTx/>
              <a:buFont typeface="Arial" panose="020B0604020202020204" pitchFamily="34" charset="0"/>
              <a:buChar char="•"/>
            </a:pPr>
            <a:r>
              <a:rPr lang="ja-JP" altLang="en-US" sz="1800" dirty="0">
                <a:latin typeface="ＭＳ Ｐゴシック" panose="020B0600070205080204" pitchFamily="50" charset="-128"/>
                <a:ea typeface="ＭＳ Ｐゴシック" panose="020B0600070205080204" pitchFamily="50" charset="-128"/>
              </a:rPr>
              <a:t>性能効率性：厳しい要件は</a:t>
            </a:r>
            <a:r>
              <a:rPr lang="ja-JP" altLang="en-US" sz="1800" dirty="0" err="1">
                <a:latin typeface="ＭＳ Ｐゴシック" panose="020B0600070205080204" pitchFamily="50" charset="-128"/>
                <a:ea typeface="ＭＳ Ｐゴシック" panose="020B0600070205080204" pitchFamily="50" charset="-128"/>
              </a:rPr>
              <a:t>無し</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Arial" panose="020B0604020202020204" pitchFamily="34" charset="0"/>
              <a:buChar char="•"/>
            </a:pPr>
            <a:r>
              <a:rPr lang="ja-JP" altLang="en-US" sz="1800" dirty="0">
                <a:latin typeface="ＭＳ Ｐゴシック" panose="020B0600070205080204" pitchFamily="50" charset="-128"/>
                <a:ea typeface="ＭＳ Ｐゴシック" panose="020B0600070205080204" pitchFamily="50" charset="-128"/>
              </a:rPr>
              <a:t>信頼性：情報の二重化、停止可能時間</a:t>
            </a:r>
            <a:r>
              <a:rPr lang="en-US" altLang="ja-JP" sz="1800" dirty="0">
                <a:latin typeface="ＭＳ Ｐゴシック" panose="020B0600070205080204" pitchFamily="50" charset="-128"/>
                <a:ea typeface="ＭＳ Ｐゴシック" panose="020B0600070205080204" pitchFamily="50" charset="-128"/>
              </a:rPr>
              <a:t>30</a:t>
            </a:r>
            <a:r>
              <a:rPr lang="ja-JP" altLang="en-US" sz="1800" dirty="0">
                <a:latin typeface="ＭＳ Ｐゴシック" panose="020B0600070205080204" pitchFamily="50" charset="-128"/>
                <a:ea typeface="ＭＳ Ｐゴシック" panose="020B0600070205080204" pitchFamily="50" charset="-128"/>
              </a:rPr>
              <a:t>分　（</a:t>
            </a:r>
            <a:r>
              <a:rPr lang="en-US" altLang="ja-JP" sz="1800" dirty="0">
                <a:latin typeface="ＭＳ Ｐゴシック" panose="020B0600070205080204" pitchFamily="50" charset="-128"/>
                <a:ea typeface="ＭＳ Ｐゴシック" panose="020B0600070205080204" pitchFamily="50" charset="-128"/>
              </a:rPr>
              <a:t>24</a:t>
            </a:r>
            <a:r>
              <a:rPr lang="ja-JP" altLang="en-US" sz="1800" dirty="0">
                <a:latin typeface="ＭＳ Ｐゴシック" panose="020B0600070205080204" pitchFamily="50" charset="-128"/>
                <a:ea typeface="ＭＳ Ｐゴシック" panose="020B0600070205080204" pitchFamily="50" charset="-128"/>
              </a:rPr>
              <a:t>時間</a:t>
            </a:r>
            <a:r>
              <a:rPr lang="en-US" altLang="ja-JP" sz="1800" dirty="0">
                <a:latin typeface="ＭＳ Ｐゴシック" panose="020B0600070205080204" pitchFamily="50" charset="-128"/>
                <a:ea typeface="ＭＳ Ｐゴシック" panose="020B0600070205080204" pitchFamily="50" charset="-128"/>
              </a:rPr>
              <a:t>/365</a:t>
            </a:r>
            <a:r>
              <a:rPr lang="ja-JP" altLang="en-US" sz="1800" dirty="0">
                <a:latin typeface="ＭＳ Ｐゴシック" panose="020B0600070205080204" pitchFamily="50" charset="-128"/>
                <a:ea typeface="ＭＳ Ｐゴシック" panose="020B0600070205080204" pitchFamily="50" charset="-128"/>
              </a:rPr>
              <a:t>日の運用）</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Arial" panose="020B0604020202020204" pitchFamily="34" charset="0"/>
              <a:buChar char="•"/>
            </a:pPr>
            <a:r>
              <a:rPr lang="ja-JP" altLang="en-US" sz="1800" dirty="0">
                <a:latin typeface="ＭＳ Ｐゴシック" panose="020B0600070205080204" pitchFamily="50" charset="-128"/>
                <a:ea typeface="ＭＳ Ｐゴシック" panose="020B0600070205080204" pitchFamily="50" charset="-128"/>
              </a:rPr>
              <a:t>セキュリティ：記録された情報の安全な保管</a:t>
            </a:r>
            <a:endParaRPr lang="en-US" altLang="ja-JP" sz="1800" dirty="0">
              <a:latin typeface="ＭＳ Ｐゴシック" panose="020B0600070205080204" pitchFamily="50" charset="-128"/>
              <a:ea typeface="ＭＳ Ｐゴシック" panose="020B0600070205080204" pitchFamily="50" charset="-128"/>
            </a:endParaRPr>
          </a:p>
          <a:p>
            <a:pPr lvl="1">
              <a:buClrTx/>
              <a:buFont typeface="Arial" panose="020B0604020202020204" pitchFamily="34" charset="0"/>
              <a:buChar char="•"/>
            </a:pPr>
            <a:endParaRPr kumimoji="1" lang="en-US" altLang="ja-JP" sz="1800" dirty="0">
              <a:latin typeface="ＭＳ Ｐゴシック" panose="020B0600070205080204" pitchFamily="50" charset="-128"/>
              <a:ea typeface="ＭＳ Ｐゴシック" panose="020B0600070205080204" pitchFamily="50" charset="-128"/>
            </a:endParaRPr>
          </a:p>
          <a:p>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C5FE874F-188E-4597-96EA-3C448A364FE6}"/>
              </a:ext>
            </a:extLst>
          </p:cNvPr>
          <p:cNvSpPr txBox="1"/>
          <p:nvPr/>
        </p:nvSpPr>
        <p:spPr>
          <a:xfrm>
            <a:off x="254461" y="1155362"/>
            <a:ext cx="8753402" cy="646331"/>
          </a:xfrm>
          <a:prstGeom prst="rect">
            <a:avLst/>
          </a:prstGeom>
          <a:noFill/>
          <a:ln>
            <a:solidFill>
              <a:schemeClr val="tx1"/>
            </a:solidFill>
            <a:prstDash val="sysDot"/>
          </a:ln>
        </p:spPr>
        <p:txBody>
          <a:bodyPr wrap="square" rtlCol="0">
            <a:spAutoFit/>
          </a:bodyPr>
          <a:lstStyle/>
          <a:p>
            <a:r>
              <a:rPr lang="ja-JP" altLang="en-US" sz="2000" dirty="0">
                <a:latin typeface="ＭＳ Ｐゴシック" panose="020B0600070205080204" pitchFamily="50" charset="-128"/>
              </a:rPr>
              <a:t>実現範囲検討のポリシー</a:t>
            </a:r>
            <a:r>
              <a:rPr lang="ja-JP" altLang="en-US" sz="1600" dirty="0">
                <a:latin typeface="ＭＳ Ｐゴシック" panose="020B0600070205080204" pitchFamily="50" charset="-128"/>
              </a:rPr>
              <a:t>：安全要求と利便性の</a:t>
            </a:r>
            <a:r>
              <a:rPr lang="ja-JP" altLang="en-US" sz="1600" kern="0" dirty="0">
                <a:latin typeface="+mn-ea"/>
              </a:rPr>
              <a:t>両立を図る。「安全要求について漏れのない検討を行い許容範囲を明確にして実現範囲を決める」「その上で紙に比べて利便性向上を実現する」</a:t>
            </a:r>
            <a:endParaRPr kumimoji="1" lang="ja-JP" altLang="en-US" dirty="0"/>
          </a:p>
        </p:txBody>
      </p:sp>
      <p:sp>
        <p:nvSpPr>
          <p:cNvPr id="9" name="テキスト ボックス 8">
            <a:extLst>
              <a:ext uri="{FF2B5EF4-FFF2-40B4-BE49-F238E27FC236}">
                <a16:creationId xmlns:a16="http://schemas.microsoft.com/office/drawing/2014/main" id="{1FF820E0-7B55-4F14-9153-1111C67C54D6}"/>
              </a:ext>
            </a:extLst>
          </p:cNvPr>
          <p:cNvSpPr txBox="1"/>
          <p:nvPr/>
        </p:nvSpPr>
        <p:spPr>
          <a:xfrm>
            <a:off x="254461" y="2071581"/>
            <a:ext cx="3168352" cy="369332"/>
          </a:xfrm>
          <a:prstGeom prst="rect">
            <a:avLst/>
          </a:prstGeom>
          <a:noFill/>
        </p:spPr>
        <p:txBody>
          <a:bodyPr wrap="square" rtlCol="0">
            <a:spAutoFit/>
          </a:bodyPr>
          <a:lstStyle/>
          <a:p>
            <a:r>
              <a:rPr lang="ja-JP" altLang="en-US" dirty="0">
                <a:latin typeface="ＭＳ Ｐゴシック" panose="020B0600070205080204" pitchFamily="50" charset="-128"/>
              </a:rPr>
              <a:t>システム要求事項</a:t>
            </a:r>
            <a:endParaRPr kumimoji="1" lang="ja-JP" altLang="en-US" dirty="0"/>
          </a:p>
        </p:txBody>
      </p:sp>
    </p:spTree>
    <p:extLst>
      <p:ext uri="{BB962C8B-B14F-4D97-AF65-F5344CB8AC3E}">
        <p14:creationId xmlns:p14="http://schemas.microsoft.com/office/powerpoint/2010/main" val="392697839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572EA9-A533-4570-8667-169A74393DC1}"/>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システム要求事項定義</a:t>
            </a:r>
          </a:p>
        </p:txBody>
      </p:sp>
      <p:sp>
        <p:nvSpPr>
          <p:cNvPr id="4" name="テキスト ボックス 3">
            <a:extLst>
              <a:ext uri="{FF2B5EF4-FFF2-40B4-BE49-F238E27FC236}">
                <a16:creationId xmlns:a16="http://schemas.microsoft.com/office/drawing/2014/main" id="{594A69FD-1413-4EAF-BDBC-8C5BE2D50002}"/>
              </a:ext>
            </a:extLst>
          </p:cNvPr>
          <p:cNvSpPr txBox="1"/>
          <p:nvPr/>
        </p:nvSpPr>
        <p:spPr>
          <a:xfrm>
            <a:off x="7524328" y="231031"/>
            <a:ext cx="1512168"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シートＤ</a:t>
            </a:r>
          </a:p>
        </p:txBody>
      </p:sp>
      <p:sp>
        <p:nvSpPr>
          <p:cNvPr id="5" name="テキスト ボックス 4">
            <a:extLst>
              <a:ext uri="{FF2B5EF4-FFF2-40B4-BE49-F238E27FC236}">
                <a16:creationId xmlns:a16="http://schemas.microsoft.com/office/drawing/2014/main" id="{0A89B30F-EE01-43AF-9BEC-22F6F9980FB1}"/>
              </a:ext>
            </a:extLst>
          </p:cNvPr>
          <p:cNvSpPr txBox="1"/>
          <p:nvPr/>
        </p:nvSpPr>
        <p:spPr>
          <a:xfrm>
            <a:off x="575556" y="908720"/>
            <a:ext cx="7992888" cy="707886"/>
          </a:xfrm>
          <a:prstGeom prst="rect">
            <a:avLst/>
          </a:prstGeom>
          <a:noFill/>
          <a:ln w="22225">
            <a:solidFill>
              <a:schemeClr val="accent1">
                <a:lumMod val="50000"/>
              </a:schemeClr>
            </a:solidFill>
            <a:prstDash val="dash"/>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ＭＳ Ｐゴシック" panose="020B0600070205080204" pitchFamily="50" charset="-128"/>
              </a:rPr>
              <a:t>実現範囲検討のポリシー</a:t>
            </a:r>
            <a:endParaRPr kumimoji="1" lang="en-US" altLang="ja-JP" sz="1600" b="1" i="0" u="none" strike="noStrike" kern="1200" cap="none" spc="0" normalizeH="0" baseline="0" noProof="0" dirty="0">
              <a:ln>
                <a:noFill/>
              </a:ln>
              <a:solidFill>
                <a:srgbClr val="000000"/>
              </a:solidFill>
              <a:effectLst/>
              <a:uLnTx/>
              <a:uFillTx/>
              <a:latin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2400" b="1" i="0" u="none" strike="noStrike" kern="1200" cap="none" spc="0" normalizeH="0" baseline="0" noProof="0" dirty="0">
              <a:ln>
                <a:noFill/>
              </a:ln>
              <a:solidFill>
                <a:srgbClr val="000000"/>
              </a:solidFill>
              <a:effectLst/>
              <a:uLnTx/>
              <a:uFillTx/>
              <a:latin typeface="ＭＳ Ｐゴシック" panose="020B0600070205080204" pitchFamily="50" charset="-128"/>
            </a:endParaRPr>
          </a:p>
        </p:txBody>
      </p:sp>
    </p:spTree>
    <p:extLst>
      <p:ext uri="{BB962C8B-B14F-4D97-AF65-F5344CB8AC3E}">
        <p14:creationId xmlns:p14="http://schemas.microsoft.com/office/powerpoint/2010/main" val="244545614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a:xfrm>
            <a:off x="323850" y="115888"/>
            <a:ext cx="7848550" cy="504825"/>
          </a:xfrm>
        </p:spPr>
        <p:txBody>
          <a:bodyPr/>
          <a:lstStyle/>
          <a:p>
            <a:r>
              <a:rPr lang="ja-JP" altLang="en-US" dirty="0">
                <a:latin typeface="ＭＳ Ｐゴシック" panose="020B0600070205080204" pitchFamily="50" charset="-128"/>
                <a:ea typeface="ＭＳ Ｐゴシック" panose="020B0600070205080204" pitchFamily="50" charset="-128"/>
              </a:rPr>
              <a:t>演習課題　④発表シートの作成</a:t>
            </a:r>
            <a:r>
              <a:rPr lang="ja-JP" altLang="en-US" u="sng" dirty="0">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79512" y="1052736"/>
            <a:ext cx="8784976" cy="843872"/>
          </a:xfrm>
        </p:spPr>
        <p:txBody>
          <a:bodyPr/>
          <a:lstStyle/>
          <a:p>
            <a:pPr marL="0" indent="0">
              <a:buNone/>
            </a:pPr>
            <a:r>
              <a:rPr lang="ja-JP" altLang="en-US" sz="1600" dirty="0">
                <a:solidFill>
                  <a:srgbClr val="00B050"/>
                </a:solidFill>
                <a:latin typeface="ＭＳ Ｐゴシック" panose="020B0600070205080204" pitchFamily="50" charset="-128"/>
                <a:ea typeface="ＭＳ Ｐゴシック" panose="020B0600070205080204" pitchFamily="50" charset="-128"/>
              </a:rPr>
              <a:t>　</a:t>
            </a:r>
            <a:r>
              <a:rPr lang="ja-JP" altLang="en-US" sz="2000" dirty="0">
                <a:latin typeface="ＭＳ Ｐゴシック" panose="020B0600070205080204" pitchFamily="50" charset="-128"/>
                <a:ea typeface="ＭＳ Ｐゴシック" panose="020B0600070205080204" pitchFamily="50" charset="-128"/>
              </a:rPr>
              <a:t>社長への提案として提案の特色を絵で表現して発表してください。　</a:t>
            </a:r>
            <a:endParaRPr lang="en-US" altLang="ja-JP" sz="20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5C02A302-35C4-4C20-B916-62D95A9D2008}"/>
              </a:ext>
            </a:extLst>
          </p:cNvPr>
          <p:cNvSpPr txBox="1"/>
          <p:nvPr/>
        </p:nvSpPr>
        <p:spPr>
          <a:xfrm>
            <a:off x="327210" y="2060848"/>
            <a:ext cx="8205230" cy="830997"/>
          </a:xfrm>
          <a:prstGeom prst="rect">
            <a:avLst/>
          </a:prstGeom>
          <a:noFill/>
          <a:ln>
            <a:solidFill>
              <a:srgbClr val="FF0000"/>
            </a:solidFill>
          </a:ln>
        </p:spPr>
        <p:txBody>
          <a:bodyPr wrap="square" rtlCol="0">
            <a:spAutoFit/>
          </a:bodyPr>
          <a:lstStyle/>
          <a:p>
            <a:r>
              <a:rPr kumimoji="1" lang="ja-JP" altLang="en-US" dirty="0">
                <a:solidFill>
                  <a:srgbClr val="FF0000"/>
                </a:solidFill>
                <a:latin typeface="ＭＳ Ｐゴシック" panose="020B0600070205080204" pitchFamily="50" charset="-128"/>
              </a:rPr>
              <a:t>発表シート　：　社長向けの提案内容のプレゼンを想定し、</a:t>
            </a:r>
            <a:endParaRPr kumimoji="1" lang="en-US" altLang="ja-JP" dirty="0">
              <a:solidFill>
                <a:srgbClr val="FF0000"/>
              </a:solidFill>
              <a:latin typeface="ＭＳ Ｐゴシック" panose="020B0600070205080204" pitchFamily="50" charset="-128"/>
            </a:endParaRPr>
          </a:p>
          <a:p>
            <a:r>
              <a:rPr lang="ja-JP" altLang="en-US" dirty="0">
                <a:solidFill>
                  <a:srgbClr val="FF0000"/>
                </a:solidFill>
                <a:latin typeface="ＭＳ Ｐゴシック" panose="020B0600070205080204" pitchFamily="50" charset="-128"/>
              </a:rPr>
              <a:t>　　　　　　　　　 </a:t>
            </a:r>
            <a:r>
              <a:rPr kumimoji="1" lang="ja-JP" altLang="en-US" dirty="0">
                <a:solidFill>
                  <a:srgbClr val="FF0000"/>
                </a:solidFill>
                <a:latin typeface="ＭＳ Ｐゴシック" panose="020B0600070205080204" pitchFamily="50" charset="-128"/>
              </a:rPr>
              <a:t>絵を使って表現した「提案事項の特色」</a:t>
            </a:r>
          </a:p>
        </p:txBody>
      </p:sp>
    </p:spTree>
    <p:extLst>
      <p:ext uri="{BB962C8B-B14F-4D97-AF65-F5344CB8AC3E}">
        <p14:creationId xmlns:p14="http://schemas.microsoft.com/office/powerpoint/2010/main" val="197474105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演習対象のプロセス</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29397" y="784928"/>
            <a:ext cx="8961855" cy="91588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・各プロセスの活動で、４つのポイントに着目した活動を意識して取り組んでください。実施内容の記録　</a:t>
            </a:r>
            <a:endParaRPr lang="en-US" altLang="ja-JP" sz="1600" dirty="0">
              <a:latin typeface="ＭＳ Ｐゴシック" panose="020B0600070205080204" pitchFamily="50" charset="-128"/>
              <a:ea typeface="ＭＳ Ｐゴシック" panose="020B0600070205080204" pitchFamily="50" charset="-128"/>
            </a:endParaRPr>
          </a:p>
          <a:p>
            <a:pPr marL="0" indent="0">
              <a:buNone/>
            </a:pPr>
            <a:r>
              <a:rPr lang="ja-JP" altLang="en-US" sz="1600" dirty="0">
                <a:latin typeface="ＭＳ Ｐゴシック" panose="020B0600070205080204" pitchFamily="50" charset="-128"/>
                <a:ea typeface="ＭＳ Ｐゴシック" panose="020B0600070205080204" pitchFamily="50" charset="-128"/>
              </a:rPr>
              <a:t>　または実施中のチェックに　ポイント</a:t>
            </a:r>
            <a:r>
              <a:rPr lang="en-US" altLang="ja-JP" sz="1600" dirty="0">
                <a:latin typeface="ＭＳ Ｐゴシック" panose="020B0600070205080204" pitchFamily="50" charset="-128"/>
                <a:ea typeface="ＭＳ Ｐゴシック" panose="020B0600070205080204" pitchFamily="50" charset="-128"/>
              </a:rPr>
              <a:t>×</a:t>
            </a:r>
            <a:r>
              <a:rPr lang="ja-JP" altLang="en-US" sz="1600" dirty="0">
                <a:latin typeface="ＭＳ Ｐゴシック" panose="020B0600070205080204" pitchFamily="50" charset="-128"/>
                <a:ea typeface="ＭＳ Ｐゴシック" panose="020B0600070205080204" pitchFamily="50" charset="-128"/>
              </a:rPr>
              <a:t>プロセス対応表（</a:t>
            </a:r>
            <a:r>
              <a:rPr lang="ja-JP" altLang="en-US" sz="1600" dirty="0">
                <a:solidFill>
                  <a:srgbClr val="0000FF"/>
                </a:solidFill>
                <a:latin typeface="ＭＳ Ｐゴシック" panose="020B0600070205080204" pitchFamily="50" charset="-128"/>
                <a:ea typeface="ＭＳ Ｐゴシック" panose="020B0600070205080204" pitchFamily="50" charset="-128"/>
              </a:rPr>
              <a:t>シート</a:t>
            </a:r>
            <a:r>
              <a:rPr lang="en-US" altLang="ja-JP" sz="1600" dirty="0">
                <a:solidFill>
                  <a:srgbClr val="0000FF"/>
                </a:solidFill>
                <a:latin typeface="ＭＳ Ｐゴシック" panose="020B0600070205080204" pitchFamily="50" charset="-128"/>
                <a:ea typeface="ＭＳ Ｐゴシック" panose="020B0600070205080204" pitchFamily="50" charset="-128"/>
              </a:rPr>
              <a:t>E</a:t>
            </a:r>
            <a:r>
              <a:rPr lang="ja-JP" altLang="en-US" sz="1600" dirty="0">
                <a:latin typeface="ＭＳ Ｐゴシック" panose="020B0600070205080204" pitchFamily="50" charset="-128"/>
                <a:ea typeface="ＭＳ Ｐゴシック" panose="020B0600070205080204" pitchFamily="50" charset="-128"/>
              </a:rPr>
              <a:t>）　を適宜利用してください。　</a:t>
            </a:r>
            <a:endParaRPr lang="en-US" altLang="ja-JP" sz="1800" u="sng" dirty="0">
              <a:latin typeface="ＭＳ Ｐゴシック" panose="020B0600070205080204" pitchFamily="50" charset="-128"/>
              <a:ea typeface="ＭＳ Ｐゴシック" panose="020B0600070205080204" pitchFamily="50" charset="-128"/>
            </a:endParaRPr>
          </a:p>
          <a:p>
            <a:pPr marL="0" indent="0">
              <a:buNone/>
            </a:pPr>
            <a:endParaRPr lang="en-US" altLang="ja-JP" sz="1800" u="sng" dirty="0">
              <a:latin typeface="ＭＳ Ｐゴシック" panose="020B0600070205080204" pitchFamily="50" charset="-128"/>
              <a:ea typeface="ＭＳ Ｐゴシック" panose="020B0600070205080204" pitchFamily="50" charset="-128"/>
            </a:endParaRPr>
          </a:p>
          <a:p>
            <a:pPr marL="0" indent="0">
              <a:buNone/>
            </a:pPr>
            <a:endParaRPr lang="en-US" altLang="ja-JP" sz="1800" u="sng" dirty="0">
              <a:latin typeface="ＭＳ Ｐゴシック" panose="020B0600070205080204" pitchFamily="50" charset="-128"/>
              <a:ea typeface="ＭＳ Ｐゴシック" panose="020B0600070205080204" pitchFamily="50" charset="-128"/>
            </a:endParaRPr>
          </a:p>
          <a:p>
            <a:pPr marL="0" indent="0">
              <a:buNone/>
            </a:pPr>
            <a:endParaRPr lang="en-US" altLang="ja-JP" sz="1600" dirty="0">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EE208E06-DBC3-47F5-87B9-719EDAF86B50}"/>
              </a:ext>
            </a:extLst>
          </p:cNvPr>
          <p:cNvSpPr txBox="1"/>
          <p:nvPr/>
        </p:nvSpPr>
        <p:spPr>
          <a:xfrm>
            <a:off x="179512" y="1817699"/>
            <a:ext cx="4032448" cy="369332"/>
          </a:xfrm>
          <a:prstGeom prst="rect">
            <a:avLst/>
          </a:prstGeom>
          <a:noFill/>
          <a:ln>
            <a:solidFill>
              <a:srgbClr val="FF0000"/>
            </a:solidFill>
          </a:ln>
        </p:spPr>
        <p:txBody>
          <a:bodyPr wrap="square" rtlCol="0">
            <a:spAutoFit/>
          </a:bodyPr>
          <a:lstStyle/>
          <a:p>
            <a:r>
              <a:rPr kumimoji="1" lang="ja-JP" altLang="en-US" sz="1800" dirty="0">
                <a:solidFill>
                  <a:srgbClr val="FF0000"/>
                </a:solidFill>
                <a:latin typeface="ＭＳ Ｐゴシック" panose="020B0600070205080204" pitchFamily="50" charset="-128"/>
              </a:rPr>
              <a:t>シート</a:t>
            </a:r>
            <a:r>
              <a:rPr kumimoji="1" lang="en-US" altLang="ja-JP" sz="1800" dirty="0">
                <a:solidFill>
                  <a:srgbClr val="FF0000"/>
                </a:solidFill>
                <a:latin typeface="ＭＳ Ｐゴシック" panose="020B0600070205080204" pitchFamily="50" charset="-128"/>
              </a:rPr>
              <a:t>E</a:t>
            </a:r>
            <a:r>
              <a:rPr kumimoji="1" lang="ja-JP" altLang="en-US" sz="1800" dirty="0">
                <a:solidFill>
                  <a:srgbClr val="FF0000"/>
                </a:solidFill>
                <a:latin typeface="ＭＳ Ｐゴシック" panose="020B0600070205080204" pitchFamily="50" charset="-128"/>
              </a:rPr>
              <a:t>：　ポイント</a:t>
            </a:r>
            <a:r>
              <a:rPr kumimoji="1" lang="en-US" altLang="ja-JP" sz="1800" dirty="0">
                <a:solidFill>
                  <a:srgbClr val="FF0000"/>
                </a:solidFill>
                <a:latin typeface="ＭＳ Ｐゴシック" panose="020B0600070205080204" pitchFamily="50" charset="-128"/>
              </a:rPr>
              <a:t>×</a:t>
            </a:r>
            <a:r>
              <a:rPr kumimoji="1" lang="ja-JP" altLang="en-US" sz="1800" dirty="0">
                <a:solidFill>
                  <a:srgbClr val="FF0000"/>
                </a:solidFill>
                <a:latin typeface="ＭＳ Ｐゴシック" panose="020B0600070205080204" pitchFamily="50" charset="-128"/>
              </a:rPr>
              <a:t>プロセス対応表　</a:t>
            </a:r>
            <a:endParaRPr kumimoji="1" lang="en-US" altLang="ja-JP" sz="1800" dirty="0">
              <a:solidFill>
                <a:srgbClr val="FF0000"/>
              </a:solidFill>
              <a:latin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1D6D7C7C-03EF-4D6F-8B48-C99310EEF13E}"/>
              </a:ext>
            </a:extLst>
          </p:cNvPr>
          <p:cNvGraphicFramePr>
            <a:graphicFrameLocks noGrp="1"/>
          </p:cNvGraphicFramePr>
          <p:nvPr>
            <p:extLst>
              <p:ext uri="{D42A27DB-BD31-4B8C-83A1-F6EECF244321}">
                <p14:modId xmlns:p14="http://schemas.microsoft.com/office/powerpoint/2010/main" val="1970792076"/>
              </p:ext>
            </p:extLst>
          </p:nvPr>
        </p:nvGraphicFramePr>
        <p:xfrm>
          <a:off x="467544" y="2336672"/>
          <a:ext cx="8352930" cy="4116664"/>
        </p:xfrm>
        <a:graphic>
          <a:graphicData uri="http://schemas.openxmlformats.org/drawingml/2006/table">
            <a:tbl>
              <a:tblPr firstRow="1" bandRow="1">
                <a:tableStyleId>{9DCAF9ED-07DC-4A11-8D7F-57B35C25682E}</a:tableStyleId>
              </a:tblPr>
              <a:tblGrid>
                <a:gridCol w="1440160">
                  <a:extLst>
                    <a:ext uri="{9D8B030D-6E8A-4147-A177-3AD203B41FA5}">
                      <a16:colId xmlns:a16="http://schemas.microsoft.com/office/drawing/2014/main" val="1866856546"/>
                    </a:ext>
                  </a:extLst>
                </a:gridCol>
                <a:gridCol w="1656184">
                  <a:extLst>
                    <a:ext uri="{9D8B030D-6E8A-4147-A177-3AD203B41FA5}">
                      <a16:colId xmlns:a16="http://schemas.microsoft.com/office/drawing/2014/main" val="4028429091"/>
                    </a:ext>
                  </a:extLst>
                </a:gridCol>
                <a:gridCol w="1800200">
                  <a:extLst>
                    <a:ext uri="{9D8B030D-6E8A-4147-A177-3AD203B41FA5}">
                      <a16:colId xmlns:a16="http://schemas.microsoft.com/office/drawing/2014/main" val="759446291"/>
                    </a:ext>
                  </a:extLst>
                </a:gridCol>
                <a:gridCol w="1728192">
                  <a:extLst>
                    <a:ext uri="{9D8B030D-6E8A-4147-A177-3AD203B41FA5}">
                      <a16:colId xmlns:a16="http://schemas.microsoft.com/office/drawing/2014/main" val="1749922189"/>
                    </a:ext>
                  </a:extLst>
                </a:gridCol>
                <a:gridCol w="1728194">
                  <a:extLst>
                    <a:ext uri="{9D8B030D-6E8A-4147-A177-3AD203B41FA5}">
                      <a16:colId xmlns:a16="http://schemas.microsoft.com/office/drawing/2014/main" val="208828660"/>
                    </a:ext>
                  </a:extLst>
                </a:gridCol>
              </a:tblGrid>
              <a:tr h="552889">
                <a:tc>
                  <a:txBody>
                    <a:bodyPr/>
                    <a:lstStyle/>
                    <a:p>
                      <a:endParaRPr kumimoji="1" lang="ja-JP" altLang="en-US" sz="14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ＭＳ Ｐゴシック" panose="020B0600070205080204" pitchFamily="50" charset="-128"/>
                          <a:ea typeface="ＭＳ Ｐゴシック" panose="020B0600070205080204" pitchFamily="50" charset="-128"/>
                        </a:rPr>
                        <a:t>目的指向と全体俯瞰</a:t>
                      </a:r>
                      <a:endParaRPr kumimoji="1" lang="ja-JP" altLang="en-US" sz="1400" dirty="0">
                        <a:solidFill>
                          <a:schemeClr val="tx2"/>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ＭＳ Ｐゴシック" panose="020B0600070205080204" pitchFamily="50" charset="-128"/>
                          <a:ea typeface="ＭＳ Ｐゴシック" panose="020B0600070205080204" pitchFamily="50" charset="-128"/>
                        </a:rPr>
                        <a:t>多様な専門分野を統合</a:t>
                      </a:r>
                      <a:endParaRPr kumimoji="1" lang="ja-JP" altLang="en-US" sz="1400" dirty="0">
                        <a:solidFill>
                          <a:schemeClr val="tx2"/>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ＭＳ Ｐゴシック" panose="020B0600070205080204" pitchFamily="50" charset="-128"/>
                          <a:ea typeface="ＭＳ Ｐゴシック" panose="020B0600070205080204" pitchFamily="50" charset="-128"/>
                        </a:rPr>
                        <a:t>抽象化・モデル化</a:t>
                      </a:r>
                      <a:endParaRPr kumimoji="1" lang="ja-JP" altLang="en-US" sz="1400" dirty="0">
                        <a:solidFill>
                          <a:schemeClr val="tx2"/>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400" dirty="0">
                          <a:latin typeface="ＭＳ Ｐゴシック" panose="020B0600070205080204" pitchFamily="50" charset="-128"/>
                          <a:ea typeface="ＭＳ Ｐゴシック" panose="020B0600070205080204" pitchFamily="50" charset="-128"/>
                        </a:rPr>
                        <a:t>反復による発見と進化</a:t>
                      </a:r>
                      <a:endParaRPr kumimoji="1" lang="ja-JP" altLang="en-US" sz="1400" dirty="0">
                        <a:solidFill>
                          <a:schemeClr val="tx2"/>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5037479"/>
                  </a:ext>
                </a:extLst>
              </a:tr>
              <a:tr h="1187925">
                <a:tc>
                  <a:txBody>
                    <a:bodyPr/>
                    <a:lstStyle/>
                    <a:p>
                      <a:r>
                        <a:rPr kumimoji="1" lang="ja-JP" altLang="en-US" sz="1600" dirty="0">
                          <a:latin typeface="ＭＳ Ｐゴシック" panose="020B0600070205080204" pitchFamily="50" charset="-128"/>
                          <a:ea typeface="ＭＳ Ｐゴシック" panose="020B0600070205080204" pitchFamily="50" charset="-128"/>
                        </a:rPr>
                        <a:t>ビジネス又はミッション分析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83501737"/>
                  </a:ext>
                </a:extLst>
              </a:tr>
              <a:tr h="1187925">
                <a:tc>
                  <a:txBody>
                    <a:bodyPr/>
                    <a:lstStyle/>
                    <a:p>
                      <a:r>
                        <a:rPr kumimoji="1" lang="ja-JP" altLang="en-US" sz="1600" dirty="0">
                          <a:latin typeface="ＭＳ Ｐゴシック" panose="020B0600070205080204" pitchFamily="50" charset="-128"/>
                          <a:ea typeface="ＭＳ Ｐゴシック" panose="020B0600070205080204" pitchFamily="50" charset="-128"/>
                        </a:rPr>
                        <a:t>利害関係者ニーズ及び利害関係者要求事項定義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417200"/>
                  </a:ext>
                </a:extLst>
              </a:tr>
              <a:tr h="1187925">
                <a:tc>
                  <a:txBody>
                    <a:bodyPr/>
                    <a:lstStyle/>
                    <a:p>
                      <a:r>
                        <a:rPr kumimoji="1" lang="ja-JP" altLang="en-US" sz="1600" dirty="0">
                          <a:latin typeface="ＭＳ Ｐゴシック" panose="020B0600070205080204" pitchFamily="50" charset="-128"/>
                          <a:ea typeface="ＭＳ Ｐゴシック" panose="020B0600070205080204" pitchFamily="50" charset="-128"/>
                        </a:rPr>
                        <a:t>システム要求事項定義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55830192"/>
                  </a:ext>
                </a:extLst>
              </a:tr>
            </a:tbl>
          </a:graphicData>
        </a:graphic>
      </p:graphicFrame>
      <p:sp>
        <p:nvSpPr>
          <p:cNvPr id="5" name="矢印: 下 4">
            <a:extLst>
              <a:ext uri="{FF2B5EF4-FFF2-40B4-BE49-F238E27FC236}">
                <a16:creationId xmlns:a16="http://schemas.microsoft.com/office/drawing/2014/main" id="{57F3E5B2-7BA2-40D9-BEDD-7C533F633950}"/>
              </a:ext>
            </a:extLst>
          </p:cNvPr>
          <p:cNvSpPr/>
          <p:nvPr/>
        </p:nvSpPr>
        <p:spPr bwMode="auto">
          <a:xfrm>
            <a:off x="69660" y="2822894"/>
            <a:ext cx="397884" cy="3642299"/>
          </a:xfrm>
          <a:prstGeom prst="downArrow">
            <a:avLst/>
          </a:prstGeom>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55235543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E7D0EF-CA7F-47DB-8966-53384E0C850F}"/>
              </a:ext>
            </a:extLst>
          </p:cNvPr>
          <p:cNvSpPr>
            <a:spLocks noGrp="1"/>
          </p:cNvSpPr>
          <p:nvPr>
            <p:ph idx="1"/>
          </p:nvPr>
        </p:nvSpPr>
        <p:spPr>
          <a:xfrm>
            <a:off x="539552" y="3141203"/>
            <a:ext cx="8280400" cy="575593"/>
          </a:xfrm>
        </p:spPr>
        <p:txBody>
          <a:bodyPr/>
          <a:lstStyle/>
          <a:p>
            <a:pPr algn="ctr">
              <a:buClrTx/>
            </a:pPr>
            <a:r>
              <a:rPr kumimoji="1" lang="ja-JP" altLang="en-US" dirty="0">
                <a:latin typeface="ＭＳ Ｐゴシック" panose="020B0600070205080204" pitchFamily="50" charset="-128"/>
                <a:ea typeface="ＭＳ Ｐゴシック" panose="020B0600070205080204" pitchFamily="50" charset="-128"/>
              </a:rPr>
              <a:t>ケースの説明</a:t>
            </a:r>
          </a:p>
        </p:txBody>
      </p:sp>
    </p:spTree>
    <p:extLst>
      <p:ext uri="{BB962C8B-B14F-4D97-AF65-F5344CB8AC3E}">
        <p14:creationId xmlns:p14="http://schemas.microsoft.com/office/powerpoint/2010/main" val="59080072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6E27DF9F-439D-472A-B4D5-A458BE889ED9}"/>
              </a:ext>
            </a:extLst>
          </p:cNvPr>
          <p:cNvSpPr>
            <a:spLocks noGrp="1"/>
          </p:cNvSpPr>
          <p:nvPr>
            <p:ph type="title"/>
          </p:nvPr>
        </p:nvSpPr>
        <p:spPr>
          <a:xfrm>
            <a:off x="323850" y="115888"/>
            <a:ext cx="8280598" cy="504825"/>
          </a:xfrm>
        </p:spPr>
        <p:txBody>
          <a:bodyPr/>
          <a:lstStyle/>
          <a:p>
            <a:r>
              <a:rPr lang="ja-JP" altLang="en-US" dirty="0">
                <a:latin typeface="ＭＳ Ｐゴシック" panose="020B0600070205080204" pitchFamily="50" charset="-128"/>
                <a:ea typeface="ＭＳ Ｐゴシック" panose="020B0600070205080204" pitchFamily="50" charset="-128"/>
              </a:rPr>
              <a:t>ケースの前提：状況</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コンテンツ プレースホルダー 2">
            <a:extLst>
              <a:ext uri="{FF2B5EF4-FFF2-40B4-BE49-F238E27FC236}">
                <a16:creationId xmlns:a16="http://schemas.microsoft.com/office/drawing/2014/main" id="{D5ACEB5A-F836-44A9-A887-26C30DA2ECBB}"/>
              </a:ext>
            </a:extLst>
          </p:cNvPr>
          <p:cNvSpPr>
            <a:spLocks noGrp="1"/>
          </p:cNvSpPr>
          <p:nvPr>
            <p:ph idx="1"/>
          </p:nvPr>
        </p:nvSpPr>
        <p:spPr>
          <a:xfrm>
            <a:off x="440210" y="927865"/>
            <a:ext cx="8496944" cy="984098"/>
          </a:xfrm>
          <a:ln>
            <a:solidFill>
              <a:schemeClr val="tx1"/>
            </a:solidFill>
          </a:ln>
        </p:spPr>
        <p:txBody>
          <a:bodyPr/>
          <a:lstStyle/>
          <a:p>
            <a:pPr marL="0" indent="0">
              <a:buNone/>
            </a:pPr>
            <a:r>
              <a:rPr lang="ja-JP" altLang="en-US" sz="1800" dirty="0">
                <a:latin typeface="ＭＳ Ｐゴシック" panose="020B0600070205080204" pitchFamily="50" charset="-128"/>
                <a:ea typeface="ＭＳ Ｐゴシック" panose="020B0600070205080204" pitchFamily="50" charset="-128"/>
              </a:rPr>
              <a:t>Ａ社　　居酒屋チェーン（店舗数：</a:t>
            </a:r>
            <a:r>
              <a:rPr lang="en-US" altLang="ja-JP" sz="1800" dirty="0">
                <a:latin typeface="ＭＳ Ｐゴシック" panose="020B0600070205080204" pitchFamily="50" charset="-128"/>
                <a:ea typeface="ＭＳ Ｐゴシック" panose="020B0600070205080204" pitchFamily="50" charset="-128"/>
              </a:rPr>
              <a:t>10</a:t>
            </a:r>
            <a:r>
              <a:rPr lang="ja-JP" altLang="en-US" sz="1800" dirty="0">
                <a:latin typeface="ＭＳ Ｐゴシック" panose="020B0600070205080204" pitchFamily="50" charset="-128"/>
                <a:ea typeface="ＭＳ Ｐゴシック" panose="020B0600070205080204" pitchFamily="50" charset="-128"/>
              </a:rPr>
              <a:t>店）を営む</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社長のＢ氏がオーナー兼調理人の小料理店からスタートし、成長、展開してきた</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「売り」として付帯条件の特徴があり、その個性が好評な要因である。</a:t>
            </a:r>
            <a:endParaRPr lang="en-US" altLang="ja-JP" sz="1800" dirty="0">
              <a:latin typeface="ＭＳ Ｐゴシック" panose="020B0600070205080204" pitchFamily="50" charset="-128"/>
              <a:ea typeface="ＭＳ Ｐゴシック" panose="020B0600070205080204" pitchFamily="50" charset="-128"/>
            </a:endParaRPr>
          </a:p>
        </p:txBody>
      </p:sp>
      <p:sp>
        <p:nvSpPr>
          <p:cNvPr id="8" name="コンテンツ プレースホルダー 2">
            <a:extLst>
              <a:ext uri="{FF2B5EF4-FFF2-40B4-BE49-F238E27FC236}">
                <a16:creationId xmlns:a16="http://schemas.microsoft.com/office/drawing/2014/main" id="{07BB0974-CFF9-4664-A2A0-350E7CCA3302}"/>
              </a:ext>
            </a:extLst>
          </p:cNvPr>
          <p:cNvSpPr txBox="1">
            <a:spLocks/>
          </p:cNvSpPr>
          <p:nvPr/>
        </p:nvSpPr>
        <p:spPr bwMode="auto">
          <a:xfrm>
            <a:off x="577970" y="3461212"/>
            <a:ext cx="8359184" cy="1335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a:t>
            </a:r>
            <a:r>
              <a:rPr lang="en-US" altLang="ja-JP" sz="1400" b="0" dirty="0">
                <a:latin typeface="ＭＳ Ｐゴシック" panose="020B0600070205080204" pitchFamily="50" charset="-128"/>
                <a:ea typeface="ＭＳ Ｐゴシック" panose="020B0600070205080204" pitchFamily="50" charset="-128"/>
              </a:rPr>
              <a:t>10</a:t>
            </a:r>
            <a:r>
              <a:rPr lang="ja-JP" altLang="en-US" sz="1400" b="0" dirty="0">
                <a:latin typeface="ＭＳ Ｐゴシック" panose="020B0600070205080204" pitchFamily="50" charset="-128"/>
                <a:ea typeface="ＭＳ Ｐゴシック" panose="020B0600070205080204" pitchFamily="50" charset="-128"/>
              </a:rPr>
              <a:t>店それぞれの店長はプレーイングマネージャー。クレームはいつも目の行き届いていないところで発生。</a:t>
            </a:r>
            <a:endParaRPr lang="en-US" altLang="ja-JP" sz="1400" b="0" dirty="0">
              <a:latin typeface="ＭＳ Ｐゴシック" panose="020B0600070205080204" pitchFamily="50" charset="-128"/>
              <a:ea typeface="ＭＳ Ｐゴシック" panose="020B0600070205080204" pitchFamily="50" charset="-128"/>
            </a:endParaRPr>
          </a:p>
          <a:p>
            <a:pPr marL="0" indent="0">
              <a:buNone/>
            </a:pPr>
            <a:r>
              <a:rPr lang="ja-JP" altLang="en-US" sz="1400" b="0" dirty="0">
                <a:latin typeface="ＭＳ Ｐゴシック" panose="020B0600070205080204" pitchFamily="50" charset="-128"/>
                <a:ea typeface="ＭＳ Ｐゴシック" panose="020B0600070205080204" pitchFamily="50" charset="-128"/>
              </a:rPr>
              <a:t>・大きなクレームに対して店員が冷静に対応できておらず、内容を正確に把握できていない。</a:t>
            </a: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・クレーム発生状況の情報が乏しく、クレーム客への的確な対応も、従業員への具体的な助言もできていない。</a:t>
            </a: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・社長自身が数回臨店調査を実施したが、クレームが起きず、現場で確認することはできなかった。</a:t>
            </a:r>
            <a:endParaRPr lang="en-US" altLang="ja-JP" sz="1400" b="0" dirty="0">
              <a:latin typeface="ＭＳ Ｐゴシック" panose="020B0600070205080204" pitchFamily="50" charset="-128"/>
              <a:ea typeface="ＭＳ Ｐゴシック" panose="020B0600070205080204" pitchFamily="50" charset="-128"/>
            </a:endParaRPr>
          </a:p>
          <a:p>
            <a:pPr marL="0" indent="0">
              <a:buNone/>
            </a:pPr>
            <a:r>
              <a:rPr lang="ja-JP" altLang="en-US" sz="1400" b="0" dirty="0">
                <a:latin typeface="ＭＳ Ｐゴシック" panose="020B0600070205080204" pitchFamily="50" charset="-128"/>
                <a:ea typeface="ＭＳ Ｐゴシック" panose="020B0600070205080204" pitchFamily="50" charset="-128"/>
              </a:rPr>
              <a:t>・社長は、クレームの原因には店の特徴が関係していると考えており、それを裏付けるため材料がほしかった。</a:t>
            </a:r>
            <a:endParaRPr lang="en-US" altLang="ja-JP" sz="1400" b="0" dirty="0">
              <a:latin typeface="ＭＳ Ｐゴシック" panose="020B0600070205080204" pitchFamily="50" charset="-128"/>
              <a:ea typeface="ＭＳ Ｐゴシック" panose="020B0600070205080204" pitchFamily="50" charset="-128"/>
            </a:endParaRPr>
          </a:p>
        </p:txBody>
      </p:sp>
      <p:sp>
        <p:nvSpPr>
          <p:cNvPr id="9" name="コンテンツ プレースホルダー 2">
            <a:extLst>
              <a:ext uri="{FF2B5EF4-FFF2-40B4-BE49-F238E27FC236}">
                <a16:creationId xmlns:a16="http://schemas.microsoft.com/office/drawing/2014/main" id="{6B6EF8BD-9632-4F72-844B-4D9D3249E332}"/>
              </a:ext>
            </a:extLst>
          </p:cNvPr>
          <p:cNvSpPr txBox="1">
            <a:spLocks/>
          </p:cNvSpPr>
          <p:nvPr/>
        </p:nvSpPr>
        <p:spPr bwMode="auto">
          <a:xfrm>
            <a:off x="440210" y="2167999"/>
            <a:ext cx="8496944" cy="129843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b="0" dirty="0">
                <a:latin typeface="ＭＳ Ｐゴシック" panose="020B0600070205080204" pitchFamily="50" charset="-128"/>
                <a:ea typeface="ＭＳ Ｐゴシック" panose="020B0600070205080204" pitchFamily="50" charset="-128"/>
              </a:rPr>
              <a:t>チェーン店全体の評判が下降し、来店客数の伸びが停滞している。経営として問題視している。</a:t>
            </a:r>
            <a:endParaRPr lang="en-US" altLang="ja-JP" sz="1800" b="0" dirty="0">
              <a:latin typeface="ＭＳ Ｐゴシック" panose="020B0600070205080204" pitchFamily="50" charset="-128"/>
              <a:ea typeface="ＭＳ Ｐゴシック" panose="020B0600070205080204" pitchFamily="50" charset="-128"/>
            </a:endParaRPr>
          </a:p>
          <a:p>
            <a:pPr marL="0" indent="0">
              <a:buNone/>
            </a:pPr>
            <a:r>
              <a:rPr lang="ja-JP" altLang="en-US" sz="1800" b="0" dirty="0">
                <a:latin typeface="ＭＳ Ｐゴシック" panose="020B0600070205080204" pitchFamily="50" charset="-128"/>
                <a:ea typeface="ＭＳ Ｐゴシック" panose="020B0600070205080204" pitchFamily="50" charset="-128"/>
              </a:rPr>
              <a:t>想定原因として、接客面のクレームが多発しＳＮＳ上で悪評が流布されるような事態が続いていることがある。</a:t>
            </a:r>
            <a:endParaRPr lang="en-US" altLang="ja-JP" sz="1800" b="0" dirty="0">
              <a:latin typeface="ＭＳ Ｐゴシック" panose="020B0600070205080204" pitchFamily="50" charset="-128"/>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6C0E138E-9D94-425B-A0C5-BDA6DDFB9626}"/>
              </a:ext>
            </a:extLst>
          </p:cNvPr>
          <p:cNvSpPr txBox="1"/>
          <p:nvPr/>
        </p:nvSpPr>
        <p:spPr>
          <a:xfrm>
            <a:off x="310309" y="735826"/>
            <a:ext cx="1381371" cy="246221"/>
          </a:xfrm>
          <a:prstGeom prst="rect">
            <a:avLst/>
          </a:prstGeom>
          <a:solidFill>
            <a:srgbClr val="0070C0"/>
          </a:solidFill>
        </p:spPr>
        <p:txBody>
          <a:bodyPr wrap="square" lIns="36000" tIns="0" rIns="36000" bIns="0" rtlCol="0">
            <a:spAutoFit/>
          </a:bodyPr>
          <a:lstStyle/>
          <a:p>
            <a:r>
              <a:rPr kumimoji="1" lang="ja-JP" altLang="en-US" sz="1600" b="0" dirty="0">
                <a:solidFill>
                  <a:schemeClr val="bg1"/>
                </a:solidFill>
              </a:rPr>
              <a:t>ケースの舞台</a:t>
            </a:r>
          </a:p>
        </p:txBody>
      </p:sp>
      <p:sp>
        <p:nvSpPr>
          <p:cNvPr id="13" name="テキスト ボックス 12">
            <a:extLst>
              <a:ext uri="{FF2B5EF4-FFF2-40B4-BE49-F238E27FC236}">
                <a16:creationId xmlns:a16="http://schemas.microsoft.com/office/drawing/2014/main" id="{0C5DBC9D-7201-4F47-BCB5-FD1A6B0BC60D}"/>
              </a:ext>
            </a:extLst>
          </p:cNvPr>
          <p:cNvSpPr txBox="1"/>
          <p:nvPr/>
        </p:nvSpPr>
        <p:spPr>
          <a:xfrm>
            <a:off x="323850" y="1956034"/>
            <a:ext cx="1069905" cy="276999"/>
          </a:xfrm>
          <a:prstGeom prst="rect">
            <a:avLst/>
          </a:prstGeom>
          <a:solidFill>
            <a:srgbClr val="0070C0"/>
          </a:solidFill>
        </p:spPr>
        <p:txBody>
          <a:bodyPr wrap="square" lIns="36000" tIns="0" rIns="36000" bIns="0" rtlCol="0">
            <a:noAutofit/>
          </a:bodyPr>
          <a:lstStyle/>
          <a:p>
            <a:pPr algn="ctr"/>
            <a:r>
              <a:rPr kumimoji="1" lang="ja-JP" altLang="en-US" sz="1600" b="0" dirty="0">
                <a:solidFill>
                  <a:schemeClr val="bg1"/>
                </a:solidFill>
              </a:rPr>
              <a:t>発端</a:t>
            </a:r>
          </a:p>
        </p:txBody>
      </p:sp>
      <p:sp>
        <p:nvSpPr>
          <p:cNvPr id="14" name="コンテンツ プレースホルダー 2">
            <a:extLst>
              <a:ext uri="{FF2B5EF4-FFF2-40B4-BE49-F238E27FC236}">
                <a16:creationId xmlns:a16="http://schemas.microsoft.com/office/drawing/2014/main" id="{9FA76D41-37E9-4227-928C-8B64C45291AA}"/>
              </a:ext>
            </a:extLst>
          </p:cNvPr>
          <p:cNvSpPr txBox="1">
            <a:spLocks/>
          </p:cNvSpPr>
          <p:nvPr/>
        </p:nvSpPr>
        <p:spPr bwMode="auto">
          <a:xfrm>
            <a:off x="349089" y="5197204"/>
            <a:ext cx="8484601" cy="124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　</a:t>
            </a:r>
            <a:r>
              <a:rPr lang="ja-JP" altLang="en-US" sz="1600" b="0" dirty="0">
                <a:latin typeface="ＭＳ Ｐゴシック" panose="020B0600070205080204" pitchFamily="50" charset="-128"/>
                <a:ea typeface="ＭＳ Ｐゴシック" panose="020B0600070205080204" pitchFamily="50" charset="-128"/>
              </a:rPr>
              <a:t>社長はあるところで新しい製品（愛称：</a:t>
            </a:r>
            <a:r>
              <a:rPr lang="en-US" altLang="ja-JP" sz="1600" b="0" dirty="0">
                <a:latin typeface="ＭＳ Ｐゴシック" panose="020B0600070205080204" pitchFamily="50" charset="-128"/>
                <a:ea typeface="ＭＳ Ｐゴシック" panose="020B0600070205080204" pitchFamily="50" charset="-128"/>
              </a:rPr>
              <a:t>Mary</a:t>
            </a:r>
            <a:r>
              <a:rPr lang="ja-JP" altLang="en-US" sz="1600" b="0" dirty="0">
                <a:latin typeface="ＭＳ Ｐゴシック" panose="020B0600070205080204" pitchFamily="50" charset="-128"/>
                <a:ea typeface="ＭＳ Ｐゴシック" panose="020B0600070205080204" pitchFamily="50" charset="-128"/>
              </a:rPr>
              <a:t>）のことを知った。多拠点の画像と音声の記録・収集機能と、それらの検索・参照機能がコンパクトにまとめられているものであった。（次葉参照）</a:t>
            </a:r>
            <a:endParaRPr lang="en-US" altLang="ja-JP" sz="16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600" b="0" dirty="0">
                <a:latin typeface="ＭＳ Ｐゴシック" panose="020B0600070205080204" pitchFamily="50" charset="-128"/>
                <a:ea typeface="ＭＳ Ｐゴシック" panose="020B0600070205080204" pitchFamily="50" charset="-128"/>
              </a:rPr>
              <a:t>　社長は、これをうまく使うと、目となり耳となり、問題発生の状況を把握できると考えた。</a:t>
            </a:r>
            <a:endParaRPr lang="en-US" altLang="ja-JP" sz="16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600" b="0" dirty="0">
                <a:latin typeface="ＭＳ Ｐゴシック" panose="020B0600070205080204" pitchFamily="50" charset="-128"/>
                <a:ea typeface="ＭＳ Ｐゴシック" panose="020B0600070205080204" pitchFamily="50" charset="-128"/>
              </a:rPr>
              <a:t>→　そこで、「映像と音声を記録して、仕事の様子を後から参照して顧客クレームの原因調査に活用するシステム」の提案をコンサルティング会社に要請した。</a:t>
            </a:r>
            <a:endParaRPr lang="en-US" altLang="ja-JP" sz="16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endParaRPr lang="en-US" altLang="ja-JP" sz="1400" b="0" dirty="0">
              <a:latin typeface="ＭＳ Ｐゴシック" panose="020B0600070205080204" pitchFamily="50" charset="-128"/>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705E8B86-20BC-44E8-A4B9-7668B8D610ED}"/>
              </a:ext>
            </a:extLst>
          </p:cNvPr>
          <p:cNvSpPr txBox="1"/>
          <p:nvPr/>
        </p:nvSpPr>
        <p:spPr>
          <a:xfrm>
            <a:off x="310309" y="4978070"/>
            <a:ext cx="3109563" cy="276999"/>
          </a:xfrm>
          <a:prstGeom prst="rect">
            <a:avLst/>
          </a:prstGeom>
          <a:solidFill>
            <a:srgbClr val="0070C0"/>
          </a:solidFill>
        </p:spPr>
        <p:txBody>
          <a:bodyPr wrap="square" lIns="36000" tIns="0" rIns="36000" bIns="0" rtlCol="0">
            <a:noAutofit/>
          </a:bodyPr>
          <a:lstStyle/>
          <a:p>
            <a:pPr algn="ctr"/>
            <a:r>
              <a:rPr kumimoji="1" lang="ja-JP" altLang="en-US" sz="1600" dirty="0">
                <a:solidFill>
                  <a:schemeClr val="bg1"/>
                </a:solidFill>
              </a:rPr>
              <a:t>解決に向けた動き（社長の初動）</a:t>
            </a:r>
          </a:p>
        </p:txBody>
      </p:sp>
    </p:spTree>
    <p:extLst>
      <p:ext uri="{BB962C8B-B14F-4D97-AF65-F5344CB8AC3E}">
        <p14:creationId xmlns:p14="http://schemas.microsoft.com/office/powerpoint/2010/main" val="171522116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9BFCD2B4-8677-4830-A4B8-5D0494981D43}"/>
              </a:ext>
            </a:extLst>
          </p:cNvPr>
          <p:cNvSpPr/>
          <p:nvPr/>
        </p:nvSpPr>
        <p:spPr bwMode="auto">
          <a:xfrm>
            <a:off x="395536" y="3212976"/>
            <a:ext cx="3240360" cy="2160240"/>
          </a:xfrm>
          <a:prstGeom prst="rect">
            <a:avLst/>
          </a:prstGeom>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6" name="図 5">
            <a:extLst>
              <a:ext uri="{FF2B5EF4-FFF2-40B4-BE49-F238E27FC236}">
                <a16:creationId xmlns:a16="http://schemas.microsoft.com/office/drawing/2014/main" id="{73BE75D4-53DF-4BF4-86CB-3CEEC5CB8A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65246" y="3346641"/>
            <a:ext cx="576234" cy="611907"/>
          </a:xfrm>
          <a:prstGeom prst="rect">
            <a:avLst/>
          </a:prstGeom>
        </p:spPr>
      </p:pic>
      <p:pic>
        <p:nvPicPr>
          <p:cNvPr id="15" name="図 14">
            <a:extLst>
              <a:ext uri="{FF2B5EF4-FFF2-40B4-BE49-F238E27FC236}">
                <a16:creationId xmlns:a16="http://schemas.microsoft.com/office/drawing/2014/main" id="{B2AEDD9D-92D4-4BFF-9FDE-30F6EBEA40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4504" y="3419494"/>
            <a:ext cx="576235" cy="611907"/>
          </a:xfrm>
          <a:prstGeom prst="rect">
            <a:avLst/>
          </a:prstGeom>
        </p:spPr>
      </p:pic>
      <p:sp>
        <p:nvSpPr>
          <p:cNvPr id="10" name="正方形/長方形 9">
            <a:extLst>
              <a:ext uri="{FF2B5EF4-FFF2-40B4-BE49-F238E27FC236}">
                <a16:creationId xmlns:a16="http://schemas.microsoft.com/office/drawing/2014/main" id="{E805BB84-6FE0-4A7B-855A-C2302E0890EA}"/>
              </a:ext>
            </a:extLst>
          </p:cNvPr>
          <p:cNvSpPr/>
          <p:nvPr/>
        </p:nvSpPr>
        <p:spPr bwMode="auto">
          <a:xfrm>
            <a:off x="1043608" y="3522648"/>
            <a:ext cx="3240360" cy="2160240"/>
          </a:xfrm>
          <a:prstGeom prst="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タイトル 1">
            <a:extLst>
              <a:ext uri="{FF2B5EF4-FFF2-40B4-BE49-F238E27FC236}">
                <a16:creationId xmlns:a16="http://schemas.microsoft.com/office/drawing/2014/main" id="{C4E008F6-3AF2-4C77-A233-1F0CBE191A66}"/>
              </a:ext>
            </a:extLst>
          </p:cNvPr>
          <p:cNvSpPr txBox="1">
            <a:spLocks/>
          </p:cNvSpPr>
          <p:nvPr/>
        </p:nvSpPr>
        <p:spPr bwMode="auto">
          <a:xfrm>
            <a:off x="289572" y="188603"/>
            <a:ext cx="884827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a:lstStyle>
          <a:p>
            <a:r>
              <a:rPr lang="ja-JP" altLang="en-US" b="0" dirty="0">
                <a:solidFill>
                  <a:srgbClr val="000000"/>
                </a:solidFill>
                <a:latin typeface="ＭＳ Ｐゴシック" panose="020B0600070205080204" pitchFamily="50" charset="-128"/>
                <a:ea typeface="ＭＳ Ｐゴシック" panose="020B0600070205080204" pitchFamily="50" charset="-128"/>
              </a:rPr>
              <a:t>ケースの前提：</a:t>
            </a:r>
            <a:r>
              <a:rPr lang="ja-JP" altLang="en-US" b="0" dirty="0">
                <a:latin typeface="ＭＳ Ｐゴシック" panose="020B0600070205080204" pitchFamily="50" charset="-128"/>
                <a:ea typeface="ＭＳ Ｐゴシック" panose="020B0600070205080204" pitchFamily="50" charset="-128"/>
              </a:rPr>
              <a:t>製品＋サービス（</a:t>
            </a:r>
            <a:r>
              <a:rPr lang="ja-JP" altLang="en-US" sz="2000" b="0" dirty="0">
                <a:latin typeface="ＭＳ Ｐゴシック" panose="020B0600070205080204" pitchFamily="50" charset="-128"/>
                <a:ea typeface="ＭＳ Ｐゴシック" panose="020B0600070205080204" pitchFamily="50" charset="-128"/>
              </a:rPr>
              <a:t>「</a:t>
            </a:r>
            <a:r>
              <a:rPr lang="en-US" altLang="ja-JP" sz="2000" b="0" dirty="0">
                <a:latin typeface="ＭＳ Ｐゴシック" panose="020B0600070205080204" pitchFamily="50" charset="-128"/>
                <a:ea typeface="ＭＳ Ｐゴシック" panose="020B0600070205080204" pitchFamily="50" charset="-128"/>
              </a:rPr>
              <a:t>Mary</a:t>
            </a:r>
            <a:r>
              <a:rPr lang="ja-JP" altLang="en-US" sz="2000" b="0" dirty="0">
                <a:latin typeface="ＭＳ Ｐゴシック" panose="020B0600070205080204" pitchFamily="50" charset="-128"/>
                <a:ea typeface="ＭＳ Ｐゴシック" panose="020B0600070205080204" pitchFamily="50" charset="-128"/>
              </a:rPr>
              <a:t>」</a:t>
            </a:r>
            <a:r>
              <a:rPr lang="ja-JP" altLang="en-US" b="0" dirty="0">
                <a:latin typeface="ＭＳ Ｐゴシック" panose="020B0600070205080204" pitchFamily="50" charset="-128"/>
                <a:ea typeface="ＭＳ Ｐゴシック" panose="020B0600070205080204" pitchFamily="50" charset="-128"/>
              </a:rPr>
              <a:t>）の基本機能</a:t>
            </a:r>
          </a:p>
        </p:txBody>
      </p:sp>
      <p:pic>
        <p:nvPicPr>
          <p:cNvPr id="7" name="図 6">
            <a:extLst>
              <a:ext uri="{FF2B5EF4-FFF2-40B4-BE49-F238E27FC236}">
                <a16:creationId xmlns:a16="http://schemas.microsoft.com/office/drawing/2014/main" id="{711D74EB-757C-451C-94E6-C8027D4034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47595" y="1021542"/>
            <a:ext cx="2521131" cy="1546642"/>
          </a:xfrm>
          <a:prstGeom prst="rect">
            <a:avLst/>
          </a:prstGeom>
        </p:spPr>
      </p:pic>
      <p:pic>
        <p:nvPicPr>
          <p:cNvPr id="11" name="図 10">
            <a:extLst>
              <a:ext uri="{FF2B5EF4-FFF2-40B4-BE49-F238E27FC236}">
                <a16:creationId xmlns:a16="http://schemas.microsoft.com/office/drawing/2014/main" id="{1FCD4BB7-3E49-4088-867C-C2780E091E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5291" y="3708537"/>
            <a:ext cx="576235" cy="611907"/>
          </a:xfrm>
          <a:prstGeom prst="rect">
            <a:avLst/>
          </a:prstGeom>
        </p:spPr>
      </p:pic>
      <p:sp>
        <p:nvSpPr>
          <p:cNvPr id="12" name="正方形/長方形 11">
            <a:extLst>
              <a:ext uri="{FF2B5EF4-FFF2-40B4-BE49-F238E27FC236}">
                <a16:creationId xmlns:a16="http://schemas.microsoft.com/office/drawing/2014/main" id="{A7BB79AD-7643-4E42-B7EB-05A5C62162A5}"/>
              </a:ext>
            </a:extLst>
          </p:cNvPr>
          <p:cNvSpPr/>
          <p:nvPr/>
        </p:nvSpPr>
        <p:spPr bwMode="auto">
          <a:xfrm>
            <a:off x="2676559" y="4221088"/>
            <a:ext cx="3240360" cy="2160240"/>
          </a:xfrm>
          <a:prstGeom prst="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正方形/長方形 12">
            <a:extLst>
              <a:ext uri="{FF2B5EF4-FFF2-40B4-BE49-F238E27FC236}">
                <a16:creationId xmlns:a16="http://schemas.microsoft.com/office/drawing/2014/main" id="{B7EC0A94-2309-47BC-B03E-0A5280806063}"/>
              </a:ext>
            </a:extLst>
          </p:cNvPr>
          <p:cNvSpPr/>
          <p:nvPr/>
        </p:nvSpPr>
        <p:spPr bwMode="auto">
          <a:xfrm>
            <a:off x="5949841" y="1447890"/>
            <a:ext cx="2803440" cy="1546642"/>
          </a:xfrm>
          <a:prstGeom prst="rect">
            <a:avLst/>
          </a:prstGeom>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1"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4" name="図 13">
            <a:extLst>
              <a:ext uri="{FF2B5EF4-FFF2-40B4-BE49-F238E27FC236}">
                <a16:creationId xmlns:a16="http://schemas.microsoft.com/office/drawing/2014/main" id="{88AA285E-EFE5-4685-99C1-86A2935FF7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08167" y="4329260"/>
            <a:ext cx="576235" cy="611907"/>
          </a:xfrm>
          <a:prstGeom prst="rect">
            <a:avLst/>
          </a:prstGeom>
        </p:spPr>
      </p:pic>
      <p:pic>
        <p:nvPicPr>
          <p:cNvPr id="18" name="図 17">
            <a:extLst>
              <a:ext uri="{FF2B5EF4-FFF2-40B4-BE49-F238E27FC236}">
                <a16:creationId xmlns:a16="http://schemas.microsoft.com/office/drawing/2014/main" id="{B9FA933A-7037-4B88-BAA3-4285DAF095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439482" y="3681189"/>
            <a:ext cx="576234" cy="611907"/>
          </a:xfrm>
          <a:prstGeom prst="rect">
            <a:avLst/>
          </a:prstGeom>
        </p:spPr>
      </p:pic>
      <p:pic>
        <p:nvPicPr>
          <p:cNvPr id="21" name="図 20">
            <a:extLst>
              <a:ext uri="{FF2B5EF4-FFF2-40B4-BE49-F238E27FC236}">
                <a16:creationId xmlns:a16="http://schemas.microsoft.com/office/drawing/2014/main" id="{A8828078-3211-43B2-9ED2-F651124C13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54222" y="4329261"/>
            <a:ext cx="576234" cy="611907"/>
          </a:xfrm>
          <a:prstGeom prst="rect">
            <a:avLst/>
          </a:prstGeom>
        </p:spPr>
      </p:pic>
      <p:pic>
        <p:nvPicPr>
          <p:cNvPr id="23" name="図 22">
            <a:extLst>
              <a:ext uri="{FF2B5EF4-FFF2-40B4-BE49-F238E27FC236}">
                <a16:creationId xmlns:a16="http://schemas.microsoft.com/office/drawing/2014/main" id="{E80BCFF8-8B17-45FA-956A-B21E04088E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08167" y="5013175"/>
            <a:ext cx="1219451" cy="1044377"/>
          </a:xfrm>
          <a:prstGeom prst="rect">
            <a:avLst/>
          </a:prstGeom>
        </p:spPr>
      </p:pic>
      <p:sp>
        <p:nvSpPr>
          <p:cNvPr id="25" name="テキスト ボックス 24">
            <a:extLst>
              <a:ext uri="{FF2B5EF4-FFF2-40B4-BE49-F238E27FC236}">
                <a16:creationId xmlns:a16="http://schemas.microsoft.com/office/drawing/2014/main" id="{87B2FB47-DE5C-4498-815D-8397A39AF78F}"/>
              </a:ext>
            </a:extLst>
          </p:cNvPr>
          <p:cNvSpPr txBox="1"/>
          <p:nvPr/>
        </p:nvSpPr>
        <p:spPr>
          <a:xfrm>
            <a:off x="1843486" y="5682199"/>
            <a:ext cx="670974" cy="461665"/>
          </a:xfrm>
          <a:prstGeom prst="rect">
            <a:avLst/>
          </a:prstGeom>
          <a:noFill/>
        </p:spPr>
        <p:txBody>
          <a:bodyPr wrap="square" rtlCol="0">
            <a:spAutoFit/>
          </a:bodyPr>
          <a:lstStyle/>
          <a:p>
            <a:r>
              <a:rPr kumimoji="1" lang="ja-JP" altLang="en-US" dirty="0">
                <a:solidFill>
                  <a:srgbClr val="FF0000"/>
                </a:solidFill>
              </a:rPr>
              <a:t>・・・</a:t>
            </a:r>
          </a:p>
        </p:txBody>
      </p:sp>
      <p:pic>
        <p:nvPicPr>
          <p:cNvPr id="26" name="図 25">
            <a:extLst>
              <a:ext uri="{FF2B5EF4-FFF2-40B4-BE49-F238E27FC236}">
                <a16:creationId xmlns:a16="http://schemas.microsoft.com/office/drawing/2014/main" id="{4CF7DD24-CEC2-4022-9D4B-2FA9156F858C}"/>
              </a:ext>
            </a:extLst>
          </p:cNvPr>
          <p:cNvPicPr>
            <a:picLocks noChangeAspect="1"/>
          </p:cNvPicPr>
          <p:nvPr/>
        </p:nvPicPr>
        <p:blipFill>
          <a:blip r:embed="rId6"/>
          <a:stretch>
            <a:fillRect/>
          </a:stretch>
        </p:blipFill>
        <p:spPr>
          <a:xfrm>
            <a:off x="7614898" y="1441984"/>
            <a:ext cx="1163980" cy="1163980"/>
          </a:xfrm>
          <a:prstGeom prst="rect">
            <a:avLst/>
          </a:prstGeom>
        </p:spPr>
      </p:pic>
      <p:pic>
        <p:nvPicPr>
          <p:cNvPr id="27" name="図 26">
            <a:extLst>
              <a:ext uri="{FF2B5EF4-FFF2-40B4-BE49-F238E27FC236}">
                <a16:creationId xmlns:a16="http://schemas.microsoft.com/office/drawing/2014/main" id="{9F783464-186F-4A70-8186-DE99A053F573}"/>
              </a:ext>
            </a:extLst>
          </p:cNvPr>
          <p:cNvPicPr>
            <a:picLocks noChangeAspect="1"/>
          </p:cNvPicPr>
          <p:nvPr/>
        </p:nvPicPr>
        <p:blipFill>
          <a:blip r:embed="rId7"/>
          <a:stretch>
            <a:fillRect/>
          </a:stretch>
        </p:blipFill>
        <p:spPr>
          <a:xfrm>
            <a:off x="7096405" y="1664300"/>
            <a:ext cx="892318" cy="892318"/>
          </a:xfrm>
          <a:prstGeom prst="rect">
            <a:avLst/>
          </a:prstGeom>
        </p:spPr>
      </p:pic>
      <p:cxnSp>
        <p:nvCxnSpPr>
          <p:cNvPr id="29" name="直線コネクタ 28">
            <a:extLst>
              <a:ext uri="{FF2B5EF4-FFF2-40B4-BE49-F238E27FC236}">
                <a16:creationId xmlns:a16="http://schemas.microsoft.com/office/drawing/2014/main" id="{E734611E-8CDF-4EF8-935F-66B7F754BEFD}"/>
              </a:ext>
            </a:extLst>
          </p:cNvPr>
          <p:cNvCxnSpPr>
            <a:cxnSpLocks/>
          </p:cNvCxnSpPr>
          <p:nvPr/>
        </p:nvCxnSpPr>
        <p:spPr bwMode="auto">
          <a:xfrm>
            <a:off x="2128874" y="2975102"/>
            <a:ext cx="765238" cy="1194607"/>
          </a:xfrm>
          <a:prstGeom prst="line">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線コネクタ 31">
            <a:extLst>
              <a:ext uri="{FF2B5EF4-FFF2-40B4-BE49-F238E27FC236}">
                <a16:creationId xmlns:a16="http://schemas.microsoft.com/office/drawing/2014/main" id="{5636D6E2-AC33-4B18-9FF5-ACB3EF953254}"/>
              </a:ext>
            </a:extLst>
          </p:cNvPr>
          <p:cNvCxnSpPr>
            <a:cxnSpLocks/>
            <a:stCxn id="8" idx="0"/>
            <a:endCxn id="7" idx="2"/>
          </p:cNvCxnSpPr>
          <p:nvPr/>
        </p:nvCxnSpPr>
        <p:spPr bwMode="auto">
          <a:xfrm flipV="1">
            <a:off x="2015716" y="2568184"/>
            <a:ext cx="1292445" cy="644792"/>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線コネクタ 34">
            <a:extLst>
              <a:ext uri="{FF2B5EF4-FFF2-40B4-BE49-F238E27FC236}">
                <a16:creationId xmlns:a16="http://schemas.microsoft.com/office/drawing/2014/main" id="{2291C6DD-4D44-4167-A1C4-71588EFDB900}"/>
              </a:ext>
            </a:extLst>
          </p:cNvPr>
          <p:cNvCxnSpPr>
            <a:cxnSpLocks/>
            <a:stCxn id="10" idx="0"/>
            <a:endCxn id="7" idx="2"/>
          </p:cNvCxnSpPr>
          <p:nvPr/>
        </p:nvCxnSpPr>
        <p:spPr bwMode="auto">
          <a:xfrm flipV="1">
            <a:off x="2663788" y="2568184"/>
            <a:ext cx="644373" cy="954464"/>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直線コネクタ 37">
            <a:extLst>
              <a:ext uri="{FF2B5EF4-FFF2-40B4-BE49-F238E27FC236}">
                <a16:creationId xmlns:a16="http://schemas.microsoft.com/office/drawing/2014/main" id="{CA1B726E-D846-433E-8766-D058182644D1}"/>
              </a:ext>
            </a:extLst>
          </p:cNvPr>
          <p:cNvCxnSpPr>
            <a:cxnSpLocks/>
            <a:stCxn id="12" idx="0"/>
            <a:endCxn id="7" idx="2"/>
          </p:cNvCxnSpPr>
          <p:nvPr/>
        </p:nvCxnSpPr>
        <p:spPr bwMode="auto">
          <a:xfrm flipH="1" flipV="1">
            <a:off x="3308161" y="2568184"/>
            <a:ext cx="988578" cy="1652904"/>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直線コネクタ 47">
            <a:extLst>
              <a:ext uri="{FF2B5EF4-FFF2-40B4-BE49-F238E27FC236}">
                <a16:creationId xmlns:a16="http://schemas.microsoft.com/office/drawing/2014/main" id="{163DDC4A-6371-46A0-A712-2828D0A612FC}"/>
              </a:ext>
            </a:extLst>
          </p:cNvPr>
          <p:cNvCxnSpPr>
            <a:cxnSpLocks/>
            <a:stCxn id="13" idx="1"/>
            <a:endCxn id="7" idx="3"/>
          </p:cNvCxnSpPr>
          <p:nvPr/>
        </p:nvCxnSpPr>
        <p:spPr bwMode="auto">
          <a:xfrm flipH="1" flipV="1">
            <a:off x="4568726" y="1794863"/>
            <a:ext cx="1381115" cy="426348"/>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吹き出し: 円形 60">
            <a:extLst>
              <a:ext uri="{FF2B5EF4-FFF2-40B4-BE49-F238E27FC236}">
                <a16:creationId xmlns:a16="http://schemas.microsoft.com/office/drawing/2014/main" id="{B94EEFC9-AAC1-437A-984A-B75856EE077E}"/>
              </a:ext>
            </a:extLst>
          </p:cNvPr>
          <p:cNvSpPr/>
          <p:nvPr/>
        </p:nvSpPr>
        <p:spPr bwMode="auto">
          <a:xfrm>
            <a:off x="390719" y="1086126"/>
            <a:ext cx="1759166" cy="948615"/>
          </a:xfrm>
          <a:prstGeom prst="wedgeEllipseCallout">
            <a:avLst>
              <a:gd name="adj1" fmla="val 79887"/>
              <a:gd name="adj2" fmla="val 57766"/>
            </a:avLst>
          </a:prstGeom>
          <a:noFill/>
          <a:ln w="317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p>
            <a:pPr algn="ctr" eaLnBrk="1" hangingPunct="1"/>
            <a:r>
              <a:rPr lang="ja-JP" altLang="en-US" sz="1400" dirty="0"/>
              <a:t>クラウド</a:t>
            </a:r>
            <a:r>
              <a:rPr lang="ja-JP" altLang="en-US" sz="1100" dirty="0"/>
              <a:t>上で多拠点</a:t>
            </a:r>
            <a:r>
              <a:rPr kumimoji="1" lang="ja-JP" altLang="en-US" sz="1100" b="1" i="0" u="none" strike="noStrike" cap="none" normalizeH="0" baseline="0" dirty="0">
                <a:ln>
                  <a:noFill/>
                </a:ln>
                <a:effectLst/>
                <a:latin typeface="Arial" panose="020B0604020202020204" pitchFamily="34" charset="0"/>
                <a:ea typeface="ＭＳ Ｐゴシック" panose="020B0600070205080204" pitchFamily="50" charset="-128"/>
              </a:rPr>
              <a:t>の映像・音声記録を管理</a:t>
            </a:r>
          </a:p>
        </p:txBody>
      </p:sp>
      <p:sp>
        <p:nvSpPr>
          <p:cNvPr id="62" name="吹き出し: 円形 61">
            <a:extLst>
              <a:ext uri="{FF2B5EF4-FFF2-40B4-BE49-F238E27FC236}">
                <a16:creationId xmlns:a16="http://schemas.microsoft.com/office/drawing/2014/main" id="{92370CE8-856E-4BC2-B684-1CC58C4E9CCC}"/>
              </a:ext>
            </a:extLst>
          </p:cNvPr>
          <p:cNvSpPr/>
          <p:nvPr/>
        </p:nvSpPr>
        <p:spPr bwMode="auto">
          <a:xfrm>
            <a:off x="5827617" y="4743283"/>
            <a:ext cx="3131979" cy="1710053"/>
          </a:xfrm>
          <a:prstGeom prst="wedgeEllipseCallout">
            <a:avLst>
              <a:gd name="adj1" fmla="val -59838"/>
              <a:gd name="adj2" fmla="val -16207"/>
            </a:avLst>
          </a:prstGeom>
          <a:solidFill>
            <a:schemeClr val="bg1"/>
          </a:solid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effectLst/>
                <a:latin typeface="ＭＳ Ｐゴシック" panose="020B0600070205080204" pitchFamily="50" charset="-128"/>
              </a:rPr>
              <a:t>拠点</a:t>
            </a:r>
            <a:r>
              <a:rPr kumimoji="1" lang="ja-JP" altLang="en-US" sz="1100" b="1" i="0" u="none" strike="noStrike" cap="none" normalizeH="0" baseline="0" dirty="0">
                <a:ln>
                  <a:noFill/>
                </a:ln>
                <a:effectLst/>
                <a:latin typeface="ＭＳ Ｐゴシック" panose="020B0600070205080204" pitchFamily="50" charset="-128"/>
              </a:rPr>
              <a:t>ごとの機能</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・拠点の動画・音声記録</a:t>
            </a:r>
            <a:endParaRPr lang="en-US" altLang="ja-JP" sz="1100" dirty="0">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・拠点内でのデータ参照</a:t>
            </a:r>
            <a:endParaRPr lang="en-US" altLang="ja-JP" sz="1100" dirty="0">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kumimoji="1" lang="ja-JP" altLang="en-US" sz="1100" b="1" i="0" u="none" strike="noStrike" cap="none" normalizeH="0" baseline="0" dirty="0">
                <a:ln>
                  <a:noFill/>
                </a:ln>
                <a:effectLst/>
                <a:latin typeface="ＭＳ Ｐゴシック" panose="020B0600070205080204" pitchFamily="50" charset="-128"/>
              </a:rPr>
              <a:t>・データ管理機能（保存・削除）</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・参照権制限</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kumimoji="1" lang="ja-JP" altLang="en-US" sz="1100" b="1" i="0" u="none" strike="noStrike" cap="none" normalizeH="0" baseline="0" dirty="0">
                <a:ln>
                  <a:noFill/>
                </a:ln>
                <a:effectLst/>
                <a:latin typeface="ＭＳ Ｐゴシック" panose="020B0600070205080204" pitchFamily="50" charset="-128"/>
              </a:rPr>
              <a:t>・クラウドへのデータ送信</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等</a:t>
            </a:r>
            <a:endParaRPr kumimoji="1" lang="ja-JP" altLang="en-US" sz="1100" b="1" i="0" u="none" strike="noStrike" cap="none" normalizeH="0" baseline="0" dirty="0">
              <a:ln>
                <a:noFill/>
              </a:ln>
              <a:effectLst/>
              <a:latin typeface="ＭＳ Ｐゴシック" panose="020B0600070205080204" pitchFamily="50" charset="-128"/>
            </a:endParaRPr>
          </a:p>
        </p:txBody>
      </p:sp>
      <p:sp>
        <p:nvSpPr>
          <p:cNvPr id="63" name="四角形: 角を丸くする 62">
            <a:extLst>
              <a:ext uri="{FF2B5EF4-FFF2-40B4-BE49-F238E27FC236}">
                <a16:creationId xmlns:a16="http://schemas.microsoft.com/office/drawing/2014/main" id="{A0534025-349D-48A7-B865-F995EC24E37E}"/>
              </a:ext>
            </a:extLst>
          </p:cNvPr>
          <p:cNvSpPr/>
          <p:nvPr/>
        </p:nvSpPr>
        <p:spPr bwMode="auto">
          <a:xfrm>
            <a:off x="289572" y="5264335"/>
            <a:ext cx="670975" cy="306467"/>
          </a:xfrm>
          <a:prstGeom prst="round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拠点１</a:t>
            </a:r>
          </a:p>
        </p:txBody>
      </p:sp>
      <p:sp>
        <p:nvSpPr>
          <p:cNvPr id="65" name="四角形: 角を丸くする 64">
            <a:extLst>
              <a:ext uri="{FF2B5EF4-FFF2-40B4-BE49-F238E27FC236}">
                <a16:creationId xmlns:a16="http://schemas.microsoft.com/office/drawing/2014/main" id="{3A00F3A4-42C4-4361-9247-25CEEAAE7D0A}"/>
              </a:ext>
            </a:extLst>
          </p:cNvPr>
          <p:cNvSpPr/>
          <p:nvPr/>
        </p:nvSpPr>
        <p:spPr bwMode="auto">
          <a:xfrm>
            <a:off x="950303" y="5506881"/>
            <a:ext cx="670975" cy="306467"/>
          </a:xfrm>
          <a:prstGeom prst="round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拠点</a:t>
            </a:r>
            <a:r>
              <a:rPr kumimoji="1" lang="en-US" altLang="ja-JP"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2</a:t>
            </a:r>
            <a:endPar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四角形: 角を丸くする 65">
            <a:extLst>
              <a:ext uri="{FF2B5EF4-FFF2-40B4-BE49-F238E27FC236}">
                <a16:creationId xmlns:a16="http://schemas.microsoft.com/office/drawing/2014/main" id="{A8125EB2-A6C3-486C-8D84-6A89EB723287}"/>
              </a:ext>
            </a:extLst>
          </p:cNvPr>
          <p:cNvSpPr/>
          <p:nvPr/>
        </p:nvSpPr>
        <p:spPr bwMode="auto">
          <a:xfrm>
            <a:off x="2557133" y="6221776"/>
            <a:ext cx="1663654" cy="306467"/>
          </a:xfrm>
          <a:prstGeom prst="round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拠点</a:t>
            </a:r>
            <a:r>
              <a:rPr kumimoji="1" lang="en-US" altLang="ja-JP"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n</a:t>
            </a: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：Ａ社では店舗</a:t>
            </a:r>
            <a:endParaRPr kumimoji="1" lang="en-US" altLang="ja-JP"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7" name="テキスト ボックス 66">
            <a:extLst>
              <a:ext uri="{FF2B5EF4-FFF2-40B4-BE49-F238E27FC236}">
                <a16:creationId xmlns:a16="http://schemas.microsoft.com/office/drawing/2014/main" id="{32011BBB-0BF9-4AA9-90E5-E5DEAF19793C}"/>
              </a:ext>
            </a:extLst>
          </p:cNvPr>
          <p:cNvSpPr txBox="1"/>
          <p:nvPr/>
        </p:nvSpPr>
        <p:spPr>
          <a:xfrm>
            <a:off x="3805016" y="4522555"/>
            <a:ext cx="576235" cy="369332"/>
          </a:xfrm>
          <a:prstGeom prst="rect">
            <a:avLst/>
          </a:prstGeom>
          <a:noFill/>
        </p:spPr>
        <p:txBody>
          <a:bodyPr wrap="square" rtlCol="0">
            <a:spAutoFit/>
          </a:bodyPr>
          <a:lstStyle/>
          <a:p>
            <a:r>
              <a:rPr kumimoji="1" lang="ja-JP" altLang="en-US" sz="1800" dirty="0"/>
              <a:t>・・・</a:t>
            </a:r>
          </a:p>
        </p:txBody>
      </p:sp>
      <p:sp>
        <p:nvSpPr>
          <p:cNvPr id="68" name="吹き出し: 円形 67">
            <a:extLst>
              <a:ext uri="{FF2B5EF4-FFF2-40B4-BE49-F238E27FC236}">
                <a16:creationId xmlns:a16="http://schemas.microsoft.com/office/drawing/2014/main" id="{3EF51F1A-7937-499D-928E-0204449B6950}"/>
              </a:ext>
            </a:extLst>
          </p:cNvPr>
          <p:cNvSpPr/>
          <p:nvPr/>
        </p:nvSpPr>
        <p:spPr bwMode="auto">
          <a:xfrm>
            <a:off x="5904148" y="3058200"/>
            <a:ext cx="3055449" cy="1464355"/>
          </a:xfrm>
          <a:prstGeom prst="wedgeEllipseCallout">
            <a:avLst>
              <a:gd name="adj1" fmla="val -2809"/>
              <a:gd name="adj2" fmla="val -53802"/>
            </a:avLst>
          </a:prstGeom>
          <a:solidFill>
            <a:schemeClr val="bg1"/>
          </a:solid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effectLst/>
                <a:latin typeface="ＭＳ Ｐゴシック" panose="020B0600070205080204" pitchFamily="50" charset="-128"/>
              </a:rPr>
              <a:t>中央拠点</a:t>
            </a:r>
            <a:r>
              <a:rPr kumimoji="1" lang="ja-JP" altLang="en-US" sz="1100" b="1" i="0" u="none" strike="noStrike" cap="none" normalizeH="0" baseline="0" dirty="0">
                <a:ln>
                  <a:noFill/>
                </a:ln>
                <a:effectLst/>
                <a:latin typeface="ＭＳ Ｐゴシック" panose="020B0600070205080204" pitchFamily="50" charset="-128"/>
              </a:rPr>
              <a:t>での機能</a:t>
            </a:r>
            <a:endParaRPr kumimoji="1" lang="en-US" altLang="ja-JP" sz="1100" b="1" i="0" u="none" strike="noStrike" cap="none" normalizeH="0" baseline="0" dirty="0">
              <a:ln>
                <a:noFill/>
              </a:ln>
              <a:effectLst/>
              <a:latin typeface="ＭＳ Ｐゴシック" panose="020B0600070205080204" pitchFamily="50" charset="-128"/>
            </a:endParaRPr>
          </a:p>
          <a:p>
            <a:pPr eaLnBrk="1" hangingPunct="1"/>
            <a:r>
              <a:rPr lang="ja-JP" altLang="en-US" sz="1100" dirty="0">
                <a:latin typeface="ＭＳ Ｐゴシック" panose="020B0600070205080204" pitchFamily="50" charset="-128"/>
              </a:rPr>
              <a:t>・クラウド上データ参照</a:t>
            </a:r>
            <a:endParaRPr lang="en-US" altLang="ja-JP" sz="1100" dirty="0">
              <a:latin typeface="ＭＳ Ｐゴシック" panose="020B0600070205080204" pitchFamily="50" charset="-128"/>
            </a:endParaRPr>
          </a:p>
          <a:p>
            <a:pPr eaLnBrk="1" hangingPunct="1"/>
            <a:r>
              <a:rPr lang="ja-JP" altLang="en-US" sz="1100" dirty="0">
                <a:latin typeface="ＭＳ Ｐゴシック" panose="020B0600070205080204" pitchFamily="50" charset="-128"/>
              </a:rPr>
              <a:t>・拠点のデータ参照</a:t>
            </a:r>
            <a:endParaRPr lang="en-US" altLang="ja-JP" sz="1100" dirty="0">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kumimoji="1" lang="ja-JP" altLang="en-US" sz="1100" b="1" i="0" u="none" strike="noStrike" cap="none" normalizeH="0" baseline="0" dirty="0">
                <a:ln>
                  <a:noFill/>
                </a:ln>
                <a:effectLst/>
                <a:latin typeface="ＭＳ Ｐゴシック" panose="020B0600070205080204" pitchFamily="50" charset="-128"/>
              </a:rPr>
              <a:t>・</a:t>
            </a:r>
            <a:r>
              <a:rPr lang="ja-JP" altLang="en-US" sz="1100" dirty="0">
                <a:latin typeface="ＭＳ Ｐゴシック" panose="020B0600070205080204" pitchFamily="50" charset="-128"/>
              </a:rPr>
              <a:t>データ編集・取出し</a:t>
            </a:r>
            <a:r>
              <a:rPr lang="en-US" altLang="ja-JP" sz="1100" dirty="0">
                <a:latin typeface="ＭＳ Ｐゴシック" panose="020B0600070205080204" pitchFamily="50" charset="-128"/>
              </a:rPr>
              <a:t>(</a:t>
            </a:r>
            <a:r>
              <a:rPr lang="ja-JP" altLang="en-US" sz="1100" dirty="0">
                <a:latin typeface="ＭＳ Ｐゴシック" panose="020B0600070205080204" pitchFamily="50" charset="-128"/>
              </a:rPr>
              <a:t>証拠用）</a:t>
            </a:r>
            <a:endParaRPr kumimoji="1" lang="en-US" altLang="ja-JP" sz="1100" b="1" i="0" u="none" strike="noStrike" cap="none" normalizeH="0" baseline="0" dirty="0">
              <a:ln>
                <a:noFill/>
              </a:ln>
              <a:effectLst/>
              <a:latin typeface="ＭＳ Ｐゴシック" panose="020B060007020508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100" dirty="0">
                <a:latin typeface="ＭＳ Ｐゴシック" panose="020B0600070205080204" pitchFamily="50" charset="-128"/>
              </a:rPr>
              <a:t>・データ管理の操作（保存・削除）</a:t>
            </a:r>
            <a:endParaRPr kumimoji="1" lang="en-US" altLang="ja-JP" sz="1100" b="1" i="0" u="none" strike="noStrike" cap="none" normalizeH="0" baseline="0" dirty="0">
              <a:ln>
                <a:noFill/>
              </a:ln>
              <a:effectLst/>
              <a:latin typeface="ＭＳ Ｐゴシック" panose="020B0600070205080204" pitchFamily="50" charset="-128"/>
            </a:endParaRPr>
          </a:p>
        </p:txBody>
      </p:sp>
      <p:sp>
        <p:nvSpPr>
          <p:cNvPr id="73" name="テキスト ボックス 72">
            <a:extLst>
              <a:ext uri="{FF2B5EF4-FFF2-40B4-BE49-F238E27FC236}">
                <a16:creationId xmlns:a16="http://schemas.microsoft.com/office/drawing/2014/main" id="{FB2BB887-972F-483B-876D-6EAC48E5B1F1}"/>
              </a:ext>
            </a:extLst>
          </p:cNvPr>
          <p:cNvSpPr txBox="1"/>
          <p:nvPr/>
        </p:nvSpPr>
        <p:spPr>
          <a:xfrm>
            <a:off x="2754320" y="5435978"/>
            <a:ext cx="1656514" cy="707886"/>
          </a:xfrm>
          <a:prstGeom prst="rect">
            <a:avLst/>
          </a:prstGeom>
          <a:noFill/>
          <a:ln>
            <a:solidFill>
              <a:srgbClr val="FF0000"/>
            </a:solidFill>
            <a:prstDash val="sysDot"/>
          </a:ln>
        </p:spPr>
        <p:txBody>
          <a:bodyPr wrap="square" rtlCol="0">
            <a:spAutoFit/>
          </a:bodyPr>
          <a:lstStyle/>
          <a:p>
            <a:r>
              <a:rPr kumimoji="1" lang="ja-JP" altLang="en-US" sz="800" dirty="0">
                <a:latin typeface="ＭＳ Ｐゴシック" panose="020B0600070205080204" pitchFamily="50" charset="-128"/>
              </a:rPr>
              <a:t>構成：</a:t>
            </a:r>
            <a:endParaRPr kumimoji="1" lang="en-US" altLang="ja-JP" sz="800" dirty="0">
              <a:latin typeface="ＭＳ Ｐゴシック" panose="020B0600070205080204" pitchFamily="50" charset="-128"/>
            </a:endParaRPr>
          </a:p>
          <a:p>
            <a:r>
              <a:rPr kumimoji="1" lang="ja-JP" altLang="en-US" sz="800" dirty="0">
                <a:latin typeface="ＭＳ Ｐゴシック" panose="020B0600070205080204" pitchFamily="50" charset="-128"/>
              </a:rPr>
              <a:t>・ＰＣ（機器・ソフトとも推奨構成）</a:t>
            </a:r>
            <a:endParaRPr kumimoji="1" lang="en-US" altLang="ja-JP" sz="800" dirty="0">
              <a:latin typeface="ＭＳ Ｐゴシック" panose="020B0600070205080204" pitchFamily="50" charset="-128"/>
            </a:endParaRPr>
          </a:p>
          <a:p>
            <a:r>
              <a:rPr lang="ja-JP" altLang="en-US" sz="800" dirty="0">
                <a:latin typeface="ＭＳ Ｐゴシック" panose="020B0600070205080204" pitchFamily="50" charset="-128"/>
              </a:rPr>
              <a:t>・</a:t>
            </a:r>
            <a:r>
              <a:rPr kumimoji="1" lang="ja-JP" altLang="en-US" sz="800" dirty="0">
                <a:latin typeface="ＭＳ Ｐゴシック" panose="020B0600070205080204" pitchFamily="50" charset="-128"/>
              </a:rPr>
              <a:t>カメラ＆録音機（指定機種）</a:t>
            </a:r>
            <a:endParaRPr kumimoji="1" lang="en-US" altLang="ja-JP" sz="800" dirty="0">
              <a:latin typeface="ＭＳ Ｐゴシック" panose="020B0600070205080204" pitchFamily="50" charset="-128"/>
            </a:endParaRPr>
          </a:p>
          <a:p>
            <a:r>
              <a:rPr lang="ja-JP" altLang="en-US" sz="800" dirty="0">
                <a:latin typeface="ＭＳ Ｐゴシック" panose="020B0600070205080204" pitchFamily="50" charset="-128"/>
              </a:rPr>
              <a:t>・店内ＬＡＮ（</a:t>
            </a:r>
            <a:r>
              <a:rPr lang="en-US" altLang="ja-JP" sz="800" dirty="0" err="1">
                <a:latin typeface="ＭＳ Ｐゴシック" panose="020B0600070205080204" pitchFamily="50" charset="-128"/>
              </a:rPr>
              <a:t>wifi</a:t>
            </a:r>
            <a:r>
              <a:rPr lang="en-US" altLang="ja-JP" sz="800" dirty="0">
                <a:latin typeface="ＭＳ Ｐゴシック" panose="020B0600070205080204" pitchFamily="50" charset="-128"/>
              </a:rPr>
              <a:t>)</a:t>
            </a:r>
          </a:p>
          <a:p>
            <a:r>
              <a:rPr lang="ja-JP" altLang="en-US" sz="800" dirty="0">
                <a:latin typeface="ＭＳ Ｐゴシック" panose="020B0600070205080204" pitchFamily="50" charset="-128"/>
              </a:rPr>
              <a:t>・ネットワーク</a:t>
            </a:r>
            <a:r>
              <a:rPr lang="en-US" altLang="ja-JP" sz="800" dirty="0">
                <a:latin typeface="ＭＳ Ｐゴシック" panose="020B0600070205080204" pitchFamily="50" charset="-128"/>
              </a:rPr>
              <a:t>( internet</a:t>
            </a:r>
            <a:r>
              <a:rPr lang="ja-JP" altLang="en-US" sz="800" dirty="0">
                <a:latin typeface="ＭＳ Ｐゴシック" panose="020B0600070205080204" pitchFamily="50" charset="-128"/>
              </a:rPr>
              <a:t>接続環境）</a:t>
            </a:r>
            <a:endParaRPr lang="en-US" altLang="ja-JP" sz="800" dirty="0">
              <a:latin typeface="ＭＳ Ｐゴシック" panose="020B0600070205080204" pitchFamily="50" charset="-128"/>
            </a:endParaRPr>
          </a:p>
        </p:txBody>
      </p:sp>
      <p:sp>
        <p:nvSpPr>
          <p:cNvPr id="74" name="四角形: 角を丸くする 73">
            <a:extLst>
              <a:ext uri="{FF2B5EF4-FFF2-40B4-BE49-F238E27FC236}">
                <a16:creationId xmlns:a16="http://schemas.microsoft.com/office/drawing/2014/main" id="{ADF4EE2E-D880-4E1F-94C8-1440EFFB396C}"/>
              </a:ext>
            </a:extLst>
          </p:cNvPr>
          <p:cNvSpPr/>
          <p:nvPr/>
        </p:nvSpPr>
        <p:spPr bwMode="auto">
          <a:xfrm>
            <a:off x="6521535" y="1225335"/>
            <a:ext cx="1866365" cy="306467"/>
          </a:xfrm>
          <a:prstGeom prst="roundRect">
            <a:avLst/>
          </a:prstGeom>
          <a:solidFill>
            <a:schemeClr val="bg1"/>
          </a:solid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中央拠点：Ａ社では本社</a:t>
            </a:r>
          </a:p>
        </p:txBody>
      </p:sp>
      <p:sp>
        <p:nvSpPr>
          <p:cNvPr id="75" name="テキスト ボックス 74">
            <a:extLst>
              <a:ext uri="{FF2B5EF4-FFF2-40B4-BE49-F238E27FC236}">
                <a16:creationId xmlns:a16="http://schemas.microsoft.com/office/drawing/2014/main" id="{E480F721-B13B-451D-AB52-6FDF5AD808A9}"/>
              </a:ext>
            </a:extLst>
          </p:cNvPr>
          <p:cNvSpPr txBox="1"/>
          <p:nvPr/>
        </p:nvSpPr>
        <p:spPr>
          <a:xfrm>
            <a:off x="2699792" y="4877786"/>
            <a:ext cx="1453285" cy="577081"/>
          </a:xfrm>
          <a:prstGeom prst="rect">
            <a:avLst/>
          </a:prstGeom>
          <a:noFill/>
        </p:spPr>
        <p:txBody>
          <a:bodyPr wrap="square" rtlCol="0">
            <a:spAutoFit/>
          </a:bodyPr>
          <a:lstStyle/>
          <a:p>
            <a:r>
              <a:rPr kumimoji="1" lang="ja-JP" altLang="en-US" sz="1050" dirty="0"/>
              <a:t>ビデオカメラ</a:t>
            </a:r>
            <a:endParaRPr kumimoji="1" lang="en-US" altLang="ja-JP" sz="1050" dirty="0"/>
          </a:p>
          <a:p>
            <a:r>
              <a:rPr lang="ja-JP" altLang="en-US" sz="1050" dirty="0"/>
              <a:t>（焦点・角度固定</a:t>
            </a:r>
            <a:endParaRPr lang="en-US" altLang="ja-JP" sz="1050" dirty="0"/>
          </a:p>
          <a:p>
            <a:r>
              <a:rPr kumimoji="1" lang="ja-JP" altLang="en-US" sz="1050" dirty="0"/>
              <a:t>　録音機付き</a:t>
            </a:r>
            <a:r>
              <a:rPr kumimoji="1" lang="ja-JP" altLang="en-US" sz="1050" dirty="0">
                <a:solidFill>
                  <a:srgbClr val="FF0000"/>
                </a:solidFill>
              </a:rPr>
              <a:t>*</a:t>
            </a:r>
            <a:r>
              <a:rPr kumimoji="1" lang="ja-JP" altLang="en-US" sz="1050" dirty="0"/>
              <a:t>）</a:t>
            </a:r>
          </a:p>
        </p:txBody>
      </p:sp>
      <p:sp>
        <p:nvSpPr>
          <p:cNvPr id="78" name="テキスト ボックス 77">
            <a:extLst>
              <a:ext uri="{FF2B5EF4-FFF2-40B4-BE49-F238E27FC236}">
                <a16:creationId xmlns:a16="http://schemas.microsoft.com/office/drawing/2014/main" id="{5E80F553-FA7F-42EB-9D9F-9DD594247C93}"/>
              </a:ext>
            </a:extLst>
          </p:cNvPr>
          <p:cNvSpPr txBox="1"/>
          <p:nvPr/>
        </p:nvSpPr>
        <p:spPr>
          <a:xfrm>
            <a:off x="4418963" y="5940657"/>
            <a:ext cx="1530877" cy="377026"/>
          </a:xfrm>
          <a:prstGeom prst="rect">
            <a:avLst/>
          </a:prstGeom>
          <a:noFill/>
        </p:spPr>
        <p:txBody>
          <a:bodyPr wrap="square" rtlCol="0">
            <a:spAutoFit/>
          </a:bodyPr>
          <a:lstStyle/>
          <a:p>
            <a:r>
              <a:rPr kumimoji="1" lang="ja-JP" altLang="en-US" sz="1050" dirty="0"/>
              <a:t>ノートＰＣ</a:t>
            </a:r>
            <a:endParaRPr kumimoji="1" lang="en-US" altLang="ja-JP" sz="1050" dirty="0"/>
          </a:p>
          <a:p>
            <a:r>
              <a:rPr kumimoji="1" lang="ja-JP" altLang="en-US" sz="800" dirty="0"/>
              <a:t>　（参照</a:t>
            </a:r>
            <a:r>
              <a:rPr lang="ja-JP" altLang="en-US" sz="800" dirty="0"/>
              <a:t>・操作・データ保存用）</a:t>
            </a:r>
            <a:endParaRPr kumimoji="1" lang="ja-JP" altLang="en-US" sz="800" dirty="0"/>
          </a:p>
        </p:txBody>
      </p:sp>
      <p:sp>
        <p:nvSpPr>
          <p:cNvPr id="79" name="テキスト ボックス 78">
            <a:extLst>
              <a:ext uri="{FF2B5EF4-FFF2-40B4-BE49-F238E27FC236}">
                <a16:creationId xmlns:a16="http://schemas.microsoft.com/office/drawing/2014/main" id="{73B2E6BD-105C-4DF1-939C-0365D08F9E80}"/>
              </a:ext>
            </a:extLst>
          </p:cNvPr>
          <p:cNvSpPr txBox="1"/>
          <p:nvPr/>
        </p:nvSpPr>
        <p:spPr>
          <a:xfrm>
            <a:off x="7096405" y="2505137"/>
            <a:ext cx="1530877" cy="415498"/>
          </a:xfrm>
          <a:prstGeom prst="rect">
            <a:avLst/>
          </a:prstGeom>
          <a:noFill/>
        </p:spPr>
        <p:txBody>
          <a:bodyPr wrap="square" rtlCol="0">
            <a:spAutoFit/>
          </a:bodyPr>
          <a:lstStyle/>
          <a:p>
            <a:r>
              <a:rPr kumimoji="1" lang="ja-JP" altLang="en-US" sz="1050" dirty="0"/>
              <a:t>ＰＣ</a:t>
            </a:r>
            <a:endParaRPr kumimoji="1" lang="en-US" altLang="ja-JP" sz="1050" dirty="0"/>
          </a:p>
          <a:p>
            <a:r>
              <a:rPr kumimoji="1" lang="ja-JP" altLang="en-US" sz="1050" dirty="0"/>
              <a:t>　（参照</a:t>
            </a:r>
            <a:r>
              <a:rPr lang="ja-JP" altLang="en-US" sz="1050" dirty="0"/>
              <a:t>・データ編集用）</a:t>
            </a:r>
            <a:endParaRPr kumimoji="1" lang="ja-JP" altLang="en-US" sz="1050" dirty="0"/>
          </a:p>
        </p:txBody>
      </p:sp>
      <p:pic>
        <p:nvPicPr>
          <p:cNvPr id="81" name="図 80">
            <a:extLst>
              <a:ext uri="{FF2B5EF4-FFF2-40B4-BE49-F238E27FC236}">
                <a16:creationId xmlns:a16="http://schemas.microsoft.com/office/drawing/2014/main" id="{4C9904AA-ABAE-46D6-BBEC-0C422D4A35F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6120326" y="1577848"/>
            <a:ext cx="492541" cy="523033"/>
          </a:xfrm>
          <a:prstGeom prst="rect">
            <a:avLst/>
          </a:prstGeom>
        </p:spPr>
      </p:pic>
      <p:sp>
        <p:nvSpPr>
          <p:cNvPr id="82" name="テキスト ボックス 81">
            <a:extLst>
              <a:ext uri="{FF2B5EF4-FFF2-40B4-BE49-F238E27FC236}">
                <a16:creationId xmlns:a16="http://schemas.microsoft.com/office/drawing/2014/main" id="{B52E6060-1BA2-47AA-87E0-F64242D33F1A}"/>
              </a:ext>
            </a:extLst>
          </p:cNvPr>
          <p:cNvSpPr txBox="1"/>
          <p:nvPr/>
        </p:nvSpPr>
        <p:spPr>
          <a:xfrm>
            <a:off x="5990291" y="2166169"/>
            <a:ext cx="1158015" cy="415498"/>
          </a:xfrm>
          <a:prstGeom prst="rect">
            <a:avLst/>
          </a:prstGeom>
          <a:noFill/>
        </p:spPr>
        <p:txBody>
          <a:bodyPr wrap="square" rtlCol="0">
            <a:spAutoFit/>
          </a:bodyPr>
          <a:lstStyle/>
          <a:p>
            <a:r>
              <a:rPr kumimoji="1" lang="ja-JP" altLang="en-US" sz="1050" dirty="0"/>
              <a:t>ビデオカメラ</a:t>
            </a:r>
            <a:endParaRPr kumimoji="1" lang="en-US" altLang="ja-JP" sz="1050" dirty="0"/>
          </a:p>
          <a:p>
            <a:r>
              <a:rPr lang="ja-JP" altLang="en-US" sz="1050" dirty="0"/>
              <a:t>（</a:t>
            </a:r>
            <a:r>
              <a:rPr kumimoji="1" lang="ja-JP" altLang="en-US" sz="1050" dirty="0"/>
              <a:t>録画・録音機）</a:t>
            </a:r>
          </a:p>
        </p:txBody>
      </p:sp>
      <p:sp>
        <p:nvSpPr>
          <p:cNvPr id="83" name="テキスト ボックス 82">
            <a:extLst>
              <a:ext uri="{FF2B5EF4-FFF2-40B4-BE49-F238E27FC236}">
                <a16:creationId xmlns:a16="http://schemas.microsoft.com/office/drawing/2014/main" id="{8CA079E2-2485-493D-AE0F-CA37FBF7C331}"/>
              </a:ext>
            </a:extLst>
          </p:cNvPr>
          <p:cNvSpPr txBox="1"/>
          <p:nvPr/>
        </p:nvSpPr>
        <p:spPr>
          <a:xfrm>
            <a:off x="436281" y="6009907"/>
            <a:ext cx="1742692" cy="507831"/>
          </a:xfrm>
          <a:prstGeom prst="rect">
            <a:avLst/>
          </a:prstGeom>
          <a:noFill/>
        </p:spPr>
        <p:txBody>
          <a:bodyPr wrap="square" rtlCol="0">
            <a:spAutoFit/>
          </a:bodyPr>
          <a:lstStyle/>
          <a:p>
            <a:r>
              <a:rPr kumimoji="1" lang="ja-JP" altLang="en-US" sz="900" dirty="0"/>
              <a:t>注：カメラと独立の録音機を複数台設置できる。録音機は据え置きタイプと装着タイプがある。</a:t>
            </a:r>
          </a:p>
        </p:txBody>
      </p:sp>
      <p:sp>
        <p:nvSpPr>
          <p:cNvPr id="3" name="吹き出し: 角を丸めた四角形 2">
            <a:extLst>
              <a:ext uri="{FF2B5EF4-FFF2-40B4-BE49-F238E27FC236}">
                <a16:creationId xmlns:a16="http://schemas.microsoft.com/office/drawing/2014/main" id="{79AAB008-38DB-4A74-A68D-2DB3DE7B30EF}"/>
              </a:ext>
            </a:extLst>
          </p:cNvPr>
          <p:cNvSpPr/>
          <p:nvPr/>
        </p:nvSpPr>
        <p:spPr bwMode="auto">
          <a:xfrm>
            <a:off x="118373" y="2599811"/>
            <a:ext cx="2192602" cy="441599"/>
          </a:xfrm>
          <a:prstGeom prst="wedgeRoundRectCallout">
            <a:avLst>
              <a:gd name="adj1" fmla="val -12305"/>
              <a:gd name="adj2" fmla="val 70952"/>
              <a:gd name="adj3" fmla="val 16667"/>
            </a:avLst>
          </a:prstGeom>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000" b="1" i="0" u="none" strike="noStrike" cap="none" normalizeH="0" baseline="0" dirty="0">
                <a:ln>
                  <a:noFill/>
                </a:ln>
                <a:solidFill>
                  <a:schemeClr val="tx1"/>
                </a:solidFill>
                <a:effectLst/>
                <a:latin typeface="ＭＳ Ｐゴシック" panose="020B0600070205080204" pitchFamily="50" charset="-128"/>
              </a:rPr>
              <a:t>1</a:t>
            </a:r>
            <a:r>
              <a:rPr lang="ja-JP" altLang="en-US" sz="1000" dirty="0">
                <a:latin typeface="ＭＳ Ｐゴシック" panose="020B0600070205080204" pitchFamily="50" charset="-128"/>
              </a:rPr>
              <a:t>店舗お試し用貸し出しあり</a:t>
            </a:r>
            <a:r>
              <a:rPr kumimoji="1" lang="ja-JP" altLang="en-US" sz="1000" b="1" i="0" u="none" strike="noStrike" cap="none" normalizeH="0" baseline="0" dirty="0">
                <a:ln>
                  <a:noFill/>
                </a:ln>
                <a:solidFill>
                  <a:schemeClr val="tx1"/>
                </a:solidFill>
                <a:effectLst/>
                <a:latin typeface="ＭＳ Ｐゴシック" panose="020B0600070205080204" pitchFamily="50" charset="-128"/>
              </a:rPr>
              <a:t>（有償だが本採用時に相応の値引きあり）</a:t>
            </a:r>
          </a:p>
        </p:txBody>
      </p:sp>
    </p:spTree>
    <p:extLst>
      <p:ext uri="{BB962C8B-B14F-4D97-AF65-F5344CB8AC3E}">
        <p14:creationId xmlns:p14="http://schemas.microsoft.com/office/powerpoint/2010/main" val="95161294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FF0C23C-648A-4122-B994-200F26842984}"/>
              </a:ext>
            </a:extLst>
          </p:cNvPr>
          <p:cNvSpPr>
            <a:spLocks noGrp="1"/>
          </p:cNvSpPr>
          <p:nvPr>
            <p:ph idx="1"/>
          </p:nvPr>
        </p:nvSpPr>
        <p:spPr>
          <a:xfrm>
            <a:off x="359532" y="693465"/>
            <a:ext cx="8424936" cy="5741988"/>
          </a:xfrm>
        </p:spPr>
        <p:txBody>
          <a:bodyPr/>
          <a:lstStyle/>
          <a:p>
            <a:pPr>
              <a:buClrTx/>
            </a:pPr>
            <a:r>
              <a:rPr lang="ja-JP" altLang="en-US" sz="1600" dirty="0">
                <a:latin typeface="ＭＳ Ｐゴシック" panose="020B0600070205080204" pitchFamily="50" charset="-128"/>
                <a:ea typeface="ＭＳ Ｐゴシック" panose="020B0600070205080204" pitchFamily="50" charset="-128"/>
              </a:rPr>
              <a:t>拠点側</a:t>
            </a:r>
            <a:r>
              <a:rPr kumimoji="1" lang="ja-JP" altLang="en-US" sz="1600" dirty="0">
                <a:latin typeface="ＭＳ Ｐゴシック" panose="020B0600070205080204" pitchFamily="50" charset="-128"/>
                <a:ea typeface="ＭＳ Ｐゴシック" panose="020B0600070205080204" pitchFamily="50" charset="-128"/>
              </a:rPr>
              <a:t>基本機能（＋サポートサービス）</a:t>
            </a:r>
            <a:endParaRPr kumimoji="1"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録画・録音の開始終了機能（タイマ設定、</a:t>
            </a:r>
            <a:r>
              <a:rPr lang="en-US" altLang="ja-JP" sz="1400" dirty="0">
                <a:latin typeface="ＭＳ Ｐゴシック" panose="020B0600070205080204" pitchFamily="50" charset="-128"/>
                <a:ea typeface="ＭＳ Ｐゴシック" panose="020B0600070205080204" pitchFamily="50" charset="-128"/>
              </a:rPr>
              <a:t>PC</a:t>
            </a:r>
            <a:r>
              <a:rPr lang="ja-JP" altLang="en-US" sz="1400" dirty="0">
                <a:latin typeface="ＭＳ Ｐゴシック" panose="020B0600070205080204" pitchFamily="50" charset="-128"/>
                <a:ea typeface="ＭＳ Ｐゴシック" panose="020B0600070205080204" pitchFamily="50" charset="-128"/>
              </a:rPr>
              <a:t>から操作での制御）　と記録データの</a:t>
            </a:r>
            <a:r>
              <a:rPr lang="en-US" altLang="ja-JP" sz="1400" dirty="0">
                <a:latin typeface="ＭＳ Ｐゴシック" panose="020B0600070205080204" pitchFamily="50" charset="-128"/>
                <a:ea typeface="ＭＳ Ｐゴシック" panose="020B0600070205080204" pitchFamily="50" charset="-128"/>
              </a:rPr>
              <a:t>PC</a:t>
            </a:r>
            <a:r>
              <a:rPr lang="ja-JP" altLang="en-US" sz="1400" dirty="0">
                <a:latin typeface="ＭＳ Ｐゴシック" panose="020B0600070205080204" pitchFamily="50" charset="-128"/>
                <a:ea typeface="ＭＳ Ｐゴシック" panose="020B0600070205080204" pitchFamily="50" charset="-128"/>
              </a:rPr>
              <a:t>上への保存</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録画・録音と並行でＰＣから参照する機能　（カメラと録音機を指定して映像と音声を合成して再生。時刻指定で参照開始時点を指定。早回し、巻き戻しの機能は</a:t>
            </a:r>
            <a:r>
              <a:rPr lang="ja-JP" altLang="en-US" sz="1400" dirty="0" err="1">
                <a:latin typeface="ＭＳ Ｐゴシック" panose="020B0600070205080204" pitchFamily="50" charset="-128"/>
                <a:ea typeface="ＭＳ Ｐゴシック" panose="020B0600070205080204" pitchFamily="50" charset="-128"/>
              </a:rPr>
              <a:t>無し</a:t>
            </a:r>
            <a:r>
              <a:rPr lang="ja-JP" altLang="en-US" sz="1400" dirty="0">
                <a:latin typeface="ＭＳ Ｐゴシック" panose="020B0600070205080204" pitchFamily="50" charset="-128"/>
                <a:ea typeface="ＭＳ Ｐゴシック" panose="020B0600070205080204" pitchFamily="50" charset="-128"/>
              </a:rPr>
              <a:t>。）</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保存データの設定期間に基づく自動削除機能（設定、設定変更はＰＣから操作で可能）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画像・音声データの参照ログ記録機能、データ改ざん防止機能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画像・音声データのプライバシーモード照会機能（音声を変更、顔を覆って隠す等）</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操作、又はタイマ設定にしたがってクラウド上へデータをアップロードする機能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初期設置、初期設定、定期保守</a:t>
            </a:r>
            <a:endParaRPr lang="en-US" altLang="ja-JP" sz="1400" dirty="0">
              <a:latin typeface="ＭＳ Ｐゴシック" panose="020B0600070205080204" pitchFamily="50" charset="-128"/>
              <a:ea typeface="ＭＳ Ｐゴシック" panose="020B0600070205080204" pitchFamily="50" charset="-128"/>
            </a:endParaRPr>
          </a:p>
          <a:p>
            <a:pPr>
              <a:buClrTx/>
            </a:pPr>
            <a:r>
              <a:rPr lang="ja-JP" altLang="en-US" sz="1600" dirty="0">
                <a:latin typeface="ＭＳ Ｐゴシック" panose="020B0600070205080204" pitchFamily="50" charset="-128"/>
                <a:ea typeface="ＭＳ Ｐゴシック" panose="020B0600070205080204" pitchFamily="50" charset="-128"/>
              </a:rPr>
              <a:t>本社基本機能（＋サポートサービス）</a:t>
            </a:r>
            <a:endParaRPr lang="en-US" altLang="ja-JP" sz="16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クラウド上へアップロード済のデータを本社のＰＣで参照する機能（店、カメラ、録音機を指定して映像と音声を合成して再生。時刻指定で参照開始時点を指定。早回し、巻き戻しは無し）</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クラウド上の保存期間に基づくデータの自動削除機能（保存延長機能も）</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画像・音声データの参照ログ記録機能、改ざん防止機能、証拠提出用データ抽出機能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各拠点の参照ログ閲覧機能</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画像・音声データのプライバシーモード照会機能（音声を変更、顔を覆って隠す等）</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初期設置、初期設定、定期保守</a:t>
            </a:r>
            <a:endParaRPr lang="en-US" altLang="ja-JP" sz="1400" dirty="0">
              <a:latin typeface="ＭＳ Ｐゴシック" panose="020B0600070205080204" pitchFamily="50" charset="-128"/>
              <a:ea typeface="ＭＳ Ｐゴシック" panose="020B0600070205080204" pitchFamily="50" charset="-128"/>
            </a:endParaRPr>
          </a:p>
          <a:p>
            <a:pPr>
              <a:buClrTx/>
            </a:pPr>
            <a:r>
              <a:rPr lang="ja-JP" altLang="en-US" sz="1600" dirty="0">
                <a:latin typeface="ＭＳ Ｐゴシック" panose="020B0600070205080204" pitchFamily="50" charset="-128"/>
                <a:ea typeface="ＭＳ Ｐゴシック" panose="020B0600070205080204" pitchFamily="50" charset="-128"/>
              </a:rPr>
              <a:t>クラウド側基本機能（＋サポートサービス）</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データ保管</a:t>
            </a:r>
            <a:endParaRPr lang="en-US" altLang="ja-JP" sz="14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同一日同一カメラのデータへの参照同時アクセスは</a:t>
            </a:r>
            <a:r>
              <a:rPr lang="en-US" altLang="ja-JP" sz="1400" dirty="0">
                <a:latin typeface="ＭＳ Ｐゴシック" panose="020B0600070205080204" pitchFamily="50" charset="-128"/>
                <a:ea typeface="ＭＳ Ｐゴシック" panose="020B0600070205080204" pitchFamily="50" charset="-128"/>
              </a:rPr>
              <a:t>10</a:t>
            </a:r>
            <a:r>
              <a:rPr lang="ja-JP" altLang="en-US" sz="1400" dirty="0">
                <a:latin typeface="ＭＳ Ｐゴシック" panose="020B0600070205080204" pitchFamily="50" charset="-128"/>
                <a:ea typeface="ＭＳ Ｐゴシック" panose="020B0600070205080204" pitchFamily="50" charset="-128"/>
              </a:rPr>
              <a:t>台まで可</a:t>
            </a:r>
            <a:endParaRPr lang="en-US" altLang="ja-JP" sz="1200" dirty="0">
              <a:latin typeface="ＭＳ Ｐゴシック" panose="020B0600070205080204" pitchFamily="50" charset="-128"/>
              <a:ea typeface="ＭＳ Ｐゴシック" panose="020B0600070205080204" pitchFamily="50" charset="-128"/>
            </a:endParaRPr>
          </a:p>
          <a:p>
            <a:pPr lvl="1">
              <a:buClrTx/>
            </a:pPr>
            <a:r>
              <a:rPr lang="ja-JP" altLang="en-US" sz="1400" dirty="0">
                <a:latin typeface="ＭＳ Ｐゴシック" panose="020B0600070205080204" pitchFamily="50" charset="-128"/>
                <a:ea typeface="ＭＳ Ｐゴシック" panose="020B0600070205080204" pitchFamily="50" charset="-128"/>
              </a:rPr>
              <a:t>諸々運用サービス（サイバー攻撃からの防御を含む）</a:t>
            </a:r>
            <a:endParaRPr lang="en-US" altLang="ja-JP" sz="1400" dirty="0">
              <a:latin typeface="ＭＳ Ｐゴシック" panose="020B0600070205080204" pitchFamily="50" charset="-128"/>
              <a:ea typeface="ＭＳ Ｐゴシック" panose="020B0600070205080204" pitchFamily="50" charset="-128"/>
            </a:endParaRPr>
          </a:p>
          <a:p>
            <a:pPr>
              <a:buClrTx/>
            </a:pPr>
            <a:r>
              <a:rPr lang="ja-JP" altLang="en-US" sz="1600" dirty="0">
                <a:latin typeface="ＭＳ Ｐゴシック" panose="020B0600070205080204" pitchFamily="50" charset="-128"/>
                <a:ea typeface="ＭＳ Ｐゴシック" panose="020B0600070205080204" pitchFamily="50" charset="-128"/>
              </a:rPr>
              <a:t>基本機能にないものはカスタマイズ対応を要する</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8" name="タイトル 1">
            <a:extLst>
              <a:ext uri="{FF2B5EF4-FFF2-40B4-BE49-F238E27FC236}">
                <a16:creationId xmlns:a16="http://schemas.microsoft.com/office/drawing/2014/main" id="{0EAF2E62-C3A4-4DFD-89B0-E77A0EEC59AD}"/>
              </a:ext>
            </a:extLst>
          </p:cNvPr>
          <p:cNvSpPr txBox="1">
            <a:spLocks/>
          </p:cNvSpPr>
          <p:nvPr/>
        </p:nvSpPr>
        <p:spPr bwMode="auto">
          <a:xfrm>
            <a:off x="289572" y="188603"/>
            <a:ext cx="884827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a:lstStyle>
          <a:p>
            <a:r>
              <a:rPr lang="ja-JP" altLang="en-US" sz="2400" b="0" dirty="0">
                <a:solidFill>
                  <a:srgbClr val="000000"/>
                </a:solidFill>
                <a:latin typeface="ＭＳ Ｐゴシック" panose="020B0600070205080204" pitchFamily="50" charset="-128"/>
                <a:ea typeface="ＭＳ Ｐゴシック" panose="020B0600070205080204" pitchFamily="50" charset="-128"/>
              </a:rPr>
              <a:t>ケースの前提：</a:t>
            </a:r>
            <a:r>
              <a:rPr lang="ja-JP" altLang="en-US" sz="2400" b="0" dirty="0">
                <a:latin typeface="ＭＳ Ｐゴシック" panose="020B0600070205080204" pitchFamily="50" charset="-128"/>
                <a:ea typeface="ＭＳ Ｐゴシック" panose="020B0600070205080204" pitchFamily="50" charset="-128"/>
              </a:rPr>
              <a:t>本ケースにおける製品（「</a:t>
            </a:r>
            <a:r>
              <a:rPr lang="en-US" altLang="ja-JP" sz="2400" b="0" dirty="0">
                <a:latin typeface="ＭＳ Ｐゴシック" panose="020B0600070205080204" pitchFamily="50" charset="-128"/>
                <a:ea typeface="ＭＳ Ｐゴシック" panose="020B0600070205080204" pitchFamily="50" charset="-128"/>
              </a:rPr>
              <a:t>Mary</a:t>
            </a:r>
            <a:r>
              <a:rPr lang="ja-JP" altLang="en-US" sz="2400" b="0" dirty="0">
                <a:latin typeface="ＭＳ Ｐゴシック" panose="020B0600070205080204" pitchFamily="50" charset="-128"/>
                <a:ea typeface="ＭＳ Ｐゴシック" panose="020B0600070205080204" pitchFamily="50" charset="-128"/>
              </a:rPr>
              <a:t>」）の基本機能</a:t>
            </a:r>
          </a:p>
        </p:txBody>
      </p:sp>
    </p:spTree>
    <p:extLst>
      <p:ext uri="{BB962C8B-B14F-4D97-AF65-F5344CB8AC3E}">
        <p14:creationId xmlns:p14="http://schemas.microsoft.com/office/powerpoint/2010/main" val="62679057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a:xfrm>
            <a:off x="323850" y="115888"/>
            <a:ext cx="8280598" cy="504825"/>
          </a:xfrm>
        </p:spPr>
        <p:txBody>
          <a:bodyPr/>
          <a:lstStyle/>
          <a:p>
            <a:r>
              <a:rPr lang="ja-JP" altLang="en-US" dirty="0">
                <a:latin typeface="ＭＳ Ｐゴシック" panose="020B0600070205080204" pitchFamily="50" charset="-128"/>
                <a:ea typeface="ＭＳ Ｐゴシック" panose="020B0600070205080204" pitchFamily="50" charset="-128"/>
              </a:rPr>
              <a:t>ケースの前提　調査・検討　（視察・関係者の声等）</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304954" y="2852936"/>
            <a:ext cx="8659534" cy="3672408"/>
          </a:xfrm>
        </p:spPr>
        <p:txBody>
          <a:bodyPr/>
          <a:lstStyle/>
          <a:p>
            <a:pPr marL="0" indent="0">
              <a:buNone/>
            </a:pPr>
            <a:r>
              <a:rPr kumimoji="1" lang="ja-JP" altLang="en-US" sz="1400" b="1" dirty="0">
                <a:latin typeface="ＭＳ Ｐゴシック" panose="020B0600070205080204" pitchFamily="50" charset="-128"/>
                <a:ea typeface="ＭＳ Ｐゴシック" panose="020B0600070205080204" pitchFamily="50" charset="-128"/>
              </a:rPr>
              <a:t>関係者の声</a:t>
            </a:r>
            <a:endParaRPr kumimoji="1" lang="en-US" altLang="ja-JP" sz="1400" b="1" dirty="0">
              <a:latin typeface="ＭＳ Ｐゴシック" panose="020B0600070205080204" pitchFamily="50" charset="-128"/>
              <a:ea typeface="ＭＳ Ｐゴシック" panose="020B0600070205080204" pitchFamily="50" charset="-128"/>
            </a:endParaRPr>
          </a:p>
          <a:p>
            <a:pPr marL="0" indent="0">
              <a:buNone/>
            </a:pPr>
            <a:r>
              <a:rPr kumimoji="1" lang="ja-JP" altLang="en-US" sz="1400" b="1" dirty="0">
                <a:latin typeface="ＭＳ Ｐゴシック" panose="020B0600070205080204" pitchFamily="50" charset="-128"/>
                <a:ea typeface="ＭＳ Ｐゴシック" panose="020B0600070205080204" pitchFamily="50" charset="-128"/>
              </a:rPr>
              <a:t>■</a:t>
            </a:r>
            <a:r>
              <a:rPr lang="en-US" altLang="ja-JP" sz="1400" b="1" dirty="0">
                <a:latin typeface="ＭＳ Ｐゴシック" panose="020B0600070205080204" pitchFamily="50" charset="-128"/>
                <a:ea typeface="ＭＳ Ｐゴシック" panose="020B0600070205080204" pitchFamily="50" charset="-128"/>
              </a:rPr>
              <a:t>B</a:t>
            </a:r>
            <a:r>
              <a:rPr lang="ja-JP" altLang="en-US" sz="1400" b="1" dirty="0">
                <a:latin typeface="ＭＳ Ｐゴシック" panose="020B0600070205080204" pitchFamily="50" charset="-128"/>
                <a:ea typeface="ＭＳ Ｐゴシック" panose="020B0600070205080204" pitchFamily="50" charset="-128"/>
              </a:rPr>
              <a:t>社長</a:t>
            </a:r>
            <a:endParaRPr lang="en-US" altLang="ja-JP" sz="1400" b="1"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とにかく度重なるクレームがチェーン全体の評判に傷をつけている。これを無くしたい。これが今回の主題。</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店長たちは映像と音声で状況を把握できれば、クレームを収められると思う。</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店長は忙しいから、一時的にクレームが減っても、映像と音声の記録は継続的に使いたい。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他店の情報も参考になるものは見せ合う、店長会議で皆で一緒に見る、 など店間をまたがって参照させたい。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ネット経由の店長研修にも使えるといい。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映像や音声記録は、時には自分も参照して店長にアドバイスできるようにしたい。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ネットは自分で確かめている。店発信の</a:t>
            </a:r>
            <a:r>
              <a:rPr lang="en-US" altLang="ja-JP" sz="1400" dirty="0">
                <a:latin typeface="ＭＳ Ｐゴシック" panose="020B0600070205080204" pitchFamily="50" charset="-128"/>
                <a:ea typeface="ＭＳ Ｐゴシック" panose="020B0600070205080204" pitchFamily="50" charset="-128"/>
              </a:rPr>
              <a:t>SNS</a:t>
            </a:r>
            <a:r>
              <a:rPr lang="ja-JP" altLang="en-US" sz="1400" dirty="0">
                <a:latin typeface="ＭＳ Ｐゴシック" panose="020B0600070205080204" pitchFamily="50" charset="-128"/>
                <a:ea typeface="ＭＳ Ｐゴシック" panose="020B0600070205080204" pitchFamily="50" charset="-128"/>
              </a:rPr>
              <a:t>や食グルメガイドのサイトにしばしば印象の悪い書きこみがある。</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b="1" dirty="0">
                <a:latin typeface="ＭＳ Ｐゴシック" panose="020B0600070205080204" pitchFamily="50" charset="-128"/>
                <a:ea typeface="ＭＳ Ｐゴシック" panose="020B0600070205080204" pitchFamily="50" charset="-128"/>
              </a:rPr>
              <a:t>■お客</a:t>
            </a:r>
            <a:r>
              <a:rPr lang="en-US" altLang="ja-JP" sz="1400" b="1" dirty="0">
                <a:latin typeface="ＭＳ Ｐゴシック" panose="020B0600070205080204" pitchFamily="50" charset="-128"/>
                <a:ea typeface="ＭＳ Ｐゴシック" panose="020B0600070205080204" pitchFamily="50" charset="-128"/>
              </a:rPr>
              <a:t>(</a:t>
            </a:r>
            <a:r>
              <a:rPr lang="ja-JP" altLang="en-US" sz="1400" b="1" dirty="0">
                <a:latin typeface="ＭＳ Ｐゴシック" panose="020B0600070205080204" pitchFamily="50" charset="-128"/>
                <a:ea typeface="ＭＳ Ｐゴシック" panose="020B0600070205080204" pitchFamily="50" charset="-128"/>
              </a:rPr>
              <a:t>近しいお客様に打診）</a:t>
            </a:r>
            <a:endParaRPr lang="en-US" altLang="ja-JP" sz="1400" b="1"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接客係との会話はともかく、内輪の会話は聞かれたくないし、もちろん録音されたくない。</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防犯やサービス改善のために映像や音声を参照されるのは構わないが、それ以外の目的のために利用されるのは嫌！</a:t>
            </a:r>
            <a:endParaRPr lang="en-US" altLang="ja-JP" sz="1400" dirty="0">
              <a:latin typeface="ＭＳ Ｐゴシック" panose="020B0600070205080204" pitchFamily="50" charset="-128"/>
              <a:ea typeface="ＭＳ Ｐゴシック" panose="020B0600070205080204" pitchFamily="50" charset="-128"/>
            </a:endParaRPr>
          </a:p>
          <a:p>
            <a:pPr>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そういう目的での施策のために店の「売り」である良いところを損なわないでほしい。</a:t>
            </a:r>
            <a:endParaRPr lang="en-US" altLang="ja-JP" sz="1400" dirty="0">
              <a:latin typeface="ＭＳ Ｐゴシック" panose="020B0600070205080204" pitchFamily="50" charset="-128"/>
              <a:ea typeface="ＭＳ Ｐゴシック" panose="020B0600070205080204" pitchFamily="50" charset="-128"/>
            </a:endParaRPr>
          </a:p>
        </p:txBody>
      </p:sp>
      <p:sp>
        <p:nvSpPr>
          <p:cNvPr id="4" name="コンテンツ プレースホルダー 2">
            <a:extLst>
              <a:ext uri="{FF2B5EF4-FFF2-40B4-BE49-F238E27FC236}">
                <a16:creationId xmlns:a16="http://schemas.microsoft.com/office/drawing/2014/main" id="{32E769E1-2D06-4A17-BB30-FE0526F7B742}"/>
              </a:ext>
            </a:extLst>
          </p:cNvPr>
          <p:cNvSpPr txBox="1">
            <a:spLocks/>
          </p:cNvSpPr>
          <p:nvPr/>
        </p:nvSpPr>
        <p:spPr bwMode="auto">
          <a:xfrm>
            <a:off x="251520" y="786690"/>
            <a:ext cx="8784976" cy="1900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ja-JP" altLang="en-US" sz="1600" b="1" dirty="0">
                <a:latin typeface="ＭＳ Ｐゴシック" panose="020B0600070205080204" pitchFamily="50" charset="-128"/>
                <a:ea typeface="ＭＳ Ｐゴシック" panose="020B0600070205080204" pitchFamily="50" charset="-128"/>
              </a:rPr>
              <a:t>コンサルティング会社は早速検討および</a:t>
            </a:r>
            <a:r>
              <a:rPr lang="en-US" altLang="ja-JP" sz="1600" b="1" dirty="0">
                <a:latin typeface="ＭＳ Ｐゴシック" panose="020B0600070205080204" pitchFamily="50" charset="-128"/>
                <a:ea typeface="ＭＳ Ｐゴシック" panose="020B0600070205080204" pitchFamily="50" charset="-128"/>
              </a:rPr>
              <a:t>A</a:t>
            </a:r>
            <a:r>
              <a:rPr lang="ja-JP" altLang="en-US" sz="1600" b="1" dirty="0">
                <a:latin typeface="ＭＳ Ｐゴシック" panose="020B0600070205080204" pitchFamily="50" charset="-128"/>
                <a:ea typeface="ＭＳ Ｐゴシック" panose="020B0600070205080204" pitchFamily="50" charset="-128"/>
              </a:rPr>
              <a:t>社との情報交換を開始しました。</a:t>
            </a:r>
            <a:endParaRPr lang="en-US" altLang="ja-JP" sz="1400" b="1" dirty="0">
              <a:latin typeface="ＭＳ Ｐゴシック" panose="020B0600070205080204" pitchFamily="50" charset="-128"/>
              <a:ea typeface="ＭＳ Ｐゴシック" panose="020B0600070205080204" pitchFamily="50" charset="-128"/>
            </a:endParaRPr>
          </a:p>
          <a:p>
            <a:pPr marL="466725" indent="-285750">
              <a:buClrTx/>
              <a:buFont typeface="Arial" panose="020B0604020202020204" pitchFamily="34" charset="0"/>
              <a:buChar char="•"/>
            </a:pPr>
            <a:r>
              <a:rPr lang="ja-JP" altLang="en-US" sz="1400" b="0" dirty="0">
                <a:latin typeface="ＭＳ Ｐゴシック" panose="020B0600070205080204" pitchFamily="50" charset="-128"/>
                <a:ea typeface="ＭＳ Ｐゴシック" panose="020B0600070205080204" pitchFamily="50" charset="-128"/>
              </a:rPr>
              <a:t>店舗の業務状況把握のための店舗視察</a:t>
            </a:r>
            <a:endParaRPr lang="en-US" altLang="ja-JP" sz="1400" b="0" dirty="0">
              <a:latin typeface="ＭＳ Ｐゴシック" panose="020B0600070205080204" pitchFamily="50" charset="-128"/>
              <a:ea typeface="ＭＳ Ｐゴシック" panose="020B0600070205080204" pitchFamily="50" charset="-128"/>
            </a:endParaRPr>
          </a:p>
          <a:p>
            <a:pPr marL="466725" indent="-285750">
              <a:buClrTx/>
              <a:buFont typeface="Arial" panose="020B0604020202020204" pitchFamily="34" charset="0"/>
              <a:buChar char="•"/>
            </a:pPr>
            <a:r>
              <a:rPr lang="ja-JP" altLang="en-US" sz="1400" b="0" dirty="0">
                <a:latin typeface="ＭＳ Ｐゴシック" panose="020B0600070205080204" pitchFamily="50" charset="-128"/>
                <a:ea typeface="ＭＳ Ｐゴシック" panose="020B0600070205080204" pitchFamily="50" charset="-128"/>
              </a:rPr>
              <a:t>店舗運営に関する事情聴取（今回の一連のことに関する店長の言い分も含む）</a:t>
            </a:r>
            <a:endParaRPr lang="en-US" altLang="ja-JP" sz="1400" b="0" dirty="0">
              <a:latin typeface="ＭＳ Ｐゴシック" panose="020B0600070205080204" pitchFamily="50" charset="-128"/>
              <a:ea typeface="ＭＳ Ｐゴシック" panose="020B0600070205080204" pitchFamily="50" charset="-128"/>
            </a:endParaRPr>
          </a:p>
          <a:p>
            <a:pPr marL="466725" indent="-285750">
              <a:buClrTx/>
              <a:buFont typeface="Arial" panose="020B0604020202020204" pitchFamily="34" charset="0"/>
              <a:buChar char="•"/>
            </a:pPr>
            <a:r>
              <a:rPr lang="en-US" altLang="ja-JP" sz="1400" b="0" dirty="0">
                <a:latin typeface="ＭＳ Ｐゴシック" panose="020B0600070205080204" pitchFamily="50" charset="-128"/>
                <a:ea typeface="ＭＳ Ｐゴシック" panose="020B0600070205080204" pitchFamily="50" charset="-128"/>
              </a:rPr>
              <a:t>A</a:t>
            </a:r>
            <a:r>
              <a:rPr lang="ja-JP" altLang="en-US" sz="1400" b="0" dirty="0">
                <a:latin typeface="ＭＳ Ｐゴシック" panose="020B0600070205080204" pitchFamily="50" charset="-128"/>
                <a:ea typeface="ＭＳ Ｐゴシック" panose="020B0600070205080204" pitchFamily="50" charset="-128"/>
              </a:rPr>
              <a:t>社への「</a:t>
            </a:r>
            <a:r>
              <a:rPr lang="en-US" altLang="ja-JP" sz="1400" b="0" dirty="0">
                <a:latin typeface="ＭＳ Ｐゴシック" panose="020B0600070205080204" pitchFamily="50" charset="-128"/>
                <a:ea typeface="ＭＳ Ｐゴシック" panose="020B0600070205080204" pitchFamily="50" charset="-128"/>
              </a:rPr>
              <a:t>Mary</a:t>
            </a:r>
            <a:r>
              <a:rPr lang="ja-JP" altLang="en-US" sz="1400" b="0" dirty="0">
                <a:latin typeface="ＭＳ Ｐゴシック" panose="020B0600070205080204" pitchFamily="50" charset="-128"/>
                <a:ea typeface="ＭＳ Ｐゴシック" panose="020B0600070205080204" pitchFamily="50" charset="-128"/>
              </a:rPr>
              <a:t>」に関する情報提供（基本的なサポート方針や価格の見通しなどについて理解促進のため）</a:t>
            </a:r>
            <a:endParaRPr lang="en-US" altLang="ja-JP" sz="1400" b="0" dirty="0">
              <a:latin typeface="ＭＳ Ｐゴシック" panose="020B0600070205080204" pitchFamily="50" charset="-128"/>
              <a:ea typeface="ＭＳ Ｐゴシック" panose="020B0600070205080204" pitchFamily="50" charset="-128"/>
            </a:endParaRPr>
          </a:p>
          <a:p>
            <a:pPr marL="466725" indent="-285750">
              <a:buClrTx/>
              <a:buFont typeface="Arial" panose="020B0604020202020204" pitchFamily="34" charset="0"/>
              <a:buChar char="•"/>
            </a:pPr>
            <a:r>
              <a:rPr lang="en-US" altLang="ja-JP" sz="1400" b="0" dirty="0">
                <a:latin typeface="ＭＳ Ｐゴシック" panose="020B0600070205080204" pitchFamily="50" charset="-128"/>
                <a:ea typeface="ＭＳ Ｐゴシック" panose="020B0600070205080204" pitchFamily="50" charset="-128"/>
              </a:rPr>
              <a:t>A</a:t>
            </a:r>
            <a:r>
              <a:rPr lang="ja-JP" altLang="en-US" sz="1400" b="0" dirty="0">
                <a:latin typeface="ＭＳ Ｐゴシック" panose="020B0600070205080204" pitchFamily="50" charset="-128"/>
                <a:ea typeface="ＭＳ Ｐゴシック" panose="020B0600070205080204" pitchFamily="50" charset="-128"/>
              </a:rPr>
              <a:t>社によりイメージを掴んでもらうための「</a:t>
            </a:r>
            <a:r>
              <a:rPr lang="en-US" altLang="ja-JP" sz="1400" b="0" dirty="0">
                <a:latin typeface="ＭＳ Ｐゴシック" panose="020B0600070205080204" pitchFamily="50" charset="-128"/>
                <a:ea typeface="ＭＳ Ｐゴシック" panose="020B0600070205080204" pitchFamily="50" charset="-128"/>
              </a:rPr>
              <a:t>Mary</a:t>
            </a:r>
            <a:r>
              <a:rPr lang="ja-JP" altLang="en-US" sz="1400" b="0" dirty="0">
                <a:latin typeface="ＭＳ Ｐゴシック" panose="020B0600070205080204" pitchFamily="50" charset="-128"/>
                <a:ea typeface="ＭＳ Ｐゴシック" panose="020B0600070205080204" pitchFamily="50" charset="-128"/>
              </a:rPr>
              <a:t>」導入企業への視察を実施（社長、店長数名）</a:t>
            </a:r>
            <a:endParaRPr lang="en-US" altLang="ja-JP" sz="1400" b="0" dirty="0">
              <a:latin typeface="ＭＳ Ｐゴシック" panose="020B0600070205080204" pitchFamily="50" charset="-128"/>
              <a:ea typeface="ＭＳ Ｐゴシック" panose="020B0600070205080204" pitchFamily="50" charset="-128"/>
            </a:endParaRPr>
          </a:p>
          <a:p>
            <a:pPr marL="0" indent="0">
              <a:buFont typeface="Wingdings" panose="05000000000000000000" pitchFamily="2" charset="2"/>
              <a:buNone/>
            </a:pPr>
            <a:r>
              <a:rPr lang="ja-JP" altLang="en-US" sz="1400" b="0" dirty="0">
                <a:latin typeface="ＭＳ Ｐゴシック" panose="020B0600070205080204" pitchFamily="50" charset="-128"/>
                <a:ea typeface="ＭＳ Ｐゴシック" panose="020B0600070205080204" pitchFamily="50" charset="-128"/>
              </a:rPr>
              <a:t>以上の活動を通して現実的に役立ちそうな可能性がわかったことから、導入に向けた検討を具体的に進めていくことになり、関係者から今回の事項についての声を集めました。</a:t>
            </a:r>
            <a:endParaRPr lang="en-US" altLang="ja-JP" sz="1400" b="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32122809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C3917-B5D9-4F38-ADD2-9629F1908F2C}"/>
              </a:ext>
            </a:extLst>
          </p:cNvPr>
          <p:cNvSpPr>
            <a:spLocks noGrp="1"/>
          </p:cNvSpPr>
          <p:nvPr>
            <p:ph type="title"/>
          </p:nvPr>
        </p:nvSpPr>
        <p:spPr>
          <a:xfrm>
            <a:off x="323850" y="115888"/>
            <a:ext cx="8280598" cy="504825"/>
          </a:xfrm>
        </p:spPr>
        <p:txBody>
          <a:bodyPr/>
          <a:lstStyle/>
          <a:p>
            <a:r>
              <a:rPr lang="ja-JP" altLang="en-US" dirty="0">
                <a:latin typeface="ＭＳ Ｐゴシック" panose="020B0600070205080204" pitchFamily="50" charset="-128"/>
                <a:ea typeface="ＭＳ Ｐゴシック" panose="020B0600070205080204" pitchFamily="50" charset="-128"/>
              </a:rPr>
              <a:t>ケースの前提　調査・検討　（視察・関係者の声等）</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 name="コンテンツ プレースホルダー 2">
            <a:extLst>
              <a:ext uri="{FF2B5EF4-FFF2-40B4-BE49-F238E27FC236}">
                <a16:creationId xmlns:a16="http://schemas.microsoft.com/office/drawing/2014/main" id="{C09CE672-7015-4040-9BCC-E0F4268815C1}"/>
              </a:ext>
            </a:extLst>
          </p:cNvPr>
          <p:cNvSpPr>
            <a:spLocks noGrp="1"/>
          </p:cNvSpPr>
          <p:nvPr>
            <p:ph idx="1"/>
          </p:nvPr>
        </p:nvSpPr>
        <p:spPr>
          <a:xfrm>
            <a:off x="179512" y="711348"/>
            <a:ext cx="8784976" cy="5886004"/>
          </a:xfrm>
        </p:spPr>
        <p:txBody>
          <a:bodyPr/>
          <a:lstStyle/>
          <a:p>
            <a:pPr marL="0" indent="0">
              <a:buNone/>
            </a:pPr>
            <a:r>
              <a:rPr lang="ja-JP" altLang="en-US" sz="1400" b="1" dirty="0">
                <a:latin typeface="ＭＳ Ｐゴシック" panose="020B0600070205080204" pitchFamily="50" charset="-128"/>
                <a:ea typeface="ＭＳ Ｐゴシック" panose="020B0600070205080204" pitchFamily="50" charset="-128"/>
              </a:rPr>
              <a:t>■店長（一部）</a:t>
            </a:r>
            <a:endParaRPr lang="en-US" altLang="ja-JP" sz="1400" b="1"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怒られている内容を店員が把握できておらず、報告を聴いても、状況がわからなくて困っている。問題のあった時点を映像と音声で確認できるならその後のクレーム対応に有効だと思う。</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ただどんな感じで記録されるのかわからないし、お客様に不快な思いをさせてしまったり、接客係が気が散るような要素になっては困る。少し試してみてから広げる方がよいと思う。</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調査段階は原則として自分ひとりで見るが、結果は店の皆にも知らせたいので、皆にも見せられるとよい。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古くなって不要なデータの削除などは気にしていられないので、なにもしなくてもいいようにしてほしい。逆に長く残したい場合は特別な操作があってもいい。店で残す必要はないと思うけど。</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他店の情報も共有してサービス向上につなげる活動もできるとよい。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接客係がマイクを装着するの？実はイヤホンを装着させて、指示の伝達に使えたらいいなと思っていた。</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せっかく</a:t>
            </a:r>
            <a:r>
              <a:rPr lang="en-US" altLang="ja-JP" sz="1400" dirty="0">
                <a:latin typeface="ＭＳ Ｐゴシック" panose="020B0600070205080204" pitchFamily="50" charset="-128"/>
                <a:ea typeface="ＭＳ Ｐゴシック" panose="020B0600070205080204" pitchFamily="50" charset="-128"/>
              </a:rPr>
              <a:t>IT</a:t>
            </a:r>
            <a:r>
              <a:rPr lang="ja-JP" altLang="en-US" sz="1400" dirty="0">
                <a:latin typeface="ＭＳ Ｐゴシック" panose="020B0600070205080204" pitchFamily="50" charset="-128"/>
                <a:ea typeface="ＭＳ Ｐゴシック" panose="020B0600070205080204" pitchFamily="50" charset="-128"/>
              </a:rPr>
              <a:t>を導入するなら</a:t>
            </a:r>
            <a:r>
              <a:rPr lang="en-US" altLang="ja-JP" sz="1400" dirty="0">
                <a:latin typeface="ＭＳ Ｐゴシック" panose="020B0600070205080204" pitchFamily="50" charset="-128"/>
                <a:ea typeface="ＭＳ Ｐゴシック" panose="020B0600070205080204" pitchFamily="50" charset="-128"/>
              </a:rPr>
              <a:t>POS</a:t>
            </a:r>
            <a:r>
              <a:rPr lang="ja-JP" altLang="en-US" sz="1400" dirty="0">
                <a:latin typeface="ＭＳ Ｐゴシック" panose="020B0600070205080204" pitchFamily="50" charset="-128"/>
                <a:ea typeface="ＭＳ Ｐゴシック" panose="020B0600070205080204" pitchFamily="50" charset="-128"/>
              </a:rPr>
              <a:t>のデータとも連動できるとよいと思う。クレーム対応だけでなく</a:t>
            </a:r>
            <a:r>
              <a:rPr lang="en-US" altLang="ja-JP" sz="1400" dirty="0">
                <a:latin typeface="ＭＳ Ｐゴシック" panose="020B0600070205080204" pitchFamily="50" charset="-128"/>
                <a:ea typeface="ＭＳ Ｐゴシック" panose="020B0600070205080204" pitchFamily="50" charset="-128"/>
              </a:rPr>
              <a:t>,,</a:t>
            </a:r>
            <a:r>
              <a:rPr lang="ja-JP" altLang="en-US" sz="1400" dirty="0">
                <a:latin typeface="ＭＳ Ｐゴシック" panose="020B0600070205080204" pitchFamily="50" charset="-128"/>
                <a:ea typeface="ＭＳ Ｐゴシック" panose="020B0600070205080204" pitchFamily="50" charset="-128"/>
              </a:rPr>
              <a:t>お客様の様子の映像から、どういうお客にどのメニューをお薦めすると良いかなどがわかると売上げにもお客様満足度にも貢献できそう。</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画像を自分のスマホでも見られるとうれしい。そうすれば外でも見られる。</a:t>
            </a:r>
            <a:br>
              <a:rPr lang="ja-JP" altLang="en-US" sz="1400" dirty="0">
                <a:latin typeface="ＭＳ Ｐゴシック" panose="020B0600070205080204" pitchFamily="50" charset="-128"/>
                <a:ea typeface="ＭＳ Ｐゴシック" panose="020B0600070205080204" pitchFamily="50" charset="-128"/>
              </a:rPr>
            </a:br>
            <a:r>
              <a:rPr lang="en-US" altLang="ja-JP" sz="1400" dirty="0">
                <a:latin typeface="ＭＳ Ｐゴシック" panose="020B0600070205080204" pitchFamily="50" charset="-128"/>
                <a:ea typeface="ＭＳ Ｐゴシック" panose="020B0600070205080204" pitchFamily="50" charset="-128"/>
              </a:rPr>
              <a:t> </a:t>
            </a:r>
            <a:r>
              <a:rPr lang="ja-JP" altLang="en-US" sz="1400" dirty="0">
                <a:latin typeface="ＭＳ Ｐゴシック" panose="020B0600070205080204" pitchFamily="50" charset="-128"/>
                <a:ea typeface="ＭＳ Ｐゴシック" panose="020B0600070205080204" pitchFamily="50" charset="-128"/>
              </a:rPr>
              <a:t>（店外で仕事するのですか？　という問いに対しては無言。別途確認したが店外で仕事をする習慣は無い。）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お客様によってはお客様自身の行動を見てもらえるとよいかも。</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せっかく映像をとるのだから、料理が配膳されずに放置されていたら警告音を発するなど、問題発生防止にも役立つとよい。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せっかく映像をとるのなら、ＡＩとか入れて顔を検知して優良客の来店や、要注意客の来店を知らせるのにも使えるとよい。</a:t>
            </a:r>
            <a:endParaRPr lang="en-US" altLang="ja-JP" sz="1400" dirty="0">
              <a:latin typeface="ＭＳ Ｐゴシック" panose="020B0600070205080204" pitchFamily="50" charset="-128"/>
              <a:ea typeface="ＭＳ Ｐゴシック" panose="020B0600070205080204" pitchFamily="50" charset="-128"/>
            </a:endParaRPr>
          </a:p>
          <a:p>
            <a:pPr marL="0" indent="0">
              <a:buNone/>
            </a:pPr>
            <a:r>
              <a:rPr lang="ja-JP" altLang="en-US" sz="1400" b="1" dirty="0">
                <a:latin typeface="ＭＳ Ｐゴシック" panose="020B0600070205080204" pitchFamily="50" charset="-128"/>
                <a:ea typeface="ＭＳ Ｐゴシック" panose="020B0600070205080204" pitchFamily="50" charset="-128"/>
              </a:rPr>
              <a:t>■接客係（一部）</a:t>
            </a:r>
            <a:endParaRPr lang="en-US" altLang="ja-JP" sz="1400" b="1"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映像や音声記録で調べられるようにするなら、指摘された問題点は自分でも映像や音声で直接確認したい。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合間の会話も録音されるのは気になる。特にトイレの音は録音してほしくない。</a:t>
            </a:r>
            <a:endParaRPr lang="en-US" altLang="ja-JP" sz="1400" dirty="0">
              <a:latin typeface="ＭＳ Ｐゴシック" panose="020B0600070205080204" pitchFamily="50" charset="-128"/>
              <a:ea typeface="ＭＳ Ｐゴシック" panose="020B0600070205080204" pitchFamily="50" charset="-128"/>
            </a:endParaRPr>
          </a:p>
          <a:p>
            <a:pPr indent="-216000">
              <a:buClrTx/>
              <a:buFont typeface="Arial" panose="020B0604020202020204" pitchFamily="34" charset="0"/>
              <a:buChar char="•"/>
            </a:pPr>
            <a:r>
              <a:rPr lang="ja-JP" altLang="en-US" sz="1400" dirty="0">
                <a:latin typeface="ＭＳ Ｐゴシック" panose="020B0600070205080204" pitchFamily="50" charset="-128"/>
                <a:ea typeface="ＭＳ Ｐゴシック" panose="020B0600070205080204" pitchFamily="50" charset="-128"/>
              </a:rPr>
              <a:t>聞き取りにくいときがあっても、お客様に大きい声を出してもらうようなことはできない。</a:t>
            </a:r>
            <a:endParaRPr lang="en-US" altLang="ja-JP" sz="1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900518930"/>
      </p:ext>
    </p:extLst>
  </p:cSld>
  <p:clrMapOvr>
    <a:masterClrMapping/>
  </p:clrMapOvr>
  <p:transition/>
</p:sld>
</file>

<file path=ppt/theme/theme1.xml><?xml version="1.0" encoding="utf-8"?>
<a:theme xmlns:a="http://schemas.openxmlformats.org/drawingml/2006/main" name="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IPA01">
      <a:majorFont>
        <a:latin typeface="Arial"/>
        <a:ea typeface="HGPｺﾞｼｯｸE"/>
        <a:cs typeface=""/>
      </a:majorFont>
      <a:minorFont>
        <a:latin typeface="Arial"/>
        <a:ea typeface="HGPｺﾞｼｯｸ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IPA01">
      <a:majorFont>
        <a:latin typeface="Arial"/>
        <a:ea typeface="HGPｺﾞｼｯｸE"/>
        <a:cs typeface=""/>
      </a:majorFont>
      <a:minorFont>
        <a:latin typeface="Arial"/>
        <a:ea typeface="HGPｺﾞｼｯｸ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2951</Words>
  <Application>Microsoft Office PowerPoint</Application>
  <PresentationFormat>画面に合わせる (4:3)</PresentationFormat>
  <Paragraphs>449</Paragraphs>
  <Slides>28</Slides>
  <Notes>28</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28</vt:i4>
      </vt:variant>
    </vt:vector>
  </HeadingPairs>
  <TitlesOfParts>
    <vt:vector size="38" baseType="lpstr">
      <vt:lpstr>HGPｺﾞｼｯｸE</vt:lpstr>
      <vt:lpstr>HGP創英角ｺﾞｼｯｸUB</vt:lpstr>
      <vt:lpstr>ＭＳ Ｐゴシック</vt:lpstr>
      <vt:lpstr>ＭＳ Ｐ明朝</vt:lpstr>
      <vt:lpstr>メイリオ</vt:lpstr>
      <vt:lpstr>Arial</vt:lpstr>
      <vt:lpstr>Wingdings</vt:lpstr>
      <vt:lpstr>IPA01</vt:lpstr>
      <vt:lpstr>1_IPA2004</vt:lpstr>
      <vt:lpstr>1_IPA01</vt:lpstr>
      <vt:lpstr>ケースの説明　と　演習課題</vt:lpstr>
      <vt:lpstr>グループ演習について</vt:lpstr>
      <vt:lpstr>演習対象のプロセス</vt:lpstr>
      <vt:lpstr>PowerPoint プレゼンテーション</vt:lpstr>
      <vt:lpstr>ケースの前提：状況</vt:lpstr>
      <vt:lpstr>PowerPoint プレゼンテーション</vt:lpstr>
      <vt:lpstr>PowerPoint プレゼンテーション</vt:lpstr>
      <vt:lpstr>ケースの前提　調査・検討　（視察・関係者の声等）</vt:lpstr>
      <vt:lpstr>ケースの前提　調査・検討　（視察・関係者の声等）</vt:lpstr>
      <vt:lpstr>PowerPoint プレゼンテーション</vt:lpstr>
      <vt:lpstr>演習課題</vt:lpstr>
      <vt:lpstr>演習課題　　：　付帯条件</vt:lpstr>
      <vt:lpstr>(参考）　付帯条件「演芸居酒屋」の場合の例　</vt:lpstr>
      <vt:lpstr>演習課題　①ビジネス又はミッション分析</vt:lpstr>
      <vt:lpstr>演習課題　①ビジネス又はミッション分析</vt:lpstr>
      <vt:lpstr>テクニカルプロセス概説　（再掲） ６．４．１　ビジネス又はミッション分析</vt:lpstr>
      <vt:lpstr>PowerPoint プレゼンテーション</vt:lpstr>
      <vt:lpstr>ビジネス又はミッション分析</vt:lpstr>
      <vt:lpstr>演習課題　 ②利害関係者ニーズ及び利害関係者要求事項定義</vt:lpstr>
      <vt:lpstr>テクニカルプロセス概説　（再掲） ６．４．２　利害関係者ニーズ及び利害関係者要求事項定義</vt:lpstr>
      <vt:lpstr>PowerPoint プレゼンテーション</vt:lpstr>
      <vt:lpstr>PowerPoint プレゼンテーション</vt:lpstr>
      <vt:lpstr>②利害関係者ニーズ及び利害関係者要求事項定義</vt:lpstr>
      <vt:lpstr>演習課題　③システムの要求事項定義</vt:lpstr>
      <vt:lpstr>テクニカルプロセス概説　（再掲） ６．４．３　システム要求事項定義</vt:lpstr>
      <vt:lpstr>PowerPoint プレゼンテーション</vt:lpstr>
      <vt:lpstr>システム要求事項定義</vt:lpstr>
      <vt:lpstr>演習課題　④発表シートの作成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2019-03-12T04:36:33Z</dcterms:created>
  <dcterms:modified xsi:type="dcterms:W3CDTF">2020-03-04T01:51:29Z</dcterms:modified>
</cp:coreProperties>
</file>