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2" r:id="rId1"/>
    <p:sldMasterId id="2147483717" r:id="rId2"/>
    <p:sldMasterId id="2147483729" r:id="rId3"/>
  </p:sldMasterIdLst>
  <p:notesMasterIdLst>
    <p:notesMasterId r:id="rId33"/>
  </p:notesMasterIdLst>
  <p:handoutMasterIdLst>
    <p:handoutMasterId r:id="rId34"/>
  </p:handoutMasterIdLst>
  <p:sldIdLst>
    <p:sldId id="576" r:id="rId4"/>
    <p:sldId id="340" r:id="rId5"/>
    <p:sldId id="562" r:id="rId6"/>
    <p:sldId id="593" r:id="rId7"/>
    <p:sldId id="574" r:id="rId8"/>
    <p:sldId id="573" r:id="rId9"/>
    <p:sldId id="571" r:id="rId10"/>
    <p:sldId id="577" r:id="rId11"/>
    <p:sldId id="568" r:id="rId12"/>
    <p:sldId id="592" r:id="rId13"/>
    <p:sldId id="588" r:id="rId14"/>
    <p:sldId id="578" r:id="rId15"/>
    <p:sldId id="586" r:id="rId16"/>
    <p:sldId id="606" r:id="rId17"/>
    <p:sldId id="605" r:id="rId18"/>
    <p:sldId id="286" r:id="rId19"/>
    <p:sldId id="423" r:id="rId20"/>
    <p:sldId id="603" r:id="rId21"/>
    <p:sldId id="604" r:id="rId22"/>
    <p:sldId id="587" r:id="rId23"/>
    <p:sldId id="475" r:id="rId24"/>
    <p:sldId id="427" r:id="rId25"/>
    <p:sldId id="429" r:id="rId26"/>
    <p:sldId id="594" r:id="rId27"/>
    <p:sldId id="590" r:id="rId28"/>
    <p:sldId id="490" r:id="rId29"/>
    <p:sldId id="443" r:id="rId30"/>
    <p:sldId id="595" r:id="rId31"/>
    <p:sldId id="591" r:id="rId32"/>
  </p:sldIdLst>
  <p:sldSz cx="9144000" cy="6858000" type="screen4x3"/>
  <p:notesSz cx="6807200" cy="9939338"/>
  <p:defaultTextStyle>
    <a:defPPr>
      <a:defRPr lang="ja-JP"/>
    </a:defPPr>
    <a:lvl1pPr algn="l" rtl="0" eaLnBrk="0" fontAlgn="base" hangingPunct="0">
      <a:spcBef>
        <a:spcPct val="0"/>
      </a:spcBef>
      <a:spcAft>
        <a:spcPct val="0"/>
      </a:spcAft>
      <a:defRPr kumimoji="1" sz="2400" b="1" kern="1200">
        <a:solidFill>
          <a:schemeClr val="tx1"/>
        </a:solidFill>
        <a:latin typeface="Arial" panose="020B0604020202020204" pitchFamily="34" charset="0"/>
        <a:ea typeface="ＭＳ Ｐゴシック" panose="020B0600070205080204" pitchFamily="50" charset="-128"/>
        <a:cs typeface="+mn-cs"/>
      </a:defRPr>
    </a:lvl1pPr>
    <a:lvl2pPr marL="457200" algn="l" rtl="0" eaLnBrk="0" fontAlgn="base" hangingPunct="0">
      <a:spcBef>
        <a:spcPct val="0"/>
      </a:spcBef>
      <a:spcAft>
        <a:spcPct val="0"/>
      </a:spcAft>
      <a:defRPr kumimoji="1" sz="2400" b="1" kern="1200">
        <a:solidFill>
          <a:schemeClr val="tx1"/>
        </a:solidFill>
        <a:latin typeface="Arial" panose="020B0604020202020204" pitchFamily="34" charset="0"/>
        <a:ea typeface="ＭＳ Ｐゴシック" panose="020B0600070205080204" pitchFamily="50" charset="-128"/>
        <a:cs typeface="+mn-cs"/>
      </a:defRPr>
    </a:lvl2pPr>
    <a:lvl3pPr marL="914400" algn="l" rtl="0" eaLnBrk="0" fontAlgn="base" hangingPunct="0">
      <a:spcBef>
        <a:spcPct val="0"/>
      </a:spcBef>
      <a:spcAft>
        <a:spcPct val="0"/>
      </a:spcAft>
      <a:defRPr kumimoji="1" sz="2400" b="1" kern="1200">
        <a:solidFill>
          <a:schemeClr val="tx1"/>
        </a:solidFill>
        <a:latin typeface="Arial" panose="020B0604020202020204" pitchFamily="34" charset="0"/>
        <a:ea typeface="ＭＳ Ｐゴシック" panose="020B0600070205080204" pitchFamily="50" charset="-128"/>
        <a:cs typeface="+mn-cs"/>
      </a:defRPr>
    </a:lvl3pPr>
    <a:lvl4pPr marL="1371600" algn="l" rtl="0" eaLnBrk="0" fontAlgn="base" hangingPunct="0">
      <a:spcBef>
        <a:spcPct val="0"/>
      </a:spcBef>
      <a:spcAft>
        <a:spcPct val="0"/>
      </a:spcAft>
      <a:defRPr kumimoji="1" sz="2400" b="1" kern="1200">
        <a:solidFill>
          <a:schemeClr val="tx1"/>
        </a:solidFill>
        <a:latin typeface="Arial" panose="020B0604020202020204" pitchFamily="34" charset="0"/>
        <a:ea typeface="ＭＳ Ｐゴシック" panose="020B0600070205080204" pitchFamily="50" charset="-128"/>
        <a:cs typeface="+mn-cs"/>
      </a:defRPr>
    </a:lvl4pPr>
    <a:lvl5pPr marL="1828800" algn="l" rtl="0" eaLnBrk="0" fontAlgn="base" hangingPunct="0">
      <a:spcBef>
        <a:spcPct val="0"/>
      </a:spcBef>
      <a:spcAft>
        <a:spcPct val="0"/>
      </a:spcAft>
      <a:defRPr kumimoji="1" sz="2400" b="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sz="2400" b="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sz="2400" b="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sz="2400" b="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sz="2400" b="1" kern="1200">
        <a:solidFill>
          <a:schemeClr val="tx1"/>
        </a:solidFill>
        <a:latin typeface="Arial" panose="020B060402020202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6600FF"/>
    <a:srgbClr val="3333CC"/>
    <a:srgbClr val="9999FF"/>
    <a:srgbClr val="000000"/>
    <a:srgbClr val="00FFFF"/>
    <a:srgbClr val="CCCCFF"/>
    <a:srgbClr val="FF99FF"/>
    <a:srgbClr val="FF3300"/>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1E171933-4619-4E11-9A3F-F7608DF75F80}" styleName="中間スタイル 1 - アクセント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9DCAF9ED-07DC-4A11-8D7F-57B35C25682E}" styleName="中間スタイル 1 - アクセント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845" autoAdjust="0"/>
    <p:restoredTop sz="82553" autoAdjust="0"/>
  </p:normalViewPr>
  <p:slideViewPr>
    <p:cSldViewPr>
      <p:cViewPr varScale="1">
        <p:scale>
          <a:sx n="90" d="100"/>
          <a:sy n="90" d="100"/>
        </p:scale>
        <p:origin x="2238" y="90"/>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notesViewPr>
    <p:cSldViewPr>
      <p:cViewPr>
        <p:scale>
          <a:sx n="110" d="100"/>
          <a:sy n="110" d="100"/>
        </p:scale>
        <p:origin x="3312" y="-119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handoutMaster" Target="handoutMasters/handout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426" name="Rectangle 2"/>
          <p:cNvSpPr>
            <a:spLocks noGrp="1" noChangeArrowheads="1"/>
          </p:cNvSpPr>
          <p:nvPr>
            <p:ph type="hdr" sz="quarter"/>
          </p:nvPr>
        </p:nvSpPr>
        <p:spPr bwMode="auto">
          <a:xfrm>
            <a:off x="1" y="1"/>
            <a:ext cx="2949057" cy="4977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5" tIns="47843" rIns="95685" bIns="47843" numCol="1" anchor="t" anchorCtr="0" compatLnSpc="1">
            <a:prstTxWarp prst="textNoShape">
              <a:avLst/>
            </a:prstTxWarp>
          </a:bodyPr>
          <a:lstStyle>
            <a:lvl1pPr algn="l" defTabSz="957268" eaLnBrk="1" hangingPunct="1">
              <a:defRPr sz="1300" b="0"/>
            </a:lvl1pPr>
          </a:lstStyle>
          <a:p>
            <a:pPr>
              <a:defRPr/>
            </a:pPr>
            <a:endParaRPr lang="en-US" altLang="ja-JP"/>
          </a:p>
        </p:txBody>
      </p:sp>
      <p:sp>
        <p:nvSpPr>
          <p:cNvPr id="103427" name="Rectangle 3"/>
          <p:cNvSpPr>
            <a:spLocks noGrp="1" noChangeArrowheads="1"/>
          </p:cNvSpPr>
          <p:nvPr>
            <p:ph type="dt" sz="quarter" idx="1"/>
          </p:nvPr>
        </p:nvSpPr>
        <p:spPr bwMode="auto">
          <a:xfrm>
            <a:off x="3856582" y="1"/>
            <a:ext cx="2949057" cy="4977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5" tIns="47843" rIns="95685" bIns="47843" numCol="1" anchor="t" anchorCtr="0" compatLnSpc="1">
            <a:prstTxWarp prst="textNoShape">
              <a:avLst/>
            </a:prstTxWarp>
          </a:bodyPr>
          <a:lstStyle>
            <a:lvl1pPr algn="r" defTabSz="957268" eaLnBrk="1" hangingPunct="1">
              <a:defRPr sz="1300" b="0"/>
            </a:lvl1pPr>
          </a:lstStyle>
          <a:p>
            <a:pPr>
              <a:defRPr/>
            </a:pPr>
            <a:endParaRPr lang="en-US" altLang="ja-JP"/>
          </a:p>
        </p:txBody>
      </p:sp>
      <p:sp>
        <p:nvSpPr>
          <p:cNvPr id="103428" name="Rectangle 4"/>
          <p:cNvSpPr>
            <a:spLocks noGrp="1" noChangeArrowheads="1"/>
          </p:cNvSpPr>
          <p:nvPr>
            <p:ph type="ftr" sz="quarter" idx="2"/>
          </p:nvPr>
        </p:nvSpPr>
        <p:spPr bwMode="auto">
          <a:xfrm>
            <a:off x="1" y="9440017"/>
            <a:ext cx="2949057" cy="4977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5" tIns="47843" rIns="95685" bIns="47843" numCol="1" anchor="b" anchorCtr="0" compatLnSpc="1">
            <a:prstTxWarp prst="textNoShape">
              <a:avLst/>
            </a:prstTxWarp>
          </a:bodyPr>
          <a:lstStyle>
            <a:lvl1pPr algn="l" defTabSz="957268" eaLnBrk="1" hangingPunct="1">
              <a:defRPr sz="1300" b="0"/>
            </a:lvl1pPr>
          </a:lstStyle>
          <a:p>
            <a:pPr>
              <a:defRPr/>
            </a:pPr>
            <a:endParaRPr lang="en-US" altLang="ja-JP"/>
          </a:p>
        </p:txBody>
      </p:sp>
      <p:sp>
        <p:nvSpPr>
          <p:cNvPr id="103429" name="Rectangle 5"/>
          <p:cNvSpPr>
            <a:spLocks noGrp="1" noChangeArrowheads="1"/>
          </p:cNvSpPr>
          <p:nvPr>
            <p:ph type="sldNum" sz="quarter" idx="3"/>
          </p:nvPr>
        </p:nvSpPr>
        <p:spPr bwMode="auto">
          <a:xfrm>
            <a:off x="3856582" y="9440017"/>
            <a:ext cx="2949057" cy="4977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5" tIns="47843" rIns="95685" bIns="47843" numCol="1" anchor="b" anchorCtr="0" compatLnSpc="1">
            <a:prstTxWarp prst="textNoShape">
              <a:avLst/>
            </a:prstTxWarp>
          </a:bodyPr>
          <a:lstStyle>
            <a:lvl1pPr algn="r" defTabSz="957268" eaLnBrk="1" hangingPunct="1">
              <a:defRPr sz="1300" b="0"/>
            </a:lvl1pPr>
          </a:lstStyle>
          <a:p>
            <a:pPr>
              <a:defRPr/>
            </a:pPr>
            <a:fld id="{A6201156-5533-4FDB-9C68-156F24BD31CF}" type="slidenum">
              <a:rPr lang="en-US" altLang="ja-JP"/>
              <a:pPr>
                <a:defRPr/>
              </a:pPr>
              <a:t>‹#›</a:t>
            </a:fld>
            <a:endParaRPr lang="en-US" altLang="ja-JP"/>
          </a:p>
        </p:txBody>
      </p:sp>
    </p:spTree>
    <p:extLst>
      <p:ext uri="{BB962C8B-B14F-4D97-AF65-F5344CB8AC3E}">
        <p14:creationId xmlns:p14="http://schemas.microsoft.com/office/powerpoint/2010/main" val="340255779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9394" name="Rectangle 2"/>
          <p:cNvSpPr>
            <a:spLocks noGrp="1" noChangeArrowheads="1"/>
          </p:cNvSpPr>
          <p:nvPr>
            <p:ph type="hdr" sz="quarter"/>
          </p:nvPr>
        </p:nvSpPr>
        <p:spPr bwMode="auto">
          <a:xfrm>
            <a:off x="1" y="1"/>
            <a:ext cx="2949057" cy="4977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5" tIns="47843" rIns="95685" bIns="47843" numCol="1" anchor="t" anchorCtr="0" compatLnSpc="1">
            <a:prstTxWarp prst="textNoShape">
              <a:avLst/>
            </a:prstTxWarp>
          </a:bodyPr>
          <a:lstStyle>
            <a:lvl1pPr algn="l" defTabSz="957268" eaLnBrk="1" hangingPunct="1">
              <a:defRPr sz="1300" b="0"/>
            </a:lvl1pPr>
          </a:lstStyle>
          <a:p>
            <a:pPr>
              <a:defRPr/>
            </a:pPr>
            <a:endParaRPr lang="en-US" altLang="ja-JP"/>
          </a:p>
        </p:txBody>
      </p:sp>
      <p:sp>
        <p:nvSpPr>
          <p:cNvPr id="59395" name="Rectangle 3"/>
          <p:cNvSpPr>
            <a:spLocks noGrp="1" noChangeArrowheads="1"/>
          </p:cNvSpPr>
          <p:nvPr>
            <p:ph type="dt" idx="1"/>
          </p:nvPr>
        </p:nvSpPr>
        <p:spPr bwMode="auto">
          <a:xfrm>
            <a:off x="3856582" y="1"/>
            <a:ext cx="2949057" cy="4977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5" tIns="47843" rIns="95685" bIns="47843" numCol="1" anchor="t" anchorCtr="0" compatLnSpc="1">
            <a:prstTxWarp prst="textNoShape">
              <a:avLst/>
            </a:prstTxWarp>
          </a:bodyPr>
          <a:lstStyle>
            <a:lvl1pPr algn="r" defTabSz="957268" eaLnBrk="1" hangingPunct="1">
              <a:defRPr sz="1300" b="0"/>
            </a:lvl1pPr>
          </a:lstStyle>
          <a:p>
            <a:pPr>
              <a:defRPr/>
            </a:pPr>
            <a:endParaRPr lang="en-US" altLang="ja-JP"/>
          </a:p>
        </p:txBody>
      </p:sp>
      <p:sp>
        <p:nvSpPr>
          <p:cNvPr id="3076" name="Rectangle 4"/>
          <p:cNvSpPr>
            <a:spLocks noGrp="1" noRot="1" noChangeAspect="1" noChangeArrowheads="1" noTextEdit="1"/>
          </p:cNvSpPr>
          <p:nvPr>
            <p:ph type="sldImg" idx="2"/>
          </p:nvPr>
        </p:nvSpPr>
        <p:spPr bwMode="auto">
          <a:xfrm>
            <a:off x="917575" y="744538"/>
            <a:ext cx="4972050" cy="3729037"/>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59397" name="Rectangle 5"/>
          <p:cNvSpPr>
            <a:spLocks noGrp="1" noChangeArrowheads="1"/>
          </p:cNvSpPr>
          <p:nvPr>
            <p:ph type="body" sz="quarter" idx="3"/>
          </p:nvPr>
        </p:nvSpPr>
        <p:spPr bwMode="auto">
          <a:xfrm>
            <a:off x="681033" y="4721579"/>
            <a:ext cx="5445135" cy="44719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5" tIns="47843" rIns="95685" bIns="47843"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59398" name="Rectangle 6"/>
          <p:cNvSpPr>
            <a:spLocks noGrp="1" noChangeArrowheads="1"/>
          </p:cNvSpPr>
          <p:nvPr>
            <p:ph type="ftr" sz="quarter" idx="4"/>
          </p:nvPr>
        </p:nvSpPr>
        <p:spPr bwMode="auto">
          <a:xfrm>
            <a:off x="1" y="9440017"/>
            <a:ext cx="2949057" cy="4977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5" tIns="47843" rIns="95685" bIns="47843" numCol="1" anchor="b" anchorCtr="0" compatLnSpc="1">
            <a:prstTxWarp prst="textNoShape">
              <a:avLst/>
            </a:prstTxWarp>
          </a:bodyPr>
          <a:lstStyle>
            <a:lvl1pPr algn="l" defTabSz="957268" eaLnBrk="1" hangingPunct="1">
              <a:defRPr sz="1300" b="0"/>
            </a:lvl1pPr>
          </a:lstStyle>
          <a:p>
            <a:pPr>
              <a:defRPr/>
            </a:pPr>
            <a:endParaRPr lang="en-US" altLang="ja-JP"/>
          </a:p>
        </p:txBody>
      </p:sp>
      <p:sp>
        <p:nvSpPr>
          <p:cNvPr id="59399" name="Rectangle 7"/>
          <p:cNvSpPr>
            <a:spLocks noGrp="1" noChangeArrowheads="1"/>
          </p:cNvSpPr>
          <p:nvPr>
            <p:ph type="sldNum" sz="quarter" idx="5"/>
          </p:nvPr>
        </p:nvSpPr>
        <p:spPr bwMode="auto">
          <a:xfrm>
            <a:off x="3856582" y="9440017"/>
            <a:ext cx="2949057" cy="4977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5" tIns="47843" rIns="95685" bIns="47843" numCol="1" anchor="b" anchorCtr="0" compatLnSpc="1">
            <a:prstTxWarp prst="textNoShape">
              <a:avLst/>
            </a:prstTxWarp>
          </a:bodyPr>
          <a:lstStyle>
            <a:lvl1pPr algn="r" defTabSz="957268" eaLnBrk="1" hangingPunct="1">
              <a:defRPr sz="1300" b="0"/>
            </a:lvl1pPr>
          </a:lstStyle>
          <a:p>
            <a:pPr>
              <a:defRPr/>
            </a:pPr>
            <a:fld id="{674487B1-D75A-4A63-AAF7-4C40EEBA9B10}" type="slidenum">
              <a:rPr lang="en-US" altLang="ja-JP"/>
              <a:pPr>
                <a:defRPr/>
              </a:pPr>
              <a:t>‹#›</a:t>
            </a:fld>
            <a:endParaRPr lang="en-US" altLang="ja-JP"/>
          </a:p>
        </p:txBody>
      </p:sp>
    </p:spTree>
    <p:extLst>
      <p:ext uri="{BB962C8B-B14F-4D97-AF65-F5344CB8AC3E}">
        <p14:creationId xmlns:p14="http://schemas.microsoft.com/office/powerpoint/2010/main" val="256059447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　ではここから演習の課題を説明します。</a:t>
            </a:r>
          </a:p>
          <a:p>
            <a:endParaRPr kumimoji="1" lang="en-US" altLang="ja-JP" dirty="0"/>
          </a:p>
          <a:p>
            <a:endParaRPr kumimoji="1" lang="en-US" altLang="ja-JP" dirty="0"/>
          </a:p>
        </p:txBody>
      </p:sp>
      <p:sp>
        <p:nvSpPr>
          <p:cNvPr id="4" name="スライド番号プレースホルダー 3"/>
          <p:cNvSpPr>
            <a:spLocks noGrp="1"/>
          </p:cNvSpPr>
          <p:nvPr>
            <p:ph type="sldNum" sz="quarter" idx="5"/>
          </p:nvPr>
        </p:nvSpPr>
        <p:spPr/>
        <p:txBody>
          <a:bodyPr/>
          <a:lstStyle/>
          <a:p>
            <a:pPr>
              <a:defRPr/>
            </a:pPr>
            <a:fld id="{674487B1-D75A-4A63-AAF7-4C40EEBA9B10}" type="slidenum">
              <a:rPr lang="en-US" altLang="ja-JP" smtClean="0"/>
              <a:pPr>
                <a:defRPr/>
              </a:pPr>
              <a:t>1</a:t>
            </a:fld>
            <a:endParaRPr lang="en-US" altLang="ja-JP"/>
          </a:p>
        </p:txBody>
      </p:sp>
    </p:spTree>
    <p:extLst>
      <p:ext uri="{BB962C8B-B14F-4D97-AF65-F5344CB8AC3E}">
        <p14:creationId xmlns:p14="http://schemas.microsoft.com/office/powerpoint/2010/main" val="7904047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22355">
              <a:defRPr/>
            </a:pPr>
            <a:r>
              <a:rPr lang="ja-JP" altLang="en-US" dirty="0">
                <a:latin typeface="ＭＳ Ｐゴシック" panose="020B0600070205080204" pitchFamily="50" charset="-128"/>
                <a:ea typeface="ＭＳ Ｐゴシック" panose="020B0600070205080204" pitchFamily="50" charset="-128"/>
              </a:rPr>
              <a:t>　</a:t>
            </a:r>
            <a:r>
              <a:rPr kumimoji="1" lang="ja-JP" altLang="en-US" dirty="0"/>
              <a:t>では、演習内容について説明します。</a:t>
            </a:r>
            <a:endParaRPr kumimoji="1" lang="en-US" altLang="ja-JP" dirty="0"/>
          </a:p>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674487B1-D75A-4A63-AAF7-4C40EEBA9B10}" type="slidenum">
              <a:rPr lang="en-US" altLang="ja-JP" smtClean="0"/>
              <a:pPr>
                <a:defRPr/>
              </a:pPr>
              <a:t>10</a:t>
            </a:fld>
            <a:endParaRPr lang="en-US" altLang="ja-JP"/>
          </a:p>
        </p:txBody>
      </p:sp>
    </p:spTree>
    <p:extLst>
      <p:ext uri="{BB962C8B-B14F-4D97-AF65-F5344CB8AC3E}">
        <p14:creationId xmlns:p14="http://schemas.microsoft.com/office/powerpoint/2010/main" val="9723200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nSpc>
                <a:spcPct val="130000"/>
              </a:lnSpc>
              <a:spcBef>
                <a:spcPts val="605"/>
              </a:spcBef>
            </a:pPr>
            <a:r>
              <a:rPr lang="ja-JP" altLang="en-US" dirty="0">
                <a:latin typeface="ＭＳ Ｐゴシック" panose="020B0600070205080204" pitchFamily="50" charset="-128"/>
                <a:ea typeface="ＭＳ Ｐゴシック" panose="020B0600070205080204" pitchFamily="50" charset="-128"/>
              </a:rPr>
              <a:t>　</a:t>
            </a:r>
            <a:r>
              <a:rPr lang="ja-JP" altLang="en-US" dirty="0">
                <a:latin typeface="ＭＳ Ｐ明朝" panose="02020600040205080304" pitchFamily="18" charset="-128"/>
              </a:rPr>
              <a:t>皆さんは提案要請を受けたコンサルティング会社の本案件担当チームとして、</a:t>
            </a:r>
            <a:endParaRPr lang="en-US" altLang="ja-JP" dirty="0">
              <a:latin typeface="ＭＳ Ｐ明朝" panose="02020600040205080304" pitchFamily="18" charset="-128"/>
            </a:endParaRPr>
          </a:p>
          <a:p>
            <a:pPr>
              <a:lnSpc>
                <a:spcPct val="130000"/>
              </a:lnSpc>
              <a:spcBef>
                <a:spcPts val="605"/>
              </a:spcBef>
            </a:pPr>
            <a:r>
              <a:rPr lang="ja-JP" altLang="en-US" dirty="0">
                <a:latin typeface="ＭＳ Ｐ明朝" panose="02020600040205080304" pitchFamily="18" charset="-128"/>
              </a:rPr>
              <a:t>問題解決のためのシステムを検討して、システム要求事項を明確化してください。</a:t>
            </a:r>
            <a:endParaRPr lang="en-US" altLang="ja-JP" dirty="0">
              <a:latin typeface="ＭＳ Ｐ明朝" panose="02020600040205080304" pitchFamily="18" charset="-128"/>
            </a:endParaRPr>
          </a:p>
          <a:p>
            <a:pPr>
              <a:lnSpc>
                <a:spcPct val="130000"/>
              </a:lnSpc>
              <a:spcBef>
                <a:spcPts val="605"/>
              </a:spcBef>
            </a:pPr>
            <a:r>
              <a:rPr lang="ja-JP" altLang="en-US" dirty="0">
                <a:latin typeface="ＭＳ Ｐ明朝" panose="02020600040205080304" pitchFamily="18" charset="-128"/>
              </a:rPr>
              <a:t>　具体的には、これから説明する手順</a:t>
            </a:r>
            <a:r>
              <a:rPr lang="en-US" altLang="ja-JP" dirty="0">
                <a:latin typeface="ＭＳ Ｐ明朝" panose="02020600040205080304" pitchFamily="18" charset="-128"/>
              </a:rPr>
              <a:t>(</a:t>
            </a:r>
            <a:r>
              <a:rPr lang="ja-JP" altLang="en-US" dirty="0">
                <a:latin typeface="ＭＳ Ｐ明朝" panose="02020600040205080304" pitchFamily="18" charset="-128"/>
              </a:rPr>
              <a:t>①～④）に従って、チームでの討論を通じて、それぞれのシートを作成してください。</a:t>
            </a:r>
            <a:endParaRPr lang="en-US" altLang="ja-JP" dirty="0">
              <a:latin typeface="ＭＳ Ｐ明朝" panose="02020600040205080304" pitchFamily="18" charset="-128"/>
            </a:endParaRPr>
          </a:p>
          <a:p>
            <a:pPr>
              <a:lnSpc>
                <a:spcPct val="130000"/>
              </a:lnSpc>
              <a:spcBef>
                <a:spcPts val="605"/>
              </a:spcBef>
            </a:pPr>
            <a:r>
              <a:rPr lang="ja-JP" altLang="en-US" dirty="0">
                <a:latin typeface="ＭＳ Ｐ明朝" panose="02020600040205080304" pitchFamily="18" charset="-128"/>
              </a:rPr>
              <a:t>　そして、最後に社長への提案を行っていただきます。</a:t>
            </a:r>
            <a:endParaRPr lang="en-US" altLang="ja-JP" dirty="0">
              <a:latin typeface="ＭＳ Ｐ明朝" panose="02020600040205080304" pitchFamily="18" charset="-128"/>
            </a:endParaRPr>
          </a:p>
          <a:p>
            <a:pPr>
              <a:lnSpc>
                <a:spcPct val="130000"/>
              </a:lnSpc>
              <a:spcBef>
                <a:spcPts val="605"/>
              </a:spcBef>
              <a:buClr>
                <a:schemeClr val="tx1"/>
              </a:buClr>
            </a:pPr>
            <a:r>
              <a:rPr lang="ja-JP" altLang="en-US" dirty="0">
                <a:latin typeface="ＭＳ Ｐ明朝" panose="02020600040205080304" pitchFamily="18" charset="-128"/>
              </a:rPr>
              <a:t>　実現策の検討にあたっては記載された「</a:t>
            </a:r>
            <a:r>
              <a:rPr lang="en-US" altLang="ja-JP" dirty="0">
                <a:latin typeface="ＭＳ Ｐ明朝" panose="02020600040205080304" pitchFamily="18" charset="-128"/>
              </a:rPr>
              <a:t>Mary</a:t>
            </a:r>
            <a:r>
              <a:rPr lang="ja-JP" altLang="en-US" dirty="0">
                <a:latin typeface="ＭＳ Ｐ明朝" panose="02020600040205080304" pitchFamily="18" charset="-128"/>
              </a:rPr>
              <a:t>」の基本機能の範囲に留まらず、必要に応じてカスタマイズで追加すべき要求事項も考えてください。</a:t>
            </a:r>
            <a:endParaRPr lang="en-US" altLang="ja-JP" dirty="0">
              <a:latin typeface="ＭＳ Ｐ明朝" panose="02020600040205080304" pitchFamily="18" charset="-128"/>
            </a:endParaRPr>
          </a:p>
          <a:p>
            <a:endParaRPr kumimoji="1" lang="en-US" altLang="ja-JP" dirty="0">
              <a:latin typeface="ＭＳ Ｐ明朝" panose="02020600040205080304" pitchFamily="18" charset="-128"/>
              <a:ea typeface="ＭＳ Ｐ明朝" panose="02020600040205080304" pitchFamily="18" charset="-128"/>
            </a:endParaRPr>
          </a:p>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674487B1-D75A-4A63-AAF7-4C40EEBA9B10}" type="slidenum">
              <a:rPr lang="en-US" altLang="ja-JP" smtClean="0"/>
              <a:pPr>
                <a:defRPr/>
              </a:pPr>
              <a:t>11</a:t>
            </a:fld>
            <a:endParaRPr lang="en-US" altLang="ja-JP"/>
          </a:p>
        </p:txBody>
      </p:sp>
    </p:spTree>
    <p:extLst>
      <p:ext uri="{BB962C8B-B14F-4D97-AF65-F5344CB8AC3E}">
        <p14:creationId xmlns:p14="http://schemas.microsoft.com/office/powerpoint/2010/main" val="20391146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latin typeface="ＭＳ Ｐゴシック" panose="020B0600070205080204" pitchFamily="50" charset="-128"/>
                <a:ea typeface="ＭＳ Ｐゴシック" panose="020B0600070205080204" pitchFamily="50" charset="-128"/>
              </a:rPr>
              <a:t>　</a:t>
            </a:r>
            <a:r>
              <a:rPr lang="ja-JP" altLang="en-US" dirty="0">
                <a:latin typeface="ＭＳ Ｐ明朝" panose="02020600040205080304" pitchFamily="18" charset="-128"/>
              </a:rPr>
              <a:t>ここでチームごとに居酒屋の特徴を設定します。</a:t>
            </a:r>
            <a:endParaRPr lang="en-US" altLang="ja-JP" dirty="0">
              <a:latin typeface="ＭＳ Ｐ明朝" panose="02020600040205080304" pitchFamily="18" charset="-128"/>
            </a:endParaRPr>
          </a:p>
          <a:p>
            <a:r>
              <a:rPr lang="ja-JP" altLang="en-US" dirty="0">
                <a:latin typeface="ＭＳ Ｐ明朝" panose="02020600040205080304" pitchFamily="18" charset="-128"/>
                <a:ea typeface="ＭＳ Ｐ明朝" panose="02020600040205080304" pitchFamily="18" charset="-128"/>
              </a:rPr>
              <a:t>　</a:t>
            </a:r>
            <a:r>
              <a:rPr lang="ja-JP" altLang="en-US" dirty="0">
                <a:latin typeface="ＭＳ Ｐ明朝" panose="02020600040205080304" pitchFamily="18" charset="-128"/>
              </a:rPr>
              <a:t>この特徴はここに書いた５つから、他チームと重ならないように設定していただきます。条件は　</a:t>
            </a:r>
            <a:r>
              <a:rPr lang="ja-JP" altLang="en-US" dirty="0">
                <a:latin typeface="ＭＳ Ｐ明朝" panose="02020600040205080304" pitchFamily="18" charset="-128"/>
                <a:ea typeface="ＭＳ Ｐ明朝" panose="02020600040205080304" pitchFamily="18" charset="-128"/>
              </a:rPr>
              <a:t>外国人向け居酒屋、郷土人のたまり場居酒屋、スポーツチームファンのたまり場居酒屋、○○オタクのたまり場居酒屋、子供連れで集まれるファミリー向け居酒屋　の５つです。（チーム数が</a:t>
            </a:r>
            <a:r>
              <a:rPr lang="en-US" altLang="ja-JP" dirty="0">
                <a:latin typeface="ＭＳ Ｐ明朝" panose="02020600040205080304" pitchFamily="18" charset="-128"/>
                <a:ea typeface="ＭＳ Ｐ明朝" panose="02020600040205080304" pitchFamily="18" charset="-128"/>
              </a:rPr>
              <a:t>4</a:t>
            </a:r>
            <a:r>
              <a:rPr lang="ja-JP" altLang="en-US" dirty="0">
                <a:latin typeface="ＭＳ Ｐ明朝" panose="02020600040205080304" pitchFamily="18" charset="-128"/>
                <a:ea typeface="ＭＳ Ｐ明朝" panose="02020600040205080304" pitchFamily="18" charset="-128"/>
              </a:rPr>
              <a:t>以下の場合はこの中から選択）　</a:t>
            </a:r>
            <a:r>
              <a:rPr lang="ja-JP" altLang="en-US" dirty="0">
                <a:latin typeface="ＭＳ Ｐ明朝" panose="02020600040205080304" pitchFamily="18" charset="-128"/>
              </a:rPr>
              <a:t>外国ってどこの国か、などの条件はそれぞれで設定してください。</a:t>
            </a:r>
            <a:endParaRPr lang="en-US" altLang="ja-JP" dirty="0">
              <a:latin typeface="ＭＳ Ｐ明朝" panose="02020600040205080304" pitchFamily="18" charset="-128"/>
            </a:endParaRPr>
          </a:p>
          <a:p>
            <a:r>
              <a:rPr lang="ja-JP" altLang="en-US" dirty="0">
                <a:latin typeface="ＭＳ Ｐ明朝" panose="02020600040205080304" pitchFamily="18" charset="-128"/>
              </a:rPr>
              <a:t>　それではどれを選ぶか、希望をポストイットにチーム名と一緒に書いて提出してください。相談する時間は１分です。</a:t>
            </a:r>
            <a:endParaRPr lang="en-US" altLang="ja-JP" dirty="0">
              <a:latin typeface="ＭＳ Ｐ明朝" panose="02020600040205080304" pitchFamily="18" charset="-128"/>
            </a:endParaRPr>
          </a:p>
          <a:p>
            <a:r>
              <a:rPr lang="ja-JP" altLang="en-US" dirty="0">
                <a:latin typeface="ＭＳ Ｐ明朝" panose="02020600040205080304" pitchFamily="18" charset="-128"/>
              </a:rPr>
              <a:t>（１分待って　→　紙を集めて、チーム毎の条件を決定する。　</a:t>
            </a:r>
            <a:endParaRPr lang="en-US" altLang="ja-JP" dirty="0">
              <a:latin typeface="ＭＳ Ｐ明朝" panose="02020600040205080304" pitchFamily="18" charset="-128"/>
            </a:endParaRPr>
          </a:p>
          <a:p>
            <a:r>
              <a:rPr lang="ja-JP" altLang="en-US" dirty="0">
                <a:latin typeface="ＭＳ Ｐ明朝" panose="02020600040205080304" pitchFamily="18" charset="-128"/>
              </a:rPr>
              <a:t>　希望が重なった場合⇒じゃんけん</a:t>
            </a:r>
            <a:r>
              <a:rPr lang="en-US" altLang="ja-JP" dirty="0">
                <a:latin typeface="ＭＳ Ｐ明朝" panose="02020600040205080304" pitchFamily="18" charset="-128"/>
              </a:rPr>
              <a:t>or</a:t>
            </a:r>
            <a:r>
              <a:rPr lang="ja-JP" altLang="en-US" dirty="0">
                <a:latin typeface="ＭＳ Ｐ明朝" panose="02020600040205080304" pitchFamily="18" charset="-128"/>
              </a:rPr>
              <a:t>くじ。　負けたチームは残った中から希望を　</a:t>
            </a:r>
            <a:endParaRPr lang="en-US" altLang="ja-JP" dirty="0">
              <a:latin typeface="ＭＳ Ｐ明朝" panose="02020600040205080304" pitchFamily="18" charset="-128"/>
            </a:endParaRPr>
          </a:p>
          <a:p>
            <a:r>
              <a:rPr lang="ja-JP" altLang="en-US" dirty="0">
                <a:latin typeface="ＭＳ Ｐ明朝" panose="02020600040205080304" pitchFamily="18" charset="-128"/>
                <a:ea typeface="ＭＳ Ｐ明朝" panose="02020600040205080304" pitchFamily="18" charset="-128"/>
              </a:rPr>
              <a:t>　</a:t>
            </a:r>
            <a:r>
              <a:rPr lang="ja-JP" altLang="en-US" dirty="0">
                <a:latin typeface="ＭＳ Ｐ明朝" panose="02020600040205080304" pitchFamily="18" charset="-128"/>
              </a:rPr>
              <a:t>書いて、希望が重なった場合⇒じゃんけん</a:t>
            </a:r>
            <a:r>
              <a:rPr lang="en-US" altLang="ja-JP" dirty="0">
                <a:latin typeface="ＭＳ Ｐ明朝" panose="02020600040205080304" pitchFamily="18" charset="-128"/>
              </a:rPr>
              <a:t>or</a:t>
            </a:r>
            <a:r>
              <a:rPr lang="ja-JP" altLang="en-US" dirty="0">
                <a:latin typeface="ＭＳ Ｐ明朝" panose="02020600040205080304" pitchFamily="18" charset="-128"/>
              </a:rPr>
              <a:t>くじ、を繰り返す）</a:t>
            </a:r>
            <a:endParaRPr lang="en-US" altLang="ja-JP" dirty="0">
              <a:latin typeface="ＭＳ Ｐ明朝" panose="02020600040205080304" pitchFamily="18" charset="-128"/>
            </a:endParaRPr>
          </a:p>
          <a:p>
            <a:r>
              <a:rPr lang="en-US" altLang="ja-JP" dirty="0">
                <a:latin typeface="ＭＳ Ｐ明朝" panose="02020600040205080304" pitchFamily="18" charset="-128"/>
              </a:rPr>
              <a:t>(</a:t>
            </a:r>
            <a:r>
              <a:rPr lang="ja-JP" altLang="en-US" dirty="0">
                <a:latin typeface="ＭＳ Ｐ明朝" panose="02020600040205080304" pitchFamily="18" charset="-128"/>
              </a:rPr>
              <a:t>決定後）</a:t>
            </a:r>
            <a:endParaRPr lang="en-US" altLang="ja-JP" dirty="0">
              <a:latin typeface="ＭＳ Ｐ明朝" panose="02020600040205080304" pitchFamily="18" charset="-128"/>
            </a:endParaRPr>
          </a:p>
          <a:p>
            <a:r>
              <a:rPr lang="ja-JP" altLang="en-US" dirty="0">
                <a:latin typeface="ＭＳ Ｐ明朝" panose="02020600040205080304" pitchFamily="18" charset="-128"/>
              </a:rPr>
              <a:t>それでは追加の付帯条件に関する条件を書いた資料④を配ります。演習の時間にそれぞれ自分の条件を読んでください。</a:t>
            </a:r>
            <a:endParaRPr lang="en-US" altLang="ja-JP" dirty="0">
              <a:latin typeface="ＭＳ Ｐ明朝" panose="02020600040205080304" pitchFamily="18" charset="-128"/>
            </a:endParaRPr>
          </a:p>
          <a:p>
            <a:r>
              <a:rPr lang="ja-JP" altLang="en-US" dirty="0">
                <a:latin typeface="ＭＳ Ｐ明朝" panose="02020600040205080304" pitchFamily="18" charset="-128"/>
              </a:rPr>
              <a:t>では、演習内容の説明を続けます。</a:t>
            </a:r>
            <a:endParaRPr lang="en-US" altLang="ja-JP" dirty="0">
              <a:latin typeface="ＭＳ Ｐ明朝" panose="02020600040205080304" pitchFamily="18" charset="-128"/>
            </a:endParaRPr>
          </a:p>
          <a:p>
            <a:endParaRPr lang="en-US" altLang="ja-JP" dirty="0">
              <a:latin typeface="ＭＳ Ｐ明朝" panose="02020600040205080304" pitchFamily="18" charset="-128"/>
            </a:endParaRPr>
          </a:p>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674487B1-D75A-4A63-AAF7-4C40EEBA9B10}" type="slidenum">
              <a:rPr lang="en-US" altLang="ja-JP" smtClean="0"/>
              <a:pPr>
                <a:defRPr/>
              </a:pPr>
              <a:t>12</a:t>
            </a:fld>
            <a:endParaRPr lang="en-US" altLang="ja-JP"/>
          </a:p>
        </p:txBody>
      </p:sp>
    </p:spTree>
    <p:extLst>
      <p:ext uri="{BB962C8B-B14F-4D97-AF65-F5344CB8AC3E}">
        <p14:creationId xmlns:p14="http://schemas.microsoft.com/office/powerpoint/2010/main" val="1884045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　これは皆さんに割り振った５つの条件とは別の第</a:t>
            </a:r>
            <a:r>
              <a:rPr kumimoji="1" lang="en-US" altLang="ja-JP" dirty="0"/>
              <a:t>6</a:t>
            </a:r>
            <a:r>
              <a:rPr kumimoji="1" lang="ja-JP" altLang="en-US" dirty="0"/>
              <a:t>の条件の場合の付帯条件のサンプルです。</a:t>
            </a:r>
            <a:endParaRPr kumimoji="1" lang="en-US" altLang="ja-JP" dirty="0"/>
          </a:p>
          <a:p>
            <a:r>
              <a:rPr kumimoji="1" lang="ja-JP" altLang="en-US" dirty="0"/>
              <a:t>　ここでは演芸居酒屋として、ステージで出し物をしている居酒屋という条件です。考慮すべきこととして、ステージの実演中の接客サービスの制約などが条件として追加されています。</a:t>
            </a:r>
            <a:endParaRPr kumimoji="1" lang="en-US" altLang="ja-JP" dirty="0"/>
          </a:p>
          <a:p>
            <a:r>
              <a:rPr kumimoji="1" lang="ja-JP" altLang="en-US" dirty="0"/>
              <a:t>　皆さんに配った付帯条件の資料には、それぞれパターンごとにこのように考慮すべき条件を記載しています。</a:t>
            </a:r>
            <a:endParaRPr kumimoji="1" lang="en-US" altLang="ja-JP" dirty="0"/>
          </a:p>
          <a:p>
            <a:r>
              <a:rPr kumimoji="1" lang="ja-JP" altLang="en-US" dirty="0"/>
              <a:t>　演習にあたって前提としてください。</a:t>
            </a:r>
            <a:endParaRPr kumimoji="1" lang="en-US" altLang="ja-JP" dirty="0"/>
          </a:p>
          <a:p>
            <a:endParaRPr kumimoji="1" lang="en-US" altLang="ja-JP" dirty="0"/>
          </a:p>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674487B1-D75A-4A63-AAF7-4C40EEBA9B10}" type="slidenum">
              <a:rPr lang="en-US" altLang="ja-JP" smtClean="0"/>
              <a:pPr>
                <a:defRPr/>
              </a:pPr>
              <a:t>13</a:t>
            </a:fld>
            <a:endParaRPr lang="en-US" altLang="ja-JP"/>
          </a:p>
        </p:txBody>
      </p:sp>
    </p:spTree>
    <p:extLst>
      <p:ext uri="{BB962C8B-B14F-4D97-AF65-F5344CB8AC3E}">
        <p14:creationId xmlns:p14="http://schemas.microsoft.com/office/powerpoint/2010/main" val="17022835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009650" y="744538"/>
            <a:ext cx="4972050" cy="3729037"/>
          </a:xfrm>
        </p:spPr>
      </p:sp>
      <p:sp>
        <p:nvSpPr>
          <p:cNvPr id="3" name="ノート プレースホルダー 2"/>
          <p:cNvSpPr>
            <a:spLocks noGrp="1"/>
          </p:cNvSpPr>
          <p:nvPr>
            <p:ph type="body" idx="1"/>
          </p:nvPr>
        </p:nvSpPr>
        <p:spPr/>
        <p:txBody>
          <a:bodyPr/>
          <a:lstStyle/>
          <a:p>
            <a:r>
              <a:rPr lang="ja-JP" altLang="en-US" sz="1100" dirty="0">
                <a:latin typeface="+mn-ea"/>
              </a:rPr>
              <a:t>　まず最初に　</a:t>
            </a:r>
            <a:r>
              <a:rPr lang="ja-JP" altLang="en-US" sz="1100" dirty="0">
                <a:latin typeface="ＭＳ Ｐゴシック" panose="020B0600070205080204" pitchFamily="50" charset="-128"/>
                <a:ea typeface="ＭＳ Ｐゴシック" panose="020B0600070205080204" pitchFamily="50" charset="-128"/>
              </a:rPr>
              <a:t>ビジネス又はミッション</a:t>
            </a:r>
            <a:r>
              <a:rPr lang="ja-JP" altLang="en-US" sz="1100" dirty="0" err="1">
                <a:latin typeface="ＭＳ Ｐゴシック" panose="020B0600070205080204" pitchFamily="50" charset="-128"/>
                <a:ea typeface="ＭＳ Ｐゴシック" panose="020B0600070205080204" pitchFamily="50" charset="-128"/>
              </a:rPr>
              <a:t>分析</a:t>
            </a:r>
            <a:r>
              <a:rPr lang="ja-JP" altLang="en-US" sz="1100" dirty="0" err="1">
                <a:latin typeface="+mn-ea"/>
              </a:rPr>
              <a:t>分析</a:t>
            </a:r>
            <a:r>
              <a:rPr lang="ja-JP" altLang="en-US" sz="1100" dirty="0">
                <a:latin typeface="+mn-ea"/>
              </a:rPr>
              <a:t>のプロセス　を体験していただきます。</a:t>
            </a:r>
            <a:endParaRPr lang="en-US" altLang="ja-JP" sz="1100" dirty="0">
              <a:latin typeface="+mn-ea"/>
            </a:endParaRPr>
          </a:p>
          <a:p>
            <a:r>
              <a:rPr lang="ja-JP" altLang="en-US" sz="1100" dirty="0">
                <a:latin typeface="+mn-ea"/>
              </a:rPr>
              <a:t>　ここでは、「事例の背景、問題、問題分析の内容と解決の方向性、解決イメージ」をひとつのシート</a:t>
            </a:r>
            <a:r>
              <a:rPr lang="en-US" altLang="ja-JP" sz="1100" dirty="0">
                <a:latin typeface="+mn-ea"/>
              </a:rPr>
              <a:t>A</a:t>
            </a:r>
            <a:r>
              <a:rPr lang="ja-JP" altLang="en-US" sz="1100" dirty="0">
                <a:latin typeface="+mn-ea"/>
              </a:rPr>
              <a:t>としてまとめていただきます。（次のページのノートのスペースが足りないので、次頁分の説明を以下に記述します。）</a:t>
            </a:r>
            <a:endParaRPr lang="en-US" altLang="ja-JP" sz="1100" dirty="0">
              <a:latin typeface="+mn-ea"/>
            </a:endParaRPr>
          </a:p>
          <a:p>
            <a:endParaRPr lang="en-US" altLang="ja-JP" sz="1100" dirty="0">
              <a:latin typeface="+mn-ea"/>
              <a:ea typeface="+mn-ea"/>
            </a:endParaRPr>
          </a:p>
          <a:p>
            <a:r>
              <a:rPr lang="ja-JP" altLang="en-US" sz="1100" dirty="0">
                <a:latin typeface="+mn-ea"/>
              </a:rPr>
              <a:t>　まず　事例の背景　です。</a:t>
            </a:r>
            <a:endParaRPr lang="en-US" altLang="ja-JP" sz="1100" dirty="0">
              <a:latin typeface="+mn-ea"/>
            </a:endParaRPr>
          </a:p>
          <a:p>
            <a:r>
              <a:rPr lang="ja-JP" altLang="en-US" sz="1100" dirty="0">
                <a:latin typeface="+mn-ea"/>
              </a:rPr>
              <a:t>　先ほど説明した　「ケースの前提」から問題として取り組むことに関わりの深い事を読み取ってここに記載してください。</a:t>
            </a:r>
            <a:endParaRPr lang="en-US" altLang="ja-JP" sz="1100" dirty="0">
              <a:latin typeface="+mn-ea"/>
            </a:endParaRPr>
          </a:p>
          <a:p>
            <a:r>
              <a:rPr lang="ja-JP" altLang="en-US" sz="1100" dirty="0">
                <a:latin typeface="+mn-ea"/>
              </a:rPr>
              <a:t>　すべての前提を書いていたら元の資料と変わりません。コンサルティング会社の担当として取組みするうえで関係のある、特徴的な情報を記載してください。</a:t>
            </a:r>
            <a:endParaRPr lang="en-US" altLang="ja-JP" sz="1100" dirty="0">
              <a:latin typeface="+mn-ea"/>
            </a:endParaRPr>
          </a:p>
          <a:p>
            <a:r>
              <a:rPr lang="ja-JP" altLang="en-US" sz="1100" dirty="0">
                <a:latin typeface="+mn-ea"/>
              </a:rPr>
              <a:t>　次は　問題　です。</a:t>
            </a:r>
            <a:endParaRPr lang="en-US" altLang="ja-JP" sz="1100" dirty="0">
              <a:latin typeface="+mn-ea"/>
            </a:endParaRPr>
          </a:p>
          <a:p>
            <a:r>
              <a:rPr lang="ja-JP" altLang="en-US" sz="1100" dirty="0">
                <a:latin typeface="+mn-ea"/>
              </a:rPr>
              <a:t>　解決に取組む問題を記載してください。　問題は、出発点（目的）の取り方で変わります。</a:t>
            </a:r>
            <a:endParaRPr lang="en-US" altLang="ja-JP" sz="1100" dirty="0">
              <a:latin typeface="+mn-ea"/>
            </a:endParaRPr>
          </a:p>
          <a:p>
            <a:r>
              <a:rPr lang="ja-JP" altLang="en-US" sz="1100" dirty="0">
                <a:latin typeface="+mn-ea"/>
              </a:rPr>
              <a:t>　</a:t>
            </a:r>
            <a:endParaRPr lang="en-US" altLang="ja-JP" sz="1100" dirty="0">
              <a:latin typeface="+mn-ea"/>
            </a:endParaRPr>
          </a:p>
          <a:p>
            <a:r>
              <a:rPr lang="ja-JP" altLang="en-US" sz="1100" dirty="0">
                <a:latin typeface="+mn-ea"/>
              </a:rPr>
              <a:t>　本来の問題を整理・分析してみたところ、</a:t>
            </a:r>
          </a:p>
          <a:p>
            <a:r>
              <a:rPr lang="ja-JP" altLang="en-US" sz="1100" dirty="0">
                <a:latin typeface="+mn-ea"/>
              </a:rPr>
              <a:t>「本来の問題が今回議論するには大きすぎる問題、たとえば、経営問題全般を捉える問題のようなものは、対象にしにくいので、まずその一部分を取組み対象にする。」とか</a:t>
            </a:r>
          </a:p>
          <a:p>
            <a:r>
              <a:rPr lang="ja-JP" altLang="en-US" sz="1100" dirty="0">
                <a:latin typeface="+mn-ea"/>
              </a:rPr>
              <a:t>「本来の問題が順を追って解決していくような階層的な問題なので、まずその一部分を取組み対象にする。」などをチームで意識合わせしてください。</a:t>
            </a:r>
            <a:endParaRPr lang="en-US" altLang="ja-JP" sz="1100" dirty="0">
              <a:latin typeface="+mn-ea"/>
            </a:endParaRPr>
          </a:p>
          <a:p>
            <a:r>
              <a:rPr lang="ja-JP" altLang="en-US" sz="1100" dirty="0">
                <a:latin typeface="+mn-ea"/>
              </a:rPr>
              <a:t>　このように取組み対象を絞り込んだ場合は、どう絞り込んだか、その整理・分析の内容について「事例の背景」欄に記述してください。</a:t>
            </a:r>
          </a:p>
          <a:p>
            <a:r>
              <a:rPr lang="ja-JP" altLang="en-US" sz="1100" dirty="0">
                <a:latin typeface="+mn-ea"/>
              </a:rPr>
              <a:t>　</a:t>
            </a:r>
            <a:endParaRPr lang="en-US" altLang="ja-JP" sz="1100" dirty="0">
              <a:latin typeface="+mn-ea"/>
            </a:endParaRPr>
          </a:p>
          <a:p>
            <a:r>
              <a:rPr lang="ja-JP" altLang="en-US" sz="1100" dirty="0">
                <a:latin typeface="+mn-ea"/>
              </a:rPr>
              <a:t>　問題欄には、絞りこんだ問題（議論対象とした一部の問題）を記載しますが、ゴールイメージとして、本来の問題（問題全体）の解決イメージを記載してください。</a:t>
            </a:r>
            <a:endParaRPr lang="en-US" altLang="ja-JP" sz="1100" dirty="0">
              <a:latin typeface="+mn-ea"/>
            </a:endParaRPr>
          </a:p>
          <a:p>
            <a:endParaRPr lang="en-US" altLang="ja-JP" sz="1100" dirty="0">
              <a:latin typeface="+mn-ea"/>
            </a:endParaRPr>
          </a:p>
          <a:p>
            <a:r>
              <a:rPr lang="ja-JP" altLang="en-US" sz="1100" dirty="0">
                <a:latin typeface="+mn-ea"/>
              </a:rPr>
              <a:t>　</a:t>
            </a:r>
            <a:endParaRPr lang="en-US" altLang="ja-JP" sz="1100" dirty="0">
              <a:latin typeface="+mn-ea"/>
              <a:ea typeface="+mn-ea"/>
            </a:endParaRPr>
          </a:p>
          <a:p>
            <a:endParaRPr lang="en-US" altLang="ja-JP" sz="1100" dirty="0">
              <a:latin typeface="+mn-ea"/>
              <a:ea typeface="+mn-ea"/>
            </a:endParaRPr>
          </a:p>
        </p:txBody>
      </p:sp>
      <p:sp>
        <p:nvSpPr>
          <p:cNvPr id="4" name="スライド番号プレースホルダー 3"/>
          <p:cNvSpPr>
            <a:spLocks noGrp="1"/>
          </p:cNvSpPr>
          <p:nvPr>
            <p:ph type="sldNum" sz="quarter" idx="10"/>
          </p:nvPr>
        </p:nvSpPr>
        <p:spPr/>
        <p:txBody>
          <a:bodyPr/>
          <a:lstStyle/>
          <a:p>
            <a:fld id="{D67CFCE6-984E-424F-B605-2B3F366A333C}" type="slidenum">
              <a:rPr kumimoji="1" lang="ja-JP" altLang="en-US" smtClean="0"/>
              <a:t>14</a:t>
            </a:fld>
            <a:endParaRPr kumimoji="1" lang="ja-JP" altLang="en-US"/>
          </a:p>
        </p:txBody>
      </p:sp>
    </p:spTree>
    <p:extLst>
      <p:ext uri="{BB962C8B-B14F-4D97-AF65-F5344CB8AC3E}">
        <p14:creationId xmlns:p14="http://schemas.microsoft.com/office/powerpoint/2010/main" val="8549316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sz="1100" dirty="0">
                <a:latin typeface="+mn-ea"/>
              </a:rPr>
              <a:t>　</a:t>
            </a:r>
            <a:endParaRPr lang="en-US" altLang="ja-JP" sz="1100" dirty="0">
              <a:latin typeface="+mn-ea"/>
            </a:endParaRPr>
          </a:p>
          <a:p>
            <a:r>
              <a:rPr lang="ja-JP" altLang="en-US" sz="1100" dirty="0">
                <a:latin typeface="+mn-ea"/>
              </a:rPr>
              <a:t>　</a:t>
            </a:r>
            <a:r>
              <a:rPr lang="ja-JP" altLang="en-US" dirty="0">
                <a:latin typeface="ＭＳ Ｐ明朝" panose="02020600040205080304" pitchFamily="18" charset="-128"/>
              </a:rPr>
              <a:t>次に　問題分析の内容と解決の方向性　です。</a:t>
            </a:r>
            <a:endParaRPr lang="en-US" altLang="ja-JP" dirty="0">
              <a:latin typeface="ＭＳ Ｐ明朝" panose="02020600040205080304" pitchFamily="18" charset="-128"/>
            </a:endParaRPr>
          </a:p>
          <a:p>
            <a:r>
              <a:rPr lang="ja-JP" altLang="en-US" dirty="0">
                <a:latin typeface="ＭＳ Ｐ明朝" panose="02020600040205080304" pitchFamily="18" charset="-128"/>
              </a:rPr>
              <a:t>　取組む問題を分析して、解決のための課題の候補を複数個挙げて記載してください。その中から優先して取組む課題を選び、選定理由を記載してください。</a:t>
            </a:r>
          </a:p>
          <a:p>
            <a:r>
              <a:rPr lang="ja-JP" altLang="en-US" dirty="0">
                <a:latin typeface="ＭＳ Ｐ明朝" panose="02020600040205080304" pitchFamily="18" charset="-128"/>
              </a:rPr>
              <a:t>　なお、優先して取組む課題を複数個選んでも構いません。</a:t>
            </a:r>
            <a:endParaRPr lang="en-US" altLang="ja-JP" dirty="0">
              <a:latin typeface="ＭＳ Ｐ明朝" panose="02020600040205080304" pitchFamily="18" charset="-128"/>
            </a:endParaRPr>
          </a:p>
          <a:p>
            <a:endParaRPr lang="en-US" altLang="ja-JP" dirty="0">
              <a:latin typeface="ＭＳ Ｐ明朝" panose="02020600040205080304" pitchFamily="18" charset="-128"/>
            </a:endParaRPr>
          </a:p>
          <a:p>
            <a:r>
              <a:rPr lang="ja-JP" altLang="en-US" dirty="0">
                <a:latin typeface="ＭＳ Ｐ明朝" panose="02020600040205080304" pitchFamily="18" charset="-128"/>
              </a:rPr>
              <a:t>　最後に、解決イメージ　です。</a:t>
            </a:r>
          </a:p>
          <a:p>
            <a:r>
              <a:rPr lang="ja-JP" altLang="en-US" dirty="0">
                <a:latin typeface="ＭＳ Ｐ明朝" panose="02020600040205080304" pitchFamily="18" charset="-128"/>
              </a:rPr>
              <a:t>　優先して取り組む課題について、具体的な解決の方向性に落とし込んでください。</a:t>
            </a:r>
            <a:endParaRPr lang="en-US" altLang="ja-JP" dirty="0">
              <a:latin typeface="ＭＳ Ｐ明朝" panose="02020600040205080304" pitchFamily="18" charset="-128"/>
            </a:endParaRPr>
          </a:p>
          <a:p>
            <a:r>
              <a:rPr lang="ja-JP" altLang="en-US" dirty="0">
                <a:latin typeface="ＭＳ Ｐ明朝" panose="02020600040205080304" pitchFamily="18" charset="-128"/>
              </a:rPr>
              <a:t>　細かい実現方法の検討は次のプロセス以降で行います。ここでは、どんな関係者からどういう要求事項を収集するかということにつながる基本的な方向性を示してください。</a:t>
            </a:r>
          </a:p>
          <a:p>
            <a:r>
              <a:rPr lang="ja-JP" altLang="en-US" dirty="0">
                <a:latin typeface="ＭＳ Ｐ明朝" panose="02020600040205080304" pitchFamily="18" charset="-128"/>
              </a:rPr>
              <a:t>　また、問題を絞り込んだ取組みの場合は、今回の優先課題の解決と、本来の解決のゴールイメージとの間にギャップがあります。優先課題の解決とゴールイメージの関係を示して下さい。</a:t>
            </a:r>
          </a:p>
          <a:p>
            <a:endParaRPr lang="en-US" altLang="ja-JP" dirty="0">
              <a:latin typeface="ＭＳ Ｐ明朝" panose="02020600040205080304" pitchFamily="18" charset="-128"/>
            </a:endParaRPr>
          </a:p>
          <a:p>
            <a:endParaRPr lang="ja-JP" altLang="en-US" sz="1100" dirty="0">
              <a:latin typeface="+mn-ea"/>
              <a:ea typeface="+mn-ea"/>
            </a:endParaRPr>
          </a:p>
        </p:txBody>
      </p:sp>
      <p:sp>
        <p:nvSpPr>
          <p:cNvPr id="4" name="スライド番号プレースホルダー 3"/>
          <p:cNvSpPr>
            <a:spLocks noGrp="1"/>
          </p:cNvSpPr>
          <p:nvPr>
            <p:ph type="sldNum" sz="quarter" idx="5"/>
          </p:nvPr>
        </p:nvSpPr>
        <p:spPr/>
        <p:txBody>
          <a:bodyPr/>
          <a:lstStyle/>
          <a:p>
            <a:pPr>
              <a:defRPr/>
            </a:pPr>
            <a:fld id="{674487B1-D75A-4A63-AAF7-4C40EEBA9B10}" type="slidenum">
              <a:rPr lang="en-US" altLang="ja-JP" smtClean="0"/>
              <a:pPr>
                <a:defRPr/>
              </a:pPr>
              <a:t>15</a:t>
            </a:fld>
            <a:endParaRPr lang="en-US" altLang="ja-JP"/>
          </a:p>
        </p:txBody>
      </p:sp>
    </p:spTree>
    <p:extLst>
      <p:ext uri="{BB962C8B-B14F-4D97-AF65-F5344CB8AC3E}">
        <p14:creationId xmlns:p14="http://schemas.microsoft.com/office/powerpoint/2010/main" val="37967771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　先ほどの概説から　</a:t>
            </a:r>
            <a:r>
              <a:rPr lang="ja-JP" altLang="en-US" dirty="0">
                <a:latin typeface="ＭＳ Ｐゴシック" panose="020B0600070205080204" pitchFamily="50" charset="-128"/>
                <a:ea typeface="ＭＳ Ｐゴシック" panose="020B0600070205080204" pitchFamily="50" charset="-128"/>
              </a:rPr>
              <a:t>ビジネス又はミッション</a:t>
            </a:r>
            <a:r>
              <a:rPr lang="ja-JP" altLang="en-US" dirty="0" err="1">
                <a:latin typeface="ＭＳ Ｐゴシック" panose="020B0600070205080204" pitchFamily="50" charset="-128"/>
                <a:ea typeface="ＭＳ Ｐゴシック" panose="020B0600070205080204" pitchFamily="50" charset="-128"/>
              </a:rPr>
              <a:t>分析</a:t>
            </a:r>
            <a:r>
              <a:rPr kumimoji="1" lang="ja-JP" altLang="en-US" dirty="0" err="1"/>
              <a:t>分析</a:t>
            </a:r>
            <a:r>
              <a:rPr kumimoji="1" lang="ja-JP" altLang="en-US" dirty="0"/>
              <a:t>プロセス　を振り返りましょう。目的を明確にして、具体的な解決のイメージを描きます。</a:t>
            </a:r>
            <a:endParaRPr kumimoji="1" lang="en-US" altLang="ja-JP" dirty="0"/>
          </a:p>
          <a:p>
            <a:endParaRPr kumimoji="1" lang="en-US" altLang="ja-JP" dirty="0"/>
          </a:p>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674487B1-D75A-4A63-AAF7-4C40EEBA9B10}" type="slidenum">
              <a:rPr lang="en-US" altLang="ja-JP" smtClean="0"/>
              <a:pPr>
                <a:defRPr/>
              </a:pPr>
              <a:t>16</a:t>
            </a:fld>
            <a:endParaRPr lang="en-US" altLang="ja-JP"/>
          </a:p>
        </p:txBody>
      </p:sp>
    </p:spTree>
    <p:extLst>
      <p:ext uri="{BB962C8B-B14F-4D97-AF65-F5344CB8AC3E}">
        <p14:creationId xmlns:p14="http://schemas.microsoft.com/office/powerpoint/2010/main" val="400373831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sz="1100" dirty="0">
                <a:latin typeface="+mn-ea"/>
                <a:ea typeface="+mn-ea"/>
              </a:rPr>
              <a:t>　</a:t>
            </a:r>
            <a:r>
              <a:rPr lang="ja-JP" altLang="en-US" dirty="0">
                <a:latin typeface="ＭＳ Ｐ明朝" panose="02020600040205080304" pitchFamily="18" charset="-128"/>
              </a:rPr>
              <a:t>電子お薬手帳のシート</a:t>
            </a:r>
            <a:r>
              <a:rPr lang="en-US" altLang="ja-JP" dirty="0">
                <a:latin typeface="ＭＳ Ｐ明朝" panose="02020600040205080304" pitchFamily="18" charset="-128"/>
              </a:rPr>
              <a:t>A</a:t>
            </a:r>
            <a:r>
              <a:rPr lang="ja-JP" altLang="en-US" dirty="0">
                <a:latin typeface="ＭＳ Ｐ明朝" panose="02020600040205080304" pitchFamily="18" charset="-128"/>
              </a:rPr>
              <a:t>を振り返りましょう。</a:t>
            </a:r>
            <a:endParaRPr lang="en-US" altLang="ja-JP" dirty="0">
              <a:latin typeface="ＭＳ Ｐ明朝" panose="02020600040205080304" pitchFamily="18" charset="-128"/>
            </a:endParaRPr>
          </a:p>
          <a:p>
            <a:endParaRPr lang="en-US" altLang="ja-JP" dirty="0">
              <a:latin typeface="ＭＳ Ｐ明朝" panose="02020600040205080304" pitchFamily="18" charset="-128"/>
            </a:endParaRPr>
          </a:p>
          <a:p>
            <a:r>
              <a:rPr lang="ja-JP" altLang="en-US" dirty="0">
                <a:latin typeface="ＭＳ Ｐ明朝" panose="02020600040205080304" pitchFamily="18" charset="-128"/>
              </a:rPr>
              <a:t>　持ち歩かれないことが、薬歴情報の活用を阻害しているという問題だと捉え、課題解決の方向性として２つの案を比較検討し、「お薬手帳に相当するもの」の携帯率を上げる仕組みの導入を解決イメージとしています。</a:t>
            </a:r>
            <a:endParaRPr lang="en-US" altLang="ja-JP" dirty="0">
              <a:latin typeface="ＭＳ Ｐ明朝" panose="02020600040205080304" pitchFamily="18" charset="-128"/>
            </a:endParaRPr>
          </a:p>
          <a:p>
            <a:pPr defTabSz="922355">
              <a:defRPr/>
            </a:pPr>
            <a:r>
              <a:rPr lang="ja-JP" altLang="en-US" dirty="0">
                <a:latin typeface="ＭＳ Ｐ明朝" panose="02020600040205080304" pitchFamily="18" charset="-128"/>
              </a:rPr>
              <a:t>　ゴールイメージと解決イメージとの関係は、「</a:t>
            </a:r>
            <a:r>
              <a:rPr lang="ja-JP" altLang="en-US" kern="0" dirty="0">
                <a:solidFill>
                  <a:srgbClr val="000000"/>
                </a:solidFill>
                <a:latin typeface="ＭＳ Ｐ明朝" panose="02020600040205080304" pitchFamily="18" charset="-128"/>
              </a:rPr>
              <a:t>上記を実現することで、記録の欠損を防ぎ、治療時での薬歴情報活用を促進する」と整理しています。</a:t>
            </a:r>
            <a:endParaRPr lang="en-US" altLang="ja-JP" kern="0" dirty="0">
              <a:solidFill>
                <a:srgbClr val="000000"/>
              </a:solidFill>
              <a:latin typeface="ＭＳ Ｐ明朝" panose="02020600040205080304" pitchFamily="18" charset="-128"/>
            </a:endParaRPr>
          </a:p>
          <a:p>
            <a:endParaRPr lang="en-US" altLang="ja-JP" sz="1100" dirty="0">
              <a:latin typeface="+mn-ea"/>
              <a:ea typeface="+mn-ea"/>
            </a:endParaRPr>
          </a:p>
        </p:txBody>
      </p:sp>
      <p:sp>
        <p:nvSpPr>
          <p:cNvPr id="4" name="スライド番号プレースホルダー 3"/>
          <p:cNvSpPr>
            <a:spLocks noGrp="1"/>
          </p:cNvSpPr>
          <p:nvPr>
            <p:ph type="sldNum" sz="quarter" idx="5"/>
          </p:nvPr>
        </p:nvSpPr>
        <p:spPr/>
        <p:txBody>
          <a:bodyPr/>
          <a:lstStyle/>
          <a:p>
            <a:pPr>
              <a:defRPr/>
            </a:pPr>
            <a:fld id="{674487B1-D75A-4A63-AAF7-4C40EEBA9B10}" type="slidenum">
              <a:rPr lang="en-US" altLang="ja-JP" smtClean="0"/>
              <a:pPr>
                <a:defRPr/>
              </a:pPr>
              <a:t>17</a:t>
            </a:fld>
            <a:endParaRPr lang="en-US" altLang="ja-JP"/>
          </a:p>
        </p:txBody>
      </p:sp>
    </p:spTree>
    <p:extLst>
      <p:ext uri="{BB962C8B-B14F-4D97-AF65-F5344CB8AC3E}">
        <p14:creationId xmlns:p14="http://schemas.microsoft.com/office/powerpoint/2010/main" val="122218596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681032" y="4721579"/>
            <a:ext cx="5487891" cy="4471917"/>
          </a:xfrm>
        </p:spPr>
        <p:txBody>
          <a:bodyPr/>
          <a:lstStyle/>
          <a:p>
            <a:pPr defTabSz="922355">
              <a:defRPr/>
            </a:pPr>
            <a:r>
              <a:rPr lang="ja-JP" altLang="en-US" sz="1100" dirty="0">
                <a:latin typeface="+mn-ea"/>
                <a:ea typeface="+mn-ea"/>
              </a:rPr>
              <a:t>　</a:t>
            </a:r>
            <a:r>
              <a:rPr lang="ja-JP" altLang="en-US" dirty="0">
                <a:latin typeface="ＭＳ Ｐ明朝" panose="02020600040205080304" pitchFamily="18" charset="-128"/>
              </a:rPr>
              <a:t>では始めてください。時間は</a:t>
            </a:r>
            <a:r>
              <a:rPr lang="en-US" altLang="ja-JP" dirty="0">
                <a:latin typeface="ＭＳ Ｐ明朝" panose="02020600040205080304" pitchFamily="18" charset="-128"/>
              </a:rPr>
              <a:t>XX</a:t>
            </a:r>
            <a:r>
              <a:rPr lang="ja-JP" altLang="en-US" dirty="0">
                <a:latin typeface="ＭＳ Ｐ明朝" panose="02020600040205080304" pitchFamily="18" charset="-128"/>
              </a:rPr>
              <a:t>時</a:t>
            </a:r>
            <a:r>
              <a:rPr lang="en-US" altLang="ja-JP" dirty="0">
                <a:latin typeface="ＭＳ Ｐ明朝" panose="02020600040205080304" pitchFamily="18" charset="-128"/>
              </a:rPr>
              <a:t>XX</a:t>
            </a:r>
            <a:r>
              <a:rPr lang="ja-JP" altLang="en-US" dirty="0">
                <a:latin typeface="ＭＳ Ｐ明朝" panose="02020600040205080304" pitchFamily="18" charset="-128"/>
              </a:rPr>
              <a:t>分までです。</a:t>
            </a:r>
            <a:endParaRPr lang="en-US" altLang="ja-JP" dirty="0">
              <a:latin typeface="ＭＳ Ｐ明朝" panose="02020600040205080304" pitchFamily="18" charset="-128"/>
            </a:endParaRPr>
          </a:p>
          <a:p>
            <a:pPr defTabSz="922355">
              <a:defRPr/>
            </a:pPr>
            <a:r>
              <a:rPr lang="ja-JP" altLang="en-US" dirty="0">
                <a:latin typeface="ＭＳ Ｐ明朝" panose="02020600040205080304" pitchFamily="18" charset="-128"/>
              </a:rPr>
              <a:t>　　（演習課題①の説明開始から</a:t>
            </a:r>
            <a:r>
              <a:rPr lang="en-US" altLang="ja-JP" dirty="0">
                <a:latin typeface="ＭＳ Ｐ明朝" panose="02020600040205080304" pitchFamily="18" charset="-128"/>
              </a:rPr>
              <a:t>35</a:t>
            </a:r>
            <a:r>
              <a:rPr lang="ja-JP" altLang="en-US" dirty="0">
                <a:latin typeface="ＭＳ Ｐ明朝" panose="02020600040205080304" pitchFamily="18" charset="-128"/>
              </a:rPr>
              <a:t>分</a:t>
            </a:r>
            <a:r>
              <a:rPr lang="en-US" altLang="ja-JP" dirty="0">
                <a:latin typeface="ＭＳ Ｐ明朝" panose="02020600040205080304" pitchFamily="18" charset="-128"/>
              </a:rPr>
              <a:t>※</a:t>
            </a:r>
            <a:r>
              <a:rPr lang="ja-JP" altLang="en-US" dirty="0">
                <a:latin typeface="ＭＳ Ｐ明朝" panose="02020600040205080304" pitchFamily="18" charset="-128"/>
              </a:rPr>
              <a:t>を目安。）</a:t>
            </a:r>
            <a:endParaRPr lang="en-US" altLang="ja-JP" dirty="0">
              <a:latin typeface="ＭＳ Ｐ明朝" panose="02020600040205080304" pitchFamily="18" charset="-128"/>
            </a:endParaRPr>
          </a:p>
          <a:p>
            <a:r>
              <a:rPr lang="ja-JP" altLang="en-US" dirty="0">
                <a:latin typeface="ＭＳ Ｐ明朝" panose="02020600040205080304" pitchFamily="18" charset="-128"/>
              </a:rPr>
              <a:t>　　（演習中は　シート１３、１４を投影）</a:t>
            </a:r>
            <a:endParaRPr lang="en-US" altLang="ja-JP" dirty="0">
              <a:latin typeface="ＭＳ Ｐ明朝" panose="02020600040205080304" pitchFamily="18" charset="-128"/>
            </a:endParaRPr>
          </a:p>
          <a:p>
            <a:r>
              <a:rPr lang="ja-JP" altLang="en-US" dirty="0">
                <a:latin typeface="ＭＳ Ｐ明朝" panose="02020600040205080304" pitchFamily="18" charset="-128"/>
              </a:rPr>
              <a:t>　　（見て回りながら適宜助言。助言内容は、</a:t>
            </a:r>
            <a:r>
              <a:rPr lang="en-US" altLang="ja-JP" dirty="0">
                <a:latin typeface="ＭＳ Ｐ明朝" panose="02020600040205080304" pitchFamily="18" charset="-128"/>
              </a:rPr>
              <a:t>QA</a:t>
            </a:r>
            <a:r>
              <a:rPr lang="ja-JP" altLang="en-US" dirty="0">
                <a:latin typeface="ＭＳ Ｐ明朝" panose="02020600040205080304" pitchFamily="18" charset="-128"/>
              </a:rPr>
              <a:t>シート参照）</a:t>
            </a:r>
            <a:endParaRPr lang="en-US" altLang="ja-JP" dirty="0">
              <a:latin typeface="ＭＳ Ｐ明朝" panose="02020600040205080304" pitchFamily="18" charset="-128"/>
            </a:endParaRPr>
          </a:p>
          <a:p>
            <a:endParaRPr lang="en-US" altLang="ja-JP" dirty="0">
              <a:latin typeface="ＭＳ Ｐ明朝" panose="02020600040205080304" pitchFamily="18" charset="-128"/>
            </a:endParaRPr>
          </a:p>
          <a:p>
            <a:r>
              <a:rPr lang="ja-JP" altLang="en-US" dirty="0">
                <a:latin typeface="ＭＳ Ｐ明朝" panose="02020600040205080304" pitchFamily="18" charset="-128"/>
              </a:rPr>
              <a:t>★２０分経過後、全体説明</a:t>
            </a:r>
            <a:endParaRPr lang="en-US" altLang="ja-JP" dirty="0">
              <a:latin typeface="ＭＳ Ｐ明朝" panose="02020600040205080304" pitchFamily="18" charset="-128"/>
            </a:endParaRPr>
          </a:p>
          <a:p>
            <a:r>
              <a:rPr lang="ja-JP" altLang="en-US" dirty="0">
                <a:latin typeface="ＭＳ Ｐ明朝" panose="02020600040205080304" pitchFamily="18" charset="-128"/>
              </a:rPr>
              <a:t>途中ですが、中断して説明をさせてください。</a:t>
            </a:r>
            <a:endParaRPr lang="en-US" altLang="ja-JP" dirty="0">
              <a:latin typeface="ＭＳ Ｐ明朝" panose="02020600040205080304" pitchFamily="18" charset="-128"/>
            </a:endParaRPr>
          </a:p>
          <a:p>
            <a:r>
              <a:rPr lang="ja-JP" altLang="en-US" dirty="0">
                <a:latin typeface="ＭＳ Ｐ明朝" panose="02020600040205080304" pitchFamily="18" charset="-128"/>
              </a:rPr>
              <a:t>　　　（次のシート）</a:t>
            </a:r>
            <a:endParaRPr lang="en-US" altLang="ja-JP" dirty="0">
              <a:latin typeface="ＭＳ Ｐ明朝" panose="02020600040205080304" pitchFamily="18" charset="-128"/>
            </a:endParaRPr>
          </a:p>
          <a:p>
            <a:endParaRPr lang="en-US" altLang="ja-JP" dirty="0">
              <a:latin typeface="ＭＳ Ｐ明朝" panose="02020600040205080304" pitchFamily="18" charset="-128"/>
            </a:endParaRPr>
          </a:p>
          <a:p>
            <a:endParaRPr lang="en-US" altLang="ja-JP" dirty="0">
              <a:latin typeface="ＭＳ Ｐ明朝" panose="02020600040205080304" pitchFamily="18" charset="-128"/>
            </a:endParaRPr>
          </a:p>
          <a:p>
            <a:r>
              <a:rPr lang="ja-JP" altLang="en-US" dirty="0">
                <a:latin typeface="ＭＳ Ｐ明朝" panose="02020600040205080304" pitchFamily="18" charset="-128"/>
              </a:rPr>
              <a:t>（</a:t>
            </a:r>
            <a:r>
              <a:rPr lang="en-US" altLang="ja-JP" dirty="0">
                <a:latin typeface="ＭＳ Ｐ明朝" panose="02020600040205080304" pitchFamily="18" charset="-128"/>
              </a:rPr>
              <a:t>※</a:t>
            </a:r>
            <a:r>
              <a:rPr lang="ja-JP" altLang="en-US" dirty="0">
                <a:latin typeface="ＭＳ Ｐ明朝" panose="02020600040205080304" pitchFamily="18" charset="-128"/>
              </a:rPr>
              <a:t>問題理解に戸惑って時間が延伸する傾向があるので、実際は途中で各チームの進行具合を見て</a:t>
            </a:r>
            <a:r>
              <a:rPr lang="en-US" altLang="ja-JP" dirty="0">
                <a:latin typeface="ＭＳ Ｐ明朝" panose="02020600040205080304" pitchFamily="18" charset="-128"/>
              </a:rPr>
              <a:t>10</a:t>
            </a:r>
            <a:r>
              <a:rPr lang="ja-JP" altLang="en-US" dirty="0">
                <a:latin typeface="ＭＳ Ｐ明朝" panose="02020600040205080304" pitchFamily="18" charset="-128"/>
              </a:rPr>
              <a:t>～</a:t>
            </a:r>
            <a:r>
              <a:rPr lang="en-US" altLang="ja-JP" dirty="0">
                <a:latin typeface="ＭＳ Ｐ明朝" panose="02020600040205080304" pitchFamily="18" charset="-128"/>
              </a:rPr>
              <a:t>15</a:t>
            </a:r>
            <a:r>
              <a:rPr lang="ja-JP" altLang="en-US" dirty="0">
                <a:latin typeface="ＭＳ Ｐ明朝" panose="02020600040205080304" pitchFamily="18" charset="-128"/>
              </a:rPr>
              <a:t>分程度延長する。）</a:t>
            </a:r>
            <a:endParaRPr lang="en-US" altLang="ja-JP" dirty="0">
              <a:latin typeface="ＭＳ Ｐ明朝" panose="02020600040205080304" pitchFamily="18" charset="-128"/>
            </a:endParaRPr>
          </a:p>
        </p:txBody>
      </p:sp>
      <p:sp>
        <p:nvSpPr>
          <p:cNvPr id="4" name="スライド番号プレースホルダー 3"/>
          <p:cNvSpPr>
            <a:spLocks noGrp="1"/>
          </p:cNvSpPr>
          <p:nvPr>
            <p:ph type="sldNum" sz="quarter" idx="5"/>
          </p:nvPr>
        </p:nvSpPr>
        <p:spPr/>
        <p:txBody>
          <a:bodyPr/>
          <a:lstStyle/>
          <a:p>
            <a:pPr>
              <a:defRPr/>
            </a:pPr>
            <a:fld id="{674487B1-D75A-4A63-AAF7-4C40EEBA9B10}" type="slidenum">
              <a:rPr lang="en-US" altLang="ja-JP" smtClean="0"/>
              <a:pPr>
                <a:defRPr/>
              </a:pPr>
              <a:t>18</a:t>
            </a:fld>
            <a:endParaRPr lang="en-US" altLang="ja-JP"/>
          </a:p>
        </p:txBody>
      </p:sp>
    </p:spTree>
    <p:extLst>
      <p:ext uri="{BB962C8B-B14F-4D97-AF65-F5344CB8AC3E}">
        <p14:creationId xmlns:p14="http://schemas.microsoft.com/office/powerpoint/2010/main" val="35974955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sz="1100" dirty="0">
                <a:latin typeface="+mn-ea"/>
                <a:ea typeface="+mn-ea"/>
              </a:rPr>
              <a:t>　</a:t>
            </a:r>
            <a:r>
              <a:rPr lang="ja-JP" altLang="en-US" dirty="0">
                <a:latin typeface="ＭＳ Ｐ明朝" panose="02020600040205080304" pitchFamily="18" charset="-128"/>
              </a:rPr>
              <a:t>これは　皆さんとは付帯条件が異なる　第</a:t>
            </a:r>
            <a:r>
              <a:rPr lang="en-US" altLang="ja-JP" dirty="0">
                <a:latin typeface="ＭＳ Ｐ明朝" panose="02020600040205080304" pitchFamily="18" charset="-128"/>
              </a:rPr>
              <a:t>6</a:t>
            </a:r>
            <a:r>
              <a:rPr lang="ja-JP" altLang="en-US" dirty="0">
                <a:latin typeface="ＭＳ Ｐ明朝" panose="02020600040205080304" pitchFamily="18" charset="-128"/>
              </a:rPr>
              <a:t>の条件　演芸居酒屋　のケースでのシートです。参考までに紹介します。</a:t>
            </a:r>
            <a:endParaRPr lang="en-US" altLang="ja-JP" dirty="0">
              <a:latin typeface="ＭＳ Ｐ明朝" panose="02020600040205080304" pitchFamily="18" charset="-128"/>
            </a:endParaRPr>
          </a:p>
          <a:p>
            <a:r>
              <a:rPr lang="ja-JP" altLang="en-US" dirty="0">
                <a:latin typeface="ＭＳ Ｐ明朝" panose="02020600040205080304" pitchFamily="18" charset="-128"/>
              </a:rPr>
              <a:t>　全部読むのでなく、特徴を拾って紹介します。</a:t>
            </a:r>
            <a:endParaRPr lang="en-US" altLang="ja-JP" dirty="0">
              <a:latin typeface="ＭＳ Ｐ明朝" panose="02020600040205080304" pitchFamily="18" charset="-128"/>
            </a:endParaRPr>
          </a:p>
          <a:p>
            <a:pPr defTabSz="922355">
              <a:defRPr/>
            </a:pPr>
            <a:r>
              <a:rPr lang="ja-JP" altLang="en-US" dirty="0">
                <a:solidFill>
                  <a:srgbClr val="000000"/>
                </a:solidFill>
                <a:latin typeface="ＭＳ Ｐ明朝" panose="02020600040205080304" pitchFamily="18" charset="-128"/>
              </a:rPr>
              <a:t>　お店でのお客様からのクレーム発生時にその状況を把握できていないことが、再発防止や、対象のお客様への的確な対応などすべての妨げとなっている。</a:t>
            </a:r>
            <a:endParaRPr lang="en-US" altLang="ja-JP" dirty="0">
              <a:solidFill>
                <a:srgbClr val="000000"/>
              </a:solidFill>
              <a:latin typeface="ＭＳ Ｐ明朝" panose="02020600040205080304" pitchFamily="18" charset="-128"/>
            </a:endParaRPr>
          </a:p>
          <a:p>
            <a:pPr defTabSz="922355">
              <a:defRPr/>
            </a:pPr>
            <a:r>
              <a:rPr lang="ja-JP" altLang="en-US" kern="0" dirty="0">
                <a:solidFill>
                  <a:srgbClr val="000000"/>
                </a:solidFill>
                <a:latin typeface="ＭＳ Ｐ明朝" panose="02020600040205080304" pitchFamily="18" charset="-128"/>
              </a:rPr>
              <a:t>　ということを本来の問題と捉え、状況把握をまず第一歩として解決する必要があると考えました。そこで問題は　</a:t>
            </a:r>
            <a:endParaRPr lang="en-US" altLang="ja-JP" kern="0" dirty="0">
              <a:solidFill>
                <a:srgbClr val="3333CC"/>
              </a:solidFill>
              <a:latin typeface="ＭＳ Ｐ明朝" panose="02020600040205080304" pitchFamily="18" charset="-128"/>
            </a:endParaRPr>
          </a:p>
          <a:p>
            <a:pPr defTabSz="922355">
              <a:defRPr/>
            </a:pPr>
            <a:r>
              <a:rPr lang="ja-JP" altLang="en-US" dirty="0">
                <a:latin typeface="ＭＳ Ｐ明朝" panose="02020600040205080304" pitchFamily="18" charset="-128"/>
              </a:rPr>
              <a:t>　「</a:t>
            </a:r>
            <a:r>
              <a:rPr lang="ja-JP" altLang="en-US" dirty="0">
                <a:solidFill>
                  <a:srgbClr val="000000"/>
                </a:solidFill>
                <a:latin typeface="ＭＳ Ｐ明朝" panose="02020600040205080304" pitchFamily="18" charset="-128"/>
              </a:rPr>
              <a:t>お店でのお客様からのクレーム発生時に状況を把握できない」こととし、</a:t>
            </a:r>
            <a:endParaRPr lang="en-US" altLang="ja-JP" dirty="0">
              <a:solidFill>
                <a:srgbClr val="000000"/>
              </a:solidFill>
              <a:latin typeface="ＭＳ Ｐ明朝" panose="02020600040205080304" pitchFamily="18" charset="-128"/>
            </a:endParaRPr>
          </a:p>
          <a:p>
            <a:pPr>
              <a:spcBef>
                <a:spcPct val="0"/>
              </a:spcBef>
              <a:buClr>
                <a:srgbClr val="0000CC"/>
              </a:buClr>
            </a:pPr>
            <a:r>
              <a:rPr lang="ja-JP" altLang="en-US" dirty="0">
                <a:latin typeface="ＭＳ Ｐ明朝" panose="02020600040205080304" pitchFamily="18" charset="-128"/>
              </a:rPr>
              <a:t>ゴールイメージはその先にある「</a:t>
            </a:r>
            <a:r>
              <a:rPr lang="ja-JP" altLang="en-US" dirty="0">
                <a:solidFill>
                  <a:srgbClr val="000000"/>
                </a:solidFill>
                <a:latin typeface="ＭＳ Ｐ明朝" panose="02020600040205080304" pitchFamily="18" charset="-128"/>
              </a:rPr>
              <a:t>クレーム発生時に状況の把握を通して、接客を向上につなげる。それによってクレームを無くし、評判の向上と来店客数増加につなげる。」</a:t>
            </a:r>
            <a:endParaRPr lang="en-US" altLang="ja-JP" dirty="0">
              <a:solidFill>
                <a:srgbClr val="000000"/>
              </a:solidFill>
              <a:latin typeface="ＭＳ Ｐ明朝" panose="02020600040205080304" pitchFamily="18" charset="-128"/>
            </a:endParaRPr>
          </a:p>
          <a:p>
            <a:pPr>
              <a:spcBef>
                <a:spcPct val="0"/>
              </a:spcBef>
              <a:buClr>
                <a:srgbClr val="0000CC"/>
              </a:buClr>
            </a:pPr>
            <a:r>
              <a:rPr lang="ja-JP" altLang="en-US" dirty="0">
                <a:solidFill>
                  <a:srgbClr val="000000"/>
                </a:solidFill>
                <a:latin typeface="ＭＳ Ｐ明朝" panose="02020600040205080304" pitchFamily="18" charset="-128"/>
              </a:rPr>
              <a:t>としました。</a:t>
            </a:r>
            <a:endParaRPr lang="en-US" altLang="ja-JP" dirty="0">
              <a:solidFill>
                <a:srgbClr val="000000"/>
              </a:solidFill>
              <a:latin typeface="ＭＳ Ｐ明朝" panose="02020600040205080304" pitchFamily="18" charset="-128"/>
            </a:endParaRPr>
          </a:p>
          <a:p>
            <a:pPr>
              <a:spcBef>
                <a:spcPct val="0"/>
              </a:spcBef>
              <a:buClr>
                <a:srgbClr val="0000CC"/>
              </a:buClr>
            </a:pPr>
            <a:r>
              <a:rPr lang="ja-JP" altLang="en-US" dirty="0">
                <a:solidFill>
                  <a:srgbClr val="000000"/>
                </a:solidFill>
                <a:latin typeface="ＭＳ Ｐ明朝" panose="02020600040205080304" pitchFamily="18" charset="-128"/>
              </a:rPr>
              <a:t>　解決の方向性として４つの案を挙げて比較検討し、クレームの実態把握を補助する仕組みを導入することに取り組むこととしました。</a:t>
            </a:r>
            <a:endParaRPr lang="en-US" altLang="ja-JP" dirty="0">
              <a:solidFill>
                <a:srgbClr val="000000"/>
              </a:solidFill>
              <a:latin typeface="ＭＳ Ｐ明朝" panose="02020600040205080304" pitchFamily="18" charset="-128"/>
            </a:endParaRPr>
          </a:p>
          <a:p>
            <a:pPr>
              <a:spcBef>
                <a:spcPct val="0"/>
              </a:spcBef>
              <a:buClr>
                <a:srgbClr val="0000CC"/>
              </a:buClr>
            </a:pPr>
            <a:r>
              <a:rPr lang="ja-JP" altLang="en-US" dirty="0">
                <a:solidFill>
                  <a:srgbClr val="000000"/>
                </a:solidFill>
                <a:latin typeface="ＭＳ Ｐ明朝" panose="02020600040205080304" pitchFamily="18" charset="-128"/>
              </a:rPr>
              <a:t>　解決イメージの中で、演芸居酒屋の特徴を考慮する必要があることに言及しました。まだ、手段の段階ではないので、補足の言及に留めました。</a:t>
            </a:r>
            <a:endParaRPr lang="en-US" altLang="ja-JP" dirty="0">
              <a:solidFill>
                <a:srgbClr val="000000"/>
              </a:solidFill>
              <a:latin typeface="ＭＳ Ｐ明朝" panose="02020600040205080304" pitchFamily="18" charset="-128"/>
            </a:endParaRPr>
          </a:p>
          <a:p>
            <a:pPr>
              <a:spcBef>
                <a:spcPct val="0"/>
              </a:spcBef>
              <a:buClr>
                <a:srgbClr val="0000CC"/>
              </a:buClr>
            </a:pPr>
            <a:r>
              <a:rPr lang="ja-JP" altLang="en-US" kern="0" dirty="0">
                <a:latin typeface="ＭＳ Ｐ明朝" panose="02020600040205080304" pitchFamily="18" charset="-128"/>
              </a:rPr>
              <a:t>　ゴールイメージとの関係は、今回のク</a:t>
            </a:r>
            <a:r>
              <a:rPr lang="ja-JP" altLang="en-US" dirty="0">
                <a:latin typeface="ＭＳ Ｐ明朝" panose="02020600040205080304" pitchFamily="18" charset="-128"/>
              </a:rPr>
              <a:t>レーム状況把握が、的確な善後策とその後の対応改善につながり、結果として</a:t>
            </a:r>
            <a:r>
              <a:rPr lang="ja-JP" altLang="en-US" kern="0" dirty="0">
                <a:latin typeface="ＭＳ Ｐ明朝" panose="02020600040205080304" pitchFamily="18" charset="-128"/>
              </a:rPr>
              <a:t>評判下降／来店客数停滞の想定</a:t>
            </a:r>
            <a:r>
              <a:rPr lang="ja-JP" altLang="en-US" kern="0" dirty="0">
                <a:solidFill>
                  <a:srgbClr val="000000"/>
                </a:solidFill>
                <a:latin typeface="ＭＳ Ｐ明朝" panose="02020600040205080304" pitchFamily="18" charset="-128"/>
              </a:rPr>
              <a:t>原因を解消するという</a:t>
            </a:r>
            <a:r>
              <a:rPr lang="ja-JP" altLang="en-US" dirty="0">
                <a:solidFill>
                  <a:srgbClr val="000000"/>
                </a:solidFill>
                <a:latin typeface="ＭＳ Ｐ明朝" panose="02020600040205080304" pitchFamily="18" charset="-128"/>
              </a:rPr>
              <a:t>本来の問題の解決につながることを示しました。</a:t>
            </a:r>
            <a:endParaRPr lang="en-US" altLang="ja-JP" dirty="0">
              <a:solidFill>
                <a:srgbClr val="000000"/>
              </a:solidFill>
              <a:latin typeface="ＭＳ Ｐ明朝" panose="02020600040205080304" pitchFamily="18" charset="-128"/>
            </a:endParaRPr>
          </a:p>
          <a:p>
            <a:pPr>
              <a:spcBef>
                <a:spcPct val="0"/>
              </a:spcBef>
              <a:buClr>
                <a:srgbClr val="0000CC"/>
              </a:buClr>
            </a:pPr>
            <a:r>
              <a:rPr lang="ja-JP" altLang="en-US" dirty="0">
                <a:solidFill>
                  <a:srgbClr val="000000"/>
                </a:solidFill>
                <a:latin typeface="ＭＳ Ｐ明朝" panose="02020600040205080304" pitchFamily="18" charset="-128"/>
              </a:rPr>
              <a:t>　この例の様にクレーム状況把握を課題とするのではなく、たとえば、</a:t>
            </a:r>
            <a:r>
              <a:rPr lang="en-US" altLang="ja-JP" dirty="0">
                <a:solidFill>
                  <a:srgbClr val="000000"/>
                </a:solidFill>
                <a:latin typeface="ＭＳ Ｐ明朝" panose="02020600040205080304" pitchFamily="18" charset="-128"/>
              </a:rPr>
              <a:t>SNS</a:t>
            </a:r>
            <a:r>
              <a:rPr lang="ja-JP" altLang="en-US" dirty="0">
                <a:solidFill>
                  <a:srgbClr val="000000"/>
                </a:solidFill>
                <a:latin typeface="ＭＳ Ｐ明朝" panose="02020600040205080304" pitchFamily="18" charset="-128"/>
              </a:rPr>
              <a:t>を活用して好評価を得る仕組みの導入を解決イメージにしたチームもありました。いろいろなアイデアを出すことが大事です。</a:t>
            </a:r>
            <a:endParaRPr lang="en-US" altLang="ja-JP" dirty="0">
              <a:solidFill>
                <a:srgbClr val="000000"/>
              </a:solidFill>
              <a:latin typeface="ＭＳ Ｐ明朝" panose="02020600040205080304" pitchFamily="18" charset="-128"/>
            </a:endParaRPr>
          </a:p>
          <a:p>
            <a:pPr>
              <a:spcBef>
                <a:spcPct val="0"/>
              </a:spcBef>
              <a:buClr>
                <a:srgbClr val="0000CC"/>
              </a:buClr>
            </a:pPr>
            <a:endParaRPr lang="en-US" altLang="ja-JP" dirty="0">
              <a:solidFill>
                <a:srgbClr val="000000"/>
              </a:solidFill>
              <a:latin typeface="ＭＳ Ｐ明朝" panose="02020600040205080304" pitchFamily="18" charset="-128"/>
            </a:endParaRPr>
          </a:p>
          <a:p>
            <a:pPr>
              <a:spcBef>
                <a:spcPct val="0"/>
              </a:spcBef>
              <a:buClr>
                <a:srgbClr val="0000CC"/>
              </a:buClr>
            </a:pPr>
            <a:r>
              <a:rPr lang="ja-JP" altLang="en-US" dirty="0">
                <a:solidFill>
                  <a:srgbClr val="000000"/>
                </a:solidFill>
                <a:latin typeface="ＭＳ Ｐ明朝" panose="02020600040205080304" pitchFamily="18" charset="-128"/>
              </a:rPr>
              <a:t>　これを参考にして、皆さんの検討を進めてください。</a:t>
            </a:r>
            <a:endParaRPr lang="en-US" altLang="ja-JP" dirty="0">
              <a:solidFill>
                <a:srgbClr val="000000"/>
              </a:solidFill>
              <a:latin typeface="ＭＳ Ｐ明朝" panose="02020600040205080304" pitchFamily="18" charset="-128"/>
            </a:endParaRPr>
          </a:p>
          <a:p>
            <a:pPr>
              <a:spcBef>
                <a:spcPct val="0"/>
              </a:spcBef>
              <a:buClr>
                <a:srgbClr val="0000CC"/>
              </a:buClr>
            </a:pPr>
            <a:endParaRPr lang="en-US" altLang="ja-JP" dirty="0">
              <a:solidFill>
                <a:srgbClr val="000000"/>
              </a:solidFill>
              <a:latin typeface="ＭＳ Ｐ明朝" panose="02020600040205080304" pitchFamily="18" charset="-128"/>
            </a:endParaRPr>
          </a:p>
          <a:p>
            <a:pPr>
              <a:spcBef>
                <a:spcPct val="0"/>
              </a:spcBef>
              <a:buClr>
                <a:srgbClr val="0000CC"/>
              </a:buClr>
            </a:pPr>
            <a:endParaRPr lang="en-US" altLang="ja-JP" sz="1100" dirty="0">
              <a:latin typeface="+mn-ea"/>
              <a:ea typeface="+mn-ea"/>
            </a:endParaRPr>
          </a:p>
        </p:txBody>
      </p:sp>
      <p:sp>
        <p:nvSpPr>
          <p:cNvPr id="4" name="スライド番号プレースホルダー 3"/>
          <p:cNvSpPr>
            <a:spLocks noGrp="1"/>
          </p:cNvSpPr>
          <p:nvPr>
            <p:ph type="sldNum" sz="quarter" idx="5"/>
          </p:nvPr>
        </p:nvSpPr>
        <p:spPr/>
        <p:txBody>
          <a:bodyPr/>
          <a:lstStyle/>
          <a:p>
            <a:pPr>
              <a:defRPr/>
            </a:pPr>
            <a:fld id="{674487B1-D75A-4A63-AAF7-4C40EEBA9B10}" type="slidenum">
              <a:rPr lang="en-US" altLang="ja-JP" smtClean="0"/>
              <a:pPr>
                <a:defRPr/>
              </a:pPr>
              <a:t>19</a:t>
            </a:fld>
            <a:endParaRPr lang="en-US" altLang="ja-JP"/>
          </a:p>
        </p:txBody>
      </p:sp>
    </p:spTree>
    <p:extLst>
      <p:ext uri="{BB962C8B-B14F-4D97-AF65-F5344CB8AC3E}">
        <p14:creationId xmlns:p14="http://schemas.microsoft.com/office/powerpoint/2010/main" val="38260986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nSpc>
                <a:spcPct val="130000"/>
              </a:lnSpc>
              <a:spcBef>
                <a:spcPts val="605"/>
              </a:spcBef>
            </a:pPr>
            <a:r>
              <a:rPr lang="ja-JP" altLang="en-US" sz="1000" dirty="0"/>
              <a:t>　</a:t>
            </a:r>
            <a:r>
              <a:rPr lang="ja-JP" altLang="en-US" sz="1400" dirty="0">
                <a:latin typeface="+mn-ea"/>
                <a:ea typeface="+mn-ea"/>
              </a:rPr>
              <a:t>ケースの説明を読んで、目的に対応して導入するシステムの開発を進めていただきます</a:t>
            </a:r>
            <a:endParaRPr lang="en-US" altLang="ja-JP" sz="1400" dirty="0">
              <a:latin typeface="+mn-ea"/>
              <a:ea typeface="+mn-ea"/>
            </a:endParaRPr>
          </a:p>
          <a:p>
            <a:pPr>
              <a:lnSpc>
                <a:spcPct val="130000"/>
              </a:lnSpc>
              <a:spcBef>
                <a:spcPts val="605"/>
              </a:spcBef>
            </a:pPr>
            <a:r>
              <a:rPr lang="ja-JP" altLang="en-US" sz="1400" dirty="0">
                <a:latin typeface="+mn-ea"/>
                <a:ea typeface="+mn-ea"/>
              </a:rPr>
              <a:t>　実施して頂くのは概説で紹介した最初の３プロセスです。</a:t>
            </a:r>
            <a:endParaRPr kumimoji="1" lang="en-US" altLang="ja-JP" dirty="0"/>
          </a:p>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674487B1-D75A-4A63-AAF7-4C40EEBA9B10}" type="slidenum">
              <a:rPr lang="en-US" altLang="ja-JP" smtClean="0"/>
              <a:pPr>
                <a:defRPr/>
              </a:pPr>
              <a:t>2</a:t>
            </a:fld>
            <a:endParaRPr lang="en-US" altLang="ja-JP"/>
          </a:p>
        </p:txBody>
      </p:sp>
    </p:spTree>
    <p:extLst>
      <p:ext uri="{BB962C8B-B14F-4D97-AF65-F5344CB8AC3E}">
        <p14:creationId xmlns:p14="http://schemas.microsoft.com/office/powerpoint/2010/main" val="300273426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latin typeface="ＭＳ Ｐ明朝" panose="02020600040205080304" pitchFamily="18" charset="-128"/>
              </a:rPr>
              <a:t>　では次に　今日の演習の２つめのプロセスとして　「</a:t>
            </a:r>
            <a:r>
              <a:rPr lang="ja-JP" altLang="en-US" sz="1200" dirty="0">
                <a:latin typeface="ＭＳ Ｐゴシック" panose="020B0600070205080204" pitchFamily="50" charset="-128"/>
                <a:ea typeface="ＭＳ Ｐゴシック" panose="020B0600070205080204" pitchFamily="50" charset="-128"/>
              </a:rPr>
              <a:t>利害関係者ニーズ及び利害関係者要求事項定義</a:t>
            </a:r>
            <a:r>
              <a:rPr lang="ja-JP" altLang="en-US" dirty="0">
                <a:latin typeface="ＭＳ Ｐ明朝" panose="02020600040205080304" pitchFamily="18" charset="-128"/>
              </a:rPr>
              <a:t>」プロセスの演習について説明します。</a:t>
            </a:r>
            <a:endParaRPr lang="en-US" altLang="ja-JP" dirty="0">
              <a:latin typeface="ＭＳ Ｐ明朝" panose="02020600040205080304" pitchFamily="18" charset="-128"/>
            </a:endParaRPr>
          </a:p>
          <a:p>
            <a:pPr>
              <a:lnSpc>
                <a:spcPct val="120000"/>
              </a:lnSpc>
              <a:spcBef>
                <a:spcPts val="605"/>
              </a:spcBef>
            </a:pPr>
            <a:r>
              <a:rPr lang="ja-JP" altLang="en-US" dirty="0">
                <a:latin typeface="ＭＳ Ｐ明朝" panose="02020600040205080304" pitchFamily="18" charset="-128"/>
              </a:rPr>
              <a:t>　利害関係者の要求事項を導き、周辺との相互関係性を表すコンテキスト図（シート</a:t>
            </a:r>
            <a:r>
              <a:rPr lang="en-US" altLang="ja-JP" dirty="0">
                <a:latin typeface="ＭＳ Ｐ明朝" panose="02020600040205080304" pitchFamily="18" charset="-128"/>
              </a:rPr>
              <a:t>B</a:t>
            </a:r>
            <a:r>
              <a:rPr lang="ja-JP" altLang="en-US" dirty="0">
                <a:latin typeface="ＭＳ Ｐ明朝" panose="02020600040205080304" pitchFamily="18" charset="-128"/>
              </a:rPr>
              <a:t>）と要求事項一覧（シート</a:t>
            </a:r>
            <a:r>
              <a:rPr lang="en-US" altLang="ja-JP" dirty="0">
                <a:latin typeface="ＭＳ Ｐ明朝" panose="02020600040205080304" pitchFamily="18" charset="-128"/>
              </a:rPr>
              <a:t>C</a:t>
            </a:r>
            <a:r>
              <a:rPr lang="ja-JP" altLang="en-US" dirty="0">
                <a:latin typeface="ＭＳ Ｐ明朝" panose="02020600040205080304" pitchFamily="18" charset="-128"/>
              </a:rPr>
              <a:t>）を作成していただきます。</a:t>
            </a:r>
            <a:endParaRPr lang="en-US" altLang="ja-JP" dirty="0">
              <a:latin typeface="ＭＳ Ｐ明朝" panose="02020600040205080304" pitchFamily="18" charset="-128"/>
            </a:endParaRPr>
          </a:p>
          <a:p>
            <a:pPr defTabSz="922355">
              <a:lnSpc>
                <a:spcPct val="120000"/>
              </a:lnSpc>
              <a:spcBef>
                <a:spcPts val="605"/>
              </a:spcBef>
              <a:defRPr/>
            </a:pPr>
            <a:r>
              <a:rPr lang="ja-JP" altLang="en-US" dirty="0">
                <a:latin typeface="ＭＳ Ｐ明朝" panose="02020600040205080304" pitchFamily="18" charset="-128"/>
              </a:rPr>
              <a:t>　そして、今回の目的をどう考え、要求事項として何を優先することにしたかを明確にして、要求事項選択のポリシーとしてシートＣに書き加えてください。</a:t>
            </a:r>
            <a:endParaRPr lang="en-US" altLang="ja-JP" dirty="0">
              <a:solidFill>
                <a:srgbClr val="FF0000"/>
              </a:solidFill>
              <a:latin typeface="ＭＳ Ｐ明朝" panose="02020600040205080304" pitchFamily="18" charset="-128"/>
            </a:endParaRPr>
          </a:p>
          <a:p>
            <a:pPr>
              <a:lnSpc>
                <a:spcPct val="120000"/>
              </a:lnSpc>
              <a:spcBef>
                <a:spcPts val="605"/>
              </a:spcBef>
            </a:pPr>
            <a:endParaRPr lang="en-US" altLang="ja-JP" dirty="0">
              <a:solidFill>
                <a:srgbClr val="FF0000"/>
              </a:solidFill>
              <a:latin typeface="ＭＳ Ｐ明朝" panose="02020600040205080304" pitchFamily="18" charset="-128"/>
            </a:endParaRPr>
          </a:p>
          <a:p>
            <a:endParaRPr lang="en-US" altLang="ja-JP" dirty="0">
              <a:latin typeface="ＭＳ Ｐ明朝" panose="02020600040205080304" pitchFamily="18" charset="-128"/>
            </a:endParaRPr>
          </a:p>
          <a:p>
            <a:r>
              <a:rPr lang="ja-JP" altLang="en-US" dirty="0">
                <a:latin typeface="ＭＳ Ｐ明朝" panose="02020600040205080304" pitchFamily="18" charset="-128"/>
              </a:rPr>
              <a:t>（シート</a:t>
            </a:r>
            <a:r>
              <a:rPr lang="en-US" altLang="ja-JP" dirty="0">
                <a:latin typeface="ＭＳ Ｐ明朝" panose="02020600040205080304" pitchFamily="18" charset="-128"/>
              </a:rPr>
              <a:t>A</a:t>
            </a:r>
            <a:r>
              <a:rPr lang="ja-JP" altLang="en-US" dirty="0">
                <a:latin typeface="ＭＳ Ｐ明朝" panose="02020600040205080304" pitchFamily="18" charset="-128"/>
              </a:rPr>
              <a:t>未完成のチームがあるかもしれないが、この説明を聞いてもらった後に、シート</a:t>
            </a:r>
            <a:r>
              <a:rPr lang="en-US" altLang="ja-JP" dirty="0">
                <a:latin typeface="ＭＳ Ｐ明朝" panose="02020600040205080304" pitchFamily="18" charset="-128"/>
              </a:rPr>
              <a:t>A</a:t>
            </a:r>
            <a:r>
              <a:rPr lang="ja-JP" altLang="en-US" dirty="0" err="1">
                <a:latin typeface="ＭＳ Ｐ明朝" panose="02020600040205080304" pitchFamily="18" charset="-128"/>
              </a:rPr>
              <a:t>の残</a:t>
            </a:r>
            <a:r>
              <a:rPr lang="ja-JP" altLang="en-US" dirty="0">
                <a:latin typeface="ＭＳ Ｐ明朝" panose="02020600040205080304" pitchFamily="18" charset="-128"/>
              </a:rPr>
              <a:t>作業から実施してもらう。）</a:t>
            </a:r>
          </a:p>
        </p:txBody>
      </p:sp>
      <p:sp>
        <p:nvSpPr>
          <p:cNvPr id="4" name="スライド番号プレースホルダー 3"/>
          <p:cNvSpPr>
            <a:spLocks noGrp="1"/>
          </p:cNvSpPr>
          <p:nvPr>
            <p:ph type="sldNum" sz="quarter" idx="5"/>
          </p:nvPr>
        </p:nvSpPr>
        <p:spPr/>
        <p:txBody>
          <a:bodyPr/>
          <a:lstStyle/>
          <a:p>
            <a:pPr>
              <a:defRPr/>
            </a:pPr>
            <a:fld id="{674487B1-D75A-4A63-AAF7-4C40EEBA9B10}" type="slidenum">
              <a:rPr lang="en-US" altLang="ja-JP" smtClean="0"/>
              <a:pPr>
                <a:defRPr/>
              </a:pPr>
              <a:t>20</a:t>
            </a:fld>
            <a:endParaRPr lang="en-US" altLang="ja-JP"/>
          </a:p>
        </p:txBody>
      </p:sp>
    </p:spTree>
    <p:extLst>
      <p:ext uri="{BB962C8B-B14F-4D97-AF65-F5344CB8AC3E}">
        <p14:creationId xmlns:p14="http://schemas.microsoft.com/office/powerpoint/2010/main" val="399454195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latin typeface="ＭＳ Ｐゴシック" panose="020B0600070205080204" pitchFamily="50" charset="-128"/>
                <a:ea typeface="ＭＳ Ｐゴシック" panose="020B0600070205080204" pitchFamily="50" charset="-128"/>
              </a:rPr>
              <a:t>　</a:t>
            </a:r>
            <a:r>
              <a:rPr lang="ja-JP" altLang="en-US" dirty="0">
                <a:latin typeface="ＭＳ Ｐ明朝" panose="02020600040205080304" pitchFamily="18" charset="-128"/>
              </a:rPr>
              <a:t>利害関係者ニーズ及び利害関係者要求事項定義</a:t>
            </a:r>
            <a:r>
              <a:rPr kumimoji="1" lang="ja-JP" altLang="en-US" dirty="0">
                <a:latin typeface="ＭＳ Ｐ明朝" panose="02020600040205080304" pitchFamily="18" charset="-128"/>
                <a:ea typeface="ＭＳ Ｐ明朝" panose="02020600040205080304" pitchFamily="18" charset="-128"/>
              </a:rPr>
              <a:t>プロセス　を振り返りましょう。</a:t>
            </a:r>
            <a:endParaRPr kumimoji="1" lang="en-US" altLang="ja-JP" dirty="0">
              <a:latin typeface="ＭＳ Ｐ明朝" panose="02020600040205080304" pitchFamily="18" charset="-128"/>
              <a:ea typeface="ＭＳ Ｐ明朝" panose="02020600040205080304" pitchFamily="18" charset="-128"/>
            </a:endParaRPr>
          </a:p>
          <a:p>
            <a:r>
              <a:rPr kumimoji="1" lang="ja-JP" altLang="en-US" dirty="0">
                <a:latin typeface="ＭＳ Ｐ明朝" panose="02020600040205080304" pitchFamily="18" charset="-128"/>
                <a:ea typeface="ＭＳ Ｐ明朝" panose="02020600040205080304" pitchFamily="18" charset="-128"/>
              </a:rPr>
              <a:t>　利害関係者のニーズを把握し、コンテキスト等（周辺環境）を分析して、対象システムに対する要求事項を定義します。</a:t>
            </a:r>
            <a:endParaRPr kumimoji="1" lang="en-US" altLang="ja-JP" dirty="0">
              <a:latin typeface="ＭＳ Ｐ明朝" panose="02020600040205080304" pitchFamily="18" charset="-128"/>
              <a:ea typeface="ＭＳ Ｐ明朝" panose="02020600040205080304" pitchFamily="18" charset="-128"/>
            </a:endParaRPr>
          </a:p>
          <a:p>
            <a:endParaRPr kumimoji="1" lang="en-US" altLang="ja-JP" dirty="0"/>
          </a:p>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674487B1-D75A-4A63-AAF7-4C40EEBA9B10}" type="slidenum">
              <a:rPr lang="en-US" altLang="ja-JP" smtClean="0"/>
              <a:pPr>
                <a:defRPr/>
              </a:pPr>
              <a:t>21</a:t>
            </a:fld>
            <a:endParaRPr lang="en-US" altLang="ja-JP"/>
          </a:p>
        </p:txBody>
      </p:sp>
    </p:spTree>
    <p:extLst>
      <p:ext uri="{BB962C8B-B14F-4D97-AF65-F5344CB8AC3E}">
        <p14:creationId xmlns:p14="http://schemas.microsoft.com/office/powerpoint/2010/main" val="10806586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latin typeface="+mn-ea"/>
              </a:rPr>
              <a:t>　</a:t>
            </a:r>
            <a:r>
              <a:rPr lang="ja-JP" altLang="en-US" dirty="0">
                <a:latin typeface="ＭＳ Ｐ明朝" panose="02020600040205080304" pitchFamily="18" charset="-128"/>
              </a:rPr>
              <a:t>電子お薬手帳のシート</a:t>
            </a:r>
            <a:r>
              <a:rPr lang="en-US" altLang="ja-JP" dirty="0">
                <a:latin typeface="ＭＳ Ｐ明朝" panose="02020600040205080304" pitchFamily="18" charset="-128"/>
              </a:rPr>
              <a:t>B</a:t>
            </a:r>
            <a:r>
              <a:rPr lang="ja-JP" altLang="en-US" dirty="0">
                <a:latin typeface="ＭＳ Ｐ明朝" panose="02020600040205080304" pitchFamily="18" charset="-128"/>
              </a:rPr>
              <a:t>とシート</a:t>
            </a:r>
            <a:r>
              <a:rPr lang="en-US" altLang="ja-JP" dirty="0">
                <a:latin typeface="ＭＳ Ｐ明朝" panose="02020600040205080304" pitchFamily="18" charset="-128"/>
              </a:rPr>
              <a:t>C</a:t>
            </a:r>
            <a:r>
              <a:rPr lang="ja-JP" altLang="en-US" dirty="0">
                <a:latin typeface="ＭＳ Ｐ明朝" panose="02020600040205080304" pitchFamily="18" charset="-128"/>
              </a:rPr>
              <a:t>を振り返りましょう。</a:t>
            </a:r>
            <a:endParaRPr lang="en-US" altLang="ja-JP" dirty="0">
              <a:latin typeface="ＭＳ Ｐ明朝" panose="02020600040205080304" pitchFamily="18" charset="-128"/>
            </a:endParaRPr>
          </a:p>
          <a:p>
            <a:endParaRPr lang="en-US" altLang="ja-JP" dirty="0">
              <a:latin typeface="ＭＳ Ｐ明朝" panose="02020600040205080304" pitchFamily="18" charset="-128"/>
            </a:endParaRPr>
          </a:p>
          <a:p>
            <a:r>
              <a:rPr lang="ja-JP" altLang="en-US" dirty="0">
                <a:latin typeface="ＭＳ Ｐ明朝" panose="02020600040205080304" pitchFamily="18" charset="-128"/>
              </a:rPr>
              <a:t>　コンテキスト図ではこのように患者、医療機関、薬局との相互関係を表しました。</a:t>
            </a:r>
            <a:endParaRPr lang="ja-JP" altLang="en-US" kern="0" dirty="0">
              <a:solidFill>
                <a:srgbClr val="000000"/>
              </a:solidFill>
              <a:latin typeface="ＭＳ Ｐ明朝" panose="02020600040205080304" pitchFamily="18" charset="-128"/>
            </a:endParaRPr>
          </a:p>
          <a:p>
            <a:endParaRPr lang="en-US" altLang="ja-JP" dirty="0">
              <a:latin typeface="+mn-ea"/>
            </a:endParaRPr>
          </a:p>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674487B1-D75A-4A63-AAF7-4C40EEBA9B10}" type="slidenum">
              <a:rPr lang="en-US" altLang="ja-JP" smtClean="0"/>
              <a:pPr>
                <a:defRPr/>
              </a:pPr>
              <a:t>22</a:t>
            </a:fld>
            <a:endParaRPr lang="en-US" altLang="ja-JP"/>
          </a:p>
        </p:txBody>
      </p:sp>
    </p:spTree>
    <p:extLst>
      <p:ext uri="{BB962C8B-B14F-4D97-AF65-F5344CB8AC3E}">
        <p14:creationId xmlns:p14="http://schemas.microsoft.com/office/powerpoint/2010/main" val="371263953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latin typeface="+mn-ea"/>
              </a:rPr>
              <a:t>　</a:t>
            </a:r>
            <a:r>
              <a:rPr kumimoji="1" lang="ja-JP" altLang="en-US" kern="1200" dirty="0">
                <a:solidFill>
                  <a:schemeClr val="tx1"/>
                </a:solidFill>
                <a:latin typeface="ＭＳ Ｐ明朝" panose="02020600040205080304" pitchFamily="18" charset="-128"/>
                <a:ea typeface="ＭＳ Ｐ明朝" panose="02020600040205080304" pitchFamily="18" charset="-128"/>
                <a:cs typeface="+mn-cs"/>
              </a:rPr>
              <a:t>利害関係者の要求事項選択ポリシーとしては、</a:t>
            </a:r>
            <a:r>
              <a:rPr lang="ja-JP" altLang="en-US" kern="0" dirty="0">
                <a:latin typeface="ＭＳ Ｐ明朝" panose="02020600040205080304" pitchFamily="18" charset="-128"/>
                <a:ea typeface="ＭＳ Ｐ明朝" panose="02020600040205080304" pitchFamily="18" charset="-128"/>
              </a:rPr>
              <a:t>「携帯性の高い仕組みでお薬手帳の役割を実現することに特化する」と「情報共有が進むことによる弊害を防止するためのセキュリティ対策を考慮する」という二つをポリシーとして、それに関わる事項を中心に個別の要求事項を記載しています。</a:t>
            </a:r>
            <a:endParaRPr kumimoji="1" lang="en-US" altLang="ja-JP" kern="1200" dirty="0">
              <a:solidFill>
                <a:schemeClr val="tx1"/>
              </a:solidFill>
              <a:latin typeface="ＭＳ Ｐ明朝" panose="02020600040205080304" pitchFamily="18" charset="-128"/>
              <a:ea typeface="ＭＳ Ｐ明朝" panose="02020600040205080304" pitchFamily="18" charset="-128"/>
              <a:cs typeface="+mn-cs"/>
            </a:endParaRPr>
          </a:p>
          <a:p>
            <a:endParaRPr lang="en-US" altLang="ja-JP" dirty="0">
              <a:latin typeface="+mn-ea"/>
            </a:endParaRPr>
          </a:p>
        </p:txBody>
      </p:sp>
      <p:sp>
        <p:nvSpPr>
          <p:cNvPr id="4" name="スライド番号プレースホルダー 3"/>
          <p:cNvSpPr>
            <a:spLocks noGrp="1"/>
          </p:cNvSpPr>
          <p:nvPr>
            <p:ph type="sldNum" sz="quarter" idx="5"/>
          </p:nvPr>
        </p:nvSpPr>
        <p:spPr/>
        <p:txBody>
          <a:bodyPr/>
          <a:lstStyle/>
          <a:p>
            <a:pPr>
              <a:defRPr/>
            </a:pPr>
            <a:fld id="{674487B1-D75A-4A63-AAF7-4C40EEBA9B10}" type="slidenum">
              <a:rPr lang="en-US" altLang="ja-JP" smtClean="0"/>
              <a:pPr>
                <a:defRPr/>
              </a:pPr>
              <a:t>23</a:t>
            </a:fld>
            <a:endParaRPr lang="en-US" altLang="ja-JP"/>
          </a:p>
        </p:txBody>
      </p:sp>
    </p:spTree>
    <p:extLst>
      <p:ext uri="{BB962C8B-B14F-4D97-AF65-F5344CB8AC3E}">
        <p14:creationId xmlns:p14="http://schemas.microsoft.com/office/powerpoint/2010/main" val="367889775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sz="1100" dirty="0">
                <a:latin typeface="+mn-ea"/>
              </a:rPr>
              <a:t>　</a:t>
            </a:r>
            <a:r>
              <a:rPr lang="ja-JP" altLang="en-US" dirty="0">
                <a:latin typeface="ＭＳ Ｐ明朝" panose="02020600040205080304" pitchFamily="18" charset="-128"/>
              </a:rPr>
              <a:t>ではシート</a:t>
            </a:r>
            <a:r>
              <a:rPr lang="en-US" altLang="ja-JP" dirty="0">
                <a:latin typeface="ＭＳ Ｐ明朝" panose="02020600040205080304" pitchFamily="18" charset="-128"/>
              </a:rPr>
              <a:t>B</a:t>
            </a:r>
            <a:r>
              <a:rPr lang="ja-JP" altLang="en-US" dirty="0">
                <a:latin typeface="ＭＳ Ｐ明朝" panose="02020600040205080304" pitchFamily="18" charset="-128"/>
              </a:rPr>
              <a:t>とシート</a:t>
            </a:r>
            <a:r>
              <a:rPr lang="en-US" altLang="ja-JP" dirty="0">
                <a:latin typeface="ＭＳ Ｐ明朝" panose="02020600040205080304" pitchFamily="18" charset="-128"/>
              </a:rPr>
              <a:t>C</a:t>
            </a:r>
            <a:r>
              <a:rPr lang="ja-JP" altLang="en-US" dirty="0">
                <a:latin typeface="ＭＳ Ｐ明朝" panose="02020600040205080304" pitchFamily="18" charset="-128"/>
              </a:rPr>
              <a:t>の作成に取り掛かってください。時間は</a:t>
            </a:r>
            <a:r>
              <a:rPr lang="en-US" altLang="ja-JP" dirty="0">
                <a:latin typeface="ＭＳ Ｐ明朝" panose="02020600040205080304" pitchFamily="18" charset="-128"/>
              </a:rPr>
              <a:t>XX</a:t>
            </a:r>
            <a:r>
              <a:rPr lang="ja-JP" altLang="en-US" dirty="0">
                <a:latin typeface="ＭＳ Ｐ明朝" panose="02020600040205080304" pitchFamily="18" charset="-128"/>
              </a:rPr>
              <a:t>時</a:t>
            </a:r>
            <a:r>
              <a:rPr lang="en-US" altLang="ja-JP" dirty="0">
                <a:latin typeface="ＭＳ Ｐ明朝" panose="02020600040205080304" pitchFamily="18" charset="-128"/>
              </a:rPr>
              <a:t>XX</a:t>
            </a:r>
            <a:r>
              <a:rPr lang="ja-JP" altLang="en-US" dirty="0">
                <a:latin typeface="ＭＳ Ｐ明朝" panose="02020600040205080304" pitchFamily="18" charset="-128"/>
              </a:rPr>
              <a:t>分までです。　</a:t>
            </a:r>
            <a:endParaRPr lang="en-US" altLang="ja-JP" dirty="0">
              <a:latin typeface="ＭＳ Ｐ明朝" panose="02020600040205080304" pitchFamily="18" charset="-128"/>
            </a:endParaRPr>
          </a:p>
          <a:p>
            <a:r>
              <a:rPr lang="ja-JP" altLang="en-US" dirty="0">
                <a:latin typeface="ＭＳ Ｐ明朝" panose="02020600040205080304" pitchFamily="18" charset="-128"/>
              </a:rPr>
              <a:t>（演習課題②の説明開始から</a:t>
            </a:r>
            <a:r>
              <a:rPr lang="en-US" altLang="ja-JP" dirty="0">
                <a:latin typeface="ＭＳ Ｐ明朝" panose="02020600040205080304" pitchFamily="18" charset="-128"/>
              </a:rPr>
              <a:t>1</a:t>
            </a:r>
            <a:r>
              <a:rPr lang="ja-JP" altLang="en-US" dirty="0">
                <a:latin typeface="ＭＳ Ｐ明朝" panose="02020600040205080304" pitchFamily="18" charset="-128"/>
              </a:rPr>
              <a:t>時間を目安）</a:t>
            </a:r>
            <a:endParaRPr lang="en-US" altLang="ja-JP" dirty="0">
              <a:latin typeface="ＭＳ Ｐ明朝" panose="02020600040205080304" pitchFamily="18" charset="-128"/>
            </a:endParaRPr>
          </a:p>
          <a:p>
            <a:endParaRPr lang="en-US" altLang="ja-JP" dirty="0">
              <a:latin typeface="ＭＳ Ｐ明朝" panose="02020600040205080304" pitchFamily="18" charset="-128"/>
            </a:endParaRPr>
          </a:p>
          <a:p>
            <a:r>
              <a:rPr lang="ja-JP" altLang="en-US" dirty="0">
                <a:latin typeface="ＭＳ Ｐ明朝" panose="02020600040205080304" pitchFamily="18" charset="-128"/>
              </a:rPr>
              <a:t>　シート</a:t>
            </a:r>
            <a:r>
              <a:rPr lang="en-US" altLang="ja-JP" dirty="0">
                <a:latin typeface="ＭＳ Ｐ明朝" panose="02020600040205080304" pitchFamily="18" charset="-128"/>
              </a:rPr>
              <a:t>A</a:t>
            </a:r>
            <a:r>
              <a:rPr lang="ja-JP" altLang="en-US" dirty="0">
                <a:latin typeface="ＭＳ Ｐ明朝" panose="02020600040205080304" pitchFamily="18" charset="-128"/>
              </a:rPr>
              <a:t>の残り作業がある方は、そこから実施してください。</a:t>
            </a:r>
            <a:endParaRPr lang="en-US" altLang="ja-JP" dirty="0">
              <a:latin typeface="ＭＳ Ｐ明朝" panose="02020600040205080304" pitchFamily="18" charset="-128"/>
            </a:endParaRPr>
          </a:p>
          <a:p>
            <a:endParaRPr lang="en-US" altLang="ja-JP" dirty="0">
              <a:latin typeface="ＭＳ Ｐ明朝" panose="02020600040205080304" pitchFamily="18" charset="-128"/>
            </a:endParaRPr>
          </a:p>
          <a:p>
            <a:r>
              <a:rPr lang="ja-JP" altLang="en-US" dirty="0">
                <a:latin typeface="ＭＳ Ｐ明朝" panose="02020600040205080304" pitchFamily="18" charset="-128"/>
              </a:rPr>
              <a:t>　（演習中は　シート１９　を投影）</a:t>
            </a:r>
            <a:endParaRPr lang="en-US" altLang="ja-JP" dirty="0">
              <a:latin typeface="ＭＳ Ｐ明朝" panose="02020600040205080304" pitchFamily="18" charset="-128"/>
            </a:endParaRPr>
          </a:p>
          <a:p>
            <a:r>
              <a:rPr lang="ja-JP" altLang="en-US" dirty="0">
                <a:latin typeface="ＭＳ Ｐ明朝" panose="02020600040205080304" pitchFamily="18" charset="-128"/>
              </a:rPr>
              <a:t>　　</a:t>
            </a:r>
            <a:endParaRPr lang="en-US" altLang="ja-JP" dirty="0">
              <a:latin typeface="ＭＳ Ｐ明朝" panose="02020600040205080304" pitchFamily="18" charset="-128"/>
            </a:endParaRPr>
          </a:p>
          <a:p>
            <a:r>
              <a:rPr lang="ja-JP" altLang="en-US" dirty="0">
                <a:latin typeface="ＭＳ Ｐ明朝" panose="02020600040205080304" pitchFamily="18" charset="-128"/>
              </a:rPr>
              <a:t>　（見て回りながら適宜助言　助言内容はＱＡシート参照）</a:t>
            </a:r>
            <a:endParaRPr lang="en-US" altLang="ja-JP" dirty="0">
              <a:latin typeface="ＭＳ Ｐ明朝" panose="02020600040205080304" pitchFamily="18" charset="-128"/>
            </a:endParaRPr>
          </a:p>
          <a:p>
            <a:endParaRPr lang="en-US" altLang="ja-JP" dirty="0">
              <a:latin typeface="ＭＳ Ｐ明朝" panose="02020600040205080304" pitchFamily="18" charset="-128"/>
            </a:endParaRPr>
          </a:p>
          <a:p>
            <a:r>
              <a:rPr lang="ja-JP" altLang="en-US" dirty="0">
                <a:latin typeface="ＭＳ Ｐ明朝" panose="02020600040205080304" pitchFamily="18" charset="-128"/>
              </a:rPr>
              <a:t>★シート１９の説明開始から　</a:t>
            </a:r>
            <a:r>
              <a:rPr lang="en-US" altLang="ja-JP" dirty="0">
                <a:latin typeface="ＭＳ Ｐ明朝" panose="02020600040205080304" pitchFamily="18" charset="-128"/>
              </a:rPr>
              <a:t>30</a:t>
            </a:r>
            <a:r>
              <a:rPr lang="ja-JP" altLang="en-US" dirty="0">
                <a:latin typeface="ＭＳ Ｐ明朝" panose="02020600040205080304" pitchFamily="18" charset="-128"/>
              </a:rPr>
              <a:t>分経過時点　で　</a:t>
            </a:r>
            <a:endParaRPr lang="en-US" altLang="ja-JP" dirty="0">
              <a:latin typeface="ＭＳ Ｐ明朝" panose="02020600040205080304" pitchFamily="18" charset="-128"/>
            </a:endParaRPr>
          </a:p>
          <a:p>
            <a:r>
              <a:rPr lang="ja-JP" altLang="en-US" dirty="0">
                <a:latin typeface="ＭＳ Ｐ明朝" panose="02020600040205080304" pitchFamily="18" charset="-128"/>
              </a:rPr>
              <a:t>　皆さん、１０分後に中間発表してもらいます。発表は各チーム</a:t>
            </a:r>
            <a:r>
              <a:rPr lang="en-US" altLang="ja-JP" dirty="0">
                <a:latin typeface="ＭＳ Ｐ明朝" panose="02020600040205080304" pitchFamily="18" charset="-128"/>
              </a:rPr>
              <a:t>2</a:t>
            </a:r>
            <a:r>
              <a:rPr lang="ja-JP" altLang="en-US" dirty="0">
                <a:latin typeface="ＭＳ Ｐ明朝" panose="02020600040205080304" pitchFamily="18" charset="-128"/>
              </a:rPr>
              <a:t>分で、内容は”解決の方向性と、要件定義のポリシーを中心”に紹介してください。</a:t>
            </a:r>
            <a:endParaRPr lang="en-US" altLang="ja-JP" dirty="0">
              <a:latin typeface="ＭＳ Ｐ明朝" panose="02020600040205080304" pitchFamily="18" charset="-128"/>
            </a:endParaRPr>
          </a:p>
          <a:p>
            <a:r>
              <a:rPr lang="ja-JP" altLang="en-US" dirty="0">
                <a:latin typeface="ＭＳ Ｐ明朝" panose="02020600040205080304" pitchFamily="18" charset="-128"/>
              </a:rPr>
              <a:t>　発表者を決めておいてください。</a:t>
            </a:r>
            <a:endParaRPr lang="en-US" altLang="ja-JP" dirty="0">
              <a:latin typeface="ＭＳ Ｐ明朝" panose="02020600040205080304" pitchFamily="18" charset="-128"/>
            </a:endParaRPr>
          </a:p>
          <a:p>
            <a:endParaRPr lang="en-US" altLang="ja-JP" dirty="0">
              <a:latin typeface="ＭＳ Ｐ明朝" panose="02020600040205080304" pitchFamily="18" charset="-128"/>
            </a:endParaRPr>
          </a:p>
          <a:p>
            <a:r>
              <a:rPr lang="ja-JP" altLang="en-US" dirty="0">
                <a:latin typeface="ＭＳ Ｐ明朝" panose="02020600040205080304" pitchFamily="18" charset="-128"/>
              </a:rPr>
              <a:t>★</a:t>
            </a:r>
            <a:r>
              <a:rPr lang="en-US" altLang="ja-JP" dirty="0">
                <a:latin typeface="ＭＳ Ｐ明朝" panose="02020600040205080304" pitchFamily="18" charset="-128"/>
              </a:rPr>
              <a:t>10</a:t>
            </a:r>
            <a:r>
              <a:rPr lang="ja-JP" altLang="en-US" dirty="0">
                <a:latin typeface="ＭＳ Ｐ明朝" panose="02020600040205080304" pitchFamily="18" charset="-128"/>
              </a:rPr>
              <a:t>分後に作業を中断して発表。</a:t>
            </a:r>
            <a:endParaRPr lang="en-US" altLang="ja-JP" dirty="0">
              <a:latin typeface="ＭＳ Ｐ明朝" panose="02020600040205080304" pitchFamily="18" charset="-128"/>
            </a:endParaRPr>
          </a:p>
          <a:p>
            <a:endParaRPr lang="en-US" altLang="ja-JP" dirty="0">
              <a:latin typeface="ＭＳ Ｐ明朝" panose="02020600040205080304" pitchFamily="18" charset="-128"/>
            </a:endParaRPr>
          </a:p>
          <a:p>
            <a:r>
              <a:rPr lang="ja-JP" altLang="en-US" dirty="0">
                <a:latin typeface="ＭＳ Ｐ明朝" panose="02020600040205080304" pitchFamily="18" charset="-128"/>
              </a:rPr>
              <a:t>　</a:t>
            </a:r>
            <a:r>
              <a:rPr lang="en-US" altLang="ja-JP" dirty="0">
                <a:latin typeface="ＭＳ Ｐ明朝" panose="02020600040205080304" pitchFamily="18" charset="-128"/>
              </a:rPr>
              <a:t>(</a:t>
            </a:r>
            <a:r>
              <a:rPr lang="ja-JP" altLang="en-US" dirty="0">
                <a:latin typeface="ＭＳ Ｐ明朝" panose="02020600040205080304" pitchFamily="18" charset="-128"/>
              </a:rPr>
              <a:t>発表における留意事項は　</a:t>
            </a:r>
            <a:r>
              <a:rPr lang="en-US" altLang="ja-JP" dirty="0">
                <a:latin typeface="ＭＳ Ｐ明朝" panose="02020600040205080304" pitchFamily="18" charset="-128"/>
              </a:rPr>
              <a:t>QA</a:t>
            </a:r>
            <a:r>
              <a:rPr lang="ja-JP" altLang="en-US" dirty="0">
                <a:latin typeface="ＭＳ Ｐ明朝" panose="02020600040205080304" pitchFamily="18" charset="-128"/>
              </a:rPr>
              <a:t>シート参照）</a:t>
            </a:r>
            <a:endParaRPr lang="en-US" altLang="ja-JP" dirty="0">
              <a:latin typeface="ＭＳ Ｐ明朝" panose="02020600040205080304" pitchFamily="18" charset="-128"/>
            </a:endParaRPr>
          </a:p>
          <a:p>
            <a:endParaRPr lang="en-US" altLang="ja-JP" dirty="0">
              <a:latin typeface="ＭＳ Ｐ明朝" panose="02020600040205080304" pitchFamily="18" charset="-128"/>
            </a:endParaRPr>
          </a:p>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674487B1-D75A-4A63-AAF7-4C40EEBA9B10}" type="slidenum">
              <a:rPr lang="en-US" altLang="ja-JP" smtClean="0"/>
              <a:pPr>
                <a:defRPr/>
              </a:pPr>
              <a:t>24</a:t>
            </a:fld>
            <a:endParaRPr lang="en-US" altLang="ja-JP"/>
          </a:p>
        </p:txBody>
      </p:sp>
    </p:spTree>
    <p:extLst>
      <p:ext uri="{BB962C8B-B14F-4D97-AF65-F5344CB8AC3E}">
        <p14:creationId xmlns:p14="http://schemas.microsoft.com/office/powerpoint/2010/main" val="306155540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latin typeface="+mn-ea"/>
              </a:rPr>
              <a:t>　</a:t>
            </a:r>
            <a:r>
              <a:rPr lang="ja-JP" altLang="en-US" dirty="0">
                <a:latin typeface="ＭＳ Ｐ明朝" panose="02020600040205080304" pitchFamily="18" charset="-128"/>
              </a:rPr>
              <a:t>では次に　今日の演習の３つめのプロセスとして　「システム要求事項定義」プロセスの演習について説明します。</a:t>
            </a:r>
            <a:endParaRPr lang="en-US" altLang="ja-JP" dirty="0">
              <a:latin typeface="ＭＳ Ｐ明朝" panose="02020600040205080304" pitchFamily="18" charset="-128"/>
            </a:endParaRPr>
          </a:p>
          <a:p>
            <a:pPr>
              <a:lnSpc>
                <a:spcPct val="120000"/>
              </a:lnSpc>
              <a:spcBef>
                <a:spcPts val="605"/>
              </a:spcBef>
            </a:pPr>
            <a:r>
              <a:rPr lang="ja-JP" altLang="en-US" dirty="0">
                <a:latin typeface="ＭＳ Ｐ明朝" panose="02020600040205080304" pitchFamily="18" charset="-128"/>
              </a:rPr>
              <a:t>　システムの要求事項を導き、シート</a:t>
            </a:r>
            <a:r>
              <a:rPr lang="en-US" altLang="ja-JP" dirty="0">
                <a:latin typeface="ＭＳ Ｐ明朝" panose="02020600040205080304" pitchFamily="18" charset="-128"/>
              </a:rPr>
              <a:t>D</a:t>
            </a:r>
            <a:r>
              <a:rPr lang="ja-JP" altLang="en-US" dirty="0">
                <a:latin typeface="ＭＳ Ｐ明朝" panose="02020600040205080304" pitchFamily="18" charset="-128"/>
              </a:rPr>
              <a:t>を作成してください。</a:t>
            </a:r>
            <a:endParaRPr lang="en-US" altLang="ja-JP" dirty="0">
              <a:latin typeface="ＭＳ Ｐ明朝" panose="02020600040205080304" pitchFamily="18" charset="-128"/>
            </a:endParaRPr>
          </a:p>
          <a:p>
            <a:pPr>
              <a:lnSpc>
                <a:spcPct val="120000"/>
              </a:lnSpc>
              <a:spcBef>
                <a:spcPts val="605"/>
              </a:spcBef>
            </a:pPr>
            <a:r>
              <a:rPr lang="ja-JP" altLang="en-US" dirty="0">
                <a:latin typeface="ＭＳ Ｐ明朝" panose="02020600040205080304" pitchFamily="18" charset="-128"/>
                <a:ea typeface="ＭＳ Ｐ明朝" panose="02020600040205080304" pitchFamily="18" charset="-128"/>
              </a:rPr>
              <a:t>　利害関係者要求事項の中で実現しようとしている項目を絞りこみ、非機能要件を追加して、システム要求事項をまとめてください。</a:t>
            </a:r>
            <a:endParaRPr lang="en-US" altLang="ja-JP" dirty="0">
              <a:latin typeface="ＭＳ Ｐ明朝" panose="02020600040205080304" pitchFamily="18" charset="-128"/>
            </a:endParaRPr>
          </a:p>
          <a:p>
            <a:pPr>
              <a:lnSpc>
                <a:spcPct val="120000"/>
              </a:lnSpc>
              <a:spcBef>
                <a:spcPts val="605"/>
              </a:spcBef>
            </a:pPr>
            <a:r>
              <a:rPr lang="ja-JP" altLang="en-US" dirty="0">
                <a:latin typeface="ＭＳ Ｐ明朝" panose="02020600040205080304" pitchFamily="18" charset="-128"/>
              </a:rPr>
              <a:t>　新たに考えたことで、周辺との相互関係性を表すコンテキスト図（シート</a:t>
            </a:r>
            <a:r>
              <a:rPr lang="en-US" altLang="ja-JP" dirty="0">
                <a:latin typeface="ＭＳ Ｐ明朝" panose="02020600040205080304" pitchFamily="18" charset="-128"/>
              </a:rPr>
              <a:t>B</a:t>
            </a:r>
            <a:r>
              <a:rPr lang="ja-JP" altLang="en-US" dirty="0">
                <a:latin typeface="ＭＳ Ｐ明朝" panose="02020600040205080304" pitchFamily="18" charset="-128"/>
              </a:rPr>
              <a:t>）に影響があれば、そこも追加で変更してください。</a:t>
            </a:r>
            <a:endParaRPr lang="en-US" altLang="ja-JP" dirty="0">
              <a:latin typeface="ＭＳ Ｐ明朝" panose="02020600040205080304" pitchFamily="18" charset="-128"/>
            </a:endParaRPr>
          </a:p>
          <a:p>
            <a:pPr>
              <a:lnSpc>
                <a:spcPct val="120000"/>
              </a:lnSpc>
              <a:spcBef>
                <a:spcPts val="605"/>
              </a:spcBef>
            </a:pPr>
            <a:r>
              <a:rPr lang="ja-JP" altLang="en-US" dirty="0">
                <a:latin typeface="ＭＳ Ｐ明朝" panose="02020600040205080304" pitchFamily="18" charset="-128"/>
              </a:rPr>
              <a:t>　システムの実現範囲検討においては、実現範囲線引きのポリシーを明確にしてシートＤに書き加えてください。</a:t>
            </a:r>
            <a:endParaRPr lang="en-US" altLang="ja-JP" dirty="0">
              <a:solidFill>
                <a:srgbClr val="FF0000"/>
              </a:solidFill>
              <a:latin typeface="ＭＳ Ｐ明朝" panose="02020600040205080304" pitchFamily="18" charset="-128"/>
            </a:endParaRPr>
          </a:p>
          <a:p>
            <a:endParaRPr lang="en-US" altLang="ja-JP" dirty="0">
              <a:latin typeface="ＭＳ Ｐ明朝" panose="02020600040205080304" pitchFamily="18" charset="-128"/>
            </a:endParaRPr>
          </a:p>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674487B1-D75A-4A63-AAF7-4C40EEBA9B10}" type="slidenum">
              <a:rPr lang="en-US" altLang="ja-JP" smtClean="0"/>
              <a:pPr>
                <a:defRPr/>
              </a:pPr>
              <a:t>25</a:t>
            </a:fld>
            <a:endParaRPr lang="en-US" altLang="ja-JP"/>
          </a:p>
        </p:txBody>
      </p:sp>
    </p:spTree>
    <p:extLst>
      <p:ext uri="{BB962C8B-B14F-4D97-AF65-F5344CB8AC3E}">
        <p14:creationId xmlns:p14="http://schemas.microsoft.com/office/powerpoint/2010/main" val="254232056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　</a:t>
            </a:r>
            <a:r>
              <a:rPr kumimoji="1" lang="ja-JP" altLang="en-US" dirty="0">
                <a:latin typeface="ＭＳ Ｐ明朝" panose="02020600040205080304" pitchFamily="18" charset="-128"/>
                <a:ea typeface="ＭＳ Ｐ明朝" panose="02020600040205080304" pitchFamily="18" charset="-128"/>
              </a:rPr>
              <a:t>システム要求事項定義プロセス　を振り返りましょう。</a:t>
            </a:r>
            <a:endParaRPr kumimoji="1" lang="en-US" altLang="ja-JP" dirty="0">
              <a:latin typeface="ＭＳ Ｐ明朝" panose="02020600040205080304" pitchFamily="18" charset="-128"/>
              <a:ea typeface="ＭＳ Ｐ明朝" panose="02020600040205080304" pitchFamily="18" charset="-128"/>
            </a:endParaRPr>
          </a:p>
          <a:p>
            <a:r>
              <a:rPr kumimoji="1" lang="ja-JP" altLang="en-US" dirty="0">
                <a:latin typeface="ＭＳ Ｐ明朝" panose="02020600040205080304" pitchFamily="18" charset="-128"/>
                <a:ea typeface="ＭＳ Ｐ明朝" panose="02020600040205080304" pitchFamily="18" charset="-128"/>
              </a:rPr>
              <a:t>　システムがどう振る舞い、何を提供するかを技術観点で検討して定義します。</a:t>
            </a:r>
            <a:endParaRPr kumimoji="1" lang="en-US" altLang="ja-JP" dirty="0">
              <a:latin typeface="ＭＳ Ｐ明朝" panose="02020600040205080304" pitchFamily="18" charset="-128"/>
              <a:ea typeface="ＭＳ Ｐ明朝" panose="02020600040205080304" pitchFamily="18" charset="-128"/>
            </a:endParaRPr>
          </a:p>
          <a:p>
            <a:r>
              <a:rPr kumimoji="1" lang="ja-JP" altLang="en-US" dirty="0"/>
              <a:t>　</a:t>
            </a:r>
          </a:p>
        </p:txBody>
      </p:sp>
      <p:sp>
        <p:nvSpPr>
          <p:cNvPr id="4" name="スライド番号プレースホルダー 3"/>
          <p:cNvSpPr>
            <a:spLocks noGrp="1"/>
          </p:cNvSpPr>
          <p:nvPr>
            <p:ph type="sldNum" sz="quarter" idx="5"/>
          </p:nvPr>
        </p:nvSpPr>
        <p:spPr/>
        <p:txBody>
          <a:bodyPr/>
          <a:lstStyle/>
          <a:p>
            <a:pPr>
              <a:defRPr/>
            </a:pPr>
            <a:fld id="{674487B1-D75A-4A63-AAF7-4C40EEBA9B10}" type="slidenum">
              <a:rPr lang="en-US" altLang="ja-JP" smtClean="0"/>
              <a:pPr>
                <a:defRPr/>
              </a:pPr>
              <a:t>26</a:t>
            </a:fld>
            <a:endParaRPr lang="en-US" altLang="ja-JP"/>
          </a:p>
        </p:txBody>
      </p:sp>
    </p:spTree>
    <p:extLst>
      <p:ext uri="{BB962C8B-B14F-4D97-AF65-F5344CB8AC3E}">
        <p14:creationId xmlns:p14="http://schemas.microsoft.com/office/powerpoint/2010/main" val="132010607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kern="1200" dirty="0">
                <a:solidFill>
                  <a:schemeClr val="tx1"/>
                </a:solidFill>
                <a:latin typeface="+mn-ea"/>
                <a:ea typeface="+mn-ea"/>
                <a:cs typeface="+mn-cs"/>
              </a:rPr>
              <a:t>　</a:t>
            </a:r>
            <a:r>
              <a:rPr kumimoji="1" lang="ja-JP" altLang="en-US" kern="1200" dirty="0">
                <a:solidFill>
                  <a:schemeClr val="tx1"/>
                </a:solidFill>
                <a:latin typeface="ＭＳ Ｐ明朝" panose="02020600040205080304" pitchFamily="18" charset="-128"/>
                <a:ea typeface="ＭＳ Ｐ明朝" panose="02020600040205080304" pitchFamily="18" charset="-128"/>
                <a:cs typeface="+mn-cs"/>
              </a:rPr>
              <a:t>電子お薬手帳の例では、</a:t>
            </a:r>
            <a:r>
              <a:rPr lang="ja-JP" altLang="en-US" dirty="0">
                <a:latin typeface="ＭＳ Ｐ明朝" panose="02020600040205080304" pitchFamily="18" charset="-128"/>
                <a:ea typeface="ＭＳ Ｐ明朝" panose="02020600040205080304" pitchFamily="18" charset="-128"/>
              </a:rPr>
              <a:t>実現範囲検討のポリシーとして、安全要求と利便性の</a:t>
            </a:r>
            <a:r>
              <a:rPr lang="ja-JP" altLang="en-US" kern="0" dirty="0">
                <a:latin typeface="ＭＳ Ｐ明朝" panose="02020600040205080304" pitchFamily="18" charset="-128"/>
                <a:ea typeface="ＭＳ Ｐ明朝" panose="02020600040205080304" pitchFamily="18" charset="-128"/>
              </a:rPr>
              <a:t>両立を図る、ということを掲げています。</a:t>
            </a:r>
            <a:endParaRPr lang="en-US" altLang="ja-JP" kern="0" dirty="0">
              <a:latin typeface="ＭＳ Ｐ明朝" panose="02020600040205080304" pitchFamily="18" charset="-128"/>
              <a:ea typeface="ＭＳ Ｐ明朝" panose="02020600040205080304" pitchFamily="18" charset="-128"/>
            </a:endParaRPr>
          </a:p>
          <a:p>
            <a:endParaRPr lang="en-US" altLang="ja-JP" sz="1100" dirty="0">
              <a:latin typeface="+mn-ea"/>
            </a:endParaRPr>
          </a:p>
        </p:txBody>
      </p:sp>
      <p:sp>
        <p:nvSpPr>
          <p:cNvPr id="4" name="スライド番号プレースホルダー 3"/>
          <p:cNvSpPr>
            <a:spLocks noGrp="1"/>
          </p:cNvSpPr>
          <p:nvPr>
            <p:ph type="sldNum" sz="quarter" idx="5"/>
          </p:nvPr>
        </p:nvSpPr>
        <p:spPr/>
        <p:txBody>
          <a:bodyPr/>
          <a:lstStyle/>
          <a:p>
            <a:pPr>
              <a:defRPr/>
            </a:pPr>
            <a:fld id="{674487B1-D75A-4A63-AAF7-4C40EEBA9B10}" type="slidenum">
              <a:rPr lang="en-US" altLang="ja-JP" smtClean="0"/>
              <a:pPr>
                <a:defRPr/>
              </a:pPr>
              <a:t>27</a:t>
            </a:fld>
            <a:endParaRPr lang="en-US" altLang="ja-JP"/>
          </a:p>
        </p:txBody>
      </p:sp>
    </p:spTree>
    <p:extLst>
      <p:ext uri="{BB962C8B-B14F-4D97-AF65-F5344CB8AC3E}">
        <p14:creationId xmlns:p14="http://schemas.microsoft.com/office/powerpoint/2010/main" val="169404802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latin typeface="+mn-ea"/>
              </a:rPr>
              <a:t>　</a:t>
            </a:r>
            <a:r>
              <a:rPr lang="ja-JP" altLang="en-US" dirty="0">
                <a:latin typeface="ＭＳ Ｐ明朝" panose="02020600040205080304" pitchFamily="18" charset="-128"/>
              </a:rPr>
              <a:t>ではシート</a:t>
            </a:r>
            <a:r>
              <a:rPr lang="en-US" altLang="ja-JP" dirty="0">
                <a:latin typeface="ＭＳ Ｐ明朝" panose="02020600040205080304" pitchFamily="18" charset="-128"/>
              </a:rPr>
              <a:t>D</a:t>
            </a:r>
            <a:r>
              <a:rPr lang="ja-JP" altLang="en-US" dirty="0">
                <a:latin typeface="ＭＳ Ｐ明朝" panose="02020600040205080304" pitchFamily="18" charset="-128"/>
              </a:rPr>
              <a:t>作成に取り掛かってください。時間は</a:t>
            </a:r>
            <a:r>
              <a:rPr lang="en-US" altLang="ja-JP" dirty="0">
                <a:latin typeface="ＭＳ Ｐ明朝" panose="02020600040205080304" pitchFamily="18" charset="-128"/>
              </a:rPr>
              <a:t>XX</a:t>
            </a:r>
            <a:r>
              <a:rPr lang="ja-JP" altLang="en-US" dirty="0">
                <a:latin typeface="ＭＳ Ｐ明朝" panose="02020600040205080304" pitchFamily="18" charset="-128"/>
              </a:rPr>
              <a:t>時</a:t>
            </a:r>
            <a:r>
              <a:rPr lang="en-US" altLang="ja-JP" dirty="0">
                <a:latin typeface="ＭＳ Ｐ明朝" panose="02020600040205080304" pitchFamily="18" charset="-128"/>
              </a:rPr>
              <a:t>XX</a:t>
            </a:r>
            <a:r>
              <a:rPr lang="ja-JP" altLang="en-US" dirty="0">
                <a:latin typeface="ＭＳ Ｐ明朝" panose="02020600040205080304" pitchFamily="18" charset="-128"/>
              </a:rPr>
              <a:t>分までです。　</a:t>
            </a:r>
            <a:endParaRPr lang="en-US" altLang="ja-JP" dirty="0">
              <a:latin typeface="ＭＳ Ｐ明朝" panose="02020600040205080304" pitchFamily="18" charset="-128"/>
            </a:endParaRPr>
          </a:p>
          <a:p>
            <a:r>
              <a:rPr lang="ja-JP" altLang="en-US" dirty="0">
                <a:latin typeface="ＭＳ Ｐ明朝" panose="02020600040205080304" pitchFamily="18" charset="-128"/>
                <a:ea typeface="ＭＳ Ｐ明朝" panose="02020600040205080304" pitchFamily="18" charset="-128"/>
              </a:rPr>
              <a:t>　</a:t>
            </a:r>
            <a:r>
              <a:rPr lang="ja-JP" altLang="en-US" dirty="0">
                <a:latin typeface="ＭＳ Ｐ明朝" panose="02020600040205080304" pitchFamily="18" charset="-128"/>
              </a:rPr>
              <a:t>（演習③の説明開始から</a:t>
            </a:r>
            <a:r>
              <a:rPr lang="en-US" altLang="ja-JP" dirty="0">
                <a:latin typeface="ＭＳ Ｐ明朝" panose="02020600040205080304" pitchFamily="18" charset="-128"/>
              </a:rPr>
              <a:t>30</a:t>
            </a:r>
            <a:r>
              <a:rPr lang="ja-JP" altLang="en-US" dirty="0">
                <a:latin typeface="ＭＳ Ｐ明朝" panose="02020600040205080304" pitchFamily="18" charset="-128"/>
              </a:rPr>
              <a:t>分</a:t>
            </a:r>
            <a:r>
              <a:rPr lang="en-US" altLang="ja-JP" dirty="0">
                <a:latin typeface="ＭＳ Ｐ明朝" panose="02020600040205080304" pitchFamily="18" charset="-128"/>
              </a:rPr>
              <a:t>※</a:t>
            </a:r>
            <a:r>
              <a:rPr lang="ja-JP" altLang="en-US" dirty="0">
                <a:latin typeface="ＭＳ Ｐ明朝" panose="02020600040205080304" pitchFamily="18" charset="-128"/>
              </a:rPr>
              <a:t>を目安）</a:t>
            </a:r>
            <a:endParaRPr lang="en-US" altLang="ja-JP" dirty="0">
              <a:latin typeface="ＭＳ Ｐ明朝" panose="02020600040205080304" pitchFamily="18" charset="-128"/>
            </a:endParaRPr>
          </a:p>
          <a:p>
            <a:endParaRPr lang="en-US" altLang="ja-JP" dirty="0">
              <a:latin typeface="ＭＳ Ｐ明朝" panose="02020600040205080304" pitchFamily="18" charset="-128"/>
            </a:endParaRPr>
          </a:p>
          <a:p>
            <a:r>
              <a:rPr lang="ja-JP" altLang="en-US" dirty="0">
                <a:latin typeface="ＭＳ Ｐ明朝" panose="02020600040205080304" pitchFamily="18" charset="-128"/>
              </a:rPr>
              <a:t>　（演習中は　シート</a:t>
            </a:r>
            <a:r>
              <a:rPr lang="en-US" altLang="ja-JP" dirty="0">
                <a:latin typeface="ＭＳ Ｐ明朝" panose="02020600040205080304" pitchFamily="18" charset="-128"/>
              </a:rPr>
              <a:t>24</a:t>
            </a:r>
            <a:r>
              <a:rPr lang="ja-JP" altLang="en-US" dirty="0">
                <a:latin typeface="ＭＳ Ｐ明朝" panose="02020600040205080304" pitchFamily="18" charset="-128"/>
              </a:rPr>
              <a:t>　を投影）</a:t>
            </a:r>
            <a:endParaRPr lang="en-US" altLang="ja-JP" dirty="0">
              <a:latin typeface="ＭＳ Ｐ明朝" panose="02020600040205080304" pitchFamily="18" charset="-128"/>
            </a:endParaRPr>
          </a:p>
          <a:p>
            <a:r>
              <a:rPr lang="ja-JP" altLang="en-US" dirty="0">
                <a:latin typeface="ＭＳ Ｐ明朝" panose="02020600040205080304" pitchFamily="18" charset="-128"/>
              </a:rPr>
              <a:t>　　</a:t>
            </a:r>
            <a:endParaRPr lang="en-US" altLang="ja-JP" dirty="0">
              <a:latin typeface="ＭＳ Ｐ明朝" panose="02020600040205080304" pitchFamily="18" charset="-128"/>
            </a:endParaRPr>
          </a:p>
          <a:p>
            <a:r>
              <a:rPr lang="ja-JP" altLang="en-US" dirty="0">
                <a:latin typeface="ＭＳ Ｐ明朝" panose="02020600040205080304" pitchFamily="18" charset="-128"/>
              </a:rPr>
              <a:t>　（見て回りながら適宜助言。助言内容はＱＡシート参照）</a:t>
            </a:r>
            <a:endParaRPr lang="en-US" altLang="ja-JP" dirty="0">
              <a:latin typeface="ＭＳ Ｐ明朝" panose="02020600040205080304" pitchFamily="18" charset="-128"/>
            </a:endParaRPr>
          </a:p>
          <a:p>
            <a:endParaRPr lang="en-US" altLang="ja-JP" dirty="0">
              <a:latin typeface="ＭＳ Ｐ明朝" panose="02020600040205080304" pitchFamily="18" charset="-128"/>
            </a:endParaRPr>
          </a:p>
          <a:p>
            <a:endParaRPr lang="en-US" altLang="ja-JP" dirty="0">
              <a:latin typeface="ＭＳ Ｐ明朝" panose="02020600040205080304" pitchFamily="18" charset="-128"/>
            </a:endParaRPr>
          </a:p>
          <a:p>
            <a:r>
              <a:rPr lang="ja-JP" altLang="en-US" dirty="0">
                <a:latin typeface="ＭＳ Ｐ明朝" panose="02020600040205080304" pitchFamily="18" charset="-128"/>
              </a:rPr>
              <a:t>（</a:t>
            </a:r>
            <a:r>
              <a:rPr lang="en-US" altLang="ja-JP" dirty="0">
                <a:latin typeface="ＭＳ Ｐ明朝" panose="02020600040205080304" pitchFamily="18" charset="-128"/>
              </a:rPr>
              <a:t>※</a:t>
            </a:r>
            <a:r>
              <a:rPr lang="ja-JP" altLang="en-US" dirty="0">
                <a:latin typeface="ＭＳ Ｐ明朝" panose="02020600040205080304" pitchFamily="18" charset="-128"/>
              </a:rPr>
              <a:t>開発者はこの部分は得意なので、時間をかけずに完成する傾向が強く、冒頭の演習①で延伸した場合の時間吸収をここで実施）</a:t>
            </a:r>
            <a:endParaRPr kumimoji="1" lang="ja-JP" altLang="en-US" dirty="0">
              <a:latin typeface="ＭＳ Ｐ明朝" panose="02020600040205080304" pitchFamily="18" charset="-128"/>
              <a:ea typeface="ＭＳ Ｐ明朝" panose="02020600040205080304" pitchFamily="18" charset="-128"/>
            </a:endParaRPr>
          </a:p>
        </p:txBody>
      </p:sp>
      <p:sp>
        <p:nvSpPr>
          <p:cNvPr id="4" name="スライド番号プレースホルダー 3"/>
          <p:cNvSpPr>
            <a:spLocks noGrp="1"/>
          </p:cNvSpPr>
          <p:nvPr>
            <p:ph type="sldNum" sz="quarter" idx="5"/>
          </p:nvPr>
        </p:nvSpPr>
        <p:spPr/>
        <p:txBody>
          <a:bodyPr/>
          <a:lstStyle/>
          <a:p>
            <a:pPr>
              <a:defRPr/>
            </a:pPr>
            <a:fld id="{674487B1-D75A-4A63-AAF7-4C40EEBA9B10}" type="slidenum">
              <a:rPr lang="en-US" altLang="ja-JP" smtClean="0"/>
              <a:pPr>
                <a:defRPr/>
              </a:pPr>
              <a:t>28</a:t>
            </a:fld>
            <a:endParaRPr lang="en-US" altLang="ja-JP"/>
          </a:p>
        </p:txBody>
      </p:sp>
    </p:spTree>
    <p:extLst>
      <p:ext uri="{BB962C8B-B14F-4D97-AF65-F5344CB8AC3E}">
        <p14:creationId xmlns:p14="http://schemas.microsoft.com/office/powerpoint/2010/main" val="184530898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latin typeface="+mn-ea"/>
              </a:rPr>
              <a:t>　</a:t>
            </a:r>
            <a:r>
              <a:rPr lang="ja-JP" altLang="en-US" dirty="0">
                <a:latin typeface="ＭＳ Ｐ明朝" panose="02020600040205080304" pitchFamily="18" charset="-128"/>
              </a:rPr>
              <a:t>では最後の課題です。社長への提案として、提案の特色を　絵　で表現して発表してください。</a:t>
            </a:r>
            <a:endParaRPr lang="en-US" altLang="ja-JP" dirty="0">
              <a:latin typeface="ＭＳ Ｐ明朝" panose="02020600040205080304" pitchFamily="18" charset="-128"/>
            </a:endParaRPr>
          </a:p>
          <a:p>
            <a:r>
              <a:rPr lang="ja-JP" altLang="en-US" dirty="0">
                <a:latin typeface="ＭＳ Ｐ明朝" panose="02020600040205080304" pitchFamily="18" charset="-128"/>
              </a:rPr>
              <a:t>　細かい機能のことは語らなくても結構です。提案の特色を　各チーム</a:t>
            </a:r>
            <a:r>
              <a:rPr lang="en-US" altLang="ja-JP" dirty="0">
                <a:latin typeface="ＭＳ Ｐ明朝" panose="02020600040205080304" pitchFamily="18" charset="-128"/>
              </a:rPr>
              <a:t>2</a:t>
            </a:r>
            <a:r>
              <a:rPr lang="ja-JP" altLang="en-US" dirty="0">
                <a:latin typeface="ＭＳ Ｐ明朝" panose="02020600040205080304" pitchFamily="18" charset="-128"/>
              </a:rPr>
              <a:t>分　でプレゼンしていただきます。</a:t>
            </a:r>
            <a:endParaRPr lang="en-US" altLang="ja-JP" dirty="0">
              <a:latin typeface="ＭＳ Ｐ明朝" panose="02020600040205080304" pitchFamily="18" charset="-128"/>
            </a:endParaRPr>
          </a:p>
          <a:p>
            <a:r>
              <a:rPr lang="ja-JP" altLang="en-US" dirty="0">
                <a:latin typeface="ＭＳ Ｐ明朝" panose="02020600040205080304" pitchFamily="18" charset="-128"/>
              </a:rPr>
              <a:t>　今まで作ったものを補助資料として使っても構いませんが、メインは今回作る　絵　で説明するようにお願いします。</a:t>
            </a:r>
            <a:endParaRPr lang="en-US" altLang="ja-JP" dirty="0">
              <a:latin typeface="ＭＳ Ｐ明朝" panose="02020600040205080304" pitchFamily="18" charset="-128"/>
            </a:endParaRPr>
          </a:p>
          <a:p>
            <a:r>
              <a:rPr lang="ja-JP" altLang="en-US" dirty="0">
                <a:latin typeface="ＭＳ Ｐ明朝" panose="02020600040205080304" pitchFamily="18" charset="-128"/>
              </a:rPr>
              <a:t>　社長は</a:t>
            </a:r>
            <a:r>
              <a:rPr lang="en-US" altLang="ja-JP" dirty="0">
                <a:latin typeface="ＭＳ Ｐ明朝" panose="02020600040205080304" pitchFamily="18" charset="-128"/>
              </a:rPr>
              <a:t>IT</a:t>
            </a:r>
            <a:r>
              <a:rPr lang="ja-JP" altLang="en-US" dirty="0">
                <a:latin typeface="ＭＳ Ｐ明朝" panose="02020600040205080304" pitchFamily="18" charset="-128"/>
              </a:rPr>
              <a:t>の専門家ではないので、その点を十分に考慮して下さい。</a:t>
            </a:r>
            <a:endParaRPr lang="en-US" altLang="ja-JP" dirty="0">
              <a:latin typeface="ＭＳ Ｐ明朝" panose="02020600040205080304" pitchFamily="18" charset="-128"/>
            </a:endParaRPr>
          </a:p>
          <a:p>
            <a:endParaRPr lang="en-US" altLang="ja-JP" dirty="0">
              <a:latin typeface="ＭＳ Ｐ明朝" panose="02020600040205080304" pitchFamily="18" charset="-128"/>
            </a:endParaRPr>
          </a:p>
          <a:p>
            <a:r>
              <a:rPr lang="ja-JP" altLang="en-US" dirty="0">
                <a:latin typeface="ＭＳ Ｐ明朝" panose="02020600040205080304" pitchFamily="18" charset="-128"/>
              </a:rPr>
              <a:t>　</a:t>
            </a:r>
            <a:r>
              <a:rPr lang="en-US" altLang="ja-JP" dirty="0">
                <a:latin typeface="ＭＳ Ｐ明朝" panose="02020600040205080304" pitchFamily="18" charset="-128"/>
              </a:rPr>
              <a:t>15</a:t>
            </a:r>
            <a:r>
              <a:rPr lang="ja-JP" altLang="en-US" dirty="0">
                <a:latin typeface="ＭＳ Ｐ明朝" panose="02020600040205080304" pitchFamily="18" charset="-128"/>
              </a:rPr>
              <a:t>分後に発表を始めますので、発表者を決めておいてください。</a:t>
            </a:r>
            <a:endParaRPr lang="en-US" altLang="ja-JP" dirty="0">
              <a:latin typeface="ＭＳ Ｐ明朝" panose="02020600040205080304" pitchFamily="18" charset="-128"/>
            </a:endParaRPr>
          </a:p>
          <a:p>
            <a:endParaRPr lang="en-US" altLang="ja-JP" dirty="0">
              <a:latin typeface="ＭＳ Ｐ明朝" panose="02020600040205080304" pitchFamily="18" charset="-128"/>
              <a:ea typeface="ＭＳ Ｐ明朝" panose="02020600040205080304" pitchFamily="18" charset="-128"/>
            </a:endParaRPr>
          </a:p>
          <a:p>
            <a:r>
              <a:rPr lang="ja-JP" altLang="en-US" dirty="0">
                <a:latin typeface="ＭＳ Ｐ明朝" panose="02020600040205080304" pitchFamily="18" charset="-128"/>
              </a:rPr>
              <a:t>　</a:t>
            </a:r>
            <a:endParaRPr lang="en-US" altLang="ja-JP" dirty="0">
              <a:latin typeface="ＭＳ Ｐ明朝" panose="02020600040205080304" pitchFamily="18" charset="-128"/>
            </a:endParaRPr>
          </a:p>
          <a:p>
            <a:endParaRPr lang="en-US" altLang="ja-JP" dirty="0">
              <a:latin typeface="ＭＳ Ｐ明朝" panose="02020600040205080304" pitchFamily="18" charset="-128"/>
            </a:endParaRPr>
          </a:p>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674487B1-D75A-4A63-AAF7-4C40EEBA9B10}" type="slidenum">
              <a:rPr lang="en-US" altLang="ja-JP" smtClean="0"/>
              <a:pPr>
                <a:defRPr/>
              </a:pPr>
              <a:t>29</a:t>
            </a:fld>
            <a:endParaRPr lang="en-US" altLang="ja-JP"/>
          </a:p>
        </p:txBody>
      </p:sp>
    </p:spTree>
    <p:extLst>
      <p:ext uri="{BB962C8B-B14F-4D97-AF65-F5344CB8AC3E}">
        <p14:creationId xmlns:p14="http://schemas.microsoft.com/office/powerpoint/2010/main" val="4160381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latin typeface="ＭＳ Ｐゴシック" panose="020B0600070205080204" pitchFamily="50" charset="-128"/>
                <a:ea typeface="ＭＳ Ｐゴシック" panose="020B0600070205080204" pitchFamily="50" charset="-128"/>
              </a:rPr>
              <a:t>　３プロセスとはポイント</a:t>
            </a:r>
            <a:r>
              <a:rPr lang="en-US" altLang="ja-JP" dirty="0">
                <a:latin typeface="ＭＳ Ｐゴシック" panose="020B0600070205080204" pitchFamily="50" charset="-128"/>
                <a:ea typeface="ＭＳ Ｐゴシック" panose="020B0600070205080204" pitchFamily="50" charset="-128"/>
              </a:rPr>
              <a:t>×</a:t>
            </a:r>
            <a:r>
              <a:rPr lang="ja-JP" altLang="en-US" dirty="0">
                <a:latin typeface="ＭＳ Ｐゴシック" panose="020B0600070205080204" pitchFamily="50" charset="-128"/>
                <a:ea typeface="ＭＳ Ｐゴシック" panose="020B0600070205080204" pitchFamily="50" charset="-128"/>
              </a:rPr>
              <a:t>プロセス対応表のこの部分です。</a:t>
            </a:r>
            <a:endParaRPr lang="en-US" altLang="ja-JP" dirty="0">
              <a:latin typeface="ＭＳ Ｐゴシック" panose="020B0600070205080204" pitchFamily="50" charset="-128"/>
              <a:ea typeface="ＭＳ Ｐゴシック" panose="020B0600070205080204" pitchFamily="50" charset="-128"/>
            </a:endParaRPr>
          </a:p>
          <a:p>
            <a:r>
              <a:rPr lang="ja-JP" altLang="en-US" dirty="0">
                <a:latin typeface="ＭＳ Ｐゴシック" panose="020B0600070205080204" pitchFamily="50" charset="-128"/>
                <a:ea typeface="ＭＳ Ｐゴシック" panose="020B0600070205080204" pitchFamily="50" charset="-128"/>
              </a:rPr>
              <a:t>　各プロセスの活動で、４つのポイントに着目した活動を意識して取り組んでください。</a:t>
            </a:r>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674487B1-D75A-4A63-AAF7-4C40EEBA9B10}" type="slidenum">
              <a:rPr lang="en-US" altLang="ja-JP" smtClean="0"/>
              <a:pPr>
                <a:defRPr/>
              </a:pPr>
              <a:t>3</a:t>
            </a:fld>
            <a:endParaRPr lang="en-US" altLang="ja-JP"/>
          </a:p>
        </p:txBody>
      </p:sp>
    </p:spTree>
    <p:extLst>
      <p:ext uri="{BB962C8B-B14F-4D97-AF65-F5344CB8AC3E}">
        <p14:creationId xmlns:p14="http://schemas.microsoft.com/office/powerpoint/2010/main" val="10737966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　まずケースの説明をします。</a:t>
            </a:r>
            <a:endParaRPr kumimoji="1" lang="en-US" altLang="ja-JP" dirty="0"/>
          </a:p>
          <a:p>
            <a:endParaRPr kumimoji="1" lang="en-US" altLang="ja-JP" dirty="0"/>
          </a:p>
          <a:p>
            <a:endParaRPr kumimoji="1" lang="en-US" altLang="ja-JP" dirty="0"/>
          </a:p>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674487B1-D75A-4A63-AAF7-4C40EEBA9B10}" type="slidenum">
              <a:rPr lang="en-US" altLang="ja-JP" smtClean="0"/>
              <a:pPr>
                <a:defRPr/>
              </a:pPr>
              <a:t>4</a:t>
            </a:fld>
            <a:endParaRPr lang="en-US" altLang="ja-JP"/>
          </a:p>
        </p:txBody>
      </p:sp>
    </p:spTree>
    <p:extLst>
      <p:ext uri="{BB962C8B-B14F-4D97-AF65-F5344CB8AC3E}">
        <p14:creationId xmlns:p14="http://schemas.microsoft.com/office/powerpoint/2010/main" val="36240653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　</a:t>
            </a:r>
            <a:r>
              <a:rPr kumimoji="1" lang="ja-JP" altLang="en-US" dirty="0">
                <a:latin typeface="ＭＳ Ｐ明朝" panose="02020600040205080304" pitchFamily="18" charset="-128"/>
                <a:ea typeface="ＭＳ Ｐ明朝" panose="02020600040205080304" pitchFamily="18" charset="-128"/>
              </a:rPr>
              <a:t>舞台は、居酒屋チェーン店を展開する</a:t>
            </a:r>
            <a:r>
              <a:rPr kumimoji="1" lang="en-US" altLang="ja-JP" dirty="0">
                <a:latin typeface="ＭＳ Ｐ明朝" panose="02020600040205080304" pitchFamily="18" charset="-128"/>
                <a:ea typeface="ＭＳ Ｐ明朝" panose="02020600040205080304" pitchFamily="18" charset="-128"/>
              </a:rPr>
              <a:t>A</a:t>
            </a:r>
            <a:r>
              <a:rPr kumimoji="1" lang="ja-JP" altLang="en-US" dirty="0">
                <a:latin typeface="ＭＳ Ｐ明朝" panose="02020600040205080304" pitchFamily="18" charset="-128"/>
                <a:ea typeface="ＭＳ Ｐ明朝" panose="02020600040205080304" pitchFamily="18" charset="-128"/>
              </a:rPr>
              <a:t>社です。小料理店の</a:t>
            </a:r>
            <a:r>
              <a:rPr lang="ja-JP" altLang="en-US" dirty="0">
                <a:latin typeface="ＭＳ Ｐ明朝" panose="02020600040205080304" pitchFamily="18" charset="-128"/>
              </a:rPr>
              <a:t>オーナー兼調理人</a:t>
            </a:r>
            <a:r>
              <a:rPr kumimoji="1" lang="ja-JP" altLang="en-US" dirty="0">
                <a:latin typeface="ＭＳ Ｐ明朝" panose="02020600040205080304" pitchFamily="18" charset="-128"/>
                <a:ea typeface="ＭＳ Ｐ明朝" panose="02020600040205080304" pitchFamily="18" charset="-128"/>
              </a:rPr>
              <a:t>からスタートした</a:t>
            </a:r>
            <a:r>
              <a:rPr kumimoji="1" lang="en-US" altLang="ja-JP" dirty="0">
                <a:latin typeface="ＭＳ Ｐ明朝" panose="02020600040205080304" pitchFamily="18" charset="-128"/>
                <a:ea typeface="ＭＳ Ｐ明朝" panose="02020600040205080304" pitchFamily="18" charset="-128"/>
              </a:rPr>
              <a:t>B</a:t>
            </a:r>
            <a:r>
              <a:rPr kumimoji="1" lang="ja-JP" altLang="en-US" dirty="0">
                <a:latin typeface="ＭＳ Ｐ明朝" panose="02020600040205080304" pitchFamily="18" charset="-128"/>
                <a:ea typeface="ＭＳ Ｐ明朝" panose="02020600040205080304" pitchFamily="18" charset="-128"/>
              </a:rPr>
              <a:t>社長が１０店舗まで展開してきたチェーン店です。</a:t>
            </a:r>
            <a:endParaRPr kumimoji="1" lang="en-US" altLang="ja-JP" dirty="0">
              <a:latin typeface="ＭＳ Ｐ明朝" panose="02020600040205080304" pitchFamily="18" charset="-128"/>
              <a:ea typeface="ＭＳ Ｐ明朝" panose="02020600040205080304" pitchFamily="18" charset="-128"/>
            </a:endParaRPr>
          </a:p>
          <a:p>
            <a:r>
              <a:rPr kumimoji="1" lang="ja-JP" altLang="en-US" dirty="0">
                <a:latin typeface="ＭＳ Ｐ明朝" panose="02020600040205080304" pitchFamily="18" charset="-128"/>
                <a:ea typeface="ＭＳ Ｐ明朝" panose="02020600040205080304" pitchFamily="18" charset="-128"/>
              </a:rPr>
              <a:t>　最近、</a:t>
            </a:r>
            <a:r>
              <a:rPr lang="ja-JP" altLang="en-US" dirty="0">
                <a:latin typeface="ＭＳ Ｐ明朝" panose="02020600040205080304" pitchFamily="18" charset="-128"/>
              </a:rPr>
              <a:t>チェーン店全体の評判が下降し、来店客数の伸びが停滞してきました。経営として非常に問題と認識しています。</a:t>
            </a:r>
            <a:endParaRPr lang="en-US" altLang="ja-JP" dirty="0">
              <a:latin typeface="ＭＳ Ｐ明朝" panose="02020600040205080304" pitchFamily="18" charset="-128"/>
            </a:endParaRPr>
          </a:p>
          <a:p>
            <a:r>
              <a:rPr lang="ja-JP" altLang="en-US" dirty="0">
                <a:latin typeface="ＭＳ Ｐ明朝" panose="02020600040205080304" pitchFamily="18" charset="-128"/>
              </a:rPr>
              <a:t>　接客面のクレームが多発しＳＮＳ上で悪評が流布されるような事態があり、それ</a:t>
            </a:r>
            <a:r>
              <a:rPr lang="ja-JP" altLang="en-US" dirty="0">
                <a:latin typeface="ＭＳ Ｐ明朝" panose="02020600040205080304" pitchFamily="18" charset="-128"/>
                <a:ea typeface="ＭＳ Ｐ明朝" panose="02020600040205080304" pitchFamily="18" charset="-128"/>
              </a:rPr>
              <a:t>が停滞の想定原因として考えられます</a:t>
            </a:r>
            <a:r>
              <a:rPr lang="ja-JP" altLang="en-US" dirty="0">
                <a:latin typeface="ＭＳ Ｐ明朝" panose="02020600040205080304" pitchFamily="18" charset="-128"/>
              </a:rPr>
              <a:t>。</a:t>
            </a:r>
            <a:endParaRPr lang="en-US" altLang="ja-JP" dirty="0">
              <a:latin typeface="ＭＳ Ｐ明朝" panose="02020600040205080304" pitchFamily="18" charset="-128"/>
            </a:endParaRPr>
          </a:p>
          <a:p>
            <a:r>
              <a:rPr lang="ja-JP" altLang="en-US" dirty="0">
                <a:latin typeface="ＭＳ Ｐ明朝" panose="02020600040205080304" pitchFamily="18" charset="-128"/>
              </a:rPr>
              <a:t>　</a:t>
            </a:r>
            <a:r>
              <a:rPr lang="en-US" altLang="ja-JP" dirty="0">
                <a:latin typeface="ＭＳ Ｐ明朝" panose="02020600040205080304" pitchFamily="18" charset="-128"/>
              </a:rPr>
              <a:t>10</a:t>
            </a:r>
            <a:r>
              <a:rPr lang="ja-JP" altLang="en-US" dirty="0">
                <a:latin typeface="ＭＳ Ｐ明朝" panose="02020600040205080304" pitchFamily="18" charset="-128"/>
              </a:rPr>
              <a:t>店それぞれの店長はプレーイングマネージャーで、クレームはいつも目の行き届いていないところで発生していました。</a:t>
            </a:r>
            <a:endParaRPr lang="en-US" altLang="ja-JP" dirty="0">
              <a:latin typeface="ＭＳ Ｐ明朝" panose="02020600040205080304" pitchFamily="18" charset="-128"/>
            </a:endParaRPr>
          </a:p>
          <a:p>
            <a:r>
              <a:rPr lang="ja-JP" altLang="en-US" dirty="0">
                <a:latin typeface="ＭＳ Ｐ明朝" panose="02020600040205080304" pitchFamily="18" charset="-128"/>
              </a:rPr>
              <a:t>　クレームに対して店員がその内容を正確に把握できていないため、クレーム発生状況の情報が乏しく、クレーム客への的確な対応も、従業員への具体的な助言もできていないという状態です。</a:t>
            </a:r>
            <a:endParaRPr lang="en-US" altLang="ja-JP" dirty="0">
              <a:latin typeface="ＭＳ Ｐ明朝" panose="02020600040205080304" pitchFamily="18" charset="-128"/>
            </a:endParaRPr>
          </a:p>
          <a:p>
            <a:r>
              <a:rPr lang="ja-JP" altLang="en-US" dirty="0">
                <a:latin typeface="ＭＳ Ｐ明朝" panose="02020600040205080304" pitchFamily="18" charset="-128"/>
              </a:rPr>
              <a:t>　社長自身が数回臨店調査を実施したのですが、そういう日にはクレームが起きず、現場でクレーム発生の状況を確認することはできませんでした。</a:t>
            </a:r>
            <a:endParaRPr lang="en-US" altLang="ja-JP" dirty="0">
              <a:latin typeface="ＭＳ Ｐ明朝" panose="02020600040205080304" pitchFamily="18" charset="-128"/>
            </a:endParaRPr>
          </a:p>
          <a:p>
            <a:r>
              <a:rPr lang="ja-JP" altLang="en-US" dirty="0">
                <a:latin typeface="ＭＳ Ｐ明朝" panose="02020600040205080304" pitchFamily="18" charset="-128"/>
              </a:rPr>
              <a:t>　そういう状況で、社長はあるところで</a:t>
            </a:r>
            <a:r>
              <a:rPr lang="en-US" altLang="ja-JP" dirty="0">
                <a:latin typeface="ＭＳ Ｐ明朝" panose="02020600040205080304" pitchFamily="18" charset="-128"/>
                <a:ea typeface="ＭＳ Ｐ明朝" panose="02020600040205080304" pitchFamily="18" charset="-128"/>
              </a:rPr>
              <a:t>Mary</a:t>
            </a:r>
            <a:r>
              <a:rPr lang="ja-JP" altLang="en-US" dirty="0">
                <a:latin typeface="ＭＳ Ｐ明朝" panose="02020600040205080304" pitchFamily="18" charset="-128"/>
                <a:ea typeface="ＭＳ Ｐ明朝" panose="02020600040205080304" pitchFamily="18" charset="-128"/>
              </a:rPr>
              <a:t>という名前のサービス</a:t>
            </a:r>
            <a:r>
              <a:rPr lang="ja-JP" altLang="en-US" dirty="0">
                <a:latin typeface="ＭＳ Ｐ明朝" panose="02020600040205080304" pitchFamily="18" charset="-128"/>
              </a:rPr>
              <a:t>のことを知りました。多拠点の画像と音声の記録・収集機能と、それらの検索・参照機能がコンパクトにまとめられているものでした。社長は、これをうまく使うと、自分の目となり耳となり、問題発生の状況を把握できると考えたのです。</a:t>
            </a:r>
            <a:endParaRPr lang="en-US" altLang="ja-JP" dirty="0">
              <a:latin typeface="ＭＳ Ｐ明朝" panose="02020600040205080304" pitchFamily="18" charset="-128"/>
            </a:endParaRPr>
          </a:p>
          <a:p>
            <a:r>
              <a:rPr lang="ja-JP" altLang="en-US" dirty="0">
                <a:latin typeface="ＭＳ Ｐ明朝" panose="02020600040205080304" pitchFamily="18" charset="-128"/>
              </a:rPr>
              <a:t>　そこで、「映像と音声を記録して、仕事の様子を後から参照して顧客クレームの原因調査に活用するシステム」の提案をコンサルティング会社に要請しました。</a:t>
            </a:r>
            <a:endParaRPr lang="en-US" altLang="ja-JP" dirty="0">
              <a:latin typeface="ＭＳ Ｐ明朝" panose="02020600040205080304" pitchFamily="18" charset="-128"/>
            </a:endParaRPr>
          </a:p>
          <a:p>
            <a:endParaRPr kumimoji="1" lang="en-US" altLang="ja-JP" dirty="0"/>
          </a:p>
        </p:txBody>
      </p:sp>
      <p:sp>
        <p:nvSpPr>
          <p:cNvPr id="4" name="スライド番号プレースホルダー 3"/>
          <p:cNvSpPr>
            <a:spLocks noGrp="1"/>
          </p:cNvSpPr>
          <p:nvPr>
            <p:ph type="sldNum" sz="quarter" idx="5"/>
          </p:nvPr>
        </p:nvSpPr>
        <p:spPr/>
        <p:txBody>
          <a:bodyPr/>
          <a:lstStyle/>
          <a:p>
            <a:pPr>
              <a:defRPr/>
            </a:pPr>
            <a:fld id="{674487B1-D75A-4A63-AAF7-4C40EEBA9B10}" type="slidenum">
              <a:rPr lang="en-US" altLang="ja-JP" smtClean="0"/>
              <a:pPr>
                <a:defRPr/>
              </a:pPr>
              <a:t>5</a:t>
            </a:fld>
            <a:endParaRPr lang="en-US" altLang="ja-JP"/>
          </a:p>
        </p:txBody>
      </p:sp>
    </p:spTree>
    <p:extLst>
      <p:ext uri="{BB962C8B-B14F-4D97-AF65-F5344CB8AC3E}">
        <p14:creationId xmlns:p14="http://schemas.microsoft.com/office/powerpoint/2010/main" val="4648766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　ここで</a:t>
            </a:r>
            <a:r>
              <a:rPr kumimoji="1" lang="en-US" altLang="ja-JP" dirty="0"/>
              <a:t>Mary</a:t>
            </a:r>
            <a:r>
              <a:rPr kumimoji="1" lang="ja-JP" altLang="en-US" dirty="0"/>
              <a:t>がどんなものかイメージしていただくために絵で示しました。</a:t>
            </a:r>
            <a:endParaRPr kumimoji="1" lang="en-US" altLang="ja-JP" dirty="0"/>
          </a:p>
          <a:p>
            <a:r>
              <a:rPr kumimoji="1" lang="ja-JP" altLang="en-US" dirty="0"/>
              <a:t>　大まかに絵を観ていただくとわかるように、店舗ごとにビデオカメラ、マイクで情報を収集し、パソコンで見られる仕組みです。クラウドにも格納してデータ保存でき、本社で見ることができます。</a:t>
            </a:r>
            <a:endParaRPr kumimoji="1" lang="en-US" altLang="ja-JP" dirty="0"/>
          </a:p>
          <a:p>
            <a:endParaRPr kumimoji="1" lang="en-US" altLang="ja-JP" dirty="0"/>
          </a:p>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674487B1-D75A-4A63-AAF7-4C40EEBA9B10}" type="slidenum">
              <a:rPr lang="en-US" altLang="ja-JP" smtClean="0"/>
              <a:pPr>
                <a:defRPr/>
              </a:pPr>
              <a:t>6</a:t>
            </a:fld>
            <a:endParaRPr lang="en-US" altLang="ja-JP"/>
          </a:p>
        </p:txBody>
      </p:sp>
    </p:spTree>
    <p:extLst>
      <p:ext uri="{BB962C8B-B14F-4D97-AF65-F5344CB8AC3E}">
        <p14:creationId xmlns:p14="http://schemas.microsoft.com/office/powerpoint/2010/main" val="17210350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　</a:t>
            </a:r>
            <a:r>
              <a:rPr kumimoji="1" lang="en-US" altLang="ja-JP" dirty="0">
                <a:latin typeface="ＭＳ Ｐ明朝" panose="02020600040205080304" pitchFamily="18" charset="-128"/>
                <a:ea typeface="ＭＳ Ｐ明朝" panose="02020600040205080304" pitchFamily="18" charset="-128"/>
              </a:rPr>
              <a:t>Mary</a:t>
            </a:r>
            <a:r>
              <a:rPr kumimoji="1" lang="ja-JP" altLang="en-US" dirty="0">
                <a:latin typeface="ＭＳ Ｐ明朝" panose="02020600040205080304" pitchFamily="18" charset="-128"/>
                <a:ea typeface="ＭＳ Ｐ明朝" panose="02020600040205080304" pitchFamily="18" charset="-128"/>
              </a:rPr>
              <a:t>の機能をここに列挙しました。</a:t>
            </a:r>
            <a:endParaRPr kumimoji="1" lang="en-US" altLang="ja-JP" dirty="0">
              <a:latin typeface="ＭＳ Ｐ明朝" panose="02020600040205080304" pitchFamily="18" charset="-128"/>
              <a:ea typeface="ＭＳ Ｐ明朝" panose="02020600040205080304" pitchFamily="18" charset="-128"/>
            </a:endParaRPr>
          </a:p>
          <a:p>
            <a:pPr defTabSz="922355">
              <a:defRPr/>
            </a:pPr>
            <a:r>
              <a:rPr lang="ja-JP" altLang="en-US" dirty="0">
                <a:latin typeface="ＭＳ Ｐ明朝" panose="02020600040205080304" pitchFamily="18" charset="-128"/>
              </a:rPr>
              <a:t>　なお、ここに書かれた基本機能に無いものはカスタマイズによる機能追加として検討することができます。</a:t>
            </a:r>
            <a:endParaRPr lang="en-US" altLang="ja-JP" dirty="0">
              <a:latin typeface="ＭＳ Ｐ明朝" panose="02020600040205080304" pitchFamily="18" charset="-128"/>
            </a:endParaRPr>
          </a:p>
          <a:p>
            <a:r>
              <a:rPr kumimoji="1" lang="ja-JP" altLang="en-US" dirty="0">
                <a:latin typeface="ＭＳ Ｐ明朝" panose="02020600040205080304" pitchFamily="18" charset="-128"/>
                <a:ea typeface="ＭＳ Ｐ明朝" panose="02020600040205080304" pitchFamily="18" charset="-128"/>
              </a:rPr>
              <a:t>　</a:t>
            </a:r>
            <a:r>
              <a:rPr kumimoji="1" lang="en-US" altLang="ja-JP" dirty="0">
                <a:latin typeface="ＭＳ Ｐ明朝" panose="02020600040205080304" pitchFamily="18" charset="-128"/>
                <a:ea typeface="ＭＳ Ｐ明朝" panose="02020600040205080304" pitchFamily="18" charset="-128"/>
              </a:rPr>
              <a:t>Mary</a:t>
            </a:r>
            <a:r>
              <a:rPr kumimoji="1" lang="ja-JP" altLang="en-US" dirty="0">
                <a:latin typeface="ＭＳ Ｐ明朝" panose="02020600040205080304" pitchFamily="18" charset="-128"/>
                <a:ea typeface="ＭＳ Ｐ明朝" panose="02020600040205080304" pitchFamily="18" charset="-128"/>
              </a:rPr>
              <a:t>の機能についての詳しい内容は演習の中で必要に応じてご覧ください。</a:t>
            </a:r>
            <a:endParaRPr kumimoji="1" lang="en-US" altLang="ja-JP" dirty="0">
              <a:latin typeface="ＭＳ Ｐ明朝" panose="02020600040205080304" pitchFamily="18" charset="-128"/>
              <a:ea typeface="ＭＳ Ｐ明朝" panose="02020600040205080304" pitchFamily="18" charset="-128"/>
            </a:endParaRPr>
          </a:p>
          <a:p>
            <a:endParaRPr kumimoji="1" lang="en-US" altLang="ja-JP" dirty="0">
              <a:latin typeface="ＭＳ Ｐ明朝" panose="02020600040205080304" pitchFamily="18" charset="-128"/>
              <a:ea typeface="ＭＳ Ｐ明朝" panose="02020600040205080304" pitchFamily="18" charset="-128"/>
            </a:endParaRPr>
          </a:p>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674487B1-D75A-4A63-AAF7-4C40EEBA9B10}" type="slidenum">
              <a:rPr lang="en-US" altLang="ja-JP" smtClean="0"/>
              <a:pPr>
                <a:defRPr/>
              </a:pPr>
              <a:t>7</a:t>
            </a:fld>
            <a:endParaRPr lang="en-US" altLang="ja-JP"/>
          </a:p>
        </p:txBody>
      </p:sp>
    </p:spTree>
    <p:extLst>
      <p:ext uri="{BB962C8B-B14F-4D97-AF65-F5344CB8AC3E}">
        <p14:creationId xmlns:p14="http://schemas.microsoft.com/office/powerpoint/2010/main" val="38833418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　　</a:t>
            </a:r>
            <a:r>
              <a:rPr kumimoji="1" lang="ja-JP" altLang="en-US" dirty="0">
                <a:latin typeface="ＭＳ Ｐ明朝" panose="02020600040205080304" pitchFamily="18" charset="-128"/>
                <a:ea typeface="ＭＳ Ｐ明朝" panose="02020600040205080304" pitchFamily="18" charset="-128"/>
              </a:rPr>
              <a:t>依頼を受けたコンサルティング会社は、早速動き始めました。</a:t>
            </a:r>
            <a:endParaRPr kumimoji="1" lang="en-US" altLang="ja-JP" dirty="0">
              <a:latin typeface="ＭＳ Ｐ明朝" panose="02020600040205080304" pitchFamily="18" charset="-128"/>
              <a:ea typeface="ＭＳ Ｐ明朝" panose="02020600040205080304" pitchFamily="18" charset="-128"/>
            </a:endParaRPr>
          </a:p>
          <a:p>
            <a:r>
              <a:rPr kumimoji="1" lang="ja-JP" altLang="en-US" dirty="0">
                <a:latin typeface="ＭＳ Ｐ明朝" panose="02020600040205080304" pitchFamily="18" charset="-128"/>
                <a:ea typeface="ＭＳ Ｐ明朝" panose="02020600040205080304" pitchFamily="18" charset="-128"/>
              </a:rPr>
              <a:t>　まずこのチェーン店のことを知るために店舗視察を実施しました。</a:t>
            </a:r>
            <a:endParaRPr kumimoji="1" lang="en-US" altLang="ja-JP" dirty="0">
              <a:latin typeface="ＭＳ Ｐ明朝" panose="02020600040205080304" pitchFamily="18" charset="-128"/>
              <a:ea typeface="ＭＳ Ｐ明朝" panose="02020600040205080304" pitchFamily="18" charset="-128"/>
            </a:endParaRPr>
          </a:p>
          <a:p>
            <a:r>
              <a:rPr kumimoji="1" lang="ja-JP" altLang="en-US" dirty="0">
                <a:latin typeface="ＭＳ Ｐ明朝" panose="02020600040205080304" pitchFamily="18" charset="-128"/>
                <a:ea typeface="ＭＳ Ｐ明朝" panose="02020600040205080304" pitchFamily="18" charset="-128"/>
              </a:rPr>
              <a:t>　そして</a:t>
            </a:r>
            <a:r>
              <a:rPr kumimoji="1" lang="en-US" altLang="ja-JP" dirty="0">
                <a:latin typeface="ＭＳ Ｐ明朝" panose="02020600040205080304" pitchFamily="18" charset="-128"/>
                <a:ea typeface="ＭＳ Ｐ明朝" panose="02020600040205080304" pitchFamily="18" charset="-128"/>
              </a:rPr>
              <a:t>A</a:t>
            </a:r>
            <a:r>
              <a:rPr kumimoji="1" lang="ja-JP" altLang="en-US" dirty="0">
                <a:latin typeface="ＭＳ Ｐ明朝" panose="02020600040205080304" pitchFamily="18" charset="-128"/>
                <a:ea typeface="ＭＳ Ｐ明朝" panose="02020600040205080304" pitchFamily="18" charset="-128"/>
              </a:rPr>
              <a:t>社の関係者の声を集めました。それをここに表しています。</a:t>
            </a:r>
            <a:endParaRPr kumimoji="1" lang="en-US" altLang="ja-JP" dirty="0">
              <a:latin typeface="ＭＳ Ｐ明朝" panose="02020600040205080304" pitchFamily="18" charset="-128"/>
              <a:ea typeface="ＭＳ Ｐ明朝" panose="02020600040205080304" pitchFamily="18" charset="-128"/>
            </a:endParaRPr>
          </a:p>
          <a:p>
            <a:r>
              <a:rPr lang="ja-JP" altLang="en-US" dirty="0">
                <a:latin typeface="ＭＳ Ｐ明朝" panose="02020600040205080304" pitchFamily="18" charset="-128"/>
                <a:ea typeface="ＭＳ Ｐ明朝" panose="02020600040205080304" pitchFamily="18" charset="-128"/>
              </a:rPr>
              <a:t>　すべてはここで読み上げず、演習の中で読んで確認していただくことにしますが、いくつかを紹介します。</a:t>
            </a:r>
            <a:endParaRPr lang="en-US" altLang="ja-JP" dirty="0">
              <a:latin typeface="ＭＳ Ｐ明朝" panose="02020600040205080304" pitchFamily="18" charset="-128"/>
              <a:ea typeface="ＭＳ Ｐ明朝" panose="02020600040205080304" pitchFamily="18" charset="-128"/>
            </a:endParaRPr>
          </a:p>
          <a:p>
            <a:endParaRPr kumimoji="1" lang="en-US" altLang="ja-JP" dirty="0">
              <a:latin typeface="ＭＳ Ｐ明朝" panose="02020600040205080304" pitchFamily="18" charset="-128"/>
              <a:ea typeface="ＭＳ Ｐ明朝" panose="02020600040205080304" pitchFamily="18" charset="-128"/>
            </a:endParaRPr>
          </a:p>
          <a:p>
            <a:r>
              <a:rPr kumimoji="1" lang="ja-JP" altLang="en-US" dirty="0">
                <a:latin typeface="ＭＳ Ｐ明朝" panose="02020600040205080304" pitchFamily="18" charset="-128"/>
                <a:ea typeface="ＭＳ Ｐ明朝" panose="02020600040205080304" pitchFamily="18" charset="-128"/>
              </a:rPr>
              <a:t>　</a:t>
            </a:r>
            <a:r>
              <a:rPr kumimoji="1" lang="en-US" altLang="ja-JP" dirty="0">
                <a:latin typeface="ＭＳ Ｐ明朝" panose="02020600040205080304" pitchFamily="18" charset="-128"/>
                <a:ea typeface="ＭＳ Ｐ明朝" panose="02020600040205080304" pitchFamily="18" charset="-128"/>
              </a:rPr>
              <a:t>B</a:t>
            </a:r>
            <a:r>
              <a:rPr kumimoji="1" lang="ja-JP" altLang="en-US" dirty="0">
                <a:latin typeface="ＭＳ Ｐ明朝" panose="02020600040205080304" pitchFamily="18" charset="-128"/>
                <a:ea typeface="ＭＳ Ｐ明朝" panose="02020600040205080304" pitchFamily="18" charset="-128"/>
              </a:rPr>
              <a:t>社長は</a:t>
            </a:r>
            <a:endParaRPr kumimoji="1" lang="en-US" altLang="ja-JP" dirty="0">
              <a:latin typeface="ＭＳ Ｐ明朝" panose="02020600040205080304" pitchFamily="18" charset="-128"/>
              <a:ea typeface="ＭＳ Ｐ明朝" panose="02020600040205080304" pitchFamily="18" charset="-128"/>
            </a:endParaRPr>
          </a:p>
          <a:p>
            <a:r>
              <a:rPr kumimoji="1" lang="ja-JP" altLang="en-US" dirty="0">
                <a:latin typeface="ＭＳ Ｐ明朝" panose="02020600040205080304" pitchFamily="18" charset="-128"/>
                <a:ea typeface="ＭＳ Ｐ明朝" panose="02020600040205080304" pitchFamily="18" charset="-128"/>
              </a:rPr>
              <a:t>　「クレームがチェーン店全体の評判を落としており、とにかくクレームを無くしたいので、映像と音声でクレーム状況を把握したい。」　と言っています。</a:t>
            </a:r>
            <a:endParaRPr kumimoji="1" lang="en-US" altLang="ja-JP" dirty="0">
              <a:latin typeface="ＭＳ Ｐ明朝" panose="02020600040205080304" pitchFamily="18" charset="-128"/>
              <a:ea typeface="ＭＳ Ｐ明朝" panose="02020600040205080304" pitchFamily="18" charset="-128"/>
            </a:endParaRPr>
          </a:p>
          <a:p>
            <a:endParaRPr kumimoji="1" lang="en-US" altLang="ja-JP" dirty="0">
              <a:latin typeface="ＭＳ Ｐ明朝" panose="02020600040205080304" pitchFamily="18" charset="-128"/>
              <a:ea typeface="ＭＳ Ｐ明朝" panose="02020600040205080304" pitchFamily="18" charset="-128"/>
            </a:endParaRPr>
          </a:p>
          <a:p>
            <a:r>
              <a:rPr kumimoji="1" lang="ja-JP" altLang="en-US" dirty="0">
                <a:latin typeface="ＭＳ Ｐ明朝" panose="02020600040205080304" pitchFamily="18" charset="-128"/>
                <a:ea typeface="ＭＳ Ｐ明朝" panose="02020600040205080304" pitchFamily="18" charset="-128"/>
              </a:rPr>
              <a:t>　お客様は</a:t>
            </a:r>
            <a:endParaRPr kumimoji="1" lang="en-US" altLang="ja-JP" dirty="0">
              <a:latin typeface="ＭＳ Ｐ明朝" panose="02020600040205080304" pitchFamily="18" charset="-128"/>
              <a:ea typeface="ＭＳ Ｐ明朝" panose="02020600040205080304" pitchFamily="18" charset="-128"/>
            </a:endParaRPr>
          </a:p>
          <a:p>
            <a:pPr defTabSz="922355">
              <a:defRPr/>
            </a:pPr>
            <a:r>
              <a:rPr lang="ja-JP" altLang="en-US" dirty="0">
                <a:latin typeface="ＭＳ Ｐ明朝" panose="02020600040205080304" pitchFamily="18" charset="-128"/>
              </a:rPr>
              <a:t>　「接客係との会話は聞かれてもいいが、内輪の会話は聞かれたくないし、もちろん録音されたくない。」という意見が強くありました。</a:t>
            </a:r>
            <a:endParaRPr lang="en-US" altLang="ja-JP" dirty="0">
              <a:latin typeface="ＭＳ Ｐ明朝" panose="02020600040205080304" pitchFamily="18" charset="-128"/>
            </a:endParaRPr>
          </a:p>
          <a:p>
            <a:endParaRPr kumimoji="1" lang="en-US" altLang="ja-JP" dirty="0">
              <a:latin typeface="ＭＳ Ｐ明朝" panose="02020600040205080304" pitchFamily="18" charset="-128"/>
              <a:ea typeface="ＭＳ Ｐ明朝" panose="02020600040205080304" pitchFamily="18" charset="-128"/>
            </a:endParaRPr>
          </a:p>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674487B1-D75A-4A63-AAF7-4C40EEBA9B10}" type="slidenum">
              <a:rPr lang="en-US" altLang="ja-JP" smtClean="0"/>
              <a:pPr>
                <a:defRPr/>
              </a:pPr>
              <a:t>8</a:t>
            </a:fld>
            <a:endParaRPr lang="en-US" altLang="ja-JP"/>
          </a:p>
        </p:txBody>
      </p:sp>
    </p:spTree>
    <p:extLst>
      <p:ext uri="{BB962C8B-B14F-4D97-AF65-F5344CB8AC3E}">
        <p14:creationId xmlns:p14="http://schemas.microsoft.com/office/powerpoint/2010/main" val="42220190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22355">
              <a:defRPr/>
            </a:pPr>
            <a:r>
              <a:rPr kumimoji="1" lang="ja-JP" altLang="en-US" dirty="0"/>
              <a:t>　</a:t>
            </a:r>
            <a:r>
              <a:rPr kumimoji="1" lang="ja-JP" altLang="en-US" dirty="0">
                <a:latin typeface="ＭＳ Ｐ明朝" panose="02020600040205080304" pitchFamily="18" charset="-128"/>
                <a:ea typeface="ＭＳ Ｐ明朝" panose="02020600040205080304" pitchFamily="18" charset="-128"/>
              </a:rPr>
              <a:t>店長の数人からは</a:t>
            </a:r>
            <a:endParaRPr kumimoji="1" lang="en-US" altLang="ja-JP" dirty="0">
              <a:latin typeface="ＭＳ Ｐ明朝" panose="02020600040205080304" pitchFamily="18" charset="-128"/>
              <a:ea typeface="ＭＳ Ｐ明朝" panose="02020600040205080304" pitchFamily="18" charset="-128"/>
            </a:endParaRPr>
          </a:p>
          <a:p>
            <a:pPr lvl="0">
              <a:defRPr/>
            </a:pPr>
            <a:r>
              <a:rPr kumimoji="1" lang="ja-JP" altLang="en-US" dirty="0">
                <a:latin typeface="ＭＳ Ｐ明朝" panose="02020600040205080304" pitchFamily="18" charset="-128"/>
                <a:ea typeface="ＭＳ Ｐ明朝" panose="02020600040205080304" pitchFamily="18" charset="-128"/>
              </a:rPr>
              <a:t>　「クレームには困っているので、</a:t>
            </a:r>
            <a:r>
              <a:rPr lang="ja-JP" altLang="en-US" dirty="0">
                <a:latin typeface="ＭＳ Ｐ明朝" panose="02020600040205080304" pitchFamily="18" charset="-128"/>
              </a:rPr>
              <a:t>映像と音声で確認できるならクレーム後の対応に有効だと思う。」という肯定的な意見や</a:t>
            </a:r>
            <a:r>
              <a:rPr lang="ja-JP" altLang="en-US" dirty="0">
                <a:latin typeface="ＭＳ Ｐ明朝" panose="02020600040205080304" pitchFamily="18" charset="-128"/>
                <a:ea typeface="ＭＳ Ｐ明朝" panose="02020600040205080304" pitchFamily="18" charset="-128"/>
              </a:rPr>
              <a:t>「映像と音声をとることにはいろいろな意味で</a:t>
            </a:r>
            <a:r>
              <a:rPr lang="ja-JP" altLang="en-US" dirty="0">
                <a:latin typeface="ＭＳ Ｐ明朝" panose="02020600040205080304" pitchFamily="18" charset="-128"/>
              </a:rPr>
              <a:t>不安もあり、小さく試してみてから広げる方がよい。」という慎重な意見が聞かれました。</a:t>
            </a:r>
            <a:endParaRPr lang="en-US" altLang="ja-JP" dirty="0">
              <a:latin typeface="ＭＳ Ｐ明朝" panose="02020600040205080304" pitchFamily="18" charset="-128"/>
            </a:endParaRPr>
          </a:p>
          <a:p>
            <a:endParaRPr kumimoji="1" lang="en-US" altLang="ja-JP" dirty="0">
              <a:latin typeface="ＭＳ Ｐ明朝" panose="02020600040205080304" pitchFamily="18" charset="-128"/>
              <a:ea typeface="ＭＳ Ｐ明朝" panose="02020600040205080304" pitchFamily="18" charset="-128"/>
            </a:endParaRPr>
          </a:p>
          <a:p>
            <a:r>
              <a:rPr kumimoji="1" lang="ja-JP" altLang="en-US" dirty="0">
                <a:latin typeface="ＭＳ Ｐ明朝" panose="02020600040205080304" pitchFamily="18" charset="-128"/>
                <a:ea typeface="ＭＳ Ｐ明朝" panose="02020600040205080304" pitchFamily="18" charset="-128"/>
              </a:rPr>
              <a:t>　接客係の数人の声も集めました</a:t>
            </a:r>
            <a:endParaRPr kumimoji="1" lang="en-US" altLang="ja-JP" dirty="0">
              <a:latin typeface="ＭＳ Ｐ明朝" panose="02020600040205080304" pitchFamily="18" charset="-128"/>
              <a:ea typeface="ＭＳ Ｐ明朝" panose="02020600040205080304" pitchFamily="18" charset="-128"/>
            </a:endParaRPr>
          </a:p>
          <a:p>
            <a:r>
              <a:rPr lang="ja-JP" altLang="en-US" dirty="0">
                <a:latin typeface="ＭＳ Ｐ明朝" panose="02020600040205080304" pitchFamily="18" charset="-128"/>
              </a:rPr>
              <a:t>　「映像と音声を残すなら自分たちでもその映像と音声を確認したい。」という前向きな声や、「録音の仕方によっては自分たちの内輪の会話や手洗いに行った際の音まで録音されると嫌だ。」と気にする声もありました。</a:t>
            </a:r>
            <a:endParaRPr lang="en-US" altLang="ja-JP" dirty="0">
              <a:latin typeface="ＭＳ Ｐ明朝" panose="02020600040205080304" pitchFamily="18" charset="-128"/>
            </a:endParaRPr>
          </a:p>
          <a:p>
            <a:endParaRPr kumimoji="1" lang="en-US" altLang="ja-JP" dirty="0">
              <a:latin typeface="ＭＳ Ｐ明朝" panose="02020600040205080304" pitchFamily="18" charset="-128"/>
              <a:ea typeface="ＭＳ Ｐ明朝" panose="02020600040205080304" pitchFamily="18" charset="-128"/>
            </a:endParaRPr>
          </a:p>
          <a:p>
            <a:endParaRPr kumimoji="1" lang="en-US" altLang="ja-JP" dirty="0">
              <a:latin typeface="ＭＳ Ｐ明朝" panose="02020600040205080304" pitchFamily="18" charset="-128"/>
              <a:ea typeface="ＭＳ Ｐ明朝" panose="02020600040205080304" pitchFamily="18" charset="-128"/>
            </a:endParaRPr>
          </a:p>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674487B1-D75A-4A63-AAF7-4C40EEBA9B10}" type="slidenum">
              <a:rPr lang="en-US" altLang="ja-JP" smtClean="0"/>
              <a:pPr>
                <a:defRPr/>
              </a:pPr>
              <a:t>9</a:t>
            </a:fld>
            <a:endParaRPr lang="en-US" altLang="ja-JP"/>
          </a:p>
        </p:txBody>
      </p:sp>
    </p:spTree>
    <p:extLst>
      <p:ext uri="{BB962C8B-B14F-4D97-AF65-F5344CB8AC3E}">
        <p14:creationId xmlns:p14="http://schemas.microsoft.com/office/powerpoint/2010/main" val="242258535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7" name="Line 8"/>
          <p:cNvSpPr>
            <a:spLocks noChangeShapeType="1"/>
          </p:cNvSpPr>
          <p:nvPr/>
        </p:nvSpPr>
        <p:spPr bwMode="auto">
          <a:xfrm>
            <a:off x="415925" y="6597650"/>
            <a:ext cx="8410575"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6866" name="Rectangle 2"/>
          <p:cNvSpPr>
            <a:spLocks noGrp="1" noChangeArrowheads="1"/>
          </p:cNvSpPr>
          <p:nvPr>
            <p:ph type="ctrTitle"/>
          </p:nvPr>
        </p:nvSpPr>
        <p:spPr>
          <a:xfrm>
            <a:off x="1187450" y="1958975"/>
            <a:ext cx="7089775" cy="1325563"/>
          </a:xfrm>
        </p:spPr>
        <p:txBody>
          <a:bodyPr/>
          <a:lstStyle>
            <a:lvl1pPr>
              <a:defRPr sz="3200"/>
            </a:lvl1pPr>
          </a:lstStyle>
          <a:p>
            <a:pPr lvl="0"/>
            <a:r>
              <a:rPr lang="ja-JP" altLang="en-US" noProof="0"/>
              <a:t>マスタ タイトルの書式設定</a:t>
            </a:r>
          </a:p>
        </p:txBody>
      </p:sp>
      <p:sp>
        <p:nvSpPr>
          <p:cNvPr id="36867" name="Rectangle 3"/>
          <p:cNvSpPr>
            <a:spLocks noGrp="1" noChangeArrowheads="1"/>
          </p:cNvSpPr>
          <p:nvPr>
            <p:ph type="subTitle" idx="1"/>
          </p:nvPr>
        </p:nvSpPr>
        <p:spPr>
          <a:xfrm>
            <a:off x="1187450" y="3933825"/>
            <a:ext cx="7056438" cy="1752600"/>
          </a:xfrm>
        </p:spPr>
        <p:txBody>
          <a:bodyPr anchor="ctr"/>
          <a:lstStyle>
            <a:lvl1pPr marL="0" indent="0" algn="ctr">
              <a:buFont typeface="Wingdings" panose="05000000000000000000" pitchFamily="2" charset="2"/>
              <a:buNone/>
              <a:defRPr/>
            </a:lvl1pPr>
          </a:lstStyle>
          <a:p>
            <a:pPr lvl="0"/>
            <a:r>
              <a:rPr lang="ja-JP" altLang="en-US" noProof="0"/>
              <a:t>マスタ サブタイトルの書式設定</a:t>
            </a:r>
          </a:p>
        </p:txBody>
      </p:sp>
      <p:pic>
        <p:nvPicPr>
          <p:cNvPr id="10"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52400" y="0"/>
            <a:ext cx="3368346" cy="118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Rectangle 12"/>
          <p:cNvSpPr>
            <a:spLocks noChangeArrowheads="1"/>
          </p:cNvSpPr>
          <p:nvPr userDrawn="1"/>
        </p:nvSpPr>
        <p:spPr bwMode="auto">
          <a:xfrm>
            <a:off x="165101" y="6599238"/>
            <a:ext cx="3111500" cy="22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pPr>
            <a:r>
              <a:rPr lang="en-US" altLang="ja-JP" sz="1000" b="0" dirty="0">
                <a:solidFill>
                  <a:srgbClr val="000000"/>
                </a:solidFill>
                <a:latin typeface="HGP創英角ｺﾞｼｯｸUB"/>
                <a:ea typeface="メイリオ" pitchFamily="50" charset="-128"/>
                <a:cs typeface="メイリオ" pitchFamily="50" charset="-128"/>
              </a:rPr>
              <a:t>© 2020 </a:t>
            </a:r>
            <a:r>
              <a:rPr lang="ja-JP" altLang="en-US" sz="1000" b="0" dirty="0">
                <a:solidFill>
                  <a:srgbClr val="000000"/>
                </a:solidFill>
                <a:latin typeface="HGP創英角ｺﾞｼｯｸUB"/>
                <a:ea typeface="メイリオ" pitchFamily="50" charset="-128"/>
                <a:cs typeface="メイリオ" pitchFamily="50" charset="-128"/>
              </a:rPr>
              <a:t>　</a:t>
            </a:r>
            <a:r>
              <a:rPr lang="en-US" altLang="ja-JP" sz="1000" b="0" dirty="0">
                <a:solidFill>
                  <a:srgbClr val="000000"/>
                </a:solidFill>
                <a:latin typeface="HGP創英角ｺﾞｼｯｸUB"/>
                <a:ea typeface="メイリオ" pitchFamily="50" charset="-128"/>
                <a:cs typeface="メイリオ" pitchFamily="50" charset="-128"/>
              </a:rPr>
              <a:t>IPA</a:t>
            </a:r>
          </a:p>
        </p:txBody>
      </p:sp>
    </p:spTree>
    <p:extLst>
      <p:ext uri="{BB962C8B-B14F-4D97-AF65-F5344CB8AC3E}">
        <p14:creationId xmlns:p14="http://schemas.microsoft.com/office/powerpoint/2010/main" val="4084667143"/>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1319878755"/>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53213" y="115888"/>
            <a:ext cx="2109787" cy="6391275"/>
          </a:xfrm>
        </p:spPr>
        <p:txBody>
          <a:bodyPr vert="eaVert"/>
          <a:lstStyle/>
          <a:p>
            <a:r>
              <a:rPr lang="ja-JP" altLang="en-US"/>
              <a:t>マスター タイトルの書式設定</a:t>
            </a:r>
          </a:p>
        </p:txBody>
      </p:sp>
      <p:sp>
        <p:nvSpPr>
          <p:cNvPr id="3" name="縦書きテキスト プレースホルダー 2"/>
          <p:cNvSpPr>
            <a:spLocks noGrp="1"/>
          </p:cNvSpPr>
          <p:nvPr>
            <p:ph type="body" orient="vert" idx="1"/>
          </p:nvPr>
        </p:nvSpPr>
        <p:spPr>
          <a:xfrm>
            <a:off x="323850" y="115888"/>
            <a:ext cx="6176963" cy="6391275"/>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3124494084"/>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タイトル、テキスト、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23850" y="115888"/>
            <a:ext cx="7258050" cy="504825"/>
          </a:xfrm>
        </p:spPr>
        <p:txBody>
          <a:bodyPr/>
          <a:lstStyle/>
          <a:p>
            <a:r>
              <a:rPr lang="ja-JP" altLang="en-US"/>
              <a:t>マスター タイトルの書式設定</a:t>
            </a:r>
          </a:p>
        </p:txBody>
      </p:sp>
      <p:sp>
        <p:nvSpPr>
          <p:cNvPr id="3" name="テキスト プレースホルダー 2"/>
          <p:cNvSpPr>
            <a:spLocks noGrp="1"/>
          </p:cNvSpPr>
          <p:nvPr>
            <p:ph type="body" sz="half" idx="1"/>
          </p:nvPr>
        </p:nvSpPr>
        <p:spPr>
          <a:xfrm>
            <a:off x="482600" y="765175"/>
            <a:ext cx="4064000" cy="57419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4699000" y="765175"/>
            <a:ext cx="4064000" cy="57419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2263500631"/>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woObj" preserve="1">
  <p:cSld name="タイトル、コンテンツ、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23850" y="115888"/>
            <a:ext cx="7258050" cy="504825"/>
          </a:xfrm>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482600" y="765175"/>
            <a:ext cx="4064000" cy="57419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quarter" idx="2"/>
          </p:nvPr>
        </p:nvSpPr>
        <p:spPr>
          <a:xfrm>
            <a:off x="4699000" y="765175"/>
            <a:ext cx="4064000" cy="27940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コンテンツ プレースホルダー 4"/>
          <p:cNvSpPr>
            <a:spLocks noGrp="1"/>
          </p:cNvSpPr>
          <p:nvPr>
            <p:ph sz="quarter" idx="3"/>
          </p:nvPr>
        </p:nvSpPr>
        <p:spPr>
          <a:xfrm>
            <a:off x="4699000" y="3711575"/>
            <a:ext cx="4064000" cy="2795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1498098445"/>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4" name="Text Box 9"/>
          <p:cNvSpPr txBox="1">
            <a:spLocks noChangeArrowheads="1"/>
          </p:cNvSpPr>
          <p:nvPr/>
        </p:nvSpPr>
        <p:spPr bwMode="auto">
          <a:xfrm>
            <a:off x="4572000" y="260350"/>
            <a:ext cx="410368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spcBef>
                <a:spcPct val="50000"/>
              </a:spcBef>
              <a:defRPr/>
            </a:pPr>
            <a:endParaRPr lang="ja-JP" altLang="ja-JP"/>
          </a:p>
        </p:txBody>
      </p:sp>
      <p:sp>
        <p:nvSpPr>
          <p:cNvPr id="5" name="正方形/長方形 4"/>
          <p:cNvSpPr/>
          <p:nvPr userDrawn="1"/>
        </p:nvSpPr>
        <p:spPr>
          <a:xfrm>
            <a:off x="8820150" y="-3175"/>
            <a:ext cx="323850" cy="6861175"/>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6" name="正方形/長方形 5"/>
          <p:cNvSpPr/>
          <p:nvPr userDrawn="1"/>
        </p:nvSpPr>
        <p:spPr>
          <a:xfrm>
            <a:off x="8820150" y="-3175"/>
            <a:ext cx="323850" cy="3576638"/>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cxnSp>
        <p:nvCxnSpPr>
          <p:cNvPr id="7" name="直線コネクタ 6"/>
          <p:cNvCxnSpPr/>
          <p:nvPr userDrawn="1"/>
        </p:nvCxnSpPr>
        <p:spPr>
          <a:xfrm>
            <a:off x="179388" y="3573463"/>
            <a:ext cx="8640762" cy="0"/>
          </a:xfrm>
          <a:prstGeom prst="line">
            <a:avLst/>
          </a:prstGeom>
          <a:ln w="3175">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8" name="直線コネクタ 7"/>
          <p:cNvCxnSpPr/>
          <p:nvPr userDrawn="1"/>
        </p:nvCxnSpPr>
        <p:spPr>
          <a:xfrm>
            <a:off x="180975" y="3644900"/>
            <a:ext cx="8639175" cy="0"/>
          </a:xfrm>
          <a:prstGeom prst="line">
            <a:avLst/>
          </a:prstGeom>
          <a:ln w="3175">
            <a:solidFill>
              <a:srgbClr val="000066"/>
            </a:solidFill>
            <a:prstDash val="dash"/>
          </a:ln>
        </p:spPr>
        <p:style>
          <a:lnRef idx="1">
            <a:schemeClr val="accent1"/>
          </a:lnRef>
          <a:fillRef idx="0">
            <a:schemeClr val="accent1"/>
          </a:fillRef>
          <a:effectRef idx="0">
            <a:schemeClr val="accent1"/>
          </a:effectRef>
          <a:fontRef idx="minor">
            <a:schemeClr val="tx1"/>
          </a:fontRef>
        </p:style>
      </p:cxnSp>
      <p:pic>
        <p:nvPicPr>
          <p:cNvPr id="9" name="Picture 4" descr="C:\Users\ms-hito\Documents\★広報業務\7_IPAロゴ\2014年5月_Webサイト用ロゴ作成\20140616_ポータルへアップ\IPA_logotype-4CPOJI.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0188" y="100013"/>
            <a:ext cx="4184651"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3" name="Rectangle 3"/>
          <p:cNvSpPr>
            <a:spLocks noGrp="1" noChangeArrowheads="1"/>
          </p:cNvSpPr>
          <p:nvPr>
            <p:ph type="ctrTitle"/>
          </p:nvPr>
        </p:nvSpPr>
        <p:spPr>
          <a:xfrm>
            <a:off x="1187450" y="1958975"/>
            <a:ext cx="7344990" cy="1325563"/>
          </a:xfrm>
        </p:spPr>
        <p:txBody>
          <a:bodyPr/>
          <a:lstStyle>
            <a:lvl1pPr>
              <a:defRPr b="1"/>
            </a:lvl1pPr>
          </a:lstStyle>
          <a:p>
            <a:r>
              <a:rPr lang="ja-JP" altLang="en-US" dirty="0"/>
              <a:t>マスタ タイトルの書式設定</a:t>
            </a:r>
          </a:p>
        </p:txBody>
      </p:sp>
      <p:sp>
        <p:nvSpPr>
          <p:cNvPr id="5124" name="Rectangle 4"/>
          <p:cNvSpPr>
            <a:spLocks noGrp="1" noChangeArrowheads="1"/>
          </p:cNvSpPr>
          <p:nvPr>
            <p:ph type="subTitle" idx="1"/>
          </p:nvPr>
        </p:nvSpPr>
        <p:spPr>
          <a:xfrm>
            <a:off x="2051720" y="3933056"/>
            <a:ext cx="6552827" cy="1752600"/>
          </a:xfrm>
        </p:spPr>
        <p:txBody>
          <a:bodyPr anchor="ctr"/>
          <a:lstStyle>
            <a:lvl1pPr marL="0" indent="0" algn="r">
              <a:buFontTx/>
              <a:buNone/>
              <a:defRPr sz="2800"/>
            </a:lvl1pPr>
          </a:lstStyle>
          <a:p>
            <a:r>
              <a:rPr lang="ja-JP" altLang="en-US" dirty="0"/>
              <a:t>マスタ サブタイトルの書式設定</a:t>
            </a:r>
          </a:p>
        </p:txBody>
      </p:sp>
      <p:sp>
        <p:nvSpPr>
          <p:cNvPr id="10" name="Rectangle 5"/>
          <p:cNvSpPr>
            <a:spLocks noGrp="1" noChangeArrowheads="1"/>
          </p:cNvSpPr>
          <p:nvPr>
            <p:ph type="dt" sz="half" idx="10"/>
          </p:nvPr>
        </p:nvSpPr>
        <p:spPr>
          <a:xfrm>
            <a:off x="468313" y="6461125"/>
            <a:ext cx="2133600" cy="352425"/>
          </a:xfrm>
        </p:spPr>
        <p:txBody>
          <a:bodyPr/>
          <a:lstStyle>
            <a:lvl1pPr>
              <a:defRPr/>
            </a:lvl1pPr>
          </a:lstStyle>
          <a:p>
            <a:pPr>
              <a:defRPr/>
            </a:pPr>
            <a:endParaRPr lang="en-US" altLang="ja-JP"/>
          </a:p>
        </p:txBody>
      </p:sp>
      <p:sp>
        <p:nvSpPr>
          <p:cNvPr id="11" name="Rectangle 6"/>
          <p:cNvSpPr>
            <a:spLocks noGrp="1" noChangeArrowheads="1"/>
          </p:cNvSpPr>
          <p:nvPr>
            <p:ph type="ftr" sz="quarter" idx="11"/>
          </p:nvPr>
        </p:nvSpPr>
        <p:spPr>
          <a:xfrm>
            <a:off x="3135313" y="6461125"/>
            <a:ext cx="2895600" cy="352425"/>
          </a:xfrm>
        </p:spPr>
        <p:txBody>
          <a:bodyPr/>
          <a:lstStyle>
            <a:lvl1pPr>
              <a:defRPr/>
            </a:lvl1pPr>
          </a:lstStyle>
          <a:p>
            <a:pPr>
              <a:defRPr/>
            </a:pPr>
            <a:r>
              <a:rPr lang="en-US" altLang="ja-JP" dirty="0"/>
              <a:t>©</a:t>
            </a:r>
            <a:r>
              <a:rPr lang="ja-JP" altLang="en-US" dirty="0"/>
              <a:t>　</a:t>
            </a:r>
            <a:r>
              <a:rPr lang="en-US" altLang="ja-JP" dirty="0"/>
              <a:t>2020 </a:t>
            </a:r>
            <a:r>
              <a:rPr lang="ja-JP" altLang="en-US" dirty="0"/>
              <a:t>ＩＰＡ　</a:t>
            </a:r>
            <a:endParaRPr lang="en-US" altLang="ja-JP" dirty="0"/>
          </a:p>
        </p:txBody>
      </p:sp>
      <p:sp>
        <p:nvSpPr>
          <p:cNvPr id="12" name="Rectangle 7"/>
          <p:cNvSpPr>
            <a:spLocks noGrp="1" noChangeArrowheads="1"/>
          </p:cNvSpPr>
          <p:nvPr>
            <p:ph type="sldNum" sz="quarter" idx="12"/>
          </p:nvPr>
        </p:nvSpPr>
        <p:spPr>
          <a:xfrm>
            <a:off x="6564313" y="6461125"/>
            <a:ext cx="2133600" cy="352425"/>
          </a:xfrm>
        </p:spPr>
        <p:txBody>
          <a:bodyPr/>
          <a:lstStyle>
            <a:lvl1pPr>
              <a:defRPr/>
            </a:lvl1pPr>
          </a:lstStyle>
          <a:p>
            <a:pPr>
              <a:defRPr/>
            </a:pPr>
            <a:fld id="{596E4711-D56B-487E-A92E-9F0630A52765}" type="slidenum">
              <a:rPr lang="en-US" altLang="ja-JP"/>
              <a:pPr>
                <a:defRPr/>
              </a:pPr>
              <a:t>‹#›</a:t>
            </a:fld>
            <a:endParaRPr lang="en-US" altLang="ja-JP"/>
          </a:p>
        </p:txBody>
      </p:sp>
    </p:spTree>
    <p:extLst>
      <p:ext uri="{BB962C8B-B14F-4D97-AF65-F5344CB8AC3E}">
        <p14:creationId xmlns:p14="http://schemas.microsoft.com/office/powerpoint/2010/main" val="420313144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6"/>
          <p:cNvSpPr>
            <a:spLocks noGrp="1" noChangeArrowheads="1"/>
          </p:cNvSpPr>
          <p:nvPr>
            <p:ph type="ftr" sz="quarter" idx="11"/>
          </p:nvPr>
        </p:nvSpPr>
        <p:spPr>
          <a:ln/>
        </p:spPr>
        <p:txBody>
          <a:bodyPr/>
          <a:lstStyle>
            <a:lvl1pPr>
              <a:defRPr/>
            </a:lvl1pPr>
          </a:lstStyle>
          <a:p>
            <a:pPr>
              <a:defRPr/>
            </a:pPr>
            <a:r>
              <a:rPr lang="en-US" altLang="ja-JP" dirty="0"/>
              <a:t>©</a:t>
            </a:r>
            <a:r>
              <a:rPr lang="ja-JP" altLang="en-US" dirty="0"/>
              <a:t>　</a:t>
            </a:r>
            <a:r>
              <a:rPr lang="en-US" altLang="ja-JP" dirty="0"/>
              <a:t>2020 </a:t>
            </a:r>
            <a:r>
              <a:rPr lang="ja-JP" altLang="en-US" dirty="0"/>
              <a:t>ＩＰＡ　</a:t>
            </a:r>
            <a:endParaRPr lang="en-US" altLang="ja-JP" dirty="0"/>
          </a:p>
        </p:txBody>
      </p:sp>
      <p:sp>
        <p:nvSpPr>
          <p:cNvPr id="6" name="Rectangle 7"/>
          <p:cNvSpPr>
            <a:spLocks noGrp="1" noChangeArrowheads="1"/>
          </p:cNvSpPr>
          <p:nvPr>
            <p:ph type="sldNum" sz="quarter" idx="12"/>
          </p:nvPr>
        </p:nvSpPr>
        <p:spPr>
          <a:ln/>
        </p:spPr>
        <p:txBody>
          <a:bodyPr/>
          <a:lstStyle>
            <a:lvl1pPr>
              <a:defRPr/>
            </a:lvl1pPr>
          </a:lstStyle>
          <a:p>
            <a:pPr>
              <a:defRPr/>
            </a:pPr>
            <a:fld id="{947C4043-D9BA-404F-BA06-4F161DED0E96}" type="slidenum">
              <a:rPr lang="en-US" altLang="ja-JP"/>
              <a:pPr>
                <a:defRPr/>
              </a:pPr>
              <a:t>‹#›</a:t>
            </a:fld>
            <a:endParaRPr lang="en-US" altLang="ja-JP"/>
          </a:p>
        </p:txBody>
      </p:sp>
    </p:spTree>
    <p:extLst>
      <p:ext uri="{BB962C8B-B14F-4D97-AF65-F5344CB8AC3E}">
        <p14:creationId xmlns:p14="http://schemas.microsoft.com/office/powerpoint/2010/main" val="90883855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 テキストの書式設定</a:t>
            </a:r>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6"/>
          <p:cNvSpPr>
            <a:spLocks noGrp="1" noChangeArrowheads="1"/>
          </p:cNvSpPr>
          <p:nvPr>
            <p:ph type="ftr" sz="quarter" idx="11"/>
          </p:nvPr>
        </p:nvSpPr>
        <p:spPr>
          <a:ln/>
        </p:spPr>
        <p:txBody>
          <a:bodyPr/>
          <a:lstStyle>
            <a:lvl1pPr>
              <a:defRPr/>
            </a:lvl1pPr>
          </a:lstStyle>
          <a:p>
            <a:pPr>
              <a:defRPr/>
            </a:pPr>
            <a:r>
              <a:rPr lang="en-US" altLang="ja-JP" dirty="0"/>
              <a:t>©</a:t>
            </a:r>
            <a:r>
              <a:rPr lang="ja-JP" altLang="en-US" dirty="0"/>
              <a:t>　</a:t>
            </a:r>
            <a:r>
              <a:rPr lang="en-US" altLang="ja-JP" dirty="0"/>
              <a:t>2020 </a:t>
            </a:r>
            <a:r>
              <a:rPr lang="ja-JP" altLang="en-US" dirty="0"/>
              <a:t>ＩＰＡ　</a:t>
            </a:r>
            <a:endParaRPr lang="en-US" altLang="ja-JP" dirty="0"/>
          </a:p>
        </p:txBody>
      </p:sp>
      <p:sp>
        <p:nvSpPr>
          <p:cNvPr id="6" name="Rectangle 7"/>
          <p:cNvSpPr>
            <a:spLocks noGrp="1" noChangeArrowheads="1"/>
          </p:cNvSpPr>
          <p:nvPr>
            <p:ph type="sldNum" sz="quarter" idx="12"/>
          </p:nvPr>
        </p:nvSpPr>
        <p:spPr>
          <a:ln/>
        </p:spPr>
        <p:txBody>
          <a:bodyPr/>
          <a:lstStyle>
            <a:lvl1pPr>
              <a:defRPr/>
            </a:lvl1pPr>
          </a:lstStyle>
          <a:p>
            <a:pPr>
              <a:defRPr/>
            </a:pPr>
            <a:fld id="{AA194CF1-5C96-41F6-A93F-448CA1901C45}" type="slidenum">
              <a:rPr lang="en-US" altLang="ja-JP"/>
              <a:pPr>
                <a:defRPr/>
              </a:pPr>
              <a:t>‹#›</a:t>
            </a:fld>
            <a:endParaRPr lang="en-US" altLang="ja-JP"/>
          </a:p>
        </p:txBody>
      </p:sp>
    </p:spTree>
    <p:extLst>
      <p:ext uri="{BB962C8B-B14F-4D97-AF65-F5344CB8AC3E}">
        <p14:creationId xmlns:p14="http://schemas.microsoft.com/office/powerpoint/2010/main" val="129830740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498475" y="1412875"/>
            <a:ext cx="3997325" cy="4924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0" y="1412875"/>
            <a:ext cx="3997325" cy="4924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6"/>
          <p:cNvSpPr>
            <a:spLocks noGrp="1" noChangeArrowheads="1"/>
          </p:cNvSpPr>
          <p:nvPr>
            <p:ph type="ftr" sz="quarter" idx="11"/>
          </p:nvPr>
        </p:nvSpPr>
        <p:spPr>
          <a:ln/>
        </p:spPr>
        <p:txBody>
          <a:bodyPr/>
          <a:lstStyle>
            <a:lvl1pPr>
              <a:defRPr/>
            </a:lvl1pPr>
          </a:lstStyle>
          <a:p>
            <a:pPr>
              <a:defRPr/>
            </a:pPr>
            <a:r>
              <a:rPr lang="en-US" altLang="ja-JP" dirty="0"/>
              <a:t>©</a:t>
            </a:r>
            <a:r>
              <a:rPr lang="ja-JP" altLang="en-US" dirty="0"/>
              <a:t>　</a:t>
            </a:r>
            <a:r>
              <a:rPr lang="en-US" altLang="ja-JP" dirty="0"/>
              <a:t>2020 </a:t>
            </a:r>
            <a:r>
              <a:rPr lang="ja-JP" altLang="en-US" dirty="0"/>
              <a:t>ＩＰＡ　</a:t>
            </a:r>
            <a:endParaRPr lang="en-US" altLang="ja-JP" dirty="0"/>
          </a:p>
        </p:txBody>
      </p:sp>
      <p:sp>
        <p:nvSpPr>
          <p:cNvPr id="7" name="Rectangle 7"/>
          <p:cNvSpPr>
            <a:spLocks noGrp="1" noChangeArrowheads="1"/>
          </p:cNvSpPr>
          <p:nvPr>
            <p:ph type="sldNum" sz="quarter" idx="12"/>
          </p:nvPr>
        </p:nvSpPr>
        <p:spPr>
          <a:ln/>
        </p:spPr>
        <p:txBody>
          <a:bodyPr/>
          <a:lstStyle>
            <a:lvl1pPr>
              <a:defRPr/>
            </a:lvl1pPr>
          </a:lstStyle>
          <a:p>
            <a:pPr>
              <a:defRPr/>
            </a:pPr>
            <a:fld id="{2AB2D278-1293-46A6-A6F4-7E7FEEB71915}" type="slidenum">
              <a:rPr lang="en-US" altLang="ja-JP"/>
              <a:pPr>
                <a:defRPr/>
              </a:pPr>
              <a:t>‹#›</a:t>
            </a:fld>
            <a:endParaRPr lang="en-US" altLang="ja-JP"/>
          </a:p>
        </p:txBody>
      </p:sp>
    </p:spTree>
    <p:extLst>
      <p:ext uri="{BB962C8B-B14F-4D97-AF65-F5344CB8AC3E}">
        <p14:creationId xmlns:p14="http://schemas.microsoft.com/office/powerpoint/2010/main" val="86252979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5"/>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6"/>
          <p:cNvSpPr>
            <a:spLocks noGrp="1" noChangeArrowheads="1"/>
          </p:cNvSpPr>
          <p:nvPr>
            <p:ph type="ftr" sz="quarter" idx="11"/>
          </p:nvPr>
        </p:nvSpPr>
        <p:spPr>
          <a:ln/>
        </p:spPr>
        <p:txBody>
          <a:bodyPr/>
          <a:lstStyle>
            <a:lvl1pPr>
              <a:defRPr/>
            </a:lvl1pPr>
          </a:lstStyle>
          <a:p>
            <a:pPr>
              <a:defRPr/>
            </a:pPr>
            <a:r>
              <a:rPr lang="en-US" altLang="ja-JP" dirty="0"/>
              <a:t>©</a:t>
            </a:r>
            <a:r>
              <a:rPr lang="ja-JP" altLang="en-US" dirty="0"/>
              <a:t>　</a:t>
            </a:r>
            <a:r>
              <a:rPr lang="en-US" altLang="ja-JP" dirty="0"/>
              <a:t>2020 </a:t>
            </a:r>
            <a:r>
              <a:rPr lang="ja-JP" altLang="en-US" dirty="0"/>
              <a:t>ＩＰＡ　</a:t>
            </a:r>
            <a:endParaRPr lang="en-US" altLang="ja-JP" dirty="0"/>
          </a:p>
        </p:txBody>
      </p:sp>
      <p:sp>
        <p:nvSpPr>
          <p:cNvPr id="9" name="Rectangle 7"/>
          <p:cNvSpPr>
            <a:spLocks noGrp="1" noChangeArrowheads="1"/>
          </p:cNvSpPr>
          <p:nvPr>
            <p:ph type="sldNum" sz="quarter" idx="12"/>
          </p:nvPr>
        </p:nvSpPr>
        <p:spPr>
          <a:ln/>
        </p:spPr>
        <p:txBody>
          <a:bodyPr/>
          <a:lstStyle>
            <a:lvl1pPr>
              <a:defRPr/>
            </a:lvl1pPr>
          </a:lstStyle>
          <a:p>
            <a:pPr>
              <a:defRPr/>
            </a:pPr>
            <a:fld id="{E44A1E9D-1485-417E-A3F3-A1BBA0386E2E}" type="slidenum">
              <a:rPr lang="en-US" altLang="ja-JP"/>
              <a:pPr>
                <a:defRPr/>
              </a:pPr>
              <a:t>‹#›</a:t>
            </a:fld>
            <a:endParaRPr lang="en-US" altLang="ja-JP"/>
          </a:p>
        </p:txBody>
      </p:sp>
    </p:spTree>
    <p:extLst>
      <p:ext uri="{BB962C8B-B14F-4D97-AF65-F5344CB8AC3E}">
        <p14:creationId xmlns:p14="http://schemas.microsoft.com/office/powerpoint/2010/main" val="302659276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Rectangle 5"/>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6"/>
          <p:cNvSpPr>
            <a:spLocks noGrp="1" noChangeArrowheads="1"/>
          </p:cNvSpPr>
          <p:nvPr>
            <p:ph type="ftr" sz="quarter" idx="11"/>
          </p:nvPr>
        </p:nvSpPr>
        <p:spPr>
          <a:ln/>
        </p:spPr>
        <p:txBody>
          <a:bodyPr/>
          <a:lstStyle>
            <a:lvl1pPr>
              <a:defRPr/>
            </a:lvl1pPr>
          </a:lstStyle>
          <a:p>
            <a:pPr>
              <a:defRPr/>
            </a:pPr>
            <a:r>
              <a:rPr lang="en-US" altLang="ja-JP" dirty="0"/>
              <a:t>©</a:t>
            </a:r>
            <a:r>
              <a:rPr lang="ja-JP" altLang="en-US" dirty="0"/>
              <a:t>　</a:t>
            </a:r>
            <a:r>
              <a:rPr lang="en-US" altLang="ja-JP" dirty="0"/>
              <a:t>2020 </a:t>
            </a:r>
            <a:r>
              <a:rPr lang="ja-JP" altLang="en-US" dirty="0"/>
              <a:t>ＩＰＡ　</a:t>
            </a:r>
            <a:endParaRPr lang="en-US" altLang="ja-JP" dirty="0"/>
          </a:p>
        </p:txBody>
      </p:sp>
      <p:sp>
        <p:nvSpPr>
          <p:cNvPr id="5" name="Rectangle 7"/>
          <p:cNvSpPr>
            <a:spLocks noGrp="1" noChangeArrowheads="1"/>
          </p:cNvSpPr>
          <p:nvPr>
            <p:ph type="sldNum" sz="quarter" idx="12"/>
          </p:nvPr>
        </p:nvSpPr>
        <p:spPr>
          <a:ln/>
        </p:spPr>
        <p:txBody>
          <a:bodyPr/>
          <a:lstStyle>
            <a:lvl1pPr>
              <a:defRPr/>
            </a:lvl1pPr>
          </a:lstStyle>
          <a:p>
            <a:pPr>
              <a:defRPr/>
            </a:pPr>
            <a:fld id="{84C11C3C-F2A4-47BA-9320-41635BFC8798}" type="slidenum">
              <a:rPr lang="en-US" altLang="ja-JP"/>
              <a:pPr>
                <a:defRPr/>
              </a:pPr>
              <a:t>‹#›</a:t>
            </a:fld>
            <a:endParaRPr lang="en-US" altLang="ja-JP"/>
          </a:p>
        </p:txBody>
      </p:sp>
    </p:spTree>
    <p:extLst>
      <p:ext uri="{BB962C8B-B14F-4D97-AF65-F5344CB8AC3E}">
        <p14:creationId xmlns:p14="http://schemas.microsoft.com/office/powerpoint/2010/main" val="35172327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1528596756"/>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US" altLang="ja-JP"/>
          </a:p>
        </p:txBody>
      </p:sp>
      <p:sp>
        <p:nvSpPr>
          <p:cNvPr id="3" name="Rectangle 6"/>
          <p:cNvSpPr>
            <a:spLocks noGrp="1" noChangeArrowheads="1"/>
          </p:cNvSpPr>
          <p:nvPr>
            <p:ph type="ftr" sz="quarter" idx="11"/>
          </p:nvPr>
        </p:nvSpPr>
        <p:spPr>
          <a:ln/>
        </p:spPr>
        <p:txBody>
          <a:bodyPr/>
          <a:lstStyle>
            <a:lvl1pPr>
              <a:defRPr/>
            </a:lvl1pPr>
          </a:lstStyle>
          <a:p>
            <a:pPr>
              <a:defRPr/>
            </a:pPr>
            <a:r>
              <a:rPr lang="en-US" altLang="ja-JP" dirty="0"/>
              <a:t>©</a:t>
            </a:r>
            <a:r>
              <a:rPr lang="ja-JP" altLang="en-US" dirty="0"/>
              <a:t>　</a:t>
            </a:r>
            <a:r>
              <a:rPr lang="en-US" altLang="ja-JP" dirty="0"/>
              <a:t>2020 </a:t>
            </a:r>
            <a:r>
              <a:rPr lang="ja-JP" altLang="en-US" dirty="0"/>
              <a:t>ＩＰＡ　</a:t>
            </a:r>
            <a:endParaRPr lang="en-US" altLang="ja-JP" dirty="0"/>
          </a:p>
        </p:txBody>
      </p:sp>
      <p:sp>
        <p:nvSpPr>
          <p:cNvPr id="4" name="Rectangle 7"/>
          <p:cNvSpPr>
            <a:spLocks noGrp="1" noChangeArrowheads="1"/>
          </p:cNvSpPr>
          <p:nvPr>
            <p:ph type="sldNum" sz="quarter" idx="12"/>
          </p:nvPr>
        </p:nvSpPr>
        <p:spPr>
          <a:ln/>
        </p:spPr>
        <p:txBody>
          <a:bodyPr/>
          <a:lstStyle>
            <a:lvl1pPr>
              <a:defRPr/>
            </a:lvl1pPr>
          </a:lstStyle>
          <a:p>
            <a:pPr>
              <a:defRPr/>
            </a:pPr>
            <a:fld id="{013E41DC-E892-4CAD-804D-D6DAF40470E8}" type="slidenum">
              <a:rPr lang="en-US" altLang="ja-JP"/>
              <a:pPr>
                <a:defRPr/>
              </a:pPr>
              <a:t>‹#›</a:t>
            </a:fld>
            <a:endParaRPr lang="en-US" altLang="ja-JP"/>
          </a:p>
        </p:txBody>
      </p:sp>
    </p:spTree>
    <p:extLst>
      <p:ext uri="{BB962C8B-B14F-4D97-AF65-F5344CB8AC3E}">
        <p14:creationId xmlns:p14="http://schemas.microsoft.com/office/powerpoint/2010/main" val="150483578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6"/>
          <p:cNvSpPr>
            <a:spLocks noGrp="1" noChangeArrowheads="1"/>
          </p:cNvSpPr>
          <p:nvPr>
            <p:ph type="ftr" sz="quarter" idx="11"/>
          </p:nvPr>
        </p:nvSpPr>
        <p:spPr>
          <a:ln/>
        </p:spPr>
        <p:txBody>
          <a:bodyPr/>
          <a:lstStyle>
            <a:lvl1pPr>
              <a:defRPr/>
            </a:lvl1pPr>
          </a:lstStyle>
          <a:p>
            <a:pPr>
              <a:defRPr/>
            </a:pPr>
            <a:r>
              <a:rPr lang="en-US" altLang="ja-JP" dirty="0"/>
              <a:t>©</a:t>
            </a:r>
            <a:r>
              <a:rPr lang="ja-JP" altLang="en-US" dirty="0"/>
              <a:t>　</a:t>
            </a:r>
            <a:r>
              <a:rPr lang="en-US" altLang="ja-JP" dirty="0"/>
              <a:t>2020 </a:t>
            </a:r>
            <a:r>
              <a:rPr lang="ja-JP" altLang="en-US" dirty="0"/>
              <a:t>ＩＰＡ　</a:t>
            </a:r>
            <a:endParaRPr lang="en-US" altLang="ja-JP" dirty="0"/>
          </a:p>
        </p:txBody>
      </p:sp>
      <p:sp>
        <p:nvSpPr>
          <p:cNvPr id="7" name="Rectangle 7"/>
          <p:cNvSpPr>
            <a:spLocks noGrp="1" noChangeArrowheads="1"/>
          </p:cNvSpPr>
          <p:nvPr>
            <p:ph type="sldNum" sz="quarter" idx="12"/>
          </p:nvPr>
        </p:nvSpPr>
        <p:spPr>
          <a:ln/>
        </p:spPr>
        <p:txBody>
          <a:bodyPr/>
          <a:lstStyle>
            <a:lvl1pPr>
              <a:defRPr/>
            </a:lvl1pPr>
          </a:lstStyle>
          <a:p>
            <a:pPr>
              <a:defRPr/>
            </a:pPr>
            <a:fld id="{CA572BC3-53AC-421B-AD39-58989DCB2E10}" type="slidenum">
              <a:rPr lang="en-US" altLang="ja-JP"/>
              <a:pPr>
                <a:defRPr/>
              </a:pPr>
              <a:t>‹#›</a:t>
            </a:fld>
            <a:endParaRPr lang="en-US" altLang="ja-JP"/>
          </a:p>
        </p:txBody>
      </p:sp>
    </p:spTree>
    <p:extLst>
      <p:ext uri="{BB962C8B-B14F-4D97-AF65-F5344CB8AC3E}">
        <p14:creationId xmlns:p14="http://schemas.microsoft.com/office/powerpoint/2010/main" val="274478240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6"/>
          <p:cNvSpPr>
            <a:spLocks noGrp="1" noChangeArrowheads="1"/>
          </p:cNvSpPr>
          <p:nvPr>
            <p:ph type="ftr" sz="quarter" idx="11"/>
          </p:nvPr>
        </p:nvSpPr>
        <p:spPr>
          <a:ln/>
        </p:spPr>
        <p:txBody>
          <a:bodyPr/>
          <a:lstStyle>
            <a:lvl1pPr>
              <a:defRPr/>
            </a:lvl1pPr>
          </a:lstStyle>
          <a:p>
            <a:pPr>
              <a:defRPr/>
            </a:pPr>
            <a:r>
              <a:rPr lang="en-US" altLang="ja-JP" dirty="0"/>
              <a:t>©</a:t>
            </a:r>
            <a:r>
              <a:rPr lang="ja-JP" altLang="en-US" dirty="0"/>
              <a:t>　</a:t>
            </a:r>
            <a:r>
              <a:rPr lang="en-US" altLang="ja-JP" dirty="0"/>
              <a:t>2020 </a:t>
            </a:r>
            <a:r>
              <a:rPr lang="ja-JP" altLang="en-US" dirty="0"/>
              <a:t>ＩＰＡ　</a:t>
            </a:r>
            <a:endParaRPr lang="en-US" altLang="ja-JP" dirty="0"/>
          </a:p>
        </p:txBody>
      </p:sp>
      <p:sp>
        <p:nvSpPr>
          <p:cNvPr id="7" name="Rectangle 7"/>
          <p:cNvSpPr>
            <a:spLocks noGrp="1" noChangeArrowheads="1"/>
          </p:cNvSpPr>
          <p:nvPr>
            <p:ph type="sldNum" sz="quarter" idx="12"/>
          </p:nvPr>
        </p:nvSpPr>
        <p:spPr>
          <a:ln/>
        </p:spPr>
        <p:txBody>
          <a:bodyPr/>
          <a:lstStyle>
            <a:lvl1pPr>
              <a:defRPr/>
            </a:lvl1pPr>
          </a:lstStyle>
          <a:p>
            <a:pPr>
              <a:defRPr/>
            </a:pPr>
            <a:fld id="{EC7EE63B-F2DC-48E7-B3CF-7C5E023FF03E}" type="slidenum">
              <a:rPr lang="en-US" altLang="ja-JP"/>
              <a:pPr>
                <a:defRPr/>
              </a:pPr>
              <a:t>‹#›</a:t>
            </a:fld>
            <a:endParaRPr lang="en-US" altLang="ja-JP"/>
          </a:p>
        </p:txBody>
      </p:sp>
    </p:spTree>
    <p:extLst>
      <p:ext uri="{BB962C8B-B14F-4D97-AF65-F5344CB8AC3E}">
        <p14:creationId xmlns:p14="http://schemas.microsoft.com/office/powerpoint/2010/main" val="60625146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6"/>
          <p:cNvSpPr>
            <a:spLocks noGrp="1" noChangeArrowheads="1"/>
          </p:cNvSpPr>
          <p:nvPr>
            <p:ph type="ftr" sz="quarter" idx="11"/>
          </p:nvPr>
        </p:nvSpPr>
        <p:spPr>
          <a:ln/>
        </p:spPr>
        <p:txBody>
          <a:bodyPr/>
          <a:lstStyle>
            <a:lvl1pPr>
              <a:defRPr/>
            </a:lvl1pPr>
          </a:lstStyle>
          <a:p>
            <a:pPr>
              <a:defRPr/>
            </a:pPr>
            <a:r>
              <a:rPr lang="en-US" altLang="ja-JP" dirty="0"/>
              <a:t>©</a:t>
            </a:r>
            <a:r>
              <a:rPr lang="ja-JP" altLang="en-US" dirty="0"/>
              <a:t>　</a:t>
            </a:r>
            <a:r>
              <a:rPr lang="en-US" altLang="ja-JP" dirty="0"/>
              <a:t>2020 </a:t>
            </a:r>
            <a:r>
              <a:rPr lang="ja-JP" altLang="en-US" dirty="0"/>
              <a:t>ＩＰＡ　</a:t>
            </a:r>
            <a:endParaRPr lang="en-US" altLang="ja-JP" dirty="0"/>
          </a:p>
        </p:txBody>
      </p:sp>
      <p:sp>
        <p:nvSpPr>
          <p:cNvPr id="6" name="Rectangle 7"/>
          <p:cNvSpPr>
            <a:spLocks noGrp="1" noChangeArrowheads="1"/>
          </p:cNvSpPr>
          <p:nvPr>
            <p:ph type="sldNum" sz="quarter" idx="12"/>
          </p:nvPr>
        </p:nvSpPr>
        <p:spPr>
          <a:ln/>
        </p:spPr>
        <p:txBody>
          <a:bodyPr/>
          <a:lstStyle>
            <a:lvl1pPr>
              <a:defRPr/>
            </a:lvl1pPr>
          </a:lstStyle>
          <a:p>
            <a:pPr>
              <a:defRPr/>
            </a:pPr>
            <a:fld id="{071958D2-8438-43EC-9DB8-B5800A3F6D09}" type="slidenum">
              <a:rPr lang="en-US" altLang="ja-JP"/>
              <a:pPr>
                <a:defRPr/>
              </a:pPr>
              <a:t>‹#›</a:t>
            </a:fld>
            <a:endParaRPr lang="en-US" altLang="ja-JP"/>
          </a:p>
        </p:txBody>
      </p:sp>
    </p:spTree>
    <p:extLst>
      <p:ext uri="{BB962C8B-B14F-4D97-AF65-F5344CB8AC3E}">
        <p14:creationId xmlns:p14="http://schemas.microsoft.com/office/powerpoint/2010/main" val="345194229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08763" y="260350"/>
            <a:ext cx="2036762" cy="6076950"/>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498475" y="260350"/>
            <a:ext cx="5957888" cy="6076950"/>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6"/>
          <p:cNvSpPr>
            <a:spLocks noGrp="1" noChangeArrowheads="1"/>
          </p:cNvSpPr>
          <p:nvPr>
            <p:ph type="ftr" sz="quarter" idx="11"/>
          </p:nvPr>
        </p:nvSpPr>
        <p:spPr>
          <a:ln/>
        </p:spPr>
        <p:txBody>
          <a:bodyPr/>
          <a:lstStyle>
            <a:lvl1pPr>
              <a:defRPr/>
            </a:lvl1pPr>
          </a:lstStyle>
          <a:p>
            <a:pPr>
              <a:defRPr/>
            </a:pPr>
            <a:r>
              <a:rPr lang="en-US" altLang="ja-JP" dirty="0"/>
              <a:t>©</a:t>
            </a:r>
            <a:r>
              <a:rPr lang="ja-JP" altLang="en-US" dirty="0"/>
              <a:t>　</a:t>
            </a:r>
            <a:r>
              <a:rPr lang="en-US" altLang="ja-JP" dirty="0"/>
              <a:t>2020 </a:t>
            </a:r>
            <a:r>
              <a:rPr lang="ja-JP" altLang="en-US" dirty="0"/>
              <a:t>ＩＰＡ　</a:t>
            </a:r>
            <a:endParaRPr lang="en-US" altLang="ja-JP" dirty="0"/>
          </a:p>
        </p:txBody>
      </p:sp>
      <p:sp>
        <p:nvSpPr>
          <p:cNvPr id="6" name="Rectangle 7"/>
          <p:cNvSpPr>
            <a:spLocks noGrp="1" noChangeArrowheads="1"/>
          </p:cNvSpPr>
          <p:nvPr>
            <p:ph type="sldNum" sz="quarter" idx="12"/>
          </p:nvPr>
        </p:nvSpPr>
        <p:spPr>
          <a:ln/>
        </p:spPr>
        <p:txBody>
          <a:bodyPr/>
          <a:lstStyle>
            <a:lvl1pPr>
              <a:defRPr/>
            </a:lvl1pPr>
          </a:lstStyle>
          <a:p>
            <a:pPr>
              <a:defRPr/>
            </a:pPr>
            <a:fld id="{11783409-28CB-488C-ABEB-0C144874EFB9}" type="slidenum">
              <a:rPr lang="en-US" altLang="ja-JP"/>
              <a:pPr>
                <a:defRPr/>
              </a:pPr>
              <a:t>‹#›</a:t>
            </a:fld>
            <a:endParaRPr lang="en-US" altLang="ja-JP"/>
          </a:p>
        </p:txBody>
      </p:sp>
    </p:spTree>
    <p:extLst>
      <p:ext uri="{BB962C8B-B14F-4D97-AF65-F5344CB8AC3E}">
        <p14:creationId xmlns:p14="http://schemas.microsoft.com/office/powerpoint/2010/main" val="178737984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7" name="Line 8"/>
          <p:cNvSpPr>
            <a:spLocks noChangeShapeType="1"/>
          </p:cNvSpPr>
          <p:nvPr/>
        </p:nvSpPr>
        <p:spPr bwMode="auto">
          <a:xfrm>
            <a:off x="415925" y="6597650"/>
            <a:ext cx="8410575"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6866" name="Rectangle 2"/>
          <p:cNvSpPr>
            <a:spLocks noGrp="1" noChangeArrowheads="1"/>
          </p:cNvSpPr>
          <p:nvPr>
            <p:ph type="ctrTitle"/>
          </p:nvPr>
        </p:nvSpPr>
        <p:spPr>
          <a:xfrm>
            <a:off x="1187450" y="1958975"/>
            <a:ext cx="7089775" cy="1325563"/>
          </a:xfrm>
        </p:spPr>
        <p:txBody>
          <a:bodyPr/>
          <a:lstStyle>
            <a:lvl1pPr>
              <a:defRPr sz="3200"/>
            </a:lvl1pPr>
          </a:lstStyle>
          <a:p>
            <a:pPr lvl="0"/>
            <a:r>
              <a:rPr lang="ja-JP" altLang="en-US" noProof="0"/>
              <a:t>マスタ タイトルの書式設定</a:t>
            </a:r>
          </a:p>
        </p:txBody>
      </p:sp>
      <p:sp>
        <p:nvSpPr>
          <p:cNvPr id="36867" name="Rectangle 3"/>
          <p:cNvSpPr>
            <a:spLocks noGrp="1" noChangeArrowheads="1"/>
          </p:cNvSpPr>
          <p:nvPr>
            <p:ph type="subTitle" idx="1"/>
          </p:nvPr>
        </p:nvSpPr>
        <p:spPr>
          <a:xfrm>
            <a:off x="1187450" y="3933825"/>
            <a:ext cx="7056438" cy="1752600"/>
          </a:xfrm>
        </p:spPr>
        <p:txBody>
          <a:bodyPr anchor="ctr"/>
          <a:lstStyle>
            <a:lvl1pPr marL="0" indent="0" algn="ctr">
              <a:buFont typeface="Wingdings" panose="05000000000000000000" pitchFamily="2" charset="2"/>
              <a:buNone/>
              <a:defRPr/>
            </a:lvl1pPr>
          </a:lstStyle>
          <a:p>
            <a:pPr lvl="0"/>
            <a:r>
              <a:rPr lang="ja-JP" altLang="en-US" noProof="0"/>
              <a:t>マスタ サブタイトルの書式設定</a:t>
            </a:r>
          </a:p>
        </p:txBody>
      </p:sp>
      <p:pic>
        <p:nvPicPr>
          <p:cNvPr id="10"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52400" y="0"/>
            <a:ext cx="3368346" cy="118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Rectangle 12"/>
          <p:cNvSpPr>
            <a:spLocks noChangeArrowheads="1"/>
          </p:cNvSpPr>
          <p:nvPr userDrawn="1"/>
        </p:nvSpPr>
        <p:spPr bwMode="auto">
          <a:xfrm>
            <a:off x="165101" y="6599238"/>
            <a:ext cx="3111500" cy="22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pPr>
            <a:r>
              <a:rPr lang="en-US" altLang="ja-JP" sz="1000" b="0" dirty="0">
                <a:solidFill>
                  <a:srgbClr val="000000"/>
                </a:solidFill>
                <a:latin typeface="HGP創英角ｺﾞｼｯｸUB"/>
                <a:ea typeface="メイリオ" pitchFamily="50" charset="-128"/>
                <a:cs typeface="メイリオ" pitchFamily="50" charset="-128"/>
              </a:rPr>
              <a:t>© 2020  IPA</a:t>
            </a:r>
          </a:p>
        </p:txBody>
      </p:sp>
      <p:pic>
        <p:nvPicPr>
          <p:cNvPr id="13" name="Picture 7"/>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8172400" y="6662738"/>
            <a:ext cx="323850" cy="158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06496327"/>
      </p:ext>
    </p:extLst>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2174567117"/>
      </p:ext>
    </p:extLst>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623888" y="1709738"/>
            <a:ext cx="7886700" cy="2852737"/>
          </a:xfrm>
        </p:spPr>
        <p:txBody>
          <a:bodyPr anchor="b"/>
          <a:lstStyle>
            <a:lvl1pPr>
              <a:defRPr sz="6000"/>
            </a:lvl1pPr>
          </a:lstStyle>
          <a:p>
            <a:r>
              <a:rPr lang="ja-JP" altLang="en-US"/>
              <a:t>マスター タイトルの書式設定</a:t>
            </a:r>
          </a:p>
        </p:txBody>
      </p:sp>
      <p:sp>
        <p:nvSpPr>
          <p:cNvPr id="3" name="テキスト プレースホルダー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ja-JP" altLang="en-US"/>
              <a:t>マスター テキストの書式設定</a:t>
            </a:r>
          </a:p>
        </p:txBody>
      </p:sp>
    </p:spTree>
    <p:extLst>
      <p:ext uri="{BB962C8B-B14F-4D97-AF65-F5344CB8AC3E}">
        <p14:creationId xmlns:p14="http://schemas.microsoft.com/office/powerpoint/2010/main" val="3681481992"/>
      </p:ext>
    </p:extLst>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482600" y="765175"/>
            <a:ext cx="4064000" cy="57419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4699000" y="765175"/>
            <a:ext cx="4064000" cy="57419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3115306961"/>
      </p:ext>
    </p:extLst>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365125"/>
            <a:ext cx="7886700" cy="1325563"/>
          </a:xfrm>
        </p:spPr>
        <p:txBody>
          <a:bodyPr/>
          <a:lstStyle/>
          <a:p>
            <a:r>
              <a:rPr lang="ja-JP" altLang="en-US"/>
              <a:t>マスター タイトルの書式設定</a:t>
            </a:r>
          </a:p>
        </p:txBody>
      </p:sp>
      <p:sp>
        <p:nvSpPr>
          <p:cNvPr id="3" name="テキスト プレースホルダー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p:cNvSpPr>
            <a:spLocks noGrp="1"/>
          </p:cNvSpPr>
          <p:nvPr>
            <p:ph sz="half" idx="2"/>
          </p:nvPr>
        </p:nvSpPr>
        <p:spPr>
          <a:xfrm>
            <a:off x="630238" y="2505075"/>
            <a:ext cx="3868737"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p:cNvSpPr>
            <a:spLocks noGrp="1"/>
          </p:cNvSpPr>
          <p:nvPr>
            <p:ph sz="quarter" idx="4"/>
          </p:nvPr>
        </p:nvSpPr>
        <p:spPr>
          <a:xfrm>
            <a:off x="4629150" y="2505075"/>
            <a:ext cx="3887788"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2549877168"/>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623888" y="1709738"/>
            <a:ext cx="7886700" cy="2852737"/>
          </a:xfrm>
        </p:spPr>
        <p:txBody>
          <a:bodyPr anchor="b"/>
          <a:lstStyle>
            <a:lvl1pPr>
              <a:defRPr sz="6000"/>
            </a:lvl1pPr>
          </a:lstStyle>
          <a:p>
            <a:r>
              <a:rPr lang="ja-JP" altLang="en-US"/>
              <a:t>マスター タイトルの書式設定</a:t>
            </a:r>
          </a:p>
        </p:txBody>
      </p:sp>
      <p:sp>
        <p:nvSpPr>
          <p:cNvPr id="3" name="テキスト プレースホルダー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ja-JP" altLang="en-US"/>
              <a:t>マスター テキストの書式設定</a:t>
            </a:r>
          </a:p>
        </p:txBody>
      </p:sp>
    </p:spTree>
    <p:extLst>
      <p:ext uri="{BB962C8B-B14F-4D97-AF65-F5344CB8AC3E}">
        <p14:creationId xmlns:p14="http://schemas.microsoft.com/office/powerpoint/2010/main" val="413032764"/>
      </p:ext>
    </p:extLst>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Tree>
    <p:extLst>
      <p:ext uri="{BB962C8B-B14F-4D97-AF65-F5344CB8AC3E}">
        <p14:creationId xmlns:p14="http://schemas.microsoft.com/office/powerpoint/2010/main" val="3373479164"/>
      </p:ext>
    </p:extLst>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Tree>
    <p:extLst>
      <p:ext uri="{BB962C8B-B14F-4D97-AF65-F5344CB8AC3E}">
        <p14:creationId xmlns:p14="http://schemas.microsoft.com/office/powerpoint/2010/main" val="3822431321"/>
      </p:ext>
    </p:extLst>
  </p:cSld>
  <p:clrMapOvr>
    <a:masterClrMapping/>
  </p:clrMapOv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457200"/>
            <a:ext cx="2949575" cy="1600200"/>
          </a:xfrm>
        </p:spPr>
        <p:txBody>
          <a:bodyPr anchor="b"/>
          <a:lstStyle>
            <a:lvl1pPr>
              <a:defRPr sz="3200"/>
            </a:lvl1pPr>
          </a:lstStyle>
          <a:p>
            <a:r>
              <a:rPr lang="ja-JP" altLang="en-US"/>
              <a:t>マスター タイトルの書式設定</a:t>
            </a:r>
          </a:p>
        </p:txBody>
      </p:sp>
      <p:sp>
        <p:nvSpPr>
          <p:cNvPr id="3" name="コンテンツ プレースホルダー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Tree>
    <p:extLst>
      <p:ext uri="{BB962C8B-B14F-4D97-AF65-F5344CB8AC3E}">
        <p14:creationId xmlns:p14="http://schemas.microsoft.com/office/powerpoint/2010/main" val="3879289648"/>
      </p:ext>
    </p:extLst>
  </p:cSld>
  <p:clrMapOvr>
    <a:masterClrMapping/>
  </p:clrMapOv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457200"/>
            <a:ext cx="2949575" cy="1600200"/>
          </a:xfrm>
        </p:spPr>
        <p:txBody>
          <a:bodyPr anchor="b"/>
          <a:lstStyle>
            <a:lvl1pPr>
              <a:defRPr sz="3200"/>
            </a:lvl1pPr>
          </a:lstStyle>
          <a:p>
            <a:r>
              <a:rPr lang="ja-JP" altLang="en-US"/>
              <a:t>マスター タイトルの書式設定</a:t>
            </a:r>
          </a:p>
        </p:txBody>
      </p:sp>
      <p:sp>
        <p:nvSpPr>
          <p:cNvPr id="3" name="図プレースホルダー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ー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Tree>
    <p:extLst>
      <p:ext uri="{BB962C8B-B14F-4D97-AF65-F5344CB8AC3E}">
        <p14:creationId xmlns:p14="http://schemas.microsoft.com/office/powerpoint/2010/main" val="2168502924"/>
      </p:ext>
    </p:extLst>
  </p:cSld>
  <p:clrMapOvr>
    <a:masterClrMapping/>
  </p:clrMapOv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2368146786"/>
      </p:ext>
    </p:extLst>
  </p:cSld>
  <p:clrMapOvr>
    <a:masterClrMapping/>
  </p:clrMapOvr>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53213" y="115888"/>
            <a:ext cx="2109787" cy="6391275"/>
          </a:xfrm>
        </p:spPr>
        <p:txBody>
          <a:bodyPr vert="eaVert"/>
          <a:lstStyle/>
          <a:p>
            <a:r>
              <a:rPr lang="ja-JP" altLang="en-US"/>
              <a:t>マスター タイトルの書式設定</a:t>
            </a:r>
          </a:p>
        </p:txBody>
      </p:sp>
      <p:sp>
        <p:nvSpPr>
          <p:cNvPr id="3" name="縦書きテキスト プレースホルダー 2"/>
          <p:cNvSpPr>
            <a:spLocks noGrp="1"/>
          </p:cNvSpPr>
          <p:nvPr>
            <p:ph type="body" orient="vert" idx="1"/>
          </p:nvPr>
        </p:nvSpPr>
        <p:spPr>
          <a:xfrm>
            <a:off x="323850" y="115888"/>
            <a:ext cx="6176963" cy="6391275"/>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2874619818"/>
      </p:ext>
    </p:extLst>
  </p:cSld>
  <p:clrMapOvr>
    <a:masterClrMapping/>
  </p:clrMapOvr>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txAndObj" preserve="1">
  <p:cSld name="タイトル、テキスト、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23850" y="115888"/>
            <a:ext cx="7258050" cy="504825"/>
          </a:xfrm>
        </p:spPr>
        <p:txBody>
          <a:bodyPr/>
          <a:lstStyle/>
          <a:p>
            <a:r>
              <a:rPr lang="ja-JP" altLang="en-US"/>
              <a:t>マスター タイトルの書式設定</a:t>
            </a:r>
          </a:p>
        </p:txBody>
      </p:sp>
      <p:sp>
        <p:nvSpPr>
          <p:cNvPr id="3" name="テキスト プレースホルダー 2"/>
          <p:cNvSpPr>
            <a:spLocks noGrp="1"/>
          </p:cNvSpPr>
          <p:nvPr>
            <p:ph type="body" sz="half" idx="1"/>
          </p:nvPr>
        </p:nvSpPr>
        <p:spPr>
          <a:xfrm>
            <a:off x="482600" y="765175"/>
            <a:ext cx="4064000" cy="57419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4699000" y="765175"/>
            <a:ext cx="4064000" cy="57419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696779203"/>
      </p:ext>
    </p:extLst>
  </p:cSld>
  <p:clrMapOvr>
    <a:masterClrMapping/>
  </p:clrMapOvr>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objAndTwoObj" preserve="1">
  <p:cSld name="タイトル、コンテンツ、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23850" y="115888"/>
            <a:ext cx="7258050" cy="504825"/>
          </a:xfrm>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482600" y="765175"/>
            <a:ext cx="4064000" cy="57419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quarter" idx="2"/>
          </p:nvPr>
        </p:nvSpPr>
        <p:spPr>
          <a:xfrm>
            <a:off x="4699000" y="765175"/>
            <a:ext cx="4064000" cy="27940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コンテンツ プレースホルダー 4"/>
          <p:cNvSpPr>
            <a:spLocks noGrp="1"/>
          </p:cNvSpPr>
          <p:nvPr>
            <p:ph sz="quarter" idx="3"/>
          </p:nvPr>
        </p:nvSpPr>
        <p:spPr>
          <a:xfrm>
            <a:off x="4699000" y="3711575"/>
            <a:ext cx="4064000" cy="2795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1586493446"/>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482600" y="765175"/>
            <a:ext cx="4064000" cy="57419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4699000" y="765175"/>
            <a:ext cx="4064000" cy="57419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1582607040"/>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365125"/>
            <a:ext cx="7886700" cy="1325563"/>
          </a:xfrm>
        </p:spPr>
        <p:txBody>
          <a:bodyPr/>
          <a:lstStyle/>
          <a:p>
            <a:r>
              <a:rPr lang="ja-JP" altLang="en-US"/>
              <a:t>マスター タイトルの書式設定</a:t>
            </a:r>
          </a:p>
        </p:txBody>
      </p:sp>
      <p:sp>
        <p:nvSpPr>
          <p:cNvPr id="3" name="テキスト プレースホルダー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p:cNvSpPr>
            <a:spLocks noGrp="1"/>
          </p:cNvSpPr>
          <p:nvPr>
            <p:ph sz="half" idx="2"/>
          </p:nvPr>
        </p:nvSpPr>
        <p:spPr>
          <a:xfrm>
            <a:off x="630238" y="2505075"/>
            <a:ext cx="3868737"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p:cNvSpPr>
            <a:spLocks noGrp="1"/>
          </p:cNvSpPr>
          <p:nvPr>
            <p:ph sz="quarter" idx="4"/>
          </p:nvPr>
        </p:nvSpPr>
        <p:spPr>
          <a:xfrm>
            <a:off x="4629150" y="2505075"/>
            <a:ext cx="3887788"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1909184286"/>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Tree>
    <p:extLst>
      <p:ext uri="{BB962C8B-B14F-4D97-AF65-F5344CB8AC3E}">
        <p14:creationId xmlns:p14="http://schemas.microsoft.com/office/powerpoint/2010/main" val="2489203838"/>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Tree>
    <p:extLst>
      <p:ext uri="{BB962C8B-B14F-4D97-AF65-F5344CB8AC3E}">
        <p14:creationId xmlns:p14="http://schemas.microsoft.com/office/powerpoint/2010/main" val="979416806"/>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457200"/>
            <a:ext cx="2949575" cy="1600200"/>
          </a:xfrm>
        </p:spPr>
        <p:txBody>
          <a:bodyPr anchor="b"/>
          <a:lstStyle>
            <a:lvl1pPr>
              <a:defRPr sz="3200"/>
            </a:lvl1pPr>
          </a:lstStyle>
          <a:p>
            <a:r>
              <a:rPr lang="ja-JP" altLang="en-US"/>
              <a:t>マスター タイトルの書式設定</a:t>
            </a:r>
          </a:p>
        </p:txBody>
      </p:sp>
      <p:sp>
        <p:nvSpPr>
          <p:cNvPr id="3" name="コンテンツ プレースホルダー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Tree>
    <p:extLst>
      <p:ext uri="{BB962C8B-B14F-4D97-AF65-F5344CB8AC3E}">
        <p14:creationId xmlns:p14="http://schemas.microsoft.com/office/powerpoint/2010/main" val="1891878478"/>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457200"/>
            <a:ext cx="2949575" cy="1600200"/>
          </a:xfrm>
        </p:spPr>
        <p:txBody>
          <a:bodyPr anchor="b"/>
          <a:lstStyle>
            <a:lvl1pPr>
              <a:defRPr sz="3200"/>
            </a:lvl1pPr>
          </a:lstStyle>
          <a:p>
            <a:r>
              <a:rPr lang="ja-JP" altLang="en-US"/>
              <a:t>マスター タイトルの書式設定</a:t>
            </a:r>
          </a:p>
        </p:txBody>
      </p:sp>
      <p:sp>
        <p:nvSpPr>
          <p:cNvPr id="3" name="図プレースホルダー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ー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Tree>
    <p:extLst>
      <p:ext uri="{BB962C8B-B14F-4D97-AF65-F5344CB8AC3E}">
        <p14:creationId xmlns:p14="http://schemas.microsoft.com/office/powerpoint/2010/main" val="1851877740"/>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image" Target="../media/image2.png"/><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23850" y="115888"/>
            <a:ext cx="7258050"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3"/>
          <p:cNvSpPr>
            <a:spLocks noGrp="1" noChangeArrowheads="1"/>
          </p:cNvSpPr>
          <p:nvPr>
            <p:ph type="body" idx="1"/>
          </p:nvPr>
        </p:nvSpPr>
        <p:spPr bwMode="auto">
          <a:xfrm>
            <a:off x="482600" y="765175"/>
            <a:ext cx="8280400" cy="5741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dirty="0"/>
              <a:t>マスタ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a:t>レベル</a:t>
            </a:r>
          </a:p>
          <a:p>
            <a:pPr lvl="4"/>
            <a:r>
              <a:rPr lang="ja-JP" altLang="en-US"/>
              <a:t>第 </a:t>
            </a:r>
            <a:r>
              <a:rPr lang="en-US" altLang="ja-JP" dirty="0"/>
              <a:t>5 </a:t>
            </a:r>
            <a:r>
              <a:rPr lang="ja-JP" altLang="en-US" dirty="0"/>
              <a:t>レベル</a:t>
            </a:r>
          </a:p>
        </p:txBody>
      </p:sp>
      <p:sp>
        <p:nvSpPr>
          <p:cNvPr id="1028" name="Line 4"/>
          <p:cNvSpPr>
            <a:spLocks noChangeShapeType="1"/>
          </p:cNvSpPr>
          <p:nvPr/>
        </p:nvSpPr>
        <p:spPr bwMode="auto">
          <a:xfrm flipV="1">
            <a:off x="415925" y="692150"/>
            <a:ext cx="8410575"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31" name="Line 8"/>
          <p:cNvSpPr>
            <a:spLocks noChangeShapeType="1"/>
          </p:cNvSpPr>
          <p:nvPr/>
        </p:nvSpPr>
        <p:spPr bwMode="auto">
          <a:xfrm>
            <a:off x="415925" y="6597650"/>
            <a:ext cx="8410575"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33" name="Rectangle 10"/>
          <p:cNvSpPr>
            <a:spLocks noChangeArrowheads="1"/>
          </p:cNvSpPr>
          <p:nvPr/>
        </p:nvSpPr>
        <p:spPr bwMode="auto">
          <a:xfrm>
            <a:off x="8074025" y="6597650"/>
            <a:ext cx="1017588" cy="296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ctr">
              <a:defRPr kumimoji="1" sz="2400" b="1">
                <a:solidFill>
                  <a:schemeClr val="tx1"/>
                </a:solidFill>
                <a:latin typeface="Arial" panose="020B0604020202020204" pitchFamily="34" charset="0"/>
                <a:ea typeface="ＭＳ Ｐゴシック" panose="020B0600070205080204" pitchFamily="50" charset="-128"/>
              </a:defRPr>
            </a:lvl1pPr>
            <a:lvl2pPr marL="742950" indent="-285750" algn="ctr">
              <a:defRPr kumimoji="1" sz="2400" b="1">
                <a:solidFill>
                  <a:schemeClr val="tx1"/>
                </a:solidFill>
                <a:latin typeface="Arial" panose="020B0604020202020204" pitchFamily="34" charset="0"/>
                <a:ea typeface="ＭＳ Ｐゴシック" panose="020B0600070205080204" pitchFamily="50" charset="-128"/>
              </a:defRPr>
            </a:lvl2pPr>
            <a:lvl3pPr marL="1143000" indent="-228600" algn="ctr">
              <a:defRPr kumimoji="1" sz="2400" b="1">
                <a:solidFill>
                  <a:schemeClr val="tx1"/>
                </a:solidFill>
                <a:latin typeface="Arial" panose="020B0604020202020204" pitchFamily="34" charset="0"/>
                <a:ea typeface="ＭＳ Ｐゴシック" panose="020B0600070205080204" pitchFamily="50" charset="-128"/>
              </a:defRPr>
            </a:lvl3pPr>
            <a:lvl4pPr marL="1600200" indent="-228600" algn="ctr">
              <a:defRPr kumimoji="1" sz="2400" b="1">
                <a:solidFill>
                  <a:schemeClr val="tx1"/>
                </a:solidFill>
                <a:latin typeface="Arial" panose="020B0604020202020204" pitchFamily="34" charset="0"/>
                <a:ea typeface="ＭＳ Ｐゴシック" panose="020B0600070205080204" pitchFamily="50" charset="-128"/>
              </a:defRPr>
            </a:lvl4pPr>
            <a:lvl5pPr marL="2057400" indent="-228600" algn="ctr">
              <a:defRPr kumimoji="1" sz="2400" b="1">
                <a:solidFill>
                  <a:schemeClr val="tx1"/>
                </a:solidFill>
                <a:latin typeface="Arial" panose="020B0604020202020204" pitchFamily="34" charset="0"/>
                <a:ea typeface="ＭＳ Ｐゴシック" panose="020B0600070205080204" pitchFamily="50" charset="-128"/>
              </a:defRPr>
            </a:lvl5pPr>
            <a:lvl6pPr marL="2514600" indent="-228600" algn="ctr" eaLnBrk="0" fontAlgn="base" hangingPunct="0">
              <a:spcBef>
                <a:spcPct val="0"/>
              </a:spcBef>
              <a:spcAft>
                <a:spcPct val="0"/>
              </a:spcAft>
              <a:defRPr kumimoji="1" sz="2400" b="1">
                <a:solidFill>
                  <a:schemeClr val="tx1"/>
                </a:solidFill>
                <a:latin typeface="Arial" panose="020B0604020202020204" pitchFamily="34" charset="0"/>
                <a:ea typeface="ＭＳ Ｐゴシック" panose="020B0600070205080204" pitchFamily="50" charset="-128"/>
              </a:defRPr>
            </a:lvl6pPr>
            <a:lvl7pPr marL="2971800" indent="-228600" algn="ctr" eaLnBrk="0" fontAlgn="base" hangingPunct="0">
              <a:spcBef>
                <a:spcPct val="0"/>
              </a:spcBef>
              <a:spcAft>
                <a:spcPct val="0"/>
              </a:spcAft>
              <a:defRPr kumimoji="1" sz="2400" b="1">
                <a:solidFill>
                  <a:schemeClr val="tx1"/>
                </a:solidFill>
                <a:latin typeface="Arial" panose="020B0604020202020204" pitchFamily="34" charset="0"/>
                <a:ea typeface="ＭＳ Ｐゴシック" panose="020B0600070205080204" pitchFamily="50" charset="-128"/>
              </a:defRPr>
            </a:lvl7pPr>
            <a:lvl8pPr marL="3429000" indent="-228600" algn="ctr" eaLnBrk="0" fontAlgn="base" hangingPunct="0">
              <a:spcBef>
                <a:spcPct val="0"/>
              </a:spcBef>
              <a:spcAft>
                <a:spcPct val="0"/>
              </a:spcAft>
              <a:defRPr kumimoji="1" sz="2400" b="1">
                <a:solidFill>
                  <a:schemeClr val="tx1"/>
                </a:solidFill>
                <a:latin typeface="Arial" panose="020B0604020202020204" pitchFamily="34" charset="0"/>
                <a:ea typeface="ＭＳ Ｐゴシック" panose="020B0600070205080204" pitchFamily="50" charset="-128"/>
              </a:defRPr>
            </a:lvl8pPr>
            <a:lvl9pPr marL="3886200" indent="-228600" algn="ctr" eaLnBrk="0" fontAlgn="base" hangingPunct="0">
              <a:spcBef>
                <a:spcPct val="0"/>
              </a:spcBef>
              <a:spcAft>
                <a:spcPct val="0"/>
              </a:spcAft>
              <a:defRPr kumimoji="1" sz="2400" b="1">
                <a:solidFill>
                  <a:schemeClr val="tx1"/>
                </a:solidFill>
                <a:latin typeface="Arial" panose="020B0604020202020204" pitchFamily="34" charset="0"/>
                <a:ea typeface="ＭＳ Ｐゴシック" panose="020B0600070205080204" pitchFamily="50" charset="-128"/>
              </a:defRPr>
            </a:lvl9pPr>
          </a:lstStyle>
          <a:p>
            <a:pPr algn="r" eaLnBrk="1" hangingPunct="1">
              <a:defRPr/>
            </a:pPr>
            <a:fld id="{1D66C009-BCF1-491D-805F-F86F00CC3282}" type="slidenum">
              <a:rPr lang="en-US" altLang="ja-JP" sz="1200" b="0" smtClean="0">
                <a:latin typeface="ＭＳ Ｐゴシック" panose="020B0600070205080204" pitchFamily="50" charset="-128"/>
              </a:rPr>
              <a:pPr algn="r" eaLnBrk="1" hangingPunct="1">
                <a:defRPr/>
              </a:pPr>
              <a:t>‹#›</a:t>
            </a:fld>
            <a:endParaRPr lang="en-US" altLang="ja-JP" sz="1200" b="0">
              <a:latin typeface="ＭＳ Ｐゴシック" panose="020B0600070205080204" pitchFamily="50" charset="-128"/>
            </a:endParaRPr>
          </a:p>
        </p:txBody>
      </p:sp>
      <p:sp>
        <p:nvSpPr>
          <p:cNvPr id="14" name="Text Box 11"/>
          <p:cNvSpPr txBox="1">
            <a:spLocks noChangeArrowheads="1"/>
          </p:cNvSpPr>
          <p:nvPr userDrawn="1"/>
        </p:nvSpPr>
        <p:spPr bwMode="auto">
          <a:xfrm>
            <a:off x="323528" y="6661150"/>
            <a:ext cx="836768" cy="153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kumimoji="1" sz="2400">
                <a:solidFill>
                  <a:srgbClr val="003399"/>
                </a:solidFill>
                <a:latin typeface="ＭＳ Ｐゴシック" pitchFamily="50" charset="-128"/>
                <a:ea typeface="ＭＳ Ｐゴシック" pitchFamily="50" charset="-128"/>
              </a:defRPr>
            </a:lvl1pPr>
            <a:lvl2pPr marL="742950" indent="-285750" eaLnBrk="0" hangingPunct="0">
              <a:defRPr kumimoji="1" sz="2400">
                <a:solidFill>
                  <a:srgbClr val="003399"/>
                </a:solidFill>
                <a:latin typeface="ＭＳ Ｐゴシック" pitchFamily="50" charset="-128"/>
                <a:ea typeface="ＭＳ Ｐゴシック" pitchFamily="50" charset="-128"/>
              </a:defRPr>
            </a:lvl2pPr>
            <a:lvl3pPr marL="1143000" indent="-228600" eaLnBrk="0" hangingPunct="0">
              <a:defRPr kumimoji="1" sz="2400">
                <a:solidFill>
                  <a:srgbClr val="003399"/>
                </a:solidFill>
                <a:latin typeface="ＭＳ Ｐゴシック" pitchFamily="50" charset="-128"/>
                <a:ea typeface="ＭＳ Ｐゴシック" pitchFamily="50" charset="-128"/>
              </a:defRPr>
            </a:lvl3pPr>
            <a:lvl4pPr marL="1600200" indent="-228600" eaLnBrk="0" hangingPunct="0">
              <a:defRPr kumimoji="1" sz="2400">
                <a:solidFill>
                  <a:srgbClr val="003399"/>
                </a:solidFill>
                <a:latin typeface="ＭＳ Ｐゴシック" pitchFamily="50" charset="-128"/>
                <a:ea typeface="ＭＳ Ｐゴシック" pitchFamily="50" charset="-128"/>
              </a:defRPr>
            </a:lvl4pPr>
            <a:lvl5pPr marL="2057400" indent="-228600" eaLnBrk="0" hangingPunct="0">
              <a:defRPr kumimoji="1" sz="2400">
                <a:solidFill>
                  <a:srgbClr val="003399"/>
                </a:solidFill>
                <a:latin typeface="ＭＳ Ｐゴシック" pitchFamily="50" charset="-128"/>
                <a:ea typeface="ＭＳ Ｐゴシック" pitchFamily="50" charset="-128"/>
              </a:defRPr>
            </a:lvl5pPr>
            <a:lvl6pPr marL="2514600" indent="-228600" eaLnBrk="0" fontAlgn="base" hangingPunct="0">
              <a:spcBef>
                <a:spcPct val="0"/>
              </a:spcBef>
              <a:spcAft>
                <a:spcPct val="0"/>
              </a:spcAft>
              <a:defRPr kumimoji="1" sz="2400">
                <a:solidFill>
                  <a:srgbClr val="003399"/>
                </a:solidFill>
                <a:latin typeface="ＭＳ Ｐゴシック" pitchFamily="50" charset="-128"/>
                <a:ea typeface="ＭＳ Ｐゴシック" pitchFamily="50" charset="-128"/>
              </a:defRPr>
            </a:lvl6pPr>
            <a:lvl7pPr marL="2971800" indent="-228600" eaLnBrk="0" fontAlgn="base" hangingPunct="0">
              <a:spcBef>
                <a:spcPct val="0"/>
              </a:spcBef>
              <a:spcAft>
                <a:spcPct val="0"/>
              </a:spcAft>
              <a:defRPr kumimoji="1" sz="2400">
                <a:solidFill>
                  <a:srgbClr val="003399"/>
                </a:solidFill>
                <a:latin typeface="ＭＳ Ｐゴシック" pitchFamily="50" charset="-128"/>
                <a:ea typeface="ＭＳ Ｐゴシック" pitchFamily="50" charset="-128"/>
              </a:defRPr>
            </a:lvl7pPr>
            <a:lvl8pPr marL="3429000" indent="-228600" eaLnBrk="0" fontAlgn="base" hangingPunct="0">
              <a:spcBef>
                <a:spcPct val="0"/>
              </a:spcBef>
              <a:spcAft>
                <a:spcPct val="0"/>
              </a:spcAft>
              <a:defRPr kumimoji="1" sz="2400">
                <a:solidFill>
                  <a:srgbClr val="003399"/>
                </a:solidFill>
                <a:latin typeface="ＭＳ Ｐゴシック" pitchFamily="50" charset="-128"/>
                <a:ea typeface="ＭＳ Ｐゴシック" pitchFamily="50" charset="-128"/>
              </a:defRPr>
            </a:lvl8pPr>
            <a:lvl9pPr marL="3886200" indent="-228600" eaLnBrk="0" fontAlgn="base" hangingPunct="0">
              <a:spcBef>
                <a:spcPct val="0"/>
              </a:spcBef>
              <a:spcAft>
                <a:spcPct val="0"/>
              </a:spcAft>
              <a:defRPr kumimoji="1" sz="2400">
                <a:solidFill>
                  <a:srgbClr val="003399"/>
                </a:solidFill>
                <a:latin typeface="ＭＳ Ｐゴシック" pitchFamily="50" charset="-128"/>
                <a:ea typeface="ＭＳ Ｐゴシック" pitchFamily="50" charset="-128"/>
              </a:defRPr>
            </a:lvl9pPr>
          </a:lstStyle>
          <a:p>
            <a:pPr eaLnBrk="1" hangingPunct="1">
              <a:defRPr/>
            </a:pPr>
            <a:r>
              <a:rPr lang="en-US" altLang="ja-JP" sz="1000" b="0" dirty="0">
                <a:solidFill>
                  <a:srgbClr val="000000"/>
                </a:solidFill>
                <a:latin typeface="HGPｺﾞｼｯｸE"/>
                <a:ea typeface="HGPｺﾞｼｯｸE"/>
              </a:rPr>
              <a:t>©  2020 </a:t>
            </a:r>
            <a:r>
              <a:rPr lang="ja-JP" altLang="en-US" sz="1000" b="0" dirty="0">
                <a:solidFill>
                  <a:srgbClr val="000000"/>
                </a:solidFill>
                <a:latin typeface="HGPｺﾞｼｯｸE"/>
                <a:ea typeface="HGPｺﾞｼｯｸE"/>
              </a:rPr>
              <a:t>　</a:t>
            </a:r>
            <a:r>
              <a:rPr lang="en-US" altLang="ja-JP" sz="1000" b="0" dirty="0">
                <a:solidFill>
                  <a:srgbClr val="000000"/>
                </a:solidFill>
                <a:latin typeface="HGPｺﾞｼｯｸE"/>
                <a:ea typeface="HGPｺﾞｼｯｸE"/>
              </a:rPr>
              <a:t>IPA</a:t>
            </a:r>
          </a:p>
        </p:txBody>
      </p:sp>
    </p:spTree>
  </p:cSld>
  <p:clrMap bg1="lt1" tx1="dk1" bg2="lt2" tx2="dk2" accent1="accent1" accent2="accent2" accent3="accent3" accent4="accent4" accent5="accent5" accent6="accent6" hlink="hlink" folHlink="folHlink"/>
  <p:sldLayoutIdLst>
    <p:sldLayoutId id="2147483703"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 id="2147483702" r:id="rId13"/>
  </p:sldLayoutIdLst>
  <p:transition/>
  <p:hf hdr="0" ftr="0" dt="0"/>
  <p:txStyles>
    <p:titleStyle>
      <a:lvl1pPr algn="l" rtl="0" eaLnBrk="0" fontAlgn="base" hangingPunct="0">
        <a:spcBef>
          <a:spcPct val="0"/>
        </a:spcBef>
        <a:spcAft>
          <a:spcPct val="0"/>
        </a:spcAft>
        <a:defRPr kumimoji="1" sz="2800" kern="1200">
          <a:solidFill>
            <a:schemeClr val="tx2"/>
          </a:solidFill>
          <a:latin typeface="+mj-lt"/>
          <a:ea typeface="+mj-ea"/>
          <a:cs typeface="+mj-cs"/>
        </a:defRPr>
      </a:lvl1pPr>
      <a:lvl2pPr algn="l" rtl="0" eaLnBrk="0" fontAlgn="base" hangingPunct="0">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2pPr>
      <a:lvl3pPr algn="l" rtl="0" eaLnBrk="0" fontAlgn="base" hangingPunct="0">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3pPr>
      <a:lvl4pPr algn="l" rtl="0" eaLnBrk="0" fontAlgn="base" hangingPunct="0">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4pPr>
      <a:lvl5pPr algn="l" rtl="0" eaLnBrk="0" fontAlgn="base" hangingPunct="0">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5pPr>
      <a:lvl6pPr marL="457200" algn="l" rtl="0" fontAlgn="base">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6pPr>
      <a:lvl7pPr marL="914400" algn="l" rtl="0" fontAlgn="base">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7pPr>
      <a:lvl8pPr marL="1371600" algn="l" rtl="0" fontAlgn="base">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8pPr>
      <a:lvl9pPr marL="1828800" algn="l" rtl="0" fontAlgn="base">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9pPr>
    </p:titleStyle>
    <p:bodyStyle>
      <a:lvl1pPr marL="342900" indent="-342900" algn="l" rtl="0" eaLnBrk="0" fontAlgn="base" hangingPunct="0">
        <a:spcBef>
          <a:spcPct val="20000"/>
        </a:spcBef>
        <a:spcAft>
          <a:spcPct val="0"/>
        </a:spcAft>
        <a:buClr>
          <a:schemeClr val="hlink"/>
        </a:buClr>
        <a:buFont typeface="Wingdings" panose="05000000000000000000" pitchFamily="2" charset="2"/>
        <a:buChar char="n"/>
        <a:defRPr kumimoji="1" sz="28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90000"/>
        <a:buFont typeface="Wingdings" panose="05000000000000000000" pitchFamily="2" charset="2"/>
        <a:buChar char="l"/>
        <a:defRPr kumimoji="1" sz="24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hlink"/>
        </a:buClr>
        <a:buSzPct val="80000"/>
        <a:buFont typeface="Wingdings" panose="05000000000000000000" pitchFamily="2" charset="2"/>
        <a:buChar char="p"/>
        <a:defRPr kumimoji="1" sz="20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hlink"/>
        </a:buClr>
        <a:buFont typeface="ＭＳ Ｐゴシック" panose="020B0600070205080204" pitchFamily="50" charset="-128"/>
        <a:buChar char="-"/>
        <a:defRPr kumimoji="1"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hlink"/>
        </a:buClr>
        <a:buFont typeface="Arial" panose="020B0604020202020204" pitchFamily="34" charset="0"/>
        <a:buChar char="•"/>
        <a:defRPr kumimoji="1"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title"/>
          </p:nvPr>
        </p:nvSpPr>
        <p:spPr bwMode="auto">
          <a:xfrm>
            <a:off x="468313" y="44450"/>
            <a:ext cx="6983412" cy="1081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4"/>
          <p:cNvSpPr>
            <a:spLocks noGrp="1" noChangeArrowheads="1"/>
          </p:cNvSpPr>
          <p:nvPr>
            <p:ph type="body" idx="1"/>
          </p:nvPr>
        </p:nvSpPr>
        <p:spPr bwMode="auto">
          <a:xfrm>
            <a:off x="498475" y="1341438"/>
            <a:ext cx="8394700" cy="506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101" name="Rectangle 5"/>
          <p:cNvSpPr>
            <a:spLocks noGrp="1" noChangeArrowheads="1"/>
          </p:cNvSpPr>
          <p:nvPr>
            <p:ph type="dt" sz="half" idx="2"/>
          </p:nvPr>
        </p:nvSpPr>
        <p:spPr bwMode="auto">
          <a:xfrm>
            <a:off x="457200" y="6526213"/>
            <a:ext cx="2133600" cy="28733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rgbClr val="000066"/>
                </a:solidFill>
              </a:defRPr>
            </a:lvl1pPr>
          </a:lstStyle>
          <a:p>
            <a:pPr>
              <a:defRPr/>
            </a:pPr>
            <a:endParaRPr lang="en-US" altLang="ja-JP"/>
          </a:p>
        </p:txBody>
      </p:sp>
      <p:sp>
        <p:nvSpPr>
          <p:cNvPr id="4102" name="Rectangle 6"/>
          <p:cNvSpPr>
            <a:spLocks noGrp="1" noChangeArrowheads="1"/>
          </p:cNvSpPr>
          <p:nvPr>
            <p:ph type="ftr" sz="quarter" idx="3"/>
          </p:nvPr>
        </p:nvSpPr>
        <p:spPr bwMode="auto">
          <a:xfrm>
            <a:off x="3124200" y="6526213"/>
            <a:ext cx="2895600" cy="28733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rgbClr val="000066"/>
                </a:solidFill>
              </a:defRPr>
            </a:lvl1pPr>
          </a:lstStyle>
          <a:p>
            <a:pPr>
              <a:defRPr/>
            </a:pPr>
            <a:r>
              <a:rPr lang="en-US" altLang="ja-JP" dirty="0"/>
              <a:t>©</a:t>
            </a:r>
            <a:r>
              <a:rPr lang="ja-JP" altLang="en-US" dirty="0"/>
              <a:t>　</a:t>
            </a:r>
            <a:r>
              <a:rPr lang="en-US" altLang="ja-JP" dirty="0"/>
              <a:t>2020 </a:t>
            </a:r>
            <a:r>
              <a:rPr lang="ja-JP" altLang="en-US" dirty="0"/>
              <a:t>ＩＰＡ　</a:t>
            </a:r>
            <a:endParaRPr lang="en-US" altLang="ja-JP" dirty="0"/>
          </a:p>
        </p:txBody>
      </p:sp>
      <p:sp>
        <p:nvSpPr>
          <p:cNvPr id="4103" name="Rectangle 7"/>
          <p:cNvSpPr>
            <a:spLocks noGrp="1" noChangeArrowheads="1"/>
          </p:cNvSpPr>
          <p:nvPr>
            <p:ph type="sldNum" sz="quarter" idx="4"/>
          </p:nvPr>
        </p:nvSpPr>
        <p:spPr bwMode="auto">
          <a:xfrm>
            <a:off x="6553200" y="6526213"/>
            <a:ext cx="2133600" cy="28733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rgbClr val="000066"/>
                </a:solidFill>
              </a:defRPr>
            </a:lvl1pPr>
          </a:lstStyle>
          <a:p>
            <a:pPr>
              <a:defRPr/>
            </a:pPr>
            <a:fld id="{2F982ABA-AC1D-42B3-8BC1-6458DB79F2C7}" type="slidenum">
              <a:rPr lang="en-US" altLang="ja-JP"/>
              <a:pPr>
                <a:defRPr/>
              </a:pPr>
              <a:t>‹#›</a:t>
            </a:fld>
            <a:endParaRPr lang="en-US" altLang="ja-JP"/>
          </a:p>
        </p:txBody>
      </p:sp>
      <p:sp>
        <p:nvSpPr>
          <p:cNvPr id="12" name="正方形/長方形 11"/>
          <p:cNvSpPr/>
          <p:nvPr userDrawn="1"/>
        </p:nvSpPr>
        <p:spPr>
          <a:xfrm>
            <a:off x="0" y="0"/>
            <a:ext cx="250825" cy="6858000"/>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3" name="正方形/長方形 12"/>
          <p:cNvSpPr/>
          <p:nvPr userDrawn="1"/>
        </p:nvSpPr>
        <p:spPr>
          <a:xfrm>
            <a:off x="0" y="0"/>
            <a:ext cx="250825" cy="1196975"/>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cxnSp>
        <p:nvCxnSpPr>
          <p:cNvPr id="3" name="直線コネクタ 2"/>
          <p:cNvCxnSpPr/>
          <p:nvPr userDrawn="1"/>
        </p:nvCxnSpPr>
        <p:spPr>
          <a:xfrm>
            <a:off x="250825" y="1196975"/>
            <a:ext cx="8640763" cy="0"/>
          </a:xfrm>
          <a:prstGeom prst="line">
            <a:avLst/>
          </a:prstGeom>
          <a:ln w="3175">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14" name="直線コネクタ 13"/>
          <p:cNvCxnSpPr/>
          <p:nvPr userDrawn="1"/>
        </p:nvCxnSpPr>
        <p:spPr>
          <a:xfrm>
            <a:off x="250825" y="1268413"/>
            <a:ext cx="8640763" cy="0"/>
          </a:xfrm>
          <a:prstGeom prst="line">
            <a:avLst/>
          </a:prstGeom>
          <a:ln w="3175">
            <a:solidFill>
              <a:srgbClr val="000066"/>
            </a:solidFill>
            <a:prstDash val="dash"/>
          </a:ln>
        </p:spPr>
        <p:style>
          <a:lnRef idx="1">
            <a:schemeClr val="accent1"/>
          </a:lnRef>
          <a:fillRef idx="0">
            <a:schemeClr val="accent1"/>
          </a:fillRef>
          <a:effectRef idx="0">
            <a:schemeClr val="accent1"/>
          </a:effectRef>
          <a:fontRef idx="minor">
            <a:schemeClr val="tx1"/>
          </a:fontRef>
        </p:style>
      </p:cxnSp>
      <p:pic>
        <p:nvPicPr>
          <p:cNvPr id="1035" name="Picture 4" descr="C:\Users\ms-hito\Documents\★広報業務\7_IPAロゴ\2014年5月_Webサイト用ロゴ作成\20140616_ポータルへアップ\IPA_logotype-4CPOJI.png"/>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7688263" y="-95250"/>
            <a:ext cx="130175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83504401"/>
      </p:ext>
    </p:extLst>
  </p:cSld>
  <p:clrMap bg1="lt1" tx1="dk1" bg2="lt2" tx2="dk2" accent1="accent1" accent2="accent2" accent3="accent3" accent4="accent4" accent5="accent5" accent6="accent6" hlink="hlink" folHlink="folHlink"/>
  <p:sldLayoutIdLst>
    <p:sldLayoutId id="2147483718" r:id="rId1"/>
    <p:sldLayoutId id="2147483719" r:id="rId2"/>
    <p:sldLayoutId id="2147483720" r:id="rId3"/>
    <p:sldLayoutId id="2147483721" r:id="rId4"/>
    <p:sldLayoutId id="2147483722" r:id="rId5"/>
    <p:sldLayoutId id="2147483723" r:id="rId6"/>
    <p:sldLayoutId id="2147483724" r:id="rId7"/>
    <p:sldLayoutId id="2147483725" r:id="rId8"/>
    <p:sldLayoutId id="2147483726" r:id="rId9"/>
    <p:sldLayoutId id="2147483727" r:id="rId10"/>
    <p:sldLayoutId id="2147483728" r:id="rId11"/>
  </p:sldLayoutIdLst>
  <p:hf hdr="0" dt="0"/>
  <p:txStyles>
    <p:titleStyle>
      <a:lvl1pPr algn="l" rtl="0" eaLnBrk="0" fontAlgn="base" hangingPunct="0">
        <a:spcBef>
          <a:spcPct val="0"/>
        </a:spcBef>
        <a:spcAft>
          <a:spcPct val="0"/>
        </a:spcAft>
        <a:defRPr kumimoji="1" sz="3600">
          <a:solidFill>
            <a:srgbClr val="000066"/>
          </a:solidFill>
          <a:latin typeface="+mj-lt"/>
          <a:ea typeface="+mj-ea"/>
          <a:cs typeface="+mj-cs"/>
        </a:defRPr>
      </a:lvl1pPr>
      <a:lvl2pPr algn="l" rtl="0" eaLnBrk="0" fontAlgn="base" hangingPunct="0">
        <a:spcBef>
          <a:spcPct val="0"/>
        </a:spcBef>
        <a:spcAft>
          <a:spcPct val="0"/>
        </a:spcAft>
        <a:defRPr kumimoji="1" sz="3600">
          <a:solidFill>
            <a:srgbClr val="000066"/>
          </a:solidFill>
          <a:latin typeface="Arial" charset="0"/>
          <a:ea typeface="ＭＳ Ｐゴシック" charset="-128"/>
        </a:defRPr>
      </a:lvl2pPr>
      <a:lvl3pPr algn="l" rtl="0" eaLnBrk="0" fontAlgn="base" hangingPunct="0">
        <a:spcBef>
          <a:spcPct val="0"/>
        </a:spcBef>
        <a:spcAft>
          <a:spcPct val="0"/>
        </a:spcAft>
        <a:defRPr kumimoji="1" sz="3600">
          <a:solidFill>
            <a:srgbClr val="000066"/>
          </a:solidFill>
          <a:latin typeface="Arial" charset="0"/>
          <a:ea typeface="ＭＳ Ｐゴシック" charset="-128"/>
        </a:defRPr>
      </a:lvl3pPr>
      <a:lvl4pPr algn="l" rtl="0" eaLnBrk="0" fontAlgn="base" hangingPunct="0">
        <a:spcBef>
          <a:spcPct val="0"/>
        </a:spcBef>
        <a:spcAft>
          <a:spcPct val="0"/>
        </a:spcAft>
        <a:defRPr kumimoji="1" sz="3600">
          <a:solidFill>
            <a:srgbClr val="000066"/>
          </a:solidFill>
          <a:latin typeface="Arial" charset="0"/>
          <a:ea typeface="ＭＳ Ｐゴシック" charset="-128"/>
        </a:defRPr>
      </a:lvl4pPr>
      <a:lvl5pPr algn="l" rtl="0" eaLnBrk="0" fontAlgn="base" hangingPunct="0">
        <a:spcBef>
          <a:spcPct val="0"/>
        </a:spcBef>
        <a:spcAft>
          <a:spcPct val="0"/>
        </a:spcAft>
        <a:defRPr kumimoji="1" sz="3600">
          <a:solidFill>
            <a:srgbClr val="000066"/>
          </a:solidFill>
          <a:latin typeface="Arial" charset="0"/>
          <a:ea typeface="ＭＳ Ｐゴシック" charset="-128"/>
        </a:defRPr>
      </a:lvl5pPr>
      <a:lvl6pPr marL="457200" algn="l" rtl="0" fontAlgn="base">
        <a:spcBef>
          <a:spcPct val="0"/>
        </a:spcBef>
        <a:spcAft>
          <a:spcPct val="0"/>
        </a:spcAft>
        <a:defRPr kumimoji="1" sz="3600">
          <a:solidFill>
            <a:srgbClr val="003399"/>
          </a:solidFill>
          <a:latin typeface="Arial" charset="0"/>
          <a:ea typeface="ＭＳ Ｐゴシック" charset="-128"/>
        </a:defRPr>
      </a:lvl6pPr>
      <a:lvl7pPr marL="914400" algn="l" rtl="0" fontAlgn="base">
        <a:spcBef>
          <a:spcPct val="0"/>
        </a:spcBef>
        <a:spcAft>
          <a:spcPct val="0"/>
        </a:spcAft>
        <a:defRPr kumimoji="1" sz="3600">
          <a:solidFill>
            <a:srgbClr val="003399"/>
          </a:solidFill>
          <a:latin typeface="Arial" charset="0"/>
          <a:ea typeface="ＭＳ Ｐゴシック" charset="-128"/>
        </a:defRPr>
      </a:lvl7pPr>
      <a:lvl8pPr marL="1371600" algn="l" rtl="0" fontAlgn="base">
        <a:spcBef>
          <a:spcPct val="0"/>
        </a:spcBef>
        <a:spcAft>
          <a:spcPct val="0"/>
        </a:spcAft>
        <a:defRPr kumimoji="1" sz="3600">
          <a:solidFill>
            <a:srgbClr val="003399"/>
          </a:solidFill>
          <a:latin typeface="Arial" charset="0"/>
          <a:ea typeface="ＭＳ Ｐゴシック" charset="-128"/>
        </a:defRPr>
      </a:lvl8pPr>
      <a:lvl9pPr marL="1828800" algn="l" rtl="0" fontAlgn="base">
        <a:spcBef>
          <a:spcPct val="0"/>
        </a:spcBef>
        <a:spcAft>
          <a:spcPct val="0"/>
        </a:spcAft>
        <a:defRPr kumimoji="1" sz="3600">
          <a:solidFill>
            <a:srgbClr val="003399"/>
          </a:solidFill>
          <a:latin typeface="Arial" charset="0"/>
          <a:ea typeface="ＭＳ Ｐゴシック" charset="-128"/>
        </a:defRPr>
      </a:lvl9pPr>
    </p:titleStyle>
    <p:bodyStyle>
      <a:lvl1pPr marL="342900" indent="-342900" algn="l" rtl="0" eaLnBrk="0" fontAlgn="base" hangingPunct="0">
        <a:spcBef>
          <a:spcPct val="20000"/>
        </a:spcBef>
        <a:spcAft>
          <a:spcPct val="0"/>
        </a:spcAft>
        <a:buClr>
          <a:srgbClr val="000066"/>
        </a:buClr>
        <a:buFont typeface="Wingdings" pitchFamily="2" charset="2"/>
        <a:buChar char="s"/>
        <a:defRPr kumimoji="1" sz="3200">
          <a:solidFill>
            <a:srgbClr val="000066"/>
          </a:solidFill>
          <a:latin typeface="+mn-lt"/>
          <a:ea typeface="+mn-ea"/>
          <a:cs typeface="+mn-cs"/>
        </a:defRPr>
      </a:lvl1pPr>
      <a:lvl2pPr marL="742950" indent="-285750" algn="l" rtl="0" eaLnBrk="0" fontAlgn="base" hangingPunct="0">
        <a:spcBef>
          <a:spcPct val="20000"/>
        </a:spcBef>
        <a:spcAft>
          <a:spcPct val="0"/>
        </a:spcAft>
        <a:buClr>
          <a:srgbClr val="FF0000"/>
        </a:buClr>
        <a:buFont typeface="Arial" charset="0"/>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lr>
          <a:srgbClr val="000066"/>
        </a:buClr>
        <a:buFont typeface="Arial" charset="0"/>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lr>
          <a:srgbClr val="FF0000"/>
        </a:buClr>
        <a:buFont typeface="Arial" charset="0"/>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lr>
          <a:srgbClr val="000066"/>
        </a:buClr>
        <a:buFont typeface="Arial" charset="0"/>
        <a:buChar char="»"/>
        <a:defRPr kumimoji="1" sz="2000">
          <a:solidFill>
            <a:schemeClr val="tx1"/>
          </a:solidFill>
          <a:latin typeface="+mn-lt"/>
          <a:ea typeface="+mn-ea"/>
        </a:defRPr>
      </a:lvl5pPr>
      <a:lvl6pPr marL="25146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6pPr>
      <a:lvl7pPr marL="29718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7pPr>
      <a:lvl8pPr marL="34290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8pPr>
      <a:lvl9pPr marL="38862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23850" y="115888"/>
            <a:ext cx="7258050"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3"/>
          <p:cNvSpPr>
            <a:spLocks noGrp="1" noChangeArrowheads="1"/>
          </p:cNvSpPr>
          <p:nvPr>
            <p:ph type="body" idx="1"/>
          </p:nvPr>
        </p:nvSpPr>
        <p:spPr bwMode="auto">
          <a:xfrm>
            <a:off x="482600" y="765175"/>
            <a:ext cx="8280400" cy="5741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Line 4"/>
          <p:cNvSpPr>
            <a:spLocks noChangeShapeType="1"/>
          </p:cNvSpPr>
          <p:nvPr/>
        </p:nvSpPr>
        <p:spPr bwMode="auto">
          <a:xfrm flipV="1">
            <a:off x="415925" y="692150"/>
            <a:ext cx="8410575"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31" name="Line 8"/>
          <p:cNvSpPr>
            <a:spLocks noChangeShapeType="1"/>
          </p:cNvSpPr>
          <p:nvPr/>
        </p:nvSpPr>
        <p:spPr bwMode="auto">
          <a:xfrm>
            <a:off x="415925" y="6597650"/>
            <a:ext cx="8410575"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33" name="Rectangle 10"/>
          <p:cNvSpPr>
            <a:spLocks noChangeArrowheads="1"/>
          </p:cNvSpPr>
          <p:nvPr/>
        </p:nvSpPr>
        <p:spPr bwMode="auto">
          <a:xfrm>
            <a:off x="8074025" y="6597650"/>
            <a:ext cx="1017588" cy="296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ctr">
              <a:defRPr kumimoji="1" sz="2400" b="1">
                <a:solidFill>
                  <a:schemeClr val="tx1"/>
                </a:solidFill>
                <a:latin typeface="Arial" panose="020B0604020202020204" pitchFamily="34" charset="0"/>
                <a:ea typeface="ＭＳ Ｐゴシック" panose="020B0600070205080204" pitchFamily="50" charset="-128"/>
              </a:defRPr>
            </a:lvl1pPr>
            <a:lvl2pPr marL="742950" indent="-285750" algn="ctr">
              <a:defRPr kumimoji="1" sz="2400" b="1">
                <a:solidFill>
                  <a:schemeClr val="tx1"/>
                </a:solidFill>
                <a:latin typeface="Arial" panose="020B0604020202020204" pitchFamily="34" charset="0"/>
                <a:ea typeface="ＭＳ Ｐゴシック" panose="020B0600070205080204" pitchFamily="50" charset="-128"/>
              </a:defRPr>
            </a:lvl2pPr>
            <a:lvl3pPr marL="1143000" indent="-228600" algn="ctr">
              <a:defRPr kumimoji="1" sz="2400" b="1">
                <a:solidFill>
                  <a:schemeClr val="tx1"/>
                </a:solidFill>
                <a:latin typeface="Arial" panose="020B0604020202020204" pitchFamily="34" charset="0"/>
                <a:ea typeface="ＭＳ Ｐゴシック" panose="020B0600070205080204" pitchFamily="50" charset="-128"/>
              </a:defRPr>
            </a:lvl3pPr>
            <a:lvl4pPr marL="1600200" indent="-228600" algn="ctr">
              <a:defRPr kumimoji="1" sz="2400" b="1">
                <a:solidFill>
                  <a:schemeClr val="tx1"/>
                </a:solidFill>
                <a:latin typeface="Arial" panose="020B0604020202020204" pitchFamily="34" charset="0"/>
                <a:ea typeface="ＭＳ Ｐゴシック" panose="020B0600070205080204" pitchFamily="50" charset="-128"/>
              </a:defRPr>
            </a:lvl4pPr>
            <a:lvl5pPr marL="2057400" indent="-228600" algn="ctr">
              <a:defRPr kumimoji="1" sz="2400" b="1">
                <a:solidFill>
                  <a:schemeClr val="tx1"/>
                </a:solidFill>
                <a:latin typeface="Arial" panose="020B0604020202020204" pitchFamily="34" charset="0"/>
                <a:ea typeface="ＭＳ Ｐゴシック" panose="020B0600070205080204" pitchFamily="50" charset="-128"/>
              </a:defRPr>
            </a:lvl5pPr>
            <a:lvl6pPr marL="2514600" indent="-228600" algn="ctr" eaLnBrk="0" fontAlgn="base" hangingPunct="0">
              <a:spcBef>
                <a:spcPct val="0"/>
              </a:spcBef>
              <a:spcAft>
                <a:spcPct val="0"/>
              </a:spcAft>
              <a:defRPr kumimoji="1" sz="2400" b="1">
                <a:solidFill>
                  <a:schemeClr val="tx1"/>
                </a:solidFill>
                <a:latin typeface="Arial" panose="020B0604020202020204" pitchFamily="34" charset="0"/>
                <a:ea typeface="ＭＳ Ｐゴシック" panose="020B0600070205080204" pitchFamily="50" charset="-128"/>
              </a:defRPr>
            </a:lvl6pPr>
            <a:lvl7pPr marL="2971800" indent="-228600" algn="ctr" eaLnBrk="0" fontAlgn="base" hangingPunct="0">
              <a:spcBef>
                <a:spcPct val="0"/>
              </a:spcBef>
              <a:spcAft>
                <a:spcPct val="0"/>
              </a:spcAft>
              <a:defRPr kumimoji="1" sz="2400" b="1">
                <a:solidFill>
                  <a:schemeClr val="tx1"/>
                </a:solidFill>
                <a:latin typeface="Arial" panose="020B0604020202020204" pitchFamily="34" charset="0"/>
                <a:ea typeface="ＭＳ Ｐゴシック" panose="020B0600070205080204" pitchFamily="50" charset="-128"/>
              </a:defRPr>
            </a:lvl7pPr>
            <a:lvl8pPr marL="3429000" indent="-228600" algn="ctr" eaLnBrk="0" fontAlgn="base" hangingPunct="0">
              <a:spcBef>
                <a:spcPct val="0"/>
              </a:spcBef>
              <a:spcAft>
                <a:spcPct val="0"/>
              </a:spcAft>
              <a:defRPr kumimoji="1" sz="2400" b="1">
                <a:solidFill>
                  <a:schemeClr val="tx1"/>
                </a:solidFill>
                <a:latin typeface="Arial" panose="020B0604020202020204" pitchFamily="34" charset="0"/>
                <a:ea typeface="ＭＳ Ｐゴシック" panose="020B0600070205080204" pitchFamily="50" charset="-128"/>
              </a:defRPr>
            </a:lvl8pPr>
            <a:lvl9pPr marL="3886200" indent="-228600" algn="ctr" eaLnBrk="0" fontAlgn="base" hangingPunct="0">
              <a:spcBef>
                <a:spcPct val="0"/>
              </a:spcBef>
              <a:spcAft>
                <a:spcPct val="0"/>
              </a:spcAft>
              <a:defRPr kumimoji="1" sz="2400" b="1">
                <a:solidFill>
                  <a:schemeClr val="tx1"/>
                </a:solidFill>
                <a:latin typeface="Arial" panose="020B0604020202020204" pitchFamily="34" charset="0"/>
                <a:ea typeface="ＭＳ Ｐゴシック" panose="020B0600070205080204" pitchFamily="50" charset="-128"/>
              </a:defRPr>
            </a:lvl9pPr>
          </a:lstStyle>
          <a:p>
            <a:pPr algn="r" eaLnBrk="1" hangingPunct="1">
              <a:defRPr/>
            </a:pPr>
            <a:fld id="{1D66C009-BCF1-491D-805F-F86F00CC3282}" type="slidenum">
              <a:rPr lang="en-US" altLang="ja-JP" sz="1200" b="0" smtClean="0">
                <a:latin typeface="ＭＳ Ｐゴシック" panose="020B0600070205080204" pitchFamily="50" charset="-128"/>
              </a:rPr>
              <a:pPr algn="r" eaLnBrk="1" hangingPunct="1">
                <a:defRPr/>
              </a:pPr>
              <a:t>‹#›</a:t>
            </a:fld>
            <a:endParaRPr lang="en-US" altLang="ja-JP" sz="1200" b="0">
              <a:latin typeface="ＭＳ Ｐゴシック" panose="020B0600070205080204" pitchFamily="50" charset="-128"/>
            </a:endParaRPr>
          </a:p>
        </p:txBody>
      </p:sp>
      <p:sp>
        <p:nvSpPr>
          <p:cNvPr id="14" name="Text Box 11"/>
          <p:cNvSpPr txBox="1">
            <a:spLocks noChangeArrowheads="1"/>
          </p:cNvSpPr>
          <p:nvPr userDrawn="1"/>
        </p:nvSpPr>
        <p:spPr bwMode="auto">
          <a:xfrm>
            <a:off x="323528" y="6661150"/>
            <a:ext cx="679673" cy="153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kumimoji="1" sz="2400">
                <a:solidFill>
                  <a:srgbClr val="003399"/>
                </a:solidFill>
                <a:latin typeface="ＭＳ Ｐゴシック" pitchFamily="50" charset="-128"/>
                <a:ea typeface="ＭＳ Ｐゴシック" pitchFamily="50" charset="-128"/>
              </a:defRPr>
            </a:lvl1pPr>
            <a:lvl2pPr marL="742950" indent="-285750" eaLnBrk="0" hangingPunct="0">
              <a:defRPr kumimoji="1" sz="2400">
                <a:solidFill>
                  <a:srgbClr val="003399"/>
                </a:solidFill>
                <a:latin typeface="ＭＳ Ｐゴシック" pitchFamily="50" charset="-128"/>
                <a:ea typeface="ＭＳ Ｐゴシック" pitchFamily="50" charset="-128"/>
              </a:defRPr>
            </a:lvl2pPr>
            <a:lvl3pPr marL="1143000" indent="-228600" eaLnBrk="0" hangingPunct="0">
              <a:defRPr kumimoji="1" sz="2400">
                <a:solidFill>
                  <a:srgbClr val="003399"/>
                </a:solidFill>
                <a:latin typeface="ＭＳ Ｐゴシック" pitchFamily="50" charset="-128"/>
                <a:ea typeface="ＭＳ Ｐゴシック" pitchFamily="50" charset="-128"/>
              </a:defRPr>
            </a:lvl3pPr>
            <a:lvl4pPr marL="1600200" indent="-228600" eaLnBrk="0" hangingPunct="0">
              <a:defRPr kumimoji="1" sz="2400">
                <a:solidFill>
                  <a:srgbClr val="003399"/>
                </a:solidFill>
                <a:latin typeface="ＭＳ Ｐゴシック" pitchFamily="50" charset="-128"/>
                <a:ea typeface="ＭＳ Ｐゴシック" pitchFamily="50" charset="-128"/>
              </a:defRPr>
            </a:lvl4pPr>
            <a:lvl5pPr marL="2057400" indent="-228600" eaLnBrk="0" hangingPunct="0">
              <a:defRPr kumimoji="1" sz="2400">
                <a:solidFill>
                  <a:srgbClr val="003399"/>
                </a:solidFill>
                <a:latin typeface="ＭＳ Ｐゴシック" pitchFamily="50" charset="-128"/>
                <a:ea typeface="ＭＳ Ｐゴシック" pitchFamily="50" charset="-128"/>
              </a:defRPr>
            </a:lvl5pPr>
            <a:lvl6pPr marL="2514600" indent="-228600" eaLnBrk="0" fontAlgn="base" hangingPunct="0">
              <a:spcBef>
                <a:spcPct val="0"/>
              </a:spcBef>
              <a:spcAft>
                <a:spcPct val="0"/>
              </a:spcAft>
              <a:defRPr kumimoji="1" sz="2400">
                <a:solidFill>
                  <a:srgbClr val="003399"/>
                </a:solidFill>
                <a:latin typeface="ＭＳ Ｐゴシック" pitchFamily="50" charset="-128"/>
                <a:ea typeface="ＭＳ Ｐゴシック" pitchFamily="50" charset="-128"/>
              </a:defRPr>
            </a:lvl6pPr>
            <a:lvl7pPr marL="2971800" indent="-228600" eaLnBrk="0" fontAlgn="base" hangingPunct="0">
              <a:spcBef>
                <a:spcPct val="0"/>
              </a:spcBef>
              <a:spcAft>
                <a:spcPct val="0"/>
              </a:spcAft>
              <a:defRPr kumimoji="1" sz="2400">
                <a:solidFill>
                  <a:srgbClr val="003399"/>
                </a:solidFill>
                <a:latin typeface="ＭＳ Ｐゴシック" pitchFamily="50" charset="-128"/>
                <a:ea typeface="ＭＳ Ｐゴシック" pitchFamily="50" charset="-128"/>
              </a:defRPr>
            </a:lvl7pPr>
            <a:lvl8pPr marL="3429000" indent="-228600" eaLnBrk="0" fontAlgn="base" hangingPunct="0">
              <a:spcBef>
                <a:spcPct val="0"/>
              </a:spcBef>
              <a:spcAft>
                <a:spcPct val="0"/>
              </a:spcAft>
              <a:defRPr kumimoji="1" sz="2400">
                <a:solidFill>
                  <a:srgbClr val="003399"/>
                </a:solidFill>
                <a:latin typeface="ＭＳ Ｐゴシック" pitchFamily="50" charset="-128"/>
                <a:ea typeface="ＭＳ Ｐゴシック" pitchFamily="50" charset="-128"/>
              </a:defRPr>
            </a:lvl8pPr>
            <a:lvl9pPr marL="3886200" indent="-228600" eaLnBrk="0" fontAlgn="base" hangingPunct="0">
              <a:spcBef>
                <a:spcPct val="0"/>
              </a:spcBef>
              <a:spcAft>
                <a:spcPct val="0"/>
              </a:spcAft>
              <a:defRPr kumimoji="1" sz="2400">
                <a:solidFill>
                  <a:srgbClr val="003399"/>
                </a:solidFill>
                <a:latin typeface="ＭＳ Ｐゴシック" pitchFamily="50" charset="-128"/>
                <a:ea typeface="ＭＳ Ｐゴシック" pitchFamily="50" charset="-128"/>
              </a:defRPr>
            </a:lvl9pPr>
          </a:lstStyle>
          <a:p>
            <a:pPr eaLnBrk="1" hangingPunct="1">
              <a:defRPr/>
            </a:pPr>
            <a:r>
              <a:rPr lang="en-US" altLang="ja-JP" sz="1000" b="0" dirty="0">
                <a:solidFill>
                  <a:srgbClr val="000000"/>
                </a:solidFill>
                <a:latin typeface="HGPｺﾞｼｯｸE"/>
                <a:ea typeface="HGPｺﾞｼｯｸE"/>
              </a:rPr>
              <a:t>© 2020 IPA</a:t>
            </a:r>
          </a:p>
        </p:txBody>
      </p:sp>
    </p:spTree>
    <p:extLst>
      <p:ext uri="{BB962C8B-B14F-4D97-AF65-F5344CB8AC3E}">
        <p14:creationId xmlns:p14="http://schemas.microsoft.com/office/powerpoint/2010/main" val="3452384339"/>
      </p:ext>
    </p:extLst>
  </p:cSld>
  <p:clrMap bg1="lt1" tx1="dk1" bg2="lt2" tx2="dk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 id="2147483734" r:id="rId5"/>
    <p:sldLayoutId id="2147483735" r:id="rId6"/>
    <p:sldLayoutId id="2147483736" r:id="rId7"/>
    <p:sldLayoutId id="2147483737" r:id="rId8"/>
    <p:sldLayoutId id="2147483738" r:id="rId9"/>
    <p:sldLayoutId id="2147483739" r:id="rId10"/>
    <p:sldLayoutId id="2147483740" r:id="rId11"/>
    <p:sldLayoutId id="2147483741" r:id="rId12"/>
    <p:sldLayoutId id="2147483742" r:id="rId13"/>
  </p:sldLayoutIdLst>
  <p:transition/>
  <p:hf hdr="0" ftr="0" dt="0"/>
  <p:txStyles>
    <p:titleStyle>
      <a:lvl1pPr algn="l" rtl="0" eaLnBrk="0" fontAlgn="base" hangingPunct="0">
        <a:spcBef>
          <a:spcPct val="0"/>
        </a:spcBef>
        <a:spcAft>
          <a:spcPct val="0"/>
        </a:spcAft>
        <a:defRPr kumimoji="1" sz="2800" kern="1200">
          <a:solidFill>
            <a:schemeClr val="tx2"/>
          </a:solidFill>
          <a:latin typeface="+mj-lt"/>
          <a:ea typeface="+mj-ea"/>
          <a:cs typeface="+mj-cs"/>
        </a:defRPr>
      </a:lvl1pPr>
      <a:lvl2pPr algn="l" rtl="0" eaLnBrk="0" fontAlgn="base" hangingPunct="0">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2pPr>
      <a:lvl3pPr algn="l" rtl="0" eaLnBrk="0" fontAlgn="base" hangingPunct="0">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3pPr>
      <a:lvl4pPr algn="l" rtl="0" eaLnBrk="0" fontAlgn="base" hangingPunct="0">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4pPr>
      <a:lvl5pPr algn="l" rtl="0" eaLnBrk="0" fontAlgn="base" hangingPunct="0">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5pPr>
      <a:lvl6pPr marL="457200" algn="l" rtl="0" fontAlgn="base">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6pPr>
      <a:lvl7pPr marL="914400" algn="l" rtl="0" fontAlgn="base">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7pPr>
      <a:lvl8pPr marL="1371600" algn="l" rtl="0" fontAlgn="base">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8pPr>
      <a:lvl9pPr marL="1828800" algn="l" rtl="0" fontAlgn="base">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9pPr>
    </p:titleStyle>
    <p:bodyStyle>
      <a:lvl1pPr marL="342900" indent="-342900" algn="l" rtl="0" eaLnBrk="0" fontAlgn="base" hangingPunct="0">
        <a:spcBef>
          <a:spcPct val="20000"/>
        </a:spcBef>
        <a:spcAft>
          <a:spcPct val="0"/>
        </a:spcAft>
        <a:buClr>
          <a:schemeClr val="hlink"/>
        </a:buClr>
        <a:buFont typeface="Wingdings" panose="05000000000000000000" pitchFamily="2" charset="2"/>
        <a:buChar char="n"/>
        <a:defRPr kumimoji="1" sz="28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90000"/>
        <a:buFont typeface="Wingdings" panose="05000000000000000000" pitchFamily="2" charset="2"/>
        <a:buChar char="l"/>
        <a:defRPr kumimoji="1" sz="24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hlink"/>
        </a:buClr>
        <a:buSzPct val="80000"/>
        <a:buFont typeface="Wingdings" panose="05000000000000000000" pitchFamily="2" charset="2"/>
        <a:buChar char="p"/>
        <a:defRPr kumimoji="1" sz="20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hlink"/>
        </a:buClr>
        <a:buFont typeface="ＭＳ Ｐゴシック" panose="020B0600070205080204" pitchFamily="50" charset="-128"/>
        <a:buChar char="-"/>
        <a:defRPr kumimoji="1"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hlink"/>
        </a:buClr>
        <a:buFont typeface="Arial" panose="020B0604020202020204" pitchFamily="34" charset="0"/>
        <a:buChar char="•"/>
        <a:defRPr kumimoji="1"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5.jpeg"/><Relationship Id="rId7"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jpeg"/><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110151D-959D-46A6-8BFB-D22FC7FE9667}"/>
              </a:ext>
            </a:extLst>
          </p:cNvPr>
          <p:cNvSpPr>
            <a:spLocks noGrp="1"/>
          </p:cNvSpPr>
          <p:nvPr>
            <p:ph type="ctrTitle"/>
          </p:nvPr>
        </p:nvSpPr>
        <p:spPr>
          <a:xfrm>
            <a:off x="1187624" y="2145430"/>
            <a:ext cx="7089775" cy="1830065"/>
          </a:xfrm>
        </p:spPr>
        <p:txBody>
          <a:bodyPr/>
          <a:lstStyle/>
          <a:p>
            <a:pPr algn="ctr"/>
            <a:r>
              <a:rPr lang="ja-JP" altLang="en-US" dirty="0">
                <a:latin typeface="ＭＳ Ｐゴシック" panose="020B0600070205080204" pitchFamily="50" charset="-128"/>
                <a:ea typeface="ＭＳ Ｐゴシック" panose="020B0600070205080204" pitchFamily="50" charset="-128"/>
              </a:rPr>
              <a:t>ケースの説明　と　演習課題</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5" name="正方形/長方形 4">
            <a:extLst>
              <a:ext uri="{FF2B5EF4-FFF2-40B4-BE49-F238E27FC236}">
                <a16:creationId xmlns:a16="http://schemas.microsoft.com/office/drawing/2014/main" id="{94BEDFA5-80A5-4037-87C3-8D65DECA66EE}"/>
              </a:ext>
            </a:extLst>
          </p:cNvPr>
          <p:cNvSpPr/>
          <p:nvPr/>
        </p:nvSpPr>
        <p:spPr>
          <a:xfrm>
            <a:off x="6948264" y="347180"/>
            <a:ext cx="1619671" cy="338554"/>
          </a:xfrm>
          <a:prstGeom prst="rect">
            <a:avLst/>
          </a:prstGeom>
          <a:ln>
            <a:solidFill>
              <a:schemeClr val="tx1"/>
            </a:solidFill>
          </a:ln>
        </p:spPr>
        <p:txBody>
          <a:bodyPr wrap="square">
            <a:spAutoFit/>
          </a:bodyPr>
          <a:lstStyle/>
          <a:p>
            <a:pPr algn="ctr"/>
            <a:r>
              <a:rPr lang="ja-JP" altLang="en-US" sz="1600" dirty="0">
                <a:latin typeface="ＭＳ Ｐゴシック" panose="020B0600070205080204" pitchFamily="50" charset="-128"/>
                <a:ea typeface="ＭＳ Ｐゴシック" panose="020B0600070205080204" pitchFamily="50" charset="-128"/>
              </a:rPr>
              <a:t>資料③　投影用</a:t>
            </a:r>
          </a:p>
        </p:txBody>
      </p:sp>
      <p:sp>
        <p:nvSpPr>
          <p:cNvPr id="7" name="字幕 2">
            <a:extLst>
              <a:ext uri="{FF2B5EF4-FFF2-40B4-BE49-F238E27FC236}">
                <a16:creationId xmlns:a16="http://schemas.microsoft.com/office/drawing/2014/main" id="{AE9A8E25-A1D3-4C52-B750-19C633EA313A}"/>
              </a:ext>
            </a:extLst>
          </p:cNvPr>
          <p:cNvSpPr txBox="1">
            <a:spLocks/>
          </p:cNvSpPr>
          <p:nvPr/>
        </p:nvSpPr>
        <p:spPr bwMode="auto">
          <a:xfrm>
            <a:off x="406651" y="4941168"/>
            <a:ext cx="8344834" cy="13385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0" indent="0" algn="ctr" rtl="0" eaLnBrk="0" fontAlgn="base" hangingPunct="0">
              <a:spcBef>
                <a:spcPct val="20000"/>
              </a:spcBef>
              <a:spcAft>
                <a:spcPct val="0"/>
              </a:spcAft>
              <a:buClr>
                <a:schemeClr val="hlink"/>
              </a:buClr>
              <a:buFont typeface="Wingdings" panose="05000000000000000000" pitchFamily="2" charset="2"/>
              <a:buNone/>
              <a:defRPr kumimoji="1" sz="28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90000"/>
              <a:buFont typeface="Wingdings" panose="05000000000000000000" pitchFamily="2" charset="2"/>
              <a:buChar char="l"/>
              <a:defRPr kumimoji="1" sz="24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hlink"/>
              </a:buClr>
              <a:buSzPct val="80000"/>
              <a:buFont typeface="Wingdings" panose="05000000000000000000" pitchFamily="2" charset="2"/>
              <a:buChar char="p"/>
              <a:defRPr kumimoji="1" sz="20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hlink"/>
              </a:buClr>
              <a:buFont typeface="ＭＳ Ｐゴシック" panose="020B0600070205080204" pitchFamily="50" charset="-128"/>
              <a:buChar char="-"/>
              <a:defRPr kumimoji="1"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hlink"/>
              </a:buClr>
              <a:buFont typeface="Arial" panose="020B0604020202020204" pitchFamily="34" charset="0"/>
              <a:buChar char="•"/>
              <a:defRPr kumimoji="1"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en-US" altLang="ja-JP" sz="2400" b="0" dirty="0">
                <a:latin typeface="ＭＳ Ｐゴシック" panose="020B0600070205080204" pitchFamily="50" charset="-128"/>
                <a:ea typeface="ＭＳ Ｐゴシック" panose="020B0600070205080204" pitchFamily="50" charset="-128"/>
                <a:cs typeface="メイリオ" panose="020B0604030504040204" pitchFamily="50" charset="-128"/>
              </a:rPr>
              <a:t>2020</a:t>
            </a:r>
            <a:r>
              <a:rPr lang="ja-JP" altLang="en-US" sz="2400" b="0" dirty="0">
                <a:latin typeface="ＭＳ Ｐゴシック" panose="020B0600070205080204" pitchFamily="50" charset="-128"/>
                <a:ea typeface="ＭＳ Ｐゴシック" panose="020B0600070205080204" pitchFamily="50" charset="-128"/>
                <a:cs typeface="メイリオ" panose="020B0604030504040204" pitchFamily="50" charset="-128"/>
              </a:rPr>
              <a:t>年</a:t>
            </a:r>
            <a:r>
              <a:rPr lang="en-US" altLang="ja-JP" sz="2400" b="0" dirty="0">
                <a:latin typeface="ＭＳ Ｐゴシック" panose="020B0600070205080204" pitchFamily="50" charset="-128"/>
                <a:ea typeface="ＭＳ Ｐゴシック" panose="020B0600070205080204" pitchFamily="50" charset="-128"/>
                <a:cs typeface="メイリオ" panose="020B0604030504040204" pitchFamily="50" charset="-128"/>
              </a:rPr>
              <a:t>3</a:t>
            </a:r>
            <a:r>
              <a:rPr lang="ja-JP" altLang="en-US" sz="2400" b="0" dirty="0">
                <a:latin typeface="ＭＳ Ｐゴシック" panose="020B0600070205080204" pitchFamily="50" charset="-128"/>
                <a:ea typeface="ＭＳ Ｐゴシック" panose="020B0600070205080204" pitchFamily="50" charset="-128"/>
                <a:cs typeface="メイリオ" panose="020B0604030504040204" pitchFamily="50" charset="-128"/>
              </a:rPr>
              <a:t>月</a:t>
            </a:r>
            <a:r>
              <a:rPr lang="en-US" altLang="ja-JP" sz="2400" b="0" dirty="0">
                <a:latin typeface="ＭＳ Ｐゴシック" panose="020B0600070205080204" pitchFamily="50" charset="-128"/>
                <a:ea typeface="ＭＳ Ｐゴシック" panose="020B0600070205080204" pitchFamily="50" charset="-128"/>
                <a:cs typeface="メイリオ" panose="020B0604030504040204" pitchFamily="50" charset="-128"/>
              </a:rPr>
              <a:t>13</a:t>
            </a:r>
            <a:r>
              <a:rPr lang="ja-JP" altLang="en-US" sz="2400" b="0" dirty="0">
                <a:latin typeface="ＭＳ Ｐゴシック" panose="020B0600070205080204" pitchFamily="50" charset="-128"/>
                <a:ea typeface="ＭＳ Ｐゴシック" panose="020B0600070205080204" pitchFamily="50" charset="-128"/>
                <a:cs typeface="メイリオ" panose="020B0604030504040204" pitchFamily="50" charset="-128"/>
              </a:rPr>
              <a:t>日</a:t>
            </a:r>
            <a:endParaRPr lang="en-US" altLang="ja-JP" sz="2400" b="0" dirty="0">
              <a:latin typeface="ＭＳ Ｐゴシック" panose="020B0600070205080204" pitchFamily="50" charset="-128"/>
              <a:ea typeface="ＭＳ Ｐゴシック" panose="020B0600070205080204" pitchFamily="50" charset="-128"/>
              <a:cs typeface="メイリオ" panose="020B0604030504040204" pitchFamily="50" charset="-128"/>
            </a:endParaRPr>
          </a:p>
          <a:p>
            <a:r>
              <a:rPr lang="ja-JP" altLang="en-US" sz="2400" b="0" dirty="0">
                <a:latin typeface="ＭＳ Ｐゴシック" panose="020B0600070205080204" pitchFamily="50" charset="-128"/>
                <a:ea typeface="ＭＳ Ｐゴシック" panose="020B0600070205080204" pitchFamily="50" charset="-128"/>
                <a:cs typeface="メイリオ" panose="020B0604030504040204" pitchFamily="50" charset="-128"/>
              </a:rPr>
              <a:t>独立行政法人情報処理推進機構（</a:t>
            </a:r>
            <a:r>
              <a:rPr lang="en-US" altLang="ja-JP" sz="2400" b="0" dirty="0">
                <a:latin typeface="ＭＳ Ｐゴシック" panose="020B0600070205080204" pitchFamily="50" charset="-128"/>
                <a:ea typeface="ＭＳ Ｐゴシック" panose="020B0600070205080204" pitchFamily="50" charset="-128"/>
                <a:cs typeface="メイリオ" panose="020B0604030504040204" pitchFamily="50" charset="-128"/>
              </a:rPr>
              <a:t>IPA)</a:t>
            </a:r>
          </a:p>
          <a:p>
            <a:r>
              <a:rPr lang="ja-JP" altLang="en-US" sz="2400" b="0" dirty="0">
                <a:latin typeface="ＭＳ Ｐゴシック" panose="020B0600070205080204" pitchFamily="50" charset="-128"/>
                <a:ea typeface="ＭＳ Ｐゴシック" panose="020B0600070205080204" pitchFamily="50" charset="-128"/>
              </a:rPr>
              <a:t>社会基盤センター</a:t>
            </a:r>
            <a:endParaRPr lang="en-US" altLang="ja-JP" sz="2400" b="0" dirty="0">
              <a:latin typeface="ＭＳ Ｐゴシック" panose="020B0600070205080204" pitchFamily="50" charset="-128"/>
              <a:ea typeface="ＭＳ Ｐゴシック" panose="020B0600070205080204" pitchFamily="50" charset="-128"/>
              <a:cs typeface="メイリオ" panose="020B0604030504040204" pitchFamily="50" charset="-128"/>
            </a:endParaRPr>
          </a:p>
        </p:txBody>
      </p:sp>
    </p:spTree>
    <p:extLst>
      <p:ext uri="{BB962C8B-B14F-4D97-AF65-F5344CB8AC3E}">
        <p14:creationId xmlns:p14="http://schemas.microsoft.com/office/powerpoint/2010/main" val="1126758529"/>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02D362E-66E1-42F3-B45C-0630485306F2}"/>
              </a:ext>
            </a:extLst>
          </p:cNvPr>
          <p:cNvSpPr>
            <a:spLocks noGrp="1"/>
          </p:cNvSpPr>
          <p:nvPr>
            <p:ph type="title"/>
          </p:nvPr>
        </p:nvSpPr>
        <p:spPr/>
        <p:txBody>
          <a:bodyPr/>
          <a:lstStyle/>
          <a:p>
            <a:endParaRPr kumimoji="1" lang="ja-JP" altLang="en-US"/>
          </a:p>
        </p:txBody>
      </p:sp>
      <p:sp>
        <p:nvSpPr>
          <p:cNvPr id="3" name="コンテンツ プレースホルダー 2">
            <a:extLst>
              <a:ext uri="{FF2B5EF4-FFF2-40B4-BE49-F238E27FC236}">
                <a16:creationId xmlns:a16="http://schemas.microsoft.com/office/drawing/2014/main" id="{632F6219-70AD-48F9-8937-D0C565F891B5}"/>
              </a:ext>
            </a:extLst>
          </p:cNvPr>
          <p:cNvSpPr>
            <a:spLocks noGrp="1"/>
          </p:cNvSpPr>
          <p:nvPr>
            <p:ph idx="1"/>
          </p:nvPr>
        </p:nvSpPr>
        <p:spPr>
          <a:xfrm>
            <a:off x="323850" y="3212976"/>
            <a:ext cx="8280400" cy="504825"/>
          </a:xfrm>
        </p:spPr>
        <p:txBody>
          <a:bodyPr/>
          <a:lstStyle/>
          <a:p>
            <a:pPr algn="ctr">
              <a:buClrTx/>
            </a:pPr>
            <a:r>
              <a:rPr kumimoji="1" lang="ja-JP" altLang="en-US" dirty="0">
                <a:latin typeface="ＭＳ Ｐゴシック" panose="020B0600070205080204" pitchFamily="50" charset="-128"/>
                <a:ea typeface="ＭＳ Ｐゴシック" panose="020B0600070205080204" pitchFamily="50" charset="-128"/>
              </a:rPr>
              <a:t>演習</a:t>
            </a:r>
          </a:p>
        </p:txBody>
      </p:sp>
    </p:spTree>
    <p:extLst>
      <p:ext uri="{BB962C8B-B14F-4D97-AF65-F5344CB8AC3E}">
        <p14:creationId xmlns:p14="http://schemas.microsoft.com/office/powerpoint/2010/main" val="1906394611"/>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64C3917-B5D9-4F38-ADD2-9629F1908F2C}"/>
              </a:ext>
            </a:extLst>
          </p:cNvPr>
          <p:cNvSpPr>
            <a:spLocks noGrp="1"/>
          </p:cNvSpPr>
          <p:nvPr>
            <p:ph type="title"/>
          </p:nvPr>
        </p:nvSpPr>
        <p:spPr/>
        <p:txBody>
          <a:bodyPr/>
          <a:lstStyle/>
          <a:p>
            <a:r>
              <a:rPr lang="ja-JP" altLang="en-US" dirty="0">
                <a:latin typeface="ＭＳ Ｐゴシック" panose="020B0600070205080204" pitchFamily="50" charset="-128"/>
                <a:ea typeface="ＭＳ Ｐゴシック" panose="020B0600070205080204" pitchFamily="50" charset="-128"/>
              </a:rPr>
              <a:t>演習課題</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6" name="コンテンツ プレースホルダー 2">
            <a:extLst>
              <a:ext uri="{FF2B5EF4-FFF2-40B4-BE49-F238E27FC236}">
                <a16:creationId xmlns:a16="http://schemas.microsoft.com/office/drawing/2014/main" id="{7ED5236B-20C9-4588-8C8A-AFB2D580E474}"/>
              </a:ext>
            </a:extLst>
          </p:cNvPr>
          <p:cNvSpPr>
            <a:spLocks noGrp="1"/>
          </p:cNvSpPr>
          <p:nvPr>
            <p:ph idx="1"/>
          </p:nvPr>
        </p:nvSpPr>
        <p:spPr>
          <a:xfrm>
            <a:off x="202571" y="980728"/>
            <a:ext cx="8473886" cy="3744416"/>
          </a:xfrm>
        </p:spPr>
        <p:txBody>
          <a:bodyPr/>
          <a:lstStyle/>
          <a:p>
            <a:pPr marL="0" indent="0">
              <a:lnSpc>
                <a:spcPct val="130000"/>
              </a:lnSpc>
              <a:spcBef>
                <a:spcPts val="600"/>
              </a:spcBef>
              <a:buNone/>
            </a:pPr>
            <a:r>
              <a:rPr lang="ja-JP" altLang="en-US" sz="2000" dirty="0">
                <a:latin typeface="ＭＳ Ｐゴシック" panose="020B0600070205080204" pitchFamily="50" charset="-128"/>
                <a:ea typeface="ＭＳ Ｐゴシック" panose="020B0600070205080204" pitchFamily="50" charset="-128"/>
              </a:rPr>
              <a:t>皆さんは提案要請を受けたコンサルティング会社の本案件担当チームとして</a:t>
            </a:r>
            <a:endParaRPr lang="en-US" altLang="ja-JP" sz="2000" dirty="0">
              <a:latin typeface="ＭＳ Ｐゴシック" panose="020B0600070205080204" pitchFamily="50" charset="-128"/>
              <a:ea typeface="ＭＳ Ｐゴシック" panose="020B0600070205080204" pitchFamily="50" charset="-128"/>
            </a:endParaRPr>
          </a:p>
          <a:p>
            <a:pPr marL="0" indent="0">
              <a:lnSpc>
                <a:spcPct val="130000"/>
              </a:lnSpc>
              <a:spcBef>
                <a:spcPts val="600"/>
              </a:spcBef>
              <a:buNone/>
            </a:pPr>
            <a:r>
              <a:rPr lang="ja-JP" altLang="en-US" sz="2000" dirty="0">
                <a:latin typeface="ＭＳ Ｐゴシック" panose="020B0600070205080204" pitchFamily="50" charset="-128"/>
                <a:ea typeface="ＭＳ Ｐゴシック" panose="020B0600070205080204" pitchFamily="50" charset="-128"/>
              </a:rPr>
              <a:t>ケースの前提を読んで問題解決のためのシステムを検討してください。</a:t>
            </a:r>
            <a:endParaRPr lang="en-US" altLang="ja-JP" sz="2000" dirty="0">
              <a:latin typeface="ＭＳ Ｐゴシック" panose="020B0600070205080204" pitchFamily="50" charset="-128"/>
              <a:ea typeface="ＭＳ Ｐゴシック" panose="020B0600070205080204" pitchFamily="50" charset="-128"/>
            </a:endParaRPr>
          </a:p>
          <a:p>
            <a:pPr marL="0" indent="0">
              <a:lnSpc>
                <a:spcPct val="130000"/>
              </a:lnSpc>
              <a:spcBef>
                <a:spcPts val="600"/>
              </a:spcBef>
              <a:buNone/>
            </a:pPr>
            <a:endParaRPr lang="en-US" altLang="ja-JP" sz="2000" dirty="0">
              <a:latin typeface="ＭＳ Ｐゴシック" panose="020B0600070205080204" pitchFamily="50" charset="-128"/>
              <a:ea typeface="ＭＳ Ｐゴシック" panose="020B0600070205080204" pitchFamily="50" charset="-128"/>
            </a:endParaRPr>
          </a:p>
          <a:p>
            <a:pPr marL="0" indent="0">
              <a:lnSpc>
                <a:spcPct val="130000"/>
              </a:lnSpc>
              <a:spcBef>
                <a:spcPts val="600"/>
              </a:spcBef>
              <a:buClrTx/>
              <a:buNone/>
            </a:pPr>
            <a:r>
              <a:rPr lang="ja-JP" altLang="en-US" sz="2000" dirty="0">
                <a:latin typeface="ＭＳ Ｐゴシック" panose="020B0600070205080204" pitchFamily="50" charset="-128"/>
                <a:ea typeface="ＭＳ Ｐゴシック" panose="020B0600070205080204" pitchFamily="50" charset="-128"/>
              </a:rPr>
              <a:t>次頁から説明する手順</a:t>
            </a:r>
            <a:r>
              <a:rPr lang="en-US" altLang="ja-JP" sz="2000" dirty="0">
                <a:latin typeface="ＭＳ Ｐゴシック" panose="020B0600070205080204" pitchFamily="50" charset="-128"/>
                <a:ea typeface="ＭＳ Ｐゴシック" panose="020B0600070205080204" pitchFamily="50" charset="-128"/>
              </a:rPr>
              <a:t>(</a:t>
            </a:r>
            <a:r>
              <a:rPr lang="ja-JP" altLang="en-US" sz="2000" dirty="0">
                <a:latin typeface="ＭＳ Ｐゴシック" panose="020B0600070205080204" pitchFamily="50" charset="-128"/>
                <a:ea typeface="ＭＳ Ｐゴシック" panose="020B0600070205080204" pitchFamily="50" charset="-128"/>
              </a:rPr>
              <a:t>①～④）で検討を進めて、</a:t>
            </a:r>
            <a:r>
              <a:rPr lang="ja-JP" altLang="en-US" sz="2000" dirty="0">
                <a:solidFill>
                  <a:srgbClr val="0000FF"/>
                </a:solidFill>
                <a:latin typeface="ＭＳ Ｐゴシック" panose="020B0600070205080204" pitchFamily="50" charset="-128"/>
                <a:ea typeface="ＭＳ Ｐゴシック" panose="020B0600070205080204" pitchFamily="50" charset="-128"/>
              </a:rPr>
              <a:t>それぞれのシートを作成してください。最終的に社長への提案を行っていただきます。</a:t>
            </a:r>
            <a:endParaRPr lang="en-US" altLang="ja-JP" sz="2000" dirty="0">
              <a:solidFill>
                <a:srgbClr val="0000FF"/>
              </a:solidFill>
              <a:latin typeface="ＭＳ Ｐゴシック" panose="020B0600070205080204" pitchFamily="50" charset="-128"/>
              <a:ea typeface="ＭＳ Ｐゴシック" panose="020B0600070205080204" pitchFamily="50" charset="-128"/>
            </a:endParaRPr>
          </a:p>
          <a:p>
            <a:pPr marL="0" indent="0">
              <a:lnSpc>
                <a:spcPct val="130000"/>
              </a:lnSpc>
              <a:spcBef>
                <a:spcPts val="600"/>
              </a:spcBef>
              <a:buNone/>
            </a:pPr>
            <a:endParaRPr lang="en-US" altLang="ja-JP" sz="2000" dirty="0">
              <a:solidFill>
                <a:srgbClr val="0000FF"/>
              </a:solidFill>
              <a:latin typeface="ＭＳ Ｐゴシック" panose="020B0600070205080204" pitchFamily="50" charset="-128"/>
              <a:ea typeface="ＭＳ Ｐゴシック" panose="020B0600070205080204" pitchFamily="50" charset="-128"/>
            </a:endParaRPr>
          </a:p>
          <a:p>
            <a:pPr marL="0" indent="0">
              <a:lnSpc>
                <a:spcPct val="130000"/>
              </a:lnSpc>
              <a:spcBef>
                <a:spcPts val="600"/>
              </a:spcBef>
              <a:buClr>
                <a:schemeClr val="tx1"/>
              </a:buClr>
              <a:buFont typeface="ＭＳ Ｐゴシック" panose="020B0600070205080204" pitchFamily="50" charset="-128"/>
              <a:buChar char="※"/>
            </a:pPr>
            <a:r>
              <a:rPr lang="ja-JP" altLang="en-US" sz="2000" dirty="0">
                <a:latin typeface="ＭＳ Ｐゴシック" panose="020B0600070205080204" pitchFamily="50" charset="-128"/>
                <a:ea typeface="ＭＳ Ｐゴシック" panose="020B0600070205080204" pitchFamily="50" charset="-128"/>
              </a:rPr>
              <a:t>なお、実現策の検討にあたっては記載された「</a:t>
            </a:r>
            <a:r>
              <a:rPr lang="en-US" altLang="ja-JP" sz="2000" dirty="0">
                <a:latin typeface="ＭＳ Ｐゴシック" panose="020B0600070205080204" pitchFamily="50" charset="-128"/>
                <a:ea typeface="ＭＳ Ｐゴシック" panose="020B0600070205080204" pitchFamily="50" charset="-128"/>
              </a:rPr>
              <a:t>Mary</a:t>
            </a:r>
            <a:r>
              <a:rPr lang="ja-JP" altLang="en-US" sz="2000" dirty="0">
                <a:latin typeface="ＭＳ Ｐゴシック" panose="020B0600070205080204" pitchFamily="50" charset="-128"/>
                <a:ea typeface="ＭＳ Ｐゴシック" panose="020B0600070205080204" pitchFamily="50" charset="-128"/>
              </a:rPr>
              <a:t>」の基本機能の範囲に留まらず、必要に応じてカスタマイズで追加すべき要求事項も考えてください。</a:t>
            </a:r>
            <a:endParaRPr lang="en-US" altLang="ja-JP" sz="2000" dirty="0">
              <a:latin typeface="ＭＳ Ｐゴシック" panose="020B0600070205080204" pitchFamily="50" charset="-128"/>
              <a:ea typeface="ＭＳ Ｐゴシック" panose="020B0600070205080204" pitchFamily="50" charset="-128"/>
            </a:endParaRPr>
          </a:p>
          <a:p>
            <a:pPr marL="0" indent="0">
              <a:lnSpc>
                <a:spcPct val="130000"/>
              </a:lnSpc>
              <a:spcBef>
                <a:spcPts val="600"/>
              </a:spcBef>
              <a:buNone/>
            </a:pPr>
            <a:endParaRPr lang="en-US" altLang="ja-JP" sz="2000" dirty="0">
              <a:solidFill>
                <a:srgbClr val="0000FF"/>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650703277"/>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93726B76-27B3-4BB3-9804-61BB0E7AF63F}"/>
              </a:ext>
            </a:extLst>
          </p:cNvPr>
          <p:cNvSpPr>
            <a:spLocks noGrp="1"/>
          </p:cNvSpPr>
          <p:nvPr>
            <p:ph idx="1"/>
          </p:nvPr>
        </p:nvSpPr>
        <p:spPr>
          <a:xfrm>
            <a:off x="482600" y="620688"/>
            <a:ext cx="8280400" cy="4536504"/>
          </a:xfrm>
        </p:spPr>
        <p:txBody>
          <a:bodyPr/>
          <a:lstStyle/>
          <a:p>
            <a:pPr>
              <a:buClr>
                <a:schemeClr val="tx1"/>
              </a:buClr>
            </a:pPr>
            <a:r>
              <a:rPr kumimoji="1" lang="ja-JP" altLang="en-US" dirty="0"/>
              <a:t>チームごとの追加の条件</a:t>
            </a:r>
            <a:endParaRPr kumimoji="1" lang="en-US" altLang="ja-JP" dirty="0"/>
          </a:p>
          <a:p>
            <a:pPr lvl="1">
              <a:buClrTx/>
            </a:pPr>
            <a:r>
              <a:rPr lang="ja-JP" altLang="en-US" sz="2000" b="1" dirty="0">
                <a:latin typeface="ＭＳ Ｐゴシック" panose="020B0600070205080204" pitchFamily="50" charset="-128"/>
                <a:ea typeface="ＭＳ Ｐゴシック" panose="020B0600070205080204" pitchFamily="50" charset="-128"/>
              </a:rPr>
              <a:t>お店のコンセプトとして、対象にしている主要な客層に特徴があります。それぞれチーム毎に以下から１つ選択して条件として設定していただきます。</a:t>
            </a:r>
            <a:endParaRPr lang="en-US" altLang="ja-JP" sz="2000" b="1" dirty="0">
              <a:latin typeface="ＭＳ Ｐゴシック" panose="020B0600070205080204" pitchFamily="50" charset="-128"/>
              <a:ea typeface="ＭＳ Ｐゴシック" panose="020B0600070205080204" pitchFamily="50" charset="-128"/>
            </a:endParaRPr>
          </a:p>
          <a:p>
            <a:pPr marL="457200" lvl="1" indent="0">
              <a:buNone/>
            </a:pPr>
            <a:r>
              <a:rPr lang="ja-JP" altLang="en-US" sz="2000" b="1" dirty="0">
                <a:latin typeface="ＭＳ Ｐゴシック" panose="020B0600070205080204" pitchFamily="50" charset="-128"/>
                <a:ea typeface="ＭＳ Ｐゴシック" panose="020B0600070205080204" pitchFamily="50" charset="-128"/>
              </a:rPr>
              <a:t>　（選択肢）　他チームと重ならないように設定していただきます。</a:t>
            </a:r>
            <a:endParaRPr lang="en-US" altLang="ja-JP" sz="2000" b="1" dirty="0">
              <a:latin typeface="ＭＳ Ｐゴシック" panose="020B0600070205080204" pitchFamily="50" charset="-128"/>
              <a:ea typeface="ＭＳ Ｐゴシック" panose="020B0600070205080204" pitchFamily="50" charset="-128"/>
            </a:endParaRPr>
          </a:p>
          <a:p>
            <a:pPr lvl="2">
              <a:buClrTx/>
              <a:buFont typeface="Wingdings" panose="05000000000000000000" pitchFamily="2" charset="2"/>
              <a:buChar char="ü"/>
            </a:pPr>
            <a:r>
              <a:rPr lang="ja-JP" altLang="en-US" sz="2800" dirty="0">
                <a:latin typeface="ＭＳ Ｐゴシック" panose="020B0600070205080204" pitchFamily="50" charset="-128"/>
                <a:ea typeface="ＭＳ Ｐゴシック" panose="020B0600070205080204" pitchFamily="50" charset="-128"/>
              </a:rPr>
              <a:t>外国人向け居酒屋</a:t>
            </a:r>
            <a:endParaRPr lang="en-US" altLang="ja-JP" sz="2800" dirty="0">
              <a:latin typeface="ＭＳ Ｐゴシック" panose="020B0600070205080204" pitchFamily="50" charset="-128"/>
              <a:ea typeface="ＭＳ Ｐゴシック" panose="020B0600070205080204" pitchFamily="50" charset="-128"/>
            </a:endParaRPr>
          </a:p>
          <a:p>
            <a:pPr lvl="2">
              <a:buClrTx/>
              <a:buFont typeface="Wingdings" panose="05000000000000000000" pitchFamily="2" charset="2"/>
              <a:buChar char="ü"/>
            </a:pPr>
            <a:r>
              <a:rPr lang="ja-JP" altLang="en-US" sz="2800" dirty="0">
                <a:latin typeface="ＭＳ Ｐゴシック" panose="020B0600070205080204" pitchFamily="50" charset="-128"/>
                <a:ea typeface="ＭＳ Ｐゴシック" panose="020B0600070205080204" pitchFamily="50" charset="-128"/>
              </a:rPr>
              <a:t>郷土人のたまり場居酒屋</a:t>
            </a:r>
            <a:endParaRPr lang="en-US" altLang="ja-JP" sz="2800" dirty="0">
              <a:latin typeface="ＭＳ Ｐゴシック" panose="020B0600070205080204" pitchFamily="50" charset="-128"/>
              <a:ea typeface="ＭＳ Ｐゴシック" panose="020B0600070205080204" pitchFamily="50" charset="-128"/>
            </a:endParaRPr>
          </a:p>
          <a:p>
            <a:pPr lvl="2">
              <a:buClrTx/>
              <a:buFont typeface="Wingdings" panose="05000000000000000000" pitchFamily="2" charset="2"/>
              <a:buChar char="ü"/>
            </a:pPr>
            <a:r>
              <a:rPr lang="ja-JP" altLang="en-US" sz="2800" dirty="0">
                <a:latin typeface="ＭＳ Ｐゴシック" panose="020B0600070205080204" pitchFamily="50" charset="-128"/>
                <a:ea typeface="ＭＳ Ｐゴシック" panose="020B0600070205080204" pitchFamily="50" charset="-128"/>
              </a:rPr>
              <a:t>スポーツチームファンのたまり場居酒屋</a:t>
            </a:r>
            <a:endParaRPr lang="en-US" altLang="ja-JP" sz="2800" dirty="0">
              <a:latin typeface="ＭＳ Ｐゴシック" panose="020B0600070205080204" pitchFamily="50" charset="-128"/>
              <a:ea typeface="ＭＳ Ｐゴシック" panose="020B0600070205080204" pitchFamily="50" charset="-128"/>
            </a:endParaRPr>
          </a:p>
          <a:p>
            <a:pPr lvl="2">
              <a:buClrTx/>
              <a:buFont typeface="Wingdings" panose="05000000000000000000" pitchFamily="2" charset="2"/>
              <a:buChar char="ü"/>
            </a:pPr>
            <a:r>
              <a:rPr lang="ja-JP" altLang="en-US" sz="2800" dirty="0">
                <a:latin typeface="ＭＳ Ｐゴシック" panose="020B0600070205080204" pitchFamily="50" charset="-128"/>
                <a:ea typeface="ＭＳ Ｐゴシック" panose="020B0600070205080204" pitchFamily="50" charset="-128"/>
              </a:rPr>
              <a:t>○○オタクのたまり場居酒屋</a:t>
            </a:r>
            <a:endParaRPr lang="en-US" altLang="ja-JP" sz="2800" dirty="0">
              <a:latin typeface="ＭＳ Ｐゴシック" panose="020B0600070205080204" pitchFamily="50" charset="-128"/>
              <a:ea typeface="ＭＳ Ｐゴシック" panose="020B0600070205080204" pitchFamily="50" charset="-128"/>
            </a:endParaRPr>
          </a:p>
          <a:p>
            <a:pPr lvl="2">
              <a:buClrTx/>
              <a:buFont typeface="Wingdings" panose="05000000000000000000" pitchFamily="2" charset="2"/>
              <a:buChar char="ü"/>
            </a:pPr>
            <a:r>
              <a:rPr lang="ja-JP" altLang="en-US" sz="2800" dirty="0">
                <a:latin typeface="ＭＳ Ｐゴシック" panose="020B0600070205080204" pitchFamily="50" charset="-128"/>
                <a:ea typeface="ＭＳ Ｐゴシック" panose="020B0600070205080204" pitchFamily="50" charset="-128"/>
              </a:rPr>
              <a:t>子供連れで集まれるファミリー向けの居酒屋</a:t>
            </a:r>
            <a:endParaRPr lang="en-US" altLang="ja-JP" sz="2800" dirty="0">
              <a:latin typeface="ＭＳ Ｐゴシック" panose="020B0600070205080204" pitchFamily="50" charset="-128"/>
              <a:ea typeface="ＭＳ Ｐゴシック" panose="020B0600070205080204" pitchFamily="50" charset="-128"/>
            </a:endParaRPr>
          </a:p>
        </p:txBody>
      </p:sp>
      <p:sp>
        <p:nvSpPr>
          <p:cNvPr id="4" name="タイトル 1">
            <a:extLst>
              <a:ext uri="{FF2B5EF4-FFF2-40B4-BE49-F238E27FC236}">
                <a16:creationId xmlns:a16="http://schemas.microsoft.com/office/drawing/2014/main" id="{B4CB46D7-EC74-47E5-BF16-34FC4B690D7D}"/>
              </a:ext>
            </a:extLst>
          </p:cNvPr>
          <p:cNvSpPr>
            <a:spLocks noGrp="1"/>
          </p:cNvSpPr>
          <p:nvPr>
            <p:ph type="title"/>
          </p:nvPr>
        </p:nvSpPr>
        <p:spPr>
          <a:xfrm>
            <a:off x="323850" y="115888"/>
            <a:ext cx="7258050" cy="504825"/>
          </a:xfrm>
        </p:spPr>
        <p:txBody>
          <a:bodyPr/>
          <a:lstStyle/>
          <a:p>
            <a:r>
              <a:rPr lang="ja-JP" altLang="en-US" dirty="0">
                <a:latin typeface="ＭＳ Ｐゴシック" panose="020B0600070205080204" pitchFamily="50" charset="-128"/>
                <a:ea typeface="ＭＳ Ｐゴシック" panose="020B0600070205080204" pitchFamily="50" charset="-128"/>
              </a:rPr>
              <a:t>演習課題　　：　付帯条件</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2" name="テキスト ボックス 1">
            <a:extLst>
              <a:ext uri="{FF2B5EF4-FFF2-40B4-BE49-F238E27FC236}">
                <a16:creationId xmlns:a16="http://schemas.microsoft.com/office/drawing/2014/main" id="{71B6C1A1-BF97-4D4A-B019-CDC2949EDA95}"/>
              </a:ext>
            </a:extLst>
          </p:cNvPr>
          <p:cNvSpPr txBox="1"/>
          <p:nvPr/>
        </p:nvSpPr>
        <p:spPr>
          <a:xfrm>
            <a:off x="539552" y="5157192"/>
            <a:ext cx="8064896" cy="923330"/>
          </a:xfrm>
          <a:prstGeom prst="rect">
            <a:avLst/>
          </a:prstGeom>
          <a:noFill/>
        </p:spPr>
        <p:txBody>
          <a:bodyPr wrap="square" rtlCol="0">
            <a:spAutoFit/>
          </a:bodyPr>
          <a:lstStyle/>
          <a:p>
            <a:r>
              <a:rPr lang="ja-JP" altLang="en-US" sz="1800" dirty="0">
                <a:latin typeface="ＭＳ Ｐゴシック" panose="020B0600070205080204" pitchFamily="50" charset="-128"/>
              </a:rPr>
              <a:t>外国ってどこの国？郷土ってどこ？どのスポーツチーム？ ○○って何？などの詳しい条件はそれぞれで設定してください。</a:t>
            </a:r>
            <a:endParaRPr lang="en-US" altLang="ja-JP" sz="1800" dirty="0">
              <a:latin typeface="ＭＳ Ｐゴシック" panose="020B0600070205080204" pitchFamily="50" charset="-128"/>
            </a:endParaRPr>
          </a:p>
          <a:p>
            <a:r>
              <a:rPr kumimoji="1" lang="ja-JP" altLang="en-US" sz="1800" dirty="0">
                <a:latin typeface="ＭＳ Ｐゴシック" panose="020B0600070205080204" pitchFamily="50" charset="-128"/>
              </a:rPr>
              <a:t>　</a:t>
            </a:r>
            <a:r>
              <a:rPr lang="ja-JP" altLang="en-US" sz="1800" dirty="0">
                <a:latin typeface="ＭＳ Ｐゴシック" panose="020B0600070205080204" pitchFamily="50" charset="-128"/>
              </a:rPr>
              <a:t>　→　　</a:t>
            </a:r>
            <a:r>
              <a:rPr kumimoji="1" lang="ja-JP" altLang="en-US" sz="1800" dirty="0">
                <a:latin typeface="ＭＳ Ｐゴシック" panose="020B0600070205080204" pitchFamily="50" charset="-128"/>
              </a:rPr>
              <a:t>別紙</a:t>
            </a:r>
            <a:endParaRPr kumimoji="1" lang="ja-JP" altLang="en-US" sz="1800" dirty="0"/>
          </a:p>
        </p:txBody>
      </p:sp>
    </p:spTree>
    <p:extLst>
      <p:ext uri="{BB962C8B-B14F-4D97-AF65-F5344CB8AC3E}">
        <p14:creationId xmlns:p14="http://schemas.microsoft.com/office/powerpoint/2010/main" val="1667706631"/>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98CE9C4-1948-4ED4-8D4F-1A391C347005}"/>
              </a:ext>
            </a:extLst>
          </p:cNvPr>
          <p:cNvSpPr>
            <a:spLocks noGrp="1"/>
          </p:cNvSpPr>
          <p:nvPr>
            <p:ph type="title"/>
          </p:nvPr>
        </p:nvSpPr>
        <p:spPr>
          <a:xfrm>
            <a:off x="468312" y="44450"/>
            <a:ext cx="7416055" cy="648246"/>
          </a:xfrm>
        </p:spPr>
        <p:txBody>
          <a:bodyPr/>
          <a:lstStyle/>
          <a:p>
            <a:r>
              <a:rPr kumimoji="1" lang="en-US" altLang="ja-JP" dirty="0">
                <a:latin typeface="ＭＳ Ｐゴシック" panose="020B0600070205080204" pitchFamily="50" charset="-128"/>
                <a:ea typeface="ＭＳ Ｐゴシック" panose="020B0600070205080204" pitchFamily="50" charset="-128"/>
              </a:rPr>
              <a:t>(</a:t>
            </a:r>
            <a:r>
              <a:rPr kumimoji="1" lang="ja-JP" altLang="en-US" dirty="0">
                <a:latin typeface="ＭＳ Ｐゴシック" panose="020B0600070205080204" pitchFamily="50" charset="-128"/>
                <a:ea typeface="ＭＳ Ｐゴシック" panose="020B0600070205080204" pitchFamily="50" charset="-128"/>
              </a:rPr>
              <a:t>参考）　</a:t>
            </a:r>
            <a:r>
              <a:rPr lang="ja-JP" altLang="en-US" dirty="0">
                <a:latin typeface="ＭＳ Ｐゴシック" panose="020B0600070205080204" pitchFamily="50" charset="-128"/>
                <a:ea typeface="ＭＳ Ｐゴシック" panose="020B0600070205080204" pitchFamily="50" charset="-128"/>
              </a:rPr>
              <a:t>付帯条件「演芸</a:t>
            </a:r>
            <a:r>
              <a:rPr kumimoji="1" lang="ja-JP" altLang="en-US" dirty="0">
                <a:latin typeface="ＭＳ Ｐゴシック" panose="020B0600070205080204" pitchFamily="50" charset="-128"/>
                <a:ea typeface="ＭＳ Ｐゴシック" panose="020B0600070205080204" pitchFamily="50" charset="-128"/>
              </a:rPr>
              <a:t>居酒屋」の場合の例　</a:t>
            </a:r>
          </a:p>
        </p:txBody>
      </p:sp>
      <p:sp>
        <p:nvSpPr>
          <p:cNvPr id="3" name="コンテンツ プレースホルダー 2">
            <a:extLst>
              <a:ext uri="{FF2B5EF4-FFF2-40B4-BE49-F238E27FC236}">
                <a16:creationId xmlns:a16="http://schemas.microsoft.com/office/drawing/2014/main" id="{A722AE46-9AF8-4422-BEF2-5A1CE770D7C4}"/>
              </a:ext>
            </a:extLst>
          </p:cNvPr>
          <p:cNvSpPr>
            <a:spLocks noGrp="1"/>
          </p:cNvSpPr>
          <p:nvPr>
            <p:ph idx="1"/>
          </p:nvPr>
        </p:nvSpPr>
        <p:spPr>
          <a:xfrm>
            <a:off x="251520" y="990873"/>
            <a:ext cx="8691628" cy="5067300"/>
          </a:xfrm>
        </p:spPr>
        <p:txBody>
          <a:bodyPr/>
          <a:lstStyle/>
          <a:p>
            <a:pPr>
              <a:buClrTx/>
              <a:buFont typeface="Wingdings" panose="05000000000000000000" pitchFamily="2" charset="2"/>
              <a:buChar char="l"/>
            </a:pPr>
            <a:r>
              <a:rPr lang="ja-JP" altLang="en-US" sz="1800" dirty="0">
                <a:latin typeface="ＭＳ Ｐゴシック" panose="020B0600070205080204" pitchFamily="50" charset="-128"/>
                <a:ea typeface="ＭＳ Ｐゴシック" panose="020B0600070205080204" pitchFamily="50" charset="-128"/>
              </a:rPr>
              <a:t>（付帯条件に関する前提）　　</a:t>
            </a:r>
            <a:endParaRPr lang="en-US" altLang="ja-JP" sz="1800" dirty="0">
              <a:solidFill>
                <a:srgbClr val="00B050"/>
              </a:solidFill>
              <a:latin typeface="ＭＳ Ｐゴシック" panose="020B0600070205080204" pitchFamily="50" charset="-128"/>
              <a:ea typeface="ＭＳ Ｐゴシック" panose="020B0600070205080204" pitchFamily="50" charset="-128"/>
            </a:endParaRPr>
          </a:p>
          <a:p>
            <a:pPr lvl="1">
              <a:buClrTx/>
              <a:buFont typeface="Wingdings" panose="05000000000000000000" pitchFamily="2" charset="2"/>
              <a:buChar char="l"/>
            </a:pPr>
            <a:r>
              <a:rPr lang="ja-JP" altLang="en-US" sz="1800" dirty="0">
                <a:latin typeface="ＭＳ Ｐゴシック" panose="020B0600070205080204" pitchFamily="50" charset="-128"/>
                <a:ea typeface="ＭＳ Ｐゴシック" panose="020B0600070205080204" pitchFamily="50" charset="-128"/>
              </a:rPr>
              <a:t>演芸をモチーフにした店で接客フロアにステージがある。</a:t>
            </a:r>
            <a:endParaRPr lang="en-US" altLang="ja-JP" sz="1800" dirty="0">
              <a:latin typeface="ＭＳ Ｐゴシック" panose="020B0600070205080204" pitchFamily="50" charset="-128"/>
              <a:ea typeface="ＭＳ Ｐゴシック" panose="020B0600070205080204" pitchFamily="50" charset="-128"/>
            </a:endParaRPr>
          </a:p>
          <a:p>
            <a:pPr lvl="1">
              <a:buClrTx/>
              <a:buFont typeface="Wingdings" panose="05000000000000000000" pitchFamily="2" charset="2"/>
              <a:buChar char="l"/>
            </a:pPr>
            <a:r>
              <a:rPr lang="ja-JP" altLang="en-US" sz="1800" dirty="0">
                <a:latin typeface="ＭＳ Ｐゴシック" panose="020B0600070205080204" pitchFamily="50" charset="-128"/>
                <a:ea typeface="ＭＳ Ｐゴシック" panose="020B0600070205080204" pitchFamily="50" charset="-128"/>
              </a:rPr>
              <a:t>ステージは</a:t>
            </a:r>
            <a:r>
              <a:rPr lang="en-US" altLang="ja-JP" sz="1800" dirty="0">
                <a:latin typeface="ＭＳ Ｐゴシック" panose="020B0600070205080204" pitchFamily="50" charset="-128"/>
                <a:ea typeface="ＭＳ Ｐゴシック" panose="020B0600070205080204" pitchFamily="50" charset="-128"/>
              </a:rPr>
              <a:t>1</a:t>
            </a:r>
            <a:r>
              <a:rPr lang="ja-JP" altLang="en-US" sz="1800" dirty="0">
                <a:latin typeface="ＭＳ Ｐゴシック" panose="020B0600070205080204" pitchFamily="50" charset="-128"/>
                <a:ea typeface="ＭＳ Ｐゴシック" panose="020B0600070205080204" pitchFamily="50" charset="-128"/>
              </a:rPr>
              <a:t>時間に一回程度</a:t>
            </a:r>
            <a:r>
              <a:rPr lang="en-US" altLang="ja-JP" sz="1800" dirty="0">
                <a:latin typeface="ＭＳ Ｐゴシック" panose="020B0600070205080204" pitchFamily="50" charset="-128"/>
                <a:ea typeface="ＭＳ Ｐゴシック" panose="020B0600070205080204" pitchFamily="50" charset="-128"/>
              </a:rPr>
              <a:t>20</a:t>
            </a:r>
            <a:r>
              <a:rPr lang="ja-JP" altLang="en-US" sz="1800" dirty="0">
                <a:latin typeface="ＭＳ Ｐゴシック" panose="020B0600070205080204" pitchFamily="50" charset="-128"/>
                <a:ea typeface="ＭＳ Ｐゴシック" panose="020B0600070205080204" pitchFamily="50" charset="-128"/>
              </a:rPr>
              <a:t>分の出し物がある。</a:t>
            </a:r>
            <a:endParaRPr lang="en-US" altLang="ja-JP" sz="1800" dirty="0">
              <a:latin typeface="ＭＳ Ｐゴシック" panose="020B0600070205080204" pitchFamily="50" charset="-128"/>
              <a:ea typeface="ＭＳ Ｐゴシック" panose="020B0600070205080204" pitchFamily="50" charset="-128"/>
            </a:endParaRPr>
          </a:p>
          <a:p>
            <a:pPr lvl="1">
              <a:buClrTx/>
              <a:buFont typeface="Wingdings" panose="05000000000000000000" pitchFamily="2" charset="2"/>
              <a:buChar char="l"/>
            </a:pPr>
            <a:r>
              <a:rPr lang="ja-JP" altLang="en-US" sz="1800" dirty="0">
                <a:latin typeface="ＭＳ Ｐゴシック" panose="020B0600070205080204" pitchFamily="50" charset="-128"/>
                <a:ea typeface="ＭＳ Ｐゴシック" panose="020B0600070205080204" pitchFamily="50" charset="-128"/>
              </a:rPr>
              <a:t>演者はバイト店員をしている若手芸人が主であり、月に一回程度定期的に少し売れているゲストを招いたイベントもある。</a:t>
            </a:r>
            <a:endParaRPr lang="en-US" altLang="ja-JP" sz="1800" dirty="0">
              <a:latin typeface="ＭＳ Ｐゴシック" panose="020B0600070205080204" pitchFamily="50" charset="-128"/>
              <a:ea typeface="ＭＳ Ｐゴシック" panose="020B0600070205080204" pitchFamily="50" charset="-128"/>
            </a:endParaRPr>
          </a:p>
          <a:p>
            <a:pPr marL="0" indent="0">
              <a:buNone/>
            </a:pPr>
            <a:endParaRPr lang="en-US" altLang="ja-JP" sz="1800" dirty="0">
              <a:latin typeface="ＭＳ Ｐゴシック" panose="020B0600070205080204" pitchFamily="50" charset="-128"/>
              <a:ea typeface="ＭＳ Ｐゴシック" panose="020B0600070205080204" pitchFamily="50" charset="-128"/>
            </a:endParaRPr>
          </a:p>
          <a:p>
            <a:pPr lvl="1">
              <a:buClrTx/>
              <a:buFont typeface="Wingdings" panose="05000000000000000000" pitchFamily="2" charset="2"/>
              <a:buChar char="l"/>
            </a:pPr>
            <a:r>
              <a:rPr lang="ja-JP" altLang="en-US" sz="1800" dirty="0">
                <a:latin typeface="ＭＳ Ｐゴシック" panose="020B0600070205080204" pitchFamily="50" charset="-128"/>
                <a:ea typeface="ＭＳ Ｐゴシック" panose="020B0600070205080204" pitchFamily="50" charset="-128"/>
              </a:rPr>
              <a:t>イベント中は客席の照明を落とし、音量が大きく、お客同士の会話には向かない。</a:t>
            </a:r>
            <a:endParaRPr lang="en-US" altLang="ja-JP" sz="1800" dirty="0">
              <a:latin typeface="ＭＳ Ｐゴシック" panose="020B0600070205080204" pitchFamily="50" charset="-128"/>
              <a:ea typeface="ＭＳ Ｐゴシック" panose="020B0600070205080204" pitchFamily="50" charset="-128"/>
            </a:endParaRPr>
          </a:p>
          <a:p>
            <a:pPr lvl="1">
              <a:buClrTx/>
              <a:buFont typeface="Wingdings" panose="05000000000000000000" pitchFamily="2" charset="2"/>
              <a:buChar char="l"/>
            </a:pPr>
            <a:r>
              <a:rPr lang="ja-JP" altLang="en-US" sz="1800" dirty="0">
                <a:latin typeface="ＭＳ Ｐゴシック" panose="020B0600070205080204" pitchFamily="50" charset="-128"/>
                <a:ea typeface="ＭＳ Ｐゴシック" panose="020B0600070205080204" pitchFamily="50" charset="-128"/>
              </a:rPr>
              <a:t>ステージで実演中の注文・配膳は受けないのが原則だが、実際は鑑賞を妨げないように気づかいをしながら、飲み物などの注文は受けて、出している。</a:t>
            </a:r>
            <a:endParaRPr lang="en-US" altLang="ja-JP" sz="1800" dirty="0">
              <a:latin typeface="ＭＳ Ｐゴシック" panose="020B0600070205080204" pitchFamily="50" charset="-128"/>
              <a:ea typeface="ＭＳ Ｐゴシック" panose="020B0600070205080204" pitchFamily="50" charset="-128"/>
            </a:endParaRPr>
          </a:p>
          <a:p>
            <a:pPr marL="457200" lvl="1" indent="0">
              <a:buNone/>
            </a:pPr>
            <a:endParaRPr lang="en-US" altLang="ja-JP" sz="1800" dirty="0">
              <a:latin typeface="ＭＳ Ｐゴシック" panose="020B0600070205080204" pitchFamily="50" charset="-128"/>
              <a:ea typeface="ＭＳ Ｐゴシック" panose="020B0600070205080204" pitchFamily="50" charset="-128"/>
            </a:endParaRPr>
          </a:p>
          <a:p>
            <a:pPr marL="457200" lvl="1" indent="0">
              <a:buNone/>
            </a:pPr>
            <a:r>
              <a:rPr lang="ja-JP" altLang="en-US" sz="1800" dirty="0">
                <a:latin typeface="ＭＳ Ｐゴシック" panose="020B0600070205080204" pitchFamily="50" charset="-128"/>
                <a:ea typeface="ＭＳ Ｐゴシック" panose="020B0600070205080204" pitchFamily="50" charset="-128"/>
              </a:rPr>
              <a:t>⇒　演習においては、このようにそれぞれの付帯条件に関わる前提条件を追加して、状況を考察してください。</a:t>
            </a:r>
            <a:endParaRPr lang="en-US" altLang="ja-JP" sz="1800" dirty="0">
              <a:latin typeface="ＭＳ Ｐゴシック" panose="020B0600070205080204" pitchFamily="50" charset="-128"/>
              <a:ea typeface="ＭＳ Ｐゴシック" panose="020B0600070205080204" pitchFamily="50" charset="-128"/>
            </a:endParaRPr>
          </a:p>
          <a:p>
            <a:pPr marL="0" indent="0">
              <a:buNone/>
            </a:pPr>
            <a:endParaRPr lang="en-US" altLang="ja-JP" sz="1800" dirty="0">
              <a:latin typeface="ＭＳ Ｐゴシック" panose="020B0600070205080204" pitchFamily="50" charset="-128"/>
              <a:ea typeface="ＭＳ Ｐゴシック" panose="020B0600070205080204" pitchFamily="50" charset="-128"/>
            </a:endParaRPr>
          </a:p>
          <a:p>
            <a:pPr marL="0" indent="0">
              <a:buNone/>
            </a:pPr>
            <a:endParaRPr lang="en-US" altLang="ja-JP" sz="1800" dirty="0">
              <a:latin typeface="ＭＳ Ｐゴシック" panose="020B0600070205080204" pitchFamily="50" charset="-128"/>
              <a:ea typeface="ＭＳ Ｐゴシック" panose="020B0600070205080204" pitchFamily="50" charset="-128"/>
            </a:endParaRPr>
          </a:p>
          <a:p>
            <a:pPr marL="0" indent="0">
              <a:buNone/>
            </a:pPr>
            <a:endParaRPr lang="en-US" altLang="ja-JP" sz="1800" dirty="0">
              <a:latin typeface="ＭＳ Ｐゴシック" panose="020B0600070205080204" pitchFamily="50" charset="-128"/>
              <a:ea typeface="ＭＳ Ｐゴシック" panose="020B0600070205080204" pitchFamily="50" charset="-128"/>
            </a:endParaRPr>
          </a:p>
          <a:p>
            <a:pPr>
              <a:buFont typeface="Wingdings" panose="05000000000000000000" pitchFamily="2" charset="2"/>
              <a:buChar char="l"/>
            </a:pPr>
            <a:endParaRPr lang="en-US" altLang="ja-JP" sz="1800" dirty="0">
              <a:latin typeface="ＭＳ Ｐゴシック" panose="020B0600070205080204" pitchFamily="50" charset="-128"/>
              <a:ea typeface="ＭＳ Ｐゴシック" panose="020B0600070205080204" pitchFamily="50" charset="-128"/>
            </a:endParaRPr>
          </a:p>
          <a:p>
            <a:pPr marL="0" indent="0">
              <a:buNone/>
            </a:pPr>
            <a:endParaRPr lang="en-US" altLang="ja-JP" sz="1800" dirty="0">
              <a:latin typeface="ＭＳ Ｐゴシック" panose="020B0600070205080204" pitchFamily="50" charset="-128"/>
              <a:ea typeface="ＭＳ Ｐゴシック" panose="020B0600070205080204" pitchFamily="50" charset="-128"/>
            </a:endParaRPr>
          </a:p>
          <a:p>
            <a:pPr marL="0" indent="0">
              <a:buNone/>
            </a:pPr>
            <a:endParaRPr lang="en-US" altLang="ja-JP" sz="1800" dirty="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1230114461"/>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コンテンツ プレースホルダー 2">
            <a:extLst>
              <a:ext uri="{FF2B5EF4-FFF2-40B4-BE49-F238E27FC236}">
                <a16:creationId xmlns:a16="http://schemas.microsoft.com/office/drawing/2014/main" id="{B7C2FAFF-4AB4-4388-A3A1-A7ED4DC99255}"/>
              </a:ext>
            </a:extLst>
          </p:cNvPr>
          <p:cNvSpPr txBox="1">
            <a:spLocks/>
          </p:cNvSpPr>
          <p:nvPr/>
        </p:nvSpPr>
        <p:spPr bwMode="auto">
          <a:xfrm>
            <a:off x="374650" y="1316088"/>
            <a:ext cx="8568996" cy="1248816"/>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rmAutofit/>
          </a:bodyPr>
          <a:lstStyle>
            <a:lvl1pPr marL="342900" indent="-342900" algn="l" rtl="0" eaLnBrk="0" fontAlgn="base" hangingPunct="0">
              <a:spcBef>
                <a:spcPct val="20000"/>
              </a:spcBef>
              <a:spcAft>
                <a:spcPct val="0"/>
              </a:spcAft>
              <a:buClr>
                <a:srgbClr val="000066"/>
              </a:buClr>
              <a:buFont typeface="Wingdings" pitchFamily="2" charset="2"/>
              <a:buChar char="s"/>
              <a:defRPr kumimoji="1" sz="3200">
                <a:solidFill>
                  <a:srgbClr val="000066"/>
                </a:solidFill>
                <a:latin typeface="+mn-lt"/>
                <a:ea typeface="+mn-ea"/>
                <a:cs typeface="+mn-cs"/>
              </a:defRPr>
            </a:lvl1pPr>
            <a:lvl2pPr marL="742950" indent="-285750" algn="l" rtl="0" eaLnBrk="0" fontAlgn="base" hangingPunct="0">
              <a:spcBef>
                <a:spcPct val="20000"/>
              </a:spcBef>
              <a:spcAft>
                <a:spcPct val="0"/>
              </a:spcAft>
              <a:buClr>
                <a:srgbClr val="FF0000"/>
              </a:buClr>
              <a:buFont typeface="Arial" charset="0"/>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lr>
                <a:srgbClr val="000066"/>
              </a:buClr>
              <a:buFont typeface="Arial" charset="0"/>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lr>
                <a:srgbClr val="FF0000"/>
              </a:buClr>
              <a:buFont typeface="Arial" charset="0"/>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lr>
                <a:srgbClr val="000066"/>
              </a:buClr>
              <a:buFont typeface="Arial" charset="0"/>
              <a:buChar char="»"/>
              <a:defRPr kumimoji="1" sz="2000">
                <a:solidFill>
                  <a:schemeClr val="tx1"/>
                </a:solidFill>
                <a:latin typeface="+mn-lt"/>
                <a:ea typeface="+mn-ea"/>
              </a:defRPr>
            </a:lvl5pPr>
            <a:lvl6pPr marL="25146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6pPr>
            <a:lvl7pPr marL="29718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7pPr>
            <a:lvl8pPr marL="34290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8pPr>
            <a:lvl9pPr marL="38862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9pPr>
          </a:lstStyle>
          <a:p>
            <a:r>
              <a:rPr lang="ja-JP" altLang="en-US" sz="2000" kern="0" dirty="0">
                <a:solidFill>
                  <a:srgbClr val="3333CC"/>
                </a:solidFill>
                <a:latin typeface="ＭＳ Ｐゴシック" panose="020B0600070205080204" pitchFamily="50" charset="-128"/>
                <a:ea typeface="ＭＳ Ｐゴシック" panose="020B0600070205080204" pitchFamily="50" charset="-128"/>
              </a:rPr>
              <a:t>事例の背景（前提条件の特徴）　　　　　</a:t>
            </a:r>
            <a:endParaRPr lang="en-US" altLang="ja-JP" sz="2000" kern="0" dirty="0">
              <a:solidFill>
                <a:srgbClr val="FF0000"/>
              </a:solidFill>
              <a:latin typeface="ＭＳ Ｐゴシック" panose="020B0600070205080204" pitchFamily="50" charset="-128"/>
              <a:ea typeface="ＭＳ Ｐゴシック" panose="020B0600070205080204" pitchFamily="50" charset="-128"/>
            </a:endParaRPr>
          </a:p>
          <a:p>
            <a:pPr marL="0" indent="0">
              <a:buNone/>
            </a:pPr>
            <a:r>
              <a:rPr lang="ja-JP" altLang="en-US" sz="1600" kern="0" dirty="0">
                <a:solidFill>
                  <a:srgbClr val="FF0000"/>
                </a:solidFill>
                <a:latin typeface="ＭＳ Ｐゴシック" panose="020B0600070205080204" pitchFamily="50" charset="-128"/>
                <a:ea typeface="ＭＳ Ｐゴシック" panose="020B0600070205080204" pitchFamily="50" charset="-128"/>
              </a:rPr>
              <a:t>演芸居酒屋</a:t>
            </a:r>
            <a:r>
              <a:rPr lang="ja-JP" altLang="en-US" sz="1600" kern="0" dirty="0">
                <a:solidFill>
                  <a:schemeClr val="tx1"/>
                </a:solidFill>
                <a:latin typeface="ＭＳ Ｐゴシック" panose="020B0600070205080204" pitchFamily="50" charset="-128"/>
                <a:ea typeface="ＭＳ Ｐゴシック" panose="020B0600070205080204" pitchFamily="50" charset="-128"/>
              </a:rPr>
              <a:t>を売りとして、成長、展開してきた居酒屋チェーンＡ社であったが、最近、</a:t>
            </a:r>
            <a:r>
              <a:rPr lang="ja-JP" altLang="en-US" sz="1600" dirty="0">
                <a:solidFill>
                  <a:schemeClr val="tx1"/>
                </a:solidFill>
                <a:latin typeface="ＭＳ Ｐゴシック" panose="020B0600070205080204" pitchFamily="50" charset="-128"/>
                <a:ea typeface="ＭＳ Ｐゴシック" panose="020B0600070205080204" pitchFamily="50" charset="-128"/>
              </a:rPr>
              <a:t>チェーン店全体の評判が下降し、来店客数の伸びが停滞している。経営として問題視している。接客面のクレームが多発しＳＮＳ上で悪評が流布されるような事態が続いている。</a:t>
            </a:r>
            <a:endParaRPr lang="en-US" altLang="ja-JP" sz="1600" dirty="0">
              <a:solidFill>
                <a:schemeClr val="tx1"/>
              </a:solidFill>
              <a:latin typeface="ＭＳ Ｐゴシック" panose="020B0600070205080204" pitchFamily="50" charset="-128"/>
              <a:ea typeface="ＭＳ Ｐゴシック" panose="020B0600070205080204" pitchFamily="50" charset="-128"/>
            </a:endParaRPr>
          </a:p>
          <a:p>
            <a:pPr marL="0" indent="0">
              <a:buNone/>
            </a:pPr>
            <a:endParaRPr lang="en-US" altLang="ja-JP" sz="2000" kern="0" dirty="0">
              <a:solidFill>
                <a:srgbClr val="3333CC"/>
              </a:solidFill>
              <a:latin typeface="ＭＳ Ｐゴシック" panose="020B0600070205080204" pitchFamily="50" charset="-128"/>
              <a:ea typeface="ＭＳ Ｐゴシック" panose="020B0600070205080204" pitchFamily="50" charset="-128"/>
            </a:endParaRPr>
          </a:p>
          <a:p>
            <a:pPr lvl="1"/>
            <a:endParaRPr lang="en-US" altLang="ja-JP" sz="2400" kern="0" dirty="0">
              <a:latin typeface="ＭＳ Ｐゴシック" panose="020B0600070205080204" pitchFamily="50" charset="-128"/>
              <a:ea typeface="ＭＳ Ｐゴシック" panose="020B0600070205080204" pitchFamily="50" charset="-128"/>
            </a:endParaRPr>
          </a:p>
        </p:txBody>
      </p:sp>
      <p:sp>
        <p:nvSpPr>
          <p:cNvPr id="7" name="コンテンツ プレースホルダー 2">
            <a:extLst>
              <a:ext uri="{FF2B5EF4-FFF2-40B4-BE49-F238E27FC236}">
                <a16:creationId xmlns:a16="http://schemas.microsoft.com/office/drawing/2014/main" id="{DB2DAC64-3259-4DF8-8A88-EFF4F28A963D}"/>
              </a:ext>
            </a:extLst>
          </p:cNvPr>
          <p:cNvSpPr txBox="1">
            <a:spLocks/>
          </p:cNvSpPr>
          <p:nvPr/>
        </p:nvSpPr>
        <p:spPr bwMode="auto">
          <a:xfrm>
            <a:off x="395535" y="2636043"/>
            <a:ext cx="1979873" cy="3745285"/>
          </a:xfrm>
          <a:prstGeom prst="rect">
            <a:avLst/>
          </a:prstGeom>
          <a:noFill/>
          <a:ln w="25400">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lvl1pPr marL="342900" indent="-342900" algn="l" rtl="0" eaLnBrk="0" fontAlgn="base" hangingPunct="0">
              <a:spcBef>
                <a:spcPct val="20000"/>
              </a:spcBef>
              <a:spcAft>
                <a:spcPct val="0"/>
              </a:spcAft>
              <a:buClr>
                <a:srgbClr val="000066"/>
              </a:buClr>
              <a:buFont typeface="Wingdings" pitchFamily="2" charset="2"/>
              <a:buChar char="s"/>
              <a:defRPr kumimoji="1" sz="3200">
                <a:solidFill>
                  <a:srgbClr val="000066"/>
                </a:solidFill>
                <a:latin typeface="+mn-lt"/>
                <a:ea typeface="+mn-ea"/>
                <a:cs typeface="+mn-cs"/>
              </a:defRPr>
            </a:lvl1pPr>
            <a:lvl2pPr marL="742950" indent="-285750" algn="l" rtl="0" eaLnBrk="0" fontAlgn="base" hangingPunct="0">
              <a:spcBef>
                <a:spcPct val="20000"/>
              </a:spcBef>
              <a:spcAft>
                <a:spcPct val="0"/>
              </a:spcAft>
              <a:buClr>
                <a:srgbClr val="FF0000"/>
              </a:buClr>
              <a:buFont typeface="Arial" charset="0"/>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lr>
                <a:srgbClr val="000066"/>
              </a:buClr>
              <a:buFont typeface="Arial" charset="0"/>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lr>
                <a:srgbClr val="FF0000"/>
              </a:buClr>
              <a:buFont typeface="Arial" charset="0"/>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lr>
                <a:srgbClr val="000066"/>
              </a:buClr>
              <a:buFont typeface="Arial" charset="0"/>
              <a:buChar char="»"/>
              <a:defRPr kumimoji="1" sz="2000">
                <a:solidFill>
                  <a:schemeClr val="tx1"/>
                </a:solidFill>
                <a:latin typeface="+mn-lt"/>
                <a:ea typeface="+mn-ea"/>
              </a:defRPr>
            </a:lvl5pPr>
            <a:lvl6pPr marL="25146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6pPr>
            <a:lvl7pPr marL="29718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7pPr>
            <a:lvl8pPr marL="34290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8pPr>
            <a:lvl9pPr marL="38862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9pPr>
          </a:lstStyle>
          <a:p>
            <a:pPr>
              <a:buClr>
                <a:srgbClr val="0000CC"/>
              </a:buClr>
              <a:buFont typeface="Wingdings" panose="05000000000000000000" pitchFamily="2" charset="2"/>
              <a:buChar char="u"/>
            </a:pPr>
            <a:r>
              <a:rPr lang="ja-JP" altLang="en-US" sz="2000" kern="0" dirty="0">
                <a:solidFill>
                  <a:srgbClr val="0000CC"/>
                </a:solidFill>
                <a:latin typeface="ＭＳ Ｐゴシック" panose="020B0600070205080204" pitchFamily="50" charset="-128"/>
                <a:ea typeface="ＭＳ Ｐゴシック" panose="020B0600070205080204" pitchFamily="50" charset="-128"/>
              </a:rPr>
              <a:t>問題</a:t>
            </a:r>
            <a:endParaRPr lang="en-US" altLang="ja-JP" sz="2000" kern="0" dirty="0">
              <a:solidFill>
                <a:srgbClr val="0000CC"/>
              </a:solidFill>
              <a:latin typeface="ＭＳ Ｐゴシック" panose="020B0600070205080204" pitchFamily="50" charset="-128"/>
              <a:ea typeface="ＭＳ Ｐゴシック" panose="020B0600070205080204" pitchFamily="50" charset="-128"/>
            </a:endParaRPr>
          </a:p>
          <a:p>
            <a:pPr marL="0" indent="0">
              <a:buClr>
                <a:srgbClr val="0000CC"/>
              </a:buClr>
              <a:buNone/>
            </a:pPr>
            <a:r>
              <a:rPr lang="ja-JP" altLang="en-US" sz="1600" dirty="0">
                <a:solidFill>
                  <a:schemeClr val="tx1"/>
                </a:solidFill>
                <a:latin typeface="ＭＳ Ｐゴシック" panose="020B0600070205080204" pitchFamily="50" charset="-128"/>
                <a:ea typeface="ＭＳ Ｐゴシック" panose="020B0600070205080204" pitchFamily="50" charset="-128"/>
              </a:rPr>
              <a:t>チェーン店全体の評判が下降し、来店客数の伸びが停滞している。経営として問題認識している。</a:t>
            </a:r>
            <a:endParaRPr lang="en-US" altLang="ja-JP" sz="1600" dirty="0">
              <a:solidFill>
                <a:schemeClr val="tx1"/>
              </a:solidFill>
              <a:latin typeface="ＭＳ Ｐゴシック" panose="020B0600070205080204" pitchFamily="50" charset="-128"/>
              <a:ea typeface="ＭＳ Ｐゴシック" panose="020B0600070205080204" pitchFamily="50" charset="-128"/>
            </a:endParaRPr>
          </a:p>
          <a:p>
            <a:pPr marL="0" indent="0">
              <a:buNone/>
            </a:pPr>
            <a:endParaRPr lang="en-US" altLang="ja-JP" sz="1600" kern="0" dirty="0">
              <a:solidFill>
                <a:schemeClr val="tx1"/>
              </a:solidFill>
              <a:latin typeface="ＭＳ Ｐゴシック" panose="020B0600070205080204" pitchFamily="50" charset="-128"/>
              <a:ea typeface="ＭＳ Ｐゴシック" panose="020B0600070205080204" pitchFamily="50" charset="-128"/>
            </a:endParaRPr>
          </a:p>
          <a:p>
            <a:pPr marL="457200" lvl="1" indent="0">
              <a:buNone/>
            </a:pPr>
            <a:endParaRPr lang="en-US" altLang="ja-JP" sz="2000" kern="0" dirty="0">
              <a:latin typeface="ＭＳ Ｐゴシック" panose="020B0600070205080204" pitchFamily="50" charset="-128"/>
              <a:ea typeface="ＭＳ Ｐゴシック" panose="020B0600070205080204" pitchFamily="50" charset="-128"/>
            </a:endParaRPr>
          </a:p>
        </p:txBody>
      </p:sp>
      <p:sp>
        <p:nvSpPr>
          <p:cNvPr id="8" name="コンテンツ プレースホルダー 2">
            <a:extLst>
              <a:ext uri="{FF2B5EF4-FFF2-40B4-BE49-F238E27FC236}">
                <a16:creationId xmlns:a16="http://schemas.microsoft.com/office/drawing/2014/main" id="{6F83F206-02F3-4D3E-8B31-6DFD699CDDCC}"/>
              </a:ext>
            </a:extLst>
          </p:cNvPr>
          <p:cNvSpPr txBox="1">
            <a:spLocks/>
          </p:cNvSpPr>
          <p:nvPr/>
        </p:nvSpPr>
        <p:spPr bwMode="auto">
          <a:xfrm>
            <a:off x="5503652" y="2636044"/>
            <a:ext cx="3439993" cy="3745284"/>
          </a:xfrm>
          <a:prstGeom prst="rect">
            <a:avLst/>
          </a:prstGeom>
          <a:noFill/>
          <a:ln w="25400">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lvl1pPr marL="342900" indent="-342900" algn="l" rtl="0" eaLnBrk="0" fontAlgn="base" hangingPunct="0">
              <a:spcBef>
                <a:spcPct val="20000"/>
              </a:spcBef>
              <a:spcAft>
                <a:spcPct val="0"/>
              </a:spcAft>
              <a:buClr>
                <a:srgbClr val="000066"/>
              </a:buClr>
              <a:buFont typeface="Wingdings" pitchFamily="2" charset="2"/>
              <a:buChar char="s"/>
              <a:defRPr kumimoji="1" sz="3200">
                <a:solidFill>
                  <a:srgbClr val="000066"/>
                </a:solidFill>
                <a:latin typeface="+mn-lt"/>
                <a:ea typeface="+mn-ea"/>
                <a:cs typeface="+mn-cs"/>
              </a:defRPr>
            </a:lvl1pPr>
            <a:lvl2pPr marL="742950" indent="-285750" algn="l" rtl="0" eaLnBrk="0" fontAlgn="base" hangingPunct="0">
              <a:spcBef>
                <a:spcPct val="20000"/>
              </a:spcBef>
              <a:spcAft>
                <a:spcPct val="0"/>
              </a:spcAft>
              <a:buClr>
                <a:srgbClr val="FF0000"/>
              </a:buClr>
              <a:buFont typeface="Arial" charset="0"/>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lr>
                <a:srgbClr val="000066"/>
              </a:buClr>
              <a:buFont typeface="Arial" charset="0"/>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lr>
                <a:srgbClr val="FF0000"/>
              </a:buClr>
              <a:buFont typeface="Arial" charset="0"/>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lr>
                <a:srgbClr val="000066"/>
              </a:buClr>
              <a:buFont typeface="Arial" charset="0"/>
              <a:buChar char="»"/>
              <a:defRPr kumimoji="1" sz="2000">
                <a:solidFill>
                  <a:schemeClr val="tx1"/>
                </a:solidFill>
                <a:latin typeface="+mn-lt"/>
                <a:ea typeface="+mn-ea"/>
              </a:defRPr>
            </a:lvl5pPr>
            <a:lvl6pPr marL="25146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6pPr>
            <a:lvl7pPr marL="29718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7pPr>
            <a:lvl8pPr marL="34290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8pPr>
            <a:lvl9pPr marL="38862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9pPr>
          </a:lstStyle>
          <a:p>
            <a:pPr>
              <a:buClr>
                <a:srgbClr val="0000CC"/>
              </a:buClr>
              <a:buFont typeface="Wingdings" panose="05000000000000000000" pitchFamily="2" charset="2"/>
              <a:buChar char="u"/>
            </a:pPr>
            <a:r>
              <a:rPr lang="ja-JP" altLang="en-US" sz="2000" kern="0" dirty="0">
                <a:solidFill>
                  <a:srgbClr val="0000CC"/>
                </a:solidFill>
                <a:latin typeface="ＭＳ Ｐゴシック" panose="020B0600070205080204" pitchFamily="50" charset="-128"/>
                <a:ea typeface="ＭＳ Ｐゴシック" panose="020B0600070205080204" pitchFamily="50" charset="-128"/>
              </a:rPr>
              <a:t>解決イメージ</a:t>
            </a:r>
            <a:endParaRPr lang="en-US" altLang="ja-JP" sz="2000" kern="0" dirty="0">
              <a:solidFill>
                <a:srgbClr val="0000CC"/>
              </a:solidFill>
              <a:latin typeface="ＭＳ Ｐゴシック" panose="020B0600070205080204" pitchFamily="50" charset="-128"/>
              <a:ea typeface="ＭＳ Ｐゴシック" panose="020B0600070205080204" pitchFamily="50" charset="-128"/>
            </a:endParaRPr>
          </a:p>
          <a:p>
            <a:pPr marL="0" indent="0">
              <a:buClr>
                <a:srgbClr val="0000CC"/>
              </a:buClr>
              <a:buNone/>
            </a:pPr>
            <a:r>
              <a:rPr lang="ja-JP" altLang="en-US" sz="1600" dirty="0">
                <a:solidFill>
                  <a:schemeClr val="tx1"/>
                </a:solidFill>
                <a:latin typeface="ＭＳ Ｐゴシック" panose="020B0600070205080204" pitchFamily="50" charset="-128"/>
                <a:ea typeface="ＭＳ Ｐゴシック" panose="020B0600070205080204" pitchFamily="50" charset="-128"/>
              </a:rPr>
              <a:t>クレーム発生時の状況を把握できるように、「音と映像」記録が残り、後で参照可能である。</a:t>
            </a:r>
            <a:endParaRPr lang="en-US" altLang="ja-JP" sz="1600" dirty="0">
              <a:solidFill>
                <a:schemeClr val="tx1"/>
              </a:solidFill>
              <a:latin typeface="ＭＳ Ｐゴシック" panose="020B0600070205080204" pitchFamily="50" charset="-128"/>
              <a:ea typeface="ＭＳ Ｐゴシック" panose="020B0600070205080204" pitchFamily="50" charset="-128"/>
            </a:endParaRPr>
          </a:p>
          <a:p>
            <a:pPr marL="0" indent="0">
              <a:buClr>
                <a:srgbClr val="0000CC"/>
              </a:buClr>
              <a:buNone/>
            </a:pPr>
            <a:r>
              <a:rPr lang="ja-JP" altLang="en-US" sz="1600" dirty="0">
                <a:solidFill>
                  <a:schemeClr val="tx1"/>
                </a:solidFill>
                <a:latin typeface="ＭＳ Ｐゴシック" panose="020B0600070205080204" pitchFamily="50" charset="-128"/>
                <a:ea typeface="ＭＳ Ｐゴシック" panose="020B0600070205080204" pitchFamily="50" charset="-128"/>
              </a:rPr>
              <a:t>これにより、チェーン店全体の評判を挽回してファンを増やすクレーム解消の活動が活性化される。</a:t>
            </a:r>
            <a:endParaRPr lang="en-US" altLang="ja-JP" sz="1600" dirty="0">
              <a:solidFill>
                <a:schemeClr val="tx1"/>
              </a:solidFill>
              <a:latin typeface="ＭＳ Ｐゴシック" panose="020B0600070205080204" pitchFamily="50" charset="-128"/>
              <a:ea typeface="ＭＳ Ｐゴシック" panose="020B0600070205080204" pitchFamily="50" charset="-128"/>
            </a:endParaRPr>
          </a:p>
          <a:p>
            <a:pPr marL="0" indent="0">
              <a:buClr>
                <a:srgbClr val="0000CC"/>
              </a:buClr>
              <a:buNone/>
            </a:pPr>
            <a:r>
              <a:rPr lang="ja-JP" altLang="en-US" sz="1600" dirty="0">
                <a:solidFill>
                  <a:schemeClr val="tx1"/>
                </a:solidFill>
                <a:latin typeface="ＭＳ Ｐゴシック" panose="020B0600070205080204" pitchFamily="50" charset="-128"/>
                <a:ea typeface="ＭＳ Ｐゴシック" panose="020B0600070205080204" pitchFamily="50" charset="-128"/>
              </a:rPr>
              <a:t>・</a:t>
            </a:r>
            <a:r>
              <a:rPr lang="ja-JP" altLang="en-US" sz="1600" dirty="0">
                <a:solidFill>
                  <a:srgbClr val="FF0000"/>
                </a:solidFill>
                <a:latin typeface="ＭＳ Ｐゴシック" panose="020B0600070205080204" pitchFamily="50" charset="-128"/>
                <a:ea typeface="ＭＳ Ｐゴシック" panose="020B0600070205080204" pitchFamily="50" charset="-128"/>
              </a:rPr>
              <a:t>演芸居酒屋</a:t>
            </a:r>
            <a:r>
              <a:rPr lang="ja-JP" altLang="en-US" sz="1600" dirty="0">
                <a:solidFill>
                  <a:schemeClr val="tx1"/>
                </a:solidFill>
                <a:latin typeface="ＭＳ Ｐゴシック" panose="020B0600070205080204" pitchFamily="50" charset="-128"/>
                <a:ea typeface="ＭＳ Ｐゴシック" panose="020B0600070205080204" pitchFamily="50" charset="-128"/>
              </a:rPr>
              <a:t>の特性も加味して、発生しているクレーム理由の仮説を設定して、その仮説を検証できるような記録、参照の仕組みを導入する。</a:t>
            </a:r>
            <a:endParaRPr lang="en-US" altLang="ja-JP" sz="1600" dirty="0">
              <a:solidFill>
                <a:schemeClr val="tx1"/>
              </a:solidFill>
              <a:latin typeface="ＭＳ Ｐゴシック" panose="020B0600070205080204" pitchFamily="50" charset="-128"/>
              <a:ea typeface="ＭＳ Ｐゴシック" panose="020B0600070205080204" pitchFamily="50" charset="-128"/>
            </a:endParaRPr>
          </a:p>
          <a:p>
            <a:pPr marL="0" indent="0">
              <a:buClr>
                <a:srgbClr val="0000CC"/>
              </a:buClr>
              <a:buNone/>
            </a:pPr>
            <a:r>
              <a:rPr lang="ja-JP" altLang="en-US" sz="1600" dirty="0">
                <a:solidFill>
                  <a:schemeClr val="accent2">
                    <a:lumMod val="60000"/>
                    <a:lumOff val="40000"/>
                  </a:schemeClr>
                </a:solidFill>
                <a:latin typeface="ＭＳ Ｐゴシック" panose="020B0600070205080204" pitchFamily="50" charset="-128"/>
                <a:ea typeface="ＭＳ Ｐゴシック" panose="020B0600070205080204" pitchFamily="50" charset="-128"/>
              </a:rPr>
              <a:t>・（別の方向性を設定した場合、「ネット上の好評価を得る仕組みを考える」などの解決イメージも有り得る。）</a:t>
            </a:r>
            <a:endParaRPr lang="en-US" altLang="ja-JP" sz="1600" dirty="0">
              <a:solidFill>
                <a:schemeClr val="accent2">
                  <a:lumMod val="60000"/>
                  <a:lumOff val="40000"/>
                </a:schemeClr>
              </a:solidFill>
              <a:latin typeface="ＭＳ Ｐゴシック" panose="020B0600070205080204" pitchFamily="50" charset="-128"/>
              <a:ea typeface="ＭＳ Ｐゴシック" panose="020B0600070205080204" pitchFamily="50" charset="-128"/>
            </a:endParaRPr>
          </a:p>
          <a:p>
            <a:pPr>
              <a:buClr>
                <a:srgbClr val="0000CC"/>
              </a:buClr>
              <a:buFont typeface="Wingdings" panose="05000000000000000000" pitchFamily="2" charset="2"/>
              <a:buChar char="u"/>
            </a:pPr>
            <a:endParaRPr lang="en-US" altLang="ja-JP" sz="2000" kern="0" dirty="0">
              <a:solidFill>
                <a:schemeClr val="tx1"/>
              </a:solidFill>
              <a:latin typeface="ＭＳ Ｐゴシック" panose="020B0600070205080204" pitchFamily="50" charset="-128"/>
              <a:ea typeface="ＭＳ Ｐゴシック" panose="020B0600070205080204" pitchFamily="50" charset="-128"/>
            </a:endParaRPr>
          </a:p>
        </p:txBody>
      </p:sp>
      <p:sp>
        <p:nvSpPr>
          <p:cNvPr id="9" name="テキスト ボックス 8">
            <a:extLst>
              <a:ext uri="{FF2B5EF4-FFF2-40B4-BE49-F238E27FC236}">
                <a16:creationId xmlns:a16="http://schemas.microsoft.com/office/drawing/2014/main" id="{C333A1DB-52EC-4A04-B0E1-B0BACF0B58C5}"/>
              </a:ext>
            </a:extLst>
          </p:cNvPr>
          <p:cNvSpPr txBox="1"/>
          <p:nvPr/>
        </p:nvSpPr>
        <p:spPr>
          <a:xfrm>
            <a:off x="2499234" y="2636043"/>
            <a:ext cx="2829197" cy="3745285"/>
          </a:xfrm>
          <a:prstGeom prst="rect">
            <a:avLst/>
          </a:prstGeom>
          <a:noFill/>
          <a:ln w="25400">
            <a:solidFill>
              <a:srgbClr val="0070C0"/>
            </a:solidFill>
          </a:ln>
        </p:spPr>
        <p:txBody>
          <a:bodyPr wrap="square" rtlCol="0">
            <a:noAutofit/>
          </a:bodyPr>
          <a:lstStyle/>
          <a:p>
            <a:pPr marL="342900" indent="-342900">
              <a:buSzPct val="100000"/>
              <a:buFont typeface="Wingdings" panose="05000000000000000000" pitchFamily="2" charset="2"/>
              <a:buChar char="u"/>
            </a:pPr>
            <a:r>
              <a:rPr lang="ja-JP" altLang="en-US" sz="2000" dirty="0">
                <a:solidFill>
                  <a:srgbClr val="0000CC"/>
                </a:solidFill>
                <a:latin typeface="ＭＳ Ｐゴシック" panose="020B0600070205080204" pitchFamily="50" charset="-128"/>
              </a:rPr>
              <a:t>問題分析の内容と</a:t>
            </a:r>
            <a:endParaRPr lang="en-US" altLang="ja-JP" sz="2000" dirty="0">
              <a:solidFill>
                <a:srgbClr val="0000CC"/>
              </a:solidFill>
              <a:latin typeface="ＭＳ Ｐゴシック" panose="020B0600070205080204" pitchFamily="50" charset="-128"/>
            </a:endParaRPr>
          </a:p>
          <a:p>
            <a:pPr>
              <a:buSzPct val="100000"/>
            </a:pPr>
            <a:r>
              <a:rPr lang="ja-JP" altLang="en-US" sz="2000" dirty="0">
                <a:solidFill>
                  <a:srgbClr val="0000CC"/>
                </a:solidFill>
                <a:latin typeface="ＭＳ Ｐゴシック" panose="020B0600070205080204" pitchFamily="50" charset="-128"/>
              </a:rPr>
              <a:t>　　解決の方向性</a:t>
            </a:r>
            <a:endParaRPr lang="en-US" altLang="ja-JP" sz="1600" dirty="0">
              <a:latin typeface="ＭＳ Ｐゴシック" panose="020B0600070205080204" pitchFamily="50" charset="-128"/>
            </a:endParaRPr>
          </a:p>
        </p:txBody>
      </p:sp>
      <p:sp>
        <p:nvSpPr>
          <p:cNvPr id="10" name="矢印: 右 9">
            <a:extLst>
              <a:ext uri="{FF2B5EF4-FFF2-40B4-BE49-F238E27FC236}">
                <a16:creationId xmlns:a16="http://schemas.microsoft.com/office/drawing/2014/main" id="{9D364518-ED26-4CE6-8FB7-4380095C2ECD}"/>
              </a:ext>
            </a:extLst>
          </p:cNvPr>
          <p:cNvSpPr/>
          <p:nvPr/>
        </p:nvSpPr>
        <p:spPr>
          <a:xfrm>
            <a:off x="2396294" y="3963831"/>
            <a:ext cx="159482" cy="432048"/>
          </a:xfrm>
          <a:prstGeom prst="rightArrow">
            <a:avLst/>
          </a:prstGeom>
          <a:solidFill>
            <a:srgbClr val="3333CC"/>
          </a:solidFill>
          <a:ln>
            <a:solidFill>
              <a:srgbClr val="3333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1" name="矢印: 右 10">
            <a:extLst>
              <a:ext uri="{FF2B5EF4-FFF2-40B4-BE49-F238E27FC236}">
                <a16:creationId xmlns:a16="http://schemas.microsoft.com/office/drawing/2014/main" id="{797CD361-4441-480A-99A1-DD9C50E79102}"/>
              </a:ext>
            </a:extLst>
          </p:cNvPr>
          <p:cNvSpPr/>
          <p:nvPr/>
        </p:nvSpPr>
        <p:spPr>
          <a:xfrm>
            <a:off x="5364088" y="3932188"/>
            <a:ext cx="159482" cy="432048"/>
          </a:xfrm>
          <a:prstGeom prst="rightArrow">
            <a:avLst/>
          </a:prstGeom>
          <a:solidFill>
            <a:srgbClr val="3333CC"/>
          </a:solidFill>
          <a:ln>
            <a:solidFill>
              <a:srgbClr val="3333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 name="テキスト ボックス 2">
            <a:extLst>
              <a:ext uri="{FF2B5EF4-FFF2-40B4-BE49-F238E27FC236}">
                <a16:creationId xmlns:a16="http://schemas.microsoft.com/office/drawing/2014/main" id="{50C98AA5-1C47-495E-ADA9-1BDEF8BA2939}"/>
              </a:ext>
            </a:extLst>
          </p:cNvPr>
          <p:cNvSpPr txBox="1"/>
          <p:nvPr/>
        </p:nvSpPr>
        <p:spPr>
          <a:xfrm>
            <a:off x="399721" y="3025947"/>
            <a:ext cx="1949362" cy="3001024"/>
          </a:xfrm>
          <a:prstGeom prst="rect">
            <a:avLst/>
          </a:prstGeom>
          <a:solidFill>
            <a:schemeClr val="accent1"/>
          </a:solidFill>
        </p:spPr>
        <p:txBody>
          <a:bodyPr wrap="square" rtlCol="0">
            <a:noAutofit/>
          </a:bodyPr>
          <a:lstStyle/>
          <a:p>
            <a:pPr marL="0" indent="0">
              <a:buNone/>
            </a:pPr>
            <a:r>
              <a:rPr lang="ja-JP" altLang="en-US" sz="1600" b="0" kern="0" dirty="0">
                <a:latin typeface="ＭＳ Ｐゴシック" panose="020B0600070205080204" pitchFamily="50" charset="-128"/>
              </a:rPr>
              <a:t>解決に取組む問題を記載してください。</a:t>
            </a:r>
            <a:endParaRPr lang="en-US" altLang="ja-JP" sz="1600" b="0" kern="0" dirty="0">
              <a:latin typeface="ＭＳ Ｐゴシック" panose="020B0600070205080204" pitchFamily="50" charset="-128"/>
            </a:endParaRPr>
          </a:p>
          <a:p>
            <a:pPr marL="0" indent="0">
              <a:buNone/>
            </a:pPr>
            <a:endParaRPr lang="en-US" altLang="ja-JP" sz="1600" b="0" kern="0" dirty="0">
              <a:latin typeface="ＭＳ Ｐゴシック" panose="020B0600070205080204" pitchFamily="50" charset="-128"/>
            </a:endParaRPr>
          </a:p>
          <a:p>
            <a:pPr marL="0" indent="0">
              <a:buNone/>
            </a:pPr>
            <a:r>
              <a:rPr lang="ja-JP" altLang="en-US" sz="1600" dirty="0">
                <a:latin typeface="ＭＳ Ｐゴシック" panose="020B0600070205080204" pitchFamily="50" charset="-128"/>
              </a:rPr>
              <a:t>・問題は、出発点（目的）の取り方で変わります。</a:t>
            </a:r>
            <a:endParaRPr lang="en-US" altLang="ja-JP" sz="1600" dirty="0">
              <a:latin typeface="ＭＳ Ｐゴシック" panose="020B0600070205080204" pitchFamily="50" charset="-128"/>
            </a:endParaRPr>
          </a:p>
          <a:p>
            <a:pPr marL="0" indent="0">
              <a:buNone/>
            </a:pPr>
            <a:endParaRPr lang="en-US" altLang="ja-JP" sz="1600" b="0" kern="0" dirty="0">
              <a:latin typeface="ＭＳ Ｐゴシック" panose="020B0600070205080204" pitchFamily="50" charset="-128"/>
            </a:endParaRPr>
          </a:p>
          <a:p>
            <a:r>
              <a:rPr lang="ja-JP" altLang="en-US" sz="1600" dirty="0">
                <a:latin typeface="ＭＳ Ｐゴシック" panose="020B0600070205080204" pitchFamily="50" charset="-128"/>
              </a:rPr>
              <a:t>・ゴールイメージも記載してください。</a:t>
            </a:r>
          </a:p>
          <a:p>
            <a:pPr marL="0" indent="0">
              <a:buNone/>
            </a:pPr>
            <a:endParaRPr lang="en-US" altLang="ja-JP" sz="1600" b="0" kern="0" dirty="0">
              <a:latin typeface="ＭＳ Ｐゴシック" panose="020B0600070205080204" pitchFamily="50" charset="-128"/>
            </a:endParaRPr>
          </a:p>
        </p:txBody>
      </p:sp>
      <p:sp>
        <p:nvSpPr>
          <p:cNvPr id="16" name="テキスト ボックス 15">
            <a:extLst>
              <a:ext uri="{FF2B5EF4-FFF2-40B4-BE49-F238E27FC236}">
                <a16:creationId xmlns:a16="http://schemas.microsoft.com/office/drawing/2014/main" id="{AFD0FF81-2153-43CC-A338-85D8BA0F5695}"/>
              </a:ext>
            </a:extLst>
          </p:cNvPr>
          <p:cNvSpPr txBox="1"/>
          <p:nvPr/>
        </p:nvSpPr>
        <p:spPr>
          <a:xfrm>
            <a:off x="5571853" y="3025946"/>
            <a:ext cx="3248618" cy="3355381"/>
          </a:xfrm>
          <a:prstGeom prst="rect">
            <a:avLst/>
          </a:prstGeom>
          <a:solidFill>
            <a:schemeClr val="accent1"/>
          </a:solidFill>
        </p:spPr>
        <p:txBody>
          <a:bodyPr wrap="square" rtlCol="0">
            <a:noAutofit/>
          </a:bodyPr>
          <a:lstStyle/>
          <a:p>
            <a:r>
              <a:rPr kumimoji="1" lang="ja-JP" altLang="en-US" sz="1600" b="0" dirty="0">
                <a:latin typeface="ＭＳ Ｐゴシック" panose="020B0600070205080204" pitchFamily="50" charset="-128"/>
              </a:rPr>
              <a:t>　左記で選んだ優先課題について、</a:t>
            </a:r>
            <a:r>
              <a:rPr lang="ja-JP" altLang="en-US" sz="1600" b="0" dirty="0">
                <a:latin typeface="ＭＳ Ｐゴシック" panose="020B0600070205080204" pitchFamily="50" charset="-128"/>
              </a:rPr>
              <a:t>どのように解決していくかの方向性を示してください。</a:t>
            </a:r>
            <a:endParaRPr lang="en-US" altLang="ja-JP" sz="1600" b="0" dirty="0">
              <a:latin typeface="ＭＳ Ｐゴシック" panose="020B0600070205080204" pitchFamily="50" charset="-128"/>
            </a:endParaRPr>
          </a:p>
          <a:p>
            <a:endParaRPr lang="en-US" altLang="ja-JP" sz="1600" b="0" dirty="0">
              <a:latin typeface="ＭＳ Ｐゴシック" panose="020B0600070205080204" pitchFamily="50" charset="-128"/>
            </a:endParaRPr>
          </a:p>
          <a:p>
            <a:r>
              <a:rPr lang="ja-JP" altLang="en-US" sz="1600" b="0" dirty="0">
                <a:latin typeface="ＭＳ Ｐゴシック" panose="020B0600070205080204" pitchFamily="50" charset="-128"/>
              </a:rPr>
              <a:t>　細かい実現方法の検討は次のプロセス以降で行います。</a:t>
            </a:r>
            <a:endParaRPr lang="en-US" altLang="ja-JP" sz="1600" b="0" dirty="0">
              <a:latin typeface="ＭＳ Ｐゴシック" panose="020B0600070205080204" pitchFamily="50" charset="-128"/>
            </a:endParaRPr>
          </a:p>
          <a:p>
            <a:r>
              <a:rPr lang="ja-JP" altLang="en-US" sz="1600" b="0" dirty="0">
                <a:latin typeface="ＭＳ Ｐゴシック" panose="020B0600070205080204" pitchFamily="50" charset="-128"/>
              </a:rPr>
              <a:t>　ここでは、どんな関係者からどういう要求事項を収集するかという基本的な方向性を示してください。</a:t>
            </a:r>
          </a:p>
          <a:p>
            <a:endParaRPr lang="en-US" altLang="ja-JP" sz="1600" b="0" dirty="0">
              <a:latin typeface="ＭＳ Ｐゴシック" panose="020B0600070205080204" pitchFamily="50" charset="-128"/>
            </a:endParaRPr>
          </a:p>
          <a:p>
            <a:r>
              <a:rPr lang="ja-JP" altLang="en-US" sz="1600" dirty="0">
                <a:latin typeface="ＭＳ Ｐゴシック" panose="020B0600070205080204" pitchFamily="50" charset="-128"/>
              </a:rPr>
              <a:t>・ゴールイメージとの関係も記載してください。</a:t>
            </a:r>
          </a:p>
          <a:p>
            <a:endParaRPr lang="en-US" altLang="ja-JP" sz="1600" b="0" dirty="0">
              <a:latin typeface="ＭＳ Ｐゴシック" panose="020B0600070205080204" pitchFamily="50" charset="-128"/>
            </a:endParaRPr>
          </a:p>
        </p:txBody>
      </p:sp>
      <p:sp>
        <p:nvSpPr>
          <p:cNvPr id="15" name="テキスト ボックス 14">
            <a:extLst>
              <a:ext uri="{FF2B5EF4-FFF2-40B4-BE49-F238E27FC236}">
                <a16:creationId xmlns:a16="http://schemas.microsoft.com/office/drawing/2014/main" id="{66A3937B-8B82-41F6-B947-C84CB6251963}"/>
              </a:ext>
            </a:extLst>
          </p:cNvPr>
          <p:cNvSpPr txBox="1"/>
          <p:nvPr/>
        </p:nvSpPr>
        <p:spPr>
          <a:xfrm>
            <a:off x="450752" y="1705679"/>
            <a:ext cx="8369719" cy="760554"/>
          </a:xfrm>
          <a:prstGeom prst="rect">
            <a:avLst/>
          </a:prstGeom>
          <a:solidFill>
            <a:schemeClr val="accent1"/>
          </a:solidFill>
        </p:spPr>
        <p:txBody>
          <a:bodyPr wrap="square" rtlCol="0">
            <a:noAutofit/>
          </a:bodyPr>
          <a:lstStyle/>
          <a:p>
            <a:r>
              <a:rPr lang="ja-JP" altLang="en-US" sz="1600" b="0" dirty="0"/>
              <a:t>ケースの状況から問題として取り組むことに関わりの深い背景を記載してください</a:t>
            </a:r>
            <a:endParaRPr lang="en-US" altLang="ja-JP" sz="1600" b="0" dirty="0"/>
          </a:p>
        </p:txBody>
      </p:sp>
      <p:sp>
        <p:nvSpPr>
          <p:cNvPr id="17" name="テキスト ボックス 16">
            <a:extLst>
              <a:ext uri="{FF2B5EF4-FFF2-40B4-BE49-F238E27FC236}">
                <a16:creationId xmlns:a16="http://schemas.microsoft.com/office/drawing/2014/main" id="{731BC43A-5208-40FF-9208-EF0294280EE4}"/>
              </a:ext>
            </a:extLst>
          </p:cNvPr>
          <p:cNvSpPr txBox="1"/>
          <p:nvPr/>
        </p:nvSpPr>
        <p:spPr>
          <a:xfrm>
            <a:off x="2606519" y="3356992"/>
            <a:ext cx="2721912" cy="2880320"/>
          </a:xfrm>
          <a:prstGeom prst="rect">
            <a:avLst/>
          </a:prstGeom>
          <a:solidFill>
            <a:schemeClr val="accent1"/>
          </a:solidFill>
        </p:spPr>
        <p:txBody>
          <a:bodyPr wrap="square" rtlCol="0">
            <a:noAutofit/>
          </a:bodyPr>
          <a:lstStyle/>
          <a:p>
            <a:r>
              <a:rPr lang="ja-JP" altLang="en-US" sz="1600" b="0" dirty="0">
                <a:latin typeface="ＭＳ Ｐゴシック" panose="020B0600070205080204" pitchFamily="50" charset="-128"/>
              </a:rPr>
              <a:t>・取組む問題を分析して、解決のための課題の候補を複数個挙げて記載してください。</a:t>
            </a:r>
            <a:endParaRPr lang="en-US" altLang="ja-JP" sz="1600" b="0" dirty="0">
              <a:latin typeface="ＭＳ Ｐゴシック" panose="020B0600070205080204" pitchFamily="50" charset="-128"/>
            </a:endParaRPr>
          </a:p>
          <a:p>
            <a:endParaRPr lang="en-US" altLang="ja-JP" sz="1600" b="0" dirty="0">
              <a:latin typeface="ＭＳ Ｐゴシック" panose="020B0600070205080204" pitchFamily="50" charset="-128"/>
            </a:endParaRPr>
          </a:p>
          <a:p>
            <a:r>
              <a:rPr lang="ja-JP" altLang="en-US" sz="1600" b="0" dirty="0">
                <a:latin typeface="ＭＳ Ｐゴシック" panose="020B0600070205080204" pitchFamily="50" charset="-128"/>
              </a:rPr>
              <a:t>・その中から優先して取組む課題を選び、選定理由と併せて記載してください。</a:t>
            </a:r>
          </a:p>
          <a:p>
            <a:r>
              <a:rPr lang="ja-JP" altLang="en-US" sz="1600" b="0" dirty="0">
                <a:latin typeface="ＭＳ Ｐゴシック" panose="020B0600070205080204" pitchFamily="50" charset="-128"/>
              </a:rPr>
              <a:t>（二つ以上の課題を選んでも構いません）</a:t>
            </a:r>
            <a:endParaRPr lang="en-US" altLang="ja-JP" sz="1600" b="0" dirty="0">
              <a:latin typeface="ＭＳ Ｐゴシック" panose="020B0600070205080204" pitchFamily="50" charset="-128"/>
            </a:endParaRPr>
          </a:p>
        </p:txBody>
      </p:sp>
      <p:sp>
        <p:nvSpPr>
          <p:cNvPr id="18" name="タイトル 1">
            <a:extLst>
              <a:ext uri="{FF2B5EF4-FFF2-40B4-BE49-F238E27FC236}">
                <a16:creationId xmlns:a16="http://schemas.microsoft.com/office/drawing/2014/main" id="{6D95E22D-46FA-493F-8D33-357781429975}"/>
              </a:ext>
            </a:extLst>
          </p:cNvPr>
          <p:cNvSpPr>
            <a:spLocks noGrp="1"/>
          </p:cNvSpPr>
          <p:nvPr>
            <p:ph type="title"/>
          </p:nvPr>
        </p:nvSpPr>
        <p:spPr>
          <a:xfrm>
            <a:off x="323850" y="115888"/>
            <a:ext cx="8136582" cy="504825"/>
          </a:xfrm>
        </p:spPr>
        <p:txBody>
          <a:bodyPr/>
          <a:lstStyle/>
          <a:p>
            <a:r>
              <a:rPr lang="ja-JP" altLang="en-US" dirty="0">
                <a:latin typeface="ＭＳ Ｐゴシック" panose="020B0600070205080204" pitchFamily="50" charset="-128"/>
                <a:ea typeface="ＭＳ Ｐゴシック" panose="020B0600070205080204" pitchFamily="50" charset="-128"/>
              </a:rPr>
              <a:t>演習課題　①ビジネス又はミッション分析</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13" name="テキスト ボックス 12">
            <a:extLst>
              <a:ext uri="{FF2B5EF4-FFF2-40B4-BE49-F238E27FC236}">
                <a16:creationId xmlns:a16="http://schemas.microsoft.com/office/drawing/2014/main" id="{AB0524E4-9B45-4F02-9263-475FE714548D}"/>
              </a:ext>
            </a:extLst>
          </p:cNvPr>
          <p:cNvSpPr txBox="1"/>
          <p:nvPr/>
        </p:nvSpPr>
        <p:spPr>
          <a:xfrm>
            <a:off x="230828" y="783283"/>
            <a:ext cx="8682344" cy="461665"/>
          </a:xfrm>
          <a:prstGeom prst="rect">
            <a:avLst/>
          </a:prstGeom>
          <a:noFill/>
        </p:spPr>
        <p:txBody>
          <a:bodyPr wrap="square" rtlCol="0">
            <a:spAutoFit/>
          </a:bodyPr>
          <a:lstStyle/>
          <a:p>
            <a:r>
              <a:rPr lang="ja-JP" altLang="en-US" dirty="0">
                <a:latin typeface="ＭＳ Ｐゴシック" panose="020B0600070205080204" pitchFamily="50" charset="-128"/>
              </a:rPr>
              <a:t>ケースの資料を元にして　次のシートＡ　を作成してください</a:t>
            </a:r>
            <a:endParaRPr kumimoji="1" lang="ja-JP" altLang="en-US" dirty="0"/>
          </a:p>
        </p:txBody>
      </p:sp>
    </p:spTree>
    <p:extLst>
      <p:ext uri="{BB962C8B-B14F-4D97-AF65-F5344CB8AC3E}">
        <p14:creationId xmlns:p14="http://schemas.microsoft.com/office/powerpoint/2010/main" val="3072236435"/>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5DB63EF6-FEBB-4063-A140-F0E3C7FAED3E}"/>
              </a:ext>
            </a:extLst>
          </p:cNvPr>
          <p:cNvSpPr>
            <a:spLocks noGrp="1"/>
          </p:cNvSpPr>
          <p:nvPr>
            <p:ph idx="1"/>
          </p:nvPr>
        </p:nvSpPr>
        <p:spPr>
          <a:xfrm>
            <a:off x="154454" y="836712"/>
            <a:ext cx="8835091" cy="5616624"/>
          </a:xfrm>
        </p:spPr>
        <p:txBody>
          <a:bodyPr/>
          <a:lstStyle/>
          <a:p>
            <a:pPr marL="0" indent="0">
              <a:buNone/>
            </a:pPr>
            <a:r>
              <a:rPr lang="ja-JP" altLang="en-US" sz="1600" dirty="0">
                <a:latin typeface="ＭＳ Ｐゴシック" panose="020B0600070205080204" pitchFamily="50" charset="-128"/>
                <a:ea typeface="ＭＳ Ｐゴシック" panose="020B0600070205080204" pitchFamily="50" charset="-128"/>
              </a:rPr>
              <a:t>　</a:t>
            </a:r>
            <a:r>
              <a:rPr lang="ja-JP" altLang="en-US" sz="1800" dirty="0">
                <a:latin typeface="ＭＳ Ｐゴシック" panose="020B0600070205080204" pitchFamily="50" charset="-128"/>
                <a:ea typeface="ＭＳ Ｐゴシック" panose="020B0600070205080204" pitchFamily="50" charset="-128"/>
              </a:rPr>
              <a:t>シートＡ　の記載事項の詳細は次の通りです。</a:t>
            </a:r>
            <a:endParaRPr lang="en-US" altLang="ja-JP" sz="1800" dirty="0">
              <a:latin typeface="ＭＳ Ｐゴシック" panose="020B0600070205080204" pitchFamily="50" charset="-128"/>
              <a:ea typeface="ＭＳ Ｐゴシック" panose="020B0600070205080204" pitchFamily="50" charset="-128"/>
            </a:endParaRPr>
          </a:p>
          <a:p>
            <a:pPr marL="0" indent="0">
              <a:buNone/>
            </a:pPr>
            <a:r>
              <a:rPr lang="ja-JP" altLang="en-US" sz="1800" dirty="0">
                <a:latin typeface="ＭＳ Ｐゴシック" panose="020B0600070205080204" pitchFamily="50" charset="-128"/>
                <a:ea typeface="ＭＳ Ｐゴシック" panose="020B0600070205080204" pitchFamily="50" charset="-128"/>
              </a:rPr>
              <a:t>　・</a:t>
            </a:r>
            <a:r>
              <a:rPr lang="ja-JP" altLang="en-US" sz="2000" u="sng" dirty="0">
                <a:solidFill>
                  <a:srgbClr val="0000FF"/>
                </a:solidFill>
                <a:latin typeface="ＭＳ Ｐゴシック" panose="020B0600070205080204" pitchFamily="50" charset="-128"/>
                <a:ea typeface="ＭＳ Ｐゴシック" panose="020B0600070205080204" pitchFamily="50" charset="-128"/>
              </a:rPr>
              <a:t>事例の背景</a:t>
            </a:r>
            <a:r>
              <a:rPr lang="ja-JP" altLang="en-US" sz="2000" u="sng" dirty="0">
                <a:latin typeface="ＭＳ Ｐゴシック" panose="020B0600070205080204" pitchFamily="50" charset="-128"/>
                <a:ea typeface="ＭＳ Ｐゴシック" panose="020B0600070205080204" pitchFamily="50" charset="-128"/>
              </a:rPr>
              <a:t>　</a:t>
            </a:r>
            <a:endParaRPr lang="en-US" altLang="ja-JP" sz="1800" u="sng" dirty="0">
              <a:latin typeface="ＭＳ Ｐゴシック" panose="020B0600070205080204" pitchFamily="50" charset="-128"/>
              <a:ea typeface="ＭＳ Ｐゴシック" panose="020B0600070205080204" pitchFamily="50" charset="-128"/>
            </a:endParaRPr>
          </a:p>
          <a:p>
            <a:pPr marL="0" indent="0">
              <a:buNone/>
            </a:pPr>
            <a:r>
              <a:rPr lang="ja-JP" altLang="en-US" sz="1800" dirty="0">
                <a:latin typeface="ＭＳ Ｐゴシック" panose="020B0600070205080204" pitchFamily="50" charset="-128"/>
                <a:ea typeface="ＭＳ Ｐゴシック" panose="020B0600070205080204" pitchFamily="50" charset="-128"/>
              </a:rPr>
              <a:t>　　　　　「ケースの前提」から問題として取組むことに関わりの深い事を記載してください。</a:t>
            </a:r>
            <a:endParaRPr lang="en-US" altLang="ja-JP" sz="1800" dirty="0">
              <a:latin typeface="ＭＳ Ｐゴシック" panose="020B0600070205080204" pitchFamily="50" charset="-128"/>
              <a:ea typeface="ＭＳ Ｐゴシック" panose="020B0600070205080204" pitchFamily="50" charset="-128"/>
            </a:endParaRPr>
          </a:p>
          <a:p>
            <a:pPr marL="0" indent="0">
              <a:buNone/>
            </a:pPr>
            <a:r>
              <a:rPr lang="ja-JP" altLang="en-US" sz="1400" dirty="0">
                <a:latin typeface="ＭＳ Ｐゴシック" panose="020B0600070205080204" pitchFamily="50" charset="-128"/>
                <a:ea typeface="ＭＳ Ｐゴシック" panose="020B0600070205080204" pitchFamily="50" charset="-128"/>
              </a:rPr>
              <a:t>　　　　　　・特徴的な情報のみを設定してください。</a:t>
            </a:r>
            <a:endParaRPr lang="en-US" altLang="ja-JP" sz="1400" dirty="0">
              <a:latin typeface="ＭＳ Ｐゴシック" panose="020B0600070205080204" pitchFamily="50" charset="-128"/>
              <a:ea typeface="ＭＳ Ｐゴシック" panose="020B0600070205080204" pitchFamily="50" charset="-128"/>
            </a:endParaRPr>
          </a:p>
          <a:p>
            <a:pPr marL="0" indent="0">
              <a:buNone/>
            </a:pPr>
            <a:r>
              <a:rPr lang="ja-JP" altLang="en-US" sz="1400" dirty="0">
                <a:latin typeface="ＭＳ Ｐゴシック" panose="020B0600070205080204" pitchFamily="50" charset="-128"/>
                <a:ea typeface="ＭＳ Ｐゴシック" panose="020B0600070205080204" pitchFamily="50" charset="-128"/>
              </a:rPr>
              <a:t>　　　　　　・状況を限定してもよいですが、限定した内容を前提条件として明示してください。</a:t>
            </a:r>
            <a:endParaRPr lang="en-US" altLang="ja-JP" sz="1400" dirty="0">
              <a:latin typeface="ＭＳ Ｐゴシック" panose="020B0600070205080204" pitchFamily="50" charset="-128"/>
              <a:ea typeface="ＭＳ Ｐゴシック" panose="020B0600070205080204" pitchFamily="50" charset="-128"/>
            </a:endParaRPr>
          </a:p>
          <a:p>
            <a:pPr marL="0" indent="0">
              <a:buNone/>
            </a:pPr>
            <a:r>
              <a:rPr lang="ja-JP" altLang="en-US" sz="2000" dirty="0">
                <a:latin typeface="ＭＳ Ｐゴシック" panose="020B0600070205080204" pitchFamily="50" charset="-128"/>
                <a:ea typeface="ＭＳ Ｐゴシック" panose="020B0600070205080204" pitchFamily="50" charset="-128"/>
              </a:rPr>
              <a:t>  </a:t>
            </a:r>
            <a:r>
              <a:rPr lang="ja-JP" altLang="en-US" sz="1800" dirty="0">
                <a:latin typeface="ＭＳ Ｐゴシック" panose="020B0600070205080204" pitchFamily="50" charset="-128"/>
                <a:ea typeface="ＭＳ Ｐゴシック" panose="020B0600070205080204" pitchFamily="50" charset="-128"/>
              </a:rPr>
              <a:t>・</a:t>
            </a:r>
            <a:r>
              <a:rPr lang="ja-JP" altLang="en-US" sz="2000" u="sng" dirty="0">
                <a:solidFill>
                  <a:srgbClr val="0000FF"/>
                </a:solidFill>
                <a:latin typeface="ＭＳ Ｐゴシック" panose="020B0600070205080204" pitchFamily="50" charset="-128"/>
                <a:ea typeface="ＭＳ Ｐゴシック" panose="020B0600070205080204" pitchFamily="50" charset="-128"/>
              </a:rPr>
              <a:t>問題</a:t>
            </a:r>
            <a:r>
              <a:rPr lang="ja-JP" altLang="en-US" sz="1800" dirty="0">
                <a:latin typeface="ＭＳ Ｐゴシック" panose="020B0600070205080204" pitchFamily="50" charset="-128"/>
                <a:ea typeface="ＭＳ Ｐゴシック" panose="020B0600070205080204" pitchFamily="50" charset="-128"/>
              </a:rPr>
              <a:t>　</a:t>
            </a:r>
            <a:endParaRPr lang="en-US" altLang="ja-JP" sz="1800" dirty="0">
              <a:latin typeface="ＭＳ Ｐゴシック" panose="020B0600070205080204" pitchFamily="50" charset="-128"/>
              <a:ea typeface="ＭＳ Ｐゴシック" panose="020B0600070205080204" pitchFamily="50" charset="-128"/>
            </a:endParaRPr>
          </a:p>
          <a:p>
            <a:pPr marL="0" indent="0">
              <a:buNone/>
            </a:pPr>
            <a:r>
              <a:rPr lang="ja-JP" altLang="en-US" sz="1800" dirty="0">
                <a:latin typeface="ＭＳ Ｐゴシック" panose="020B0600070205080204" pitchFamily="50" charset="-128"/>
                <a:ea typeface="ＭＳ Ｐゴシック" panose="020B0600070205080204" pitchFamily="50" charset="-128"/>
              </a:rPr>
              <a:t>　　　　　解決に取組む問題を記載してください。</a:t>
            </a:r>
            <a:endParaRPr lang="ja-JP" altLang="en-US" sz="2000" dirty="0">
              <a:latin typeface="ＭＳ Ｐゴシック" panose="020B0600070205080204" pitchFamily="50" charset="-128"/>
              <a:ea typeface="ＭＳ Ｐゴシック" panose="020B0600070205080204" pitchFamily="50" charset="-128"/>
            </a:endParaRPr>
          </a:p>
          <a:p>
            <a:pPr marL="0" indent="0">
              <a:buNone/>
            </a:pPr>
            <a:r>
              <a:rPr lang="ja-JP" altLang="en-US" sz="1400" dirty="0">
                <a:latin typeface="ＭＳ Ｐゴシック" panose="020B0600070205080204" pitchFamily="50" charset="-128"/>
                <a:ea typeface="ＭＳ Ｐゴシック" panose="020B0600070205080204" pitchFamily="50" charset="-128"/>
              </a:rPr>
              <a:t>　　　　　　・問題は、出発点（目的）の取り方で変わります。</a:t>
            </a:r>
            <a:endParaRPr lang="en-US" altLang="ja-JP" sz="2000" dirty="0">
              <a:latin typeface="ＭＳ Ｐゴシック" panose="020B0600070205080204" pitchFamily="50" charset="-128"/>
              <a:ea typeface="ＭＳ Ｐゴシック" panose="020B0600070205080204" pitchFamily="50" charset="-128"/>
            </a:endParaRPr>
          </a:p>
          <a:p>
            <a:pPr marL="0" indent="0">
              <a:buNone/>
            </a:pPr>
            <a:r>
              <a:rPr lang="ja-JP" altLang="en-US" sz="1400" dirty="0">
                <a:latin typeface="ＭＳ Ｐゴシック" panose="020B0600070205080204" pitchFamily="50" charset="-128"/>
                <a:ea typeface="ＭＳ Ｐゴシック" panose="020B0600070205080204" pitchFamily="50" charset="-128"/>
              </a:rPr>
              <a:t>　　　　　　・</a:t>
            </a:r>
            <a:r>
              <a:rPr lang="ja-JP" altLang="en-US" sz="1400" b="1" u="sng" dirty="0">
                <a:latin typeface="ＭＳ Ｐゴシック" panose="020B0600070205080204" pitchFamily="50" charset="-128"/>
                <a:ea typeface="ＭＳ Ｐゴシック" panose="020B0600070205080204" pitchFamily="50" charset="-128"/>
              </a:rPr>
              <a:t>ゴールイメージ</a:t>
            </a:r>
            <a:r>
              <a:rPr lang="ja-JP" altLang="en-US" sz="1400" dirty="0">
                <a:latin typeface="ＭＳ Ｐゴシック" panose="020B0600070205080204" pitchFamily="50" charset="-128"/>
                <a:ea typeface="ＭＳ Ｐゴシック" panose="020B0600070205080204" pitchFamily="50" charset="-128"/>
              </a:rPr>
              <a:t>も記載してください。</a:t>
            </a:r>
            <a:endParaRPr lang="ja-JP" altLang="en-US" sz="1400" dirty="0">
              <a:solidFill>
                <a:schemeClr val="accent2">
                  <a:lumMod val="75000"/>
                </a:schemeClr>
              </a:solidFill>
              <a:latin typeface="ＭＳ Ｐゴシック" panose="020B0600070205080204" pitchFamily="50" charset="-128"/>
              <a:ea typeface="ＭＳ Ｐゴシック" panose="020B0600070205080204" pitchFamily="50" charset="-128"/>
            </a:endParaRPr>
          </a:p>
          <a:p>
            <a:pPr marL="0" indent="0">
              <a:buNone/>
            </a:pPr>
            <a:r>
              <a:rPr lang="ja-JP" altLang="en-US" sz="1400" dirty="0">
                <a:latin typeface="ＭＳ Ｐゴシック" panose="020B0600070205080204" pitchFamily="50" charset="-128"/>
                <a:ea typeface="ＭＳ Ｐゴシック" panose="020B0600070205080204" pitchFamily="50" charset="-128"/>
              </a:rPr>
              <a:t>　 </a:t>
            </a:r>
            <a:r>
              <a:rPr lang="ja-JP" altLang="en-US" sz="1800" dirty="0">
                <a:latin typeface="ＭＳ Ｐゴシック" panose="020B0600070205080204" pitchFamily="50" charset="-128"/>
                <a:ea typeface="ＭＳ Ｐゴシック" panose="020B0600070205080204" pitchFamily="50" charset="-128"/>
              </a:rPr>
              <a:t>・</a:t>
            </a:r>
            <a:r>
              <a:rPr lang="ja-JP" altLang="en-US" sz="2000" u="sng" dirty="0">
                <a:solidFill>
                  <a:srgbClr val="0000FF"/>
                </a:solidFill>
                <a:latin typeface="ＭＳ Ｐゴシック" panose="020B0600070205080204" pitchFamily="50" charset="-128"/>
                <a:ea typeface="ＭＳ Ｐゴシック" panose="020B0600070205080204" pitchFamily="50" charset="-128"/>
              </a:rPr>
              <a:t>問題分析の内容と解決の方向性</a:t>
            </a:r>
            <a:endParaRPr lang="en-US" altLang="ja-JP" sz="2000" u="sng" dirty="0">
              <a:solidFill>
                <a:srgbClr val="0000FF"/>
              </a:solidFill>
              <a:latin typeface="ＭＳ Ｐゴシック" panose="020B0600070205080204" pitchFamily="50" charset="-128"/>
              <a:ea typeface="ＭＳ Ｐゴシック" panose="020B0600070205080204" pitchFamily="50" charset="-128"/>
            </a:endParaRPr>
          </a:p>
          <a:p>
            <a:pPr marL="0" indent="0">
              <a:buNone/>
            </a:pPr>
            <a:r>
              <a:rPr lang="ja-JP" altLang="en-US" sz="1800" dirty="0">
                <a:latin typeface="ＭＳ Ｐゴシック" panose="020B0600070205080204" pitchFamily="50" charset="-128"/>
                <a:ea typeface="ＭＳ Ｐゴシック" panose="020B0600070205080204" pitchFamily="50" charset="-128"/>
              </a:rPr>
              <a:t>　　　　　取組む問題を分析して、解決のための課題の候補を複数個挙げて記載してく</a:t>
            </a:r>
            <a:r>
              <a:rPr lang="ja-JP" altLang="en-US" sz="1800" dirty="0" err="1">
                <a:latin typeface="ＭＳ Ｐゴシック" panose="020B0600070205080204" pitchFamily="50" charset="-128"/>
                <a:ea typeface="ＭＳ Ｐゴシック" panose="020B0600070205080204" pitchFamily="50" charset="-128"/>
              </a:rPr>
              <a:t>ださ</a:t>
            </a:r>
            <a:r>
              <a:rPr lang="ja-JP" altLang="en-US" sz="1800" dirty="0">
                <a:latin typeface="ＭＳ Ｐゴシック" panose="020B0600070205080204" pitchFamily="50" charset="-128"/>
                <a:ea typeface="ＭＳ Ｐゴシック" panose="020B0600070205080204" pitchFamily="50" charset="-128"/>
              </a:rPr>
              <a:t>　　　　　</a:t>
            </a:r>
            <a:endParaRPr lang="en-US" altLang="ja-JP" sz="1800" dirty="0">
              <a:latin typeface="ＭＳ Ｐゴシック" panose="020B0600070205080204" pitchFamily="50" charset="-128"/>
              <a:ea typeface="ＭＳ Ｐゴシック" panose="020B0600070205080204" pitchFamily="50" charset="-128"/>
            </a:endParaRPr>
          </a:p>
          <a:p>
            <a:pPr marL="0" indent="0">
              <a:buNone/>
            </a:pPr>
            <a:r>
              <a:rPr lang="ja-JP" altLang="en-US" sz="1800" dirty="0">
                <a:latin typeface="ＭＳ Ｐゴシック" panose="020B0600070205080204" pitchFamily="50" charset="-128"/>
                <a:ea typeface="ＭＳ Ｐゴシック" panose="020B0600070205080204" pitchFamily="50" charset="-128"/>
              </a:rPr>
              <a:t>　　　　　い。その中から優先して取組む課題を選び、選定理由と併せて記載してください。</a:t>
            </a:r>
          </a:p>
          <a:p>
            <a:pPr marL="0" indent="0">
              <a:buNone/>
            </a:pPr>
            <a:r>
              <a:rPr lang="ja-JP" altLang="en-US" sz="1400" dirty="0">
                <a:latin typeface="ＭＳ Ｐゴシック" panose="020B0600070205080204" pitchFamily="50" charset="-128"/>
                <a:ea typeface="ＭＳ Ｐゴシック" panose="020B0600070205080204" pitchFamily="50" charset="-128"/>
              </a:rPr>
              <a:t>　　　　　　・優先して取組む課題を複数個選んでも構いません。</a:t>
            </a:r>
          </a:p>
          <a:p>
            <a:pPr marL="0" indent="0">
              <a:buNone/>
            </a:pPr>
            <a:r>
              <a:rPr lang="ja-JP" altLang="en-US" sz="1800" dirty="0">
                <a:latin typeface="ＭＳ Ｐゴシック" panose="020B0600070205080204" pitchFamily="50" charset="-128"/>
                <a:ea typeface="ＭＳ Ｐゴシック" panose="020B0600070205080204" pitchFamily="50" charset="-128"/>
              </a:rPr>
              <a:t>　 ・</a:t>
            </a:r>
            <a:r>
              <a:rPr lang="ja-JP" altLang="en-US" sz="2000" u="sng" dirty="0">
                <a:solidFill>
                  <a:srgbClr val="0000FF"/>
                </a:solidFill>
                <a:latin typeface="ＭＳ Ｐゴシック" panose="020B0600070205080204" pitchFamily="50" charset="-128"/>
                <a:ea typeface="ＭＳ Ｐゴシック" panose="020B0600070205080204" pitchFamily="50" charset="-128"/>
              </a:rPr>
              <a:t>解決イメージ</a:t>
            </a:r>
            <a:endParaRPr lang="en-US" altLang="ja-JP" sz="1800" u="sng" dirty="0">
              <a:solidFill>
                <a:srgbClr val="0000FF"/>
              </a:solidFill>
              <a:latin typeface="ＭＳ Ｐゴシック" panose="020B0600070205080204" pitchFamily="50" charset="-128"/>
              <a:ea typeface="ＭＳ Ｐゴシック" panose="020B0600070205080204" pitchFamily="50" charset="-128"/>
            </a:endParaRPr>
          </a:p>
          <a:p>
            <a:pPr marL="0" indent="0">
              <a:buNone/>
            </a:pPr>
            <a:r>
              <a:rPr lang="ja-JP" altLang="en-US" sz="1600" dirty="0">
                <a:latin typeface="ＭＳ Ｐゴシック" panose="020B0600070205080204" pitchFamily="50" charset="-128"/>
                <a:ea typeface="ＭＳ Ｐゴシック" panose="020B0600070205080204" pitchFamily="50" charset="-128"/>
              </a:rPr>
              <a:t>　　　　　　</a:t>
            </a:r>
            <a:r>
              <a:rPr lang="ja-JP" altLang="en-US" sz="1800" dirty="0">
                <a:latin typeface="ＭＳ Ｐゴシック" panose="020B0600070205080204" pitchFamily="50" charset="-128"/>
                <a:ea typeface="ＭＳ Ｐゴシック" panose="020B0600070205080204" pitchFamily="50" charset="-128"/>
              </a:rPr>
              <a:t>優先課題について、どのように解決していくかの方向性を示してください。</a:t>
            </a:r>
            <a:endParaRPr lang="en-US" altLang="ja-JP" sz="1600" dirty="0">
              <a:latin typeface="ＭＳ Ｐゴシック" panose="020B0600070205080204" pitchFamily="50" charset="-128"/>
              <a:ea typeface="ＭＳ Ｐゴシック" panose="020B0600070205080204" pitchFamily="50" charset="-128"/>
            </a:endParaRPr>
          </a:p>
          <a:p>
            <a:pPr marL="0" indent="0">
              <a:buNone/>
            </a:pPr>
            <a:r>
              <a:rPr lang="ja-JP" altLang="en-US" sz="1600" dirty="0">
                <a:latin typeface="ＭＳ Ｐゴシック" panose="020B0600070205080204" pitchFamily="50" charset="-128"/>
                <a:ea typeface="ＭＳ Ｐゴシック" panose="020B0600070205080204" pitchFamily="50" charset="-128"/>
              </a:rPr>
              <a:t>　　　　　　・</a:t>
            </a:r>
            <a:r>
              <a:rPr lang="ja-JP" altLang="en-US" sz="1400" dirty="0">
                <a:latin typeface="ＭＳ Ｐゴシック" panose="020B0600070205080204" pitchFamily="50" charset="-128"/>
                <a:ea typeface="ＭＳ Ｐゴシック" panose="020B0600070205080204" pitchFamily="50" charset="-128"/>
              </a:rPr>
              <a:t>細かい実現方法の検討は次のプロセス以降で行います。ここでは、どんな関係者からどういう要求事項</a:t>
            </a:r>
            <a:endParaRPr lang="en-US" altLang="ja-JP" sz="1400" dirty="0">
              <a:latin typeface="ＭＳ Ｐゴシック" panose="020B0600070205080204" pitchFamily="50" charset="-128"/>
              <a:ea typeface="ＭＳ Ｐゴシック" panose="020B0600070205080204" pitchFamily="50" charset="-128"/>
            </a:endParaRPr>
          </a:p>
          <a:p>
            <a:pPr marL="0" indent="0">
              <a:buNone/>
            </a:pPr>
            <a:r>
              <a:rPr lang="ja-JP" altLang="en-US" sz="1400" dirty="0">
                <a:latin typeface="ＭＳ Ｐゴシック" panose="020B0600070205080204" pitchFamily="50" charset="-128"/>
                <a:ea typeface="ＭＳ Ｐゴシック" panose="020B0600070205080204" pitchFamily="50" charset="-128"/>
              </a:rPr>
              <a:t>                 を収集するかという基本的な方向性を示してください。</a:t>
            </a:r>
            <a:endParaRPr lang="en-US" altLang="ja-JP" sz="1400" dirty="0">
              <a:latin typeface="ＭＳ Ｐゴシック" panose="020B0600070205080204" pitchFamily="50" charset="-128"/>
              <a:ea typeface="ＭＳ Ｐゴシック" panose="020B0600070205080204" pitchFamily="50" charset="-128"/>
            </a:endParaRPr>
          </a:p>
          <a:p>
            <a:pPr marL="0" indent="0">
              <a:buNone/>
            </a:pPr>
            <a:r>
              <a:rPr lang="ja-JP" altLang="en-US" sz="1400" dirty="0">
                <a:latin typeface="ＭＳ Ｐゴシック" panose="020B0600070205080204" pitchFamily="50" charset="-128"/>
                <a:ea typeface="ＭＳ Ｐゴシック" panose="020B0600070205080204" pitchFamily="50" charset="-128"/>
              </a:rPr>
              <a:t>              </a:t>
            </a:r>
            <a:r>
              <a:rPr lang="ja-JP" altLang="en-US" sz="1600" dirty="0">
                <a:latin typeface="ＭＳ Ｐゴシック" panose="020B0600070205080204" pitchFamily="50" charset="-128"/>
                <a:ea typeface="ＭＳ Ｐゴシック" panose="020B0600070205080204" pitchFamily="50" charset="-128"/>
              </a:rPr>
              <a:t> ・</a:t>
            </a:r>
            <a:r>
              <a:rPr lang="ja-JP" altLang="en-US" sz="1400" b="1" u="sng" dirty="0">
                <a:latin typeface="ＭＳ Ｐゴシック" panose="020B0600070205080204" pitchFamily="50" charset="-128"/>
                <a:ea typeface="ＭＳ Ｐゴシック" panose="020B0600070205080204" pitchFamily="50" charset="-128"/>
              </a:rPr>
              <a:t>ゴールイメージとの関係</a:t>
            </a:r>
            <a:r>
              <a:rPr lang="ja-JP" altLang="en-US" sz="1400" dirty="0">
                <a:latin typeface="ＭＳ Ｐゴシック" panose="020B0600070205080204" pitchFamily="50" charset="-128"/>
                <a:ea typeface="ＭＳ Ｐゴシック" panose="020B0600070205080204" pitchFamily="50" charset="-128"/>
              </a:rPr>
              <a:t>を示して下さい。</a:t>
            </a:r>
          </a:p>
        </p:txBody>
      </p:sp>
      <p:sp>
        <p:nvSpPr>
          <p:cNvPr id="4" name="吹き出し: 角を丸めた四角形 3">
            <a:extLst>
              <a:ext uri="{FF2B5EF4-FFF2-40B4-BE49-F238E27FC236}">
                <a16:creationId xmlns:a16="http://schemas.microsoft.com/office/drawing/2014/main" id="{098318AD-E838-4480-811F-1272A2B48B8B}"/>
              </a:ext>
            </a:extLst>
          </p:cNvPr>
          <p:cNvSpPr/>
          <p:nvPr/>
        </p:nvSpPr>
        <p:spPr bwMode="auto">
          <a:xfrm>
            <a:off x="4741073" y="2492896"/>
            <a:ext cx="4248472" cy="1296144"/>
          </a:xfrm>
          <a:prstGeom prst="wedgeRoundRectCallout">
            <a:avLst>
              <a:gd name="adj1" fmla="val 10799"/>
              <a:gd name="adj2" fmla="val -98115"/>
              <a:gd name="adj3" fmla="val 16667"/>
            </a:avLst>
          </a:prstGeom>
          <a:noFill/>
          <a:ln w="31750" cap="flat" cmpd="sng" algn="ctr">
            <a:solidFill>
              <a:srgbClr val="00B0F0"/>
            </a:solidFill>
            <a:prstDash val="solid"/>
            <a:round/>
            <a:headEnd type="none" w="med" len="med"/>
            <a:tailEnd type="none" w="med" len="med"/>
          </a:ln>
          <a:effectLst/>
          <a:extLst>
            <a:ext uri="{909E8E84-426E-40DD-AFC4-6F175D3DCCD1}">
              <a14:hiddenFill xmlns:a14="http://schemas.microsoft.com/office/drawing/2010/main">
                <a:solidFill>
                  <a:srgbClr val="FF99CC"/>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noAutofit/>
          </a:bodyPr>
          <a:lstStyle/>
          <a:p>
            <a:pPr eaLnBrk="1" hangingPunct="1">
              <a:lnSpc>
                <a:spcPts val="1600"/>
              </a:lnSpc>
            </a:pPr>
            <a:r>
              <a:rPr kumimoji="1" lang="ja-JP" altLang="en-US" sz="1200" b="1" i="0" u="none" strike="noStrike" cap="none" normalizeH="0" baseline="0" dirty="0">
                <a:ln>
                  <a:noFill/>
                </a:ln>
                <a:solidFill>
                  <a:schemeClr val="tx1"/>
                </a:solidFill>
                <a:effectLst/>
                <a:latin typeface="ＭＳ Ｐゴシック" panose="020B0600070205080204" pitchFamily="50" charset="-128"/>
              </a:rPr>
              <a:t>問題を整理・分析</a:t>
            </a:r>
            <a:r>
              <a:rPr lang="ja-JP" altLang="en-US" sz="1200" dirty="0">
                <a:latin typeface="ＭＳ Ｐゴシック" panose="020B0600070205080204" pitchFamily="50" charset="-128"/>
              </a:rPr>
              <a:t>して、</a:t>
            </a:r>
            <a:endParaRPr lang="en-US" altLang="ja-JP" sz="1200" dirty="0">
              <a:latin typeface="ＭＳ Ｐゴシック" panose="020B0600070205080204" pitchFamily="50" charset="-128"/>
            </a:endParaRPr>
          </a:p>
          <a:p>
            <a:pPr eaLnBrk="1" hangingPunct="1">
              <a:lnSpc>
                <a:spcPts val="1600"/>
              </a:lnSpc>
            </a:pPr>
            <a:r>
              <a:rPr lang="ja-JP" altLang="en-US" sz="1200" dirty="0">
                <a:latin typeface="ＭＳ Ｐゴシック" panose="020B0600070205080204" pitchFamily="50" charset="-128"/>
              </a:rPr>
              <a:t>・大きな</a:t>
            </a:r>
            <a:r>
              <a:rPr kumimoji="1" lang="ja-JP" altLang="en-US" sz="1200" b="1" i="0" u="none" strike="noStrike" cap="none" normalizeH="0" baseline="0" dirty="0">
                <a:ln>
                  <a:noFill/>
                </a:ln>
                <a:solidFill>
                  <a:schemeClr val="tx1"/>
                </a:solidFill>
                <a:effectLst/>
                <a:latin typeface="ＭＳ Ｐゴシック" panose="020B0600070205080204" pitchFamily="50" charset="-128"/>
              </a:rPr>
              <a:t>問題の場合にその一部分を取組み対象にしたり</a:t>
            </a:r>
            <a:endParaRPr kumimoji="1" lang="en-US" altLang="ja-JP" sz="1200" b="1" i="0" u="none" strike="noStrike" cap="none" normalizeH="0" baseline="0" dirty="0">
              <a:ln>
                <a:noFill/>
              </a:ln>
              <a:solidFill>
                <a:schemeClr val="tx1"/>
              </a:solidFill>
              <a:effectLst/>
              <a:latin typeface="ＭＳ Ｐゴシック" panose="020B0600070205080204" pitchFamily="50" charset="-128"/>
            </a:endParaRPr>
          </a:p>
          <a:p>
            <a:pPr eaLnBrk="1" hangingPunct="1">
              <a:lnSpc>
                <a:spcPts val="1600"/>
              </a:lnSpc>
            </a:pPr>
            <a:r>
              <a:rPr kumimoji="1" lang="ja-JP" altLang="en-US" sz="1200" b="1" i="0" u="none" strike="noStrike" cap="none" normalizeH="0" baseline="0" dirty="0">
                <a:ln>
                  <a:noFill/>
                </a:ln>
                <a:solidFill>
                  <a:schemeClr val="tx1"/>
                </a:solidFill>
                <a:effectLst/>
                <a:latin typeface="ＭＳ Ｐゴシック" panose="020B0600070205080204" pitchFamily="50" charset="-128"/>
              </a:rPr>
              <a:t>・階層構造になっている問題の場合にその一部の階層を取組み対象にしたり</a:t>
            </a:r>
            <a:endParaRPr kumimoji="1" lang="en-US" altLang="ja-JP" sz="1200" b="1" i="0" u="none" strike="noStrike" cap="none" normalizeH="0" baseline="0" dirty="0">
              <a:ln>
                <a:noFill/>
              </a:ln>
              <a:solidFill>
                <a:schemeClr val="tx1"/>
              </a:solidFill>
              <a:effectLst/>
              <a:latin typeface="ＭＳ Ｐゴシック" panose="020B0600070205080204" pitchFamily="50" charset="-128"/>
            </a:endParaRPr>
          </a:p>
          <a:p>
            <a:pPr eaLnBrk="1" hangingPunct="1">
              <a:lnSpc>
                <a:spcPts val="1600"/>
              </a:lnSpc>
            </a:pPr>
            <a:r>
              <a:rPr kumimoji="1" lang="ja-JP" altLang="en-US" sz="1200" b="1" i="0" u="none" strike="noStrike" cap="none" normalizeH="0" baseline="0" dirty="0">
                <a:ln>
                  <a:noFill/>
                </a:ln>
                <a:solidFill>
                  <a:schemeClr val="tx1"/>
                </a:solidFill>
                <a:effectLst/>
                <a:latin typeface="ＭＳ Ｐゴシック" panose="020B0600070205080204" pitchFamily="50" charset="-128"/>
              </a:rPr>
              <a:t>することが考えられます。その場合は、その整理・分析の内容についても簡略に記述してください。</a:t>
            </a:r>
          </a:p>
        </p:txBody>
      </p:sp>
      <p:sp>
        <p:nvSpPr>
          <p:cNvPr id="8" name="タイトル 1">
            <a:extLst>
              <a:ext uri="{FF2B5EF4-FFF2-40B4-BE49-F238E27FC236}">
                <a16:creationId xmlns:a16="http://schemas.microsoft.com/office/drawing/2014/main" id="{FD09483F-049F-4752-8143-645906032721}"/>
              </a:ext>
            </a:extLst>
          </p:cNvPr>
          <p:cNvSpPr>
            <a:spLocks noGrp="1"/>
          </p:cNvSpPr>
          <p:nvPr>
            <p:ph type="title"/>
          </p:nvPr>
        </p:nvSpPr>
        <p:spPr>
          <a:xfrm>
            <a:off x="323850" y="115888"/>
            <a:ext cx="8136582" cy="504825"/>
          </a:xfrm>
        </p:spPr>
        <p:txBody>
          <a:bodyPr/>
          <a:lstStyle/>
          <a:p>
            <a:r>
              <a:rPr lang="ja-JP" altLang="en-US" dirty="0">
                <a:latin typeface="ＭＳ Ｐゴシック" panose="020B0600070205080204" pitchFamily="50" charset="-128"/>
                <a:ea typeface="ＭＳ Ｐゴシック" panose="020B0600070205080204" pitchFamily="50" charset="-128"/>
              </a:rPr>
              <a:t>演習課題　①ビジネス又はミッション分析</a:t>
            </a:r>
            <a:endParaRPr kumimoji="1" lang="ja-JP" altLang="en-US" dirty="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2505432654"/>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6BDB437F-8E18-4E6A-B1C3-F7BC7A2A5962}"/>
              </a:ext>
            </a:extLst>
          </p:cNvPr>
          <p:cNvSpPr>
            <a:spLocks noGrp="1"/>
          </p:cNvSpPr>
          <p:nvPr>
            <p:ph type="title"/>
          </p:nvPr>
        </p:nvSpPr>
        <p:spPr>
          <a:xfrm>
            <a:off x="251520" y="59544"/>
            <a:ext cx="7655270" cy="1081088"/>
          </a:xfrm>
        </p:spPr>
        <p:txBody>
          <a:bodyPr/>
          <a:lstStyle/>
          <a:p>
            <a:r>
              <a:rPr kumimoji="1" lang="ja-JP" altLang="en-US" sz="2400" dirty="0">
                <a:solidFill>
                  <a:schemeClr val="tx1"/>
                </a:solidFill>
                <a:latin typeface="ＭＳ Ｐゴシック" panose="020B0600070205080204" pitchFamily="50" charset="-128"/>
                <a:ea typeface="ＭＳ Ｐゴシック" panose="020B0600070205080204" pitchFamily="50" charset="-128"/>
              </a:rPr>
              <a:t>テクニカルプロセス</a:t>
            </a:r>
            <a:r>
              <a:rPr lang="ja-JP" altLang="en-US" sz="2400" dirty="0">
                <a:solidFill>
                  <a:schemeClr val="tx1"/>
                </a:solidFill>
                <a:latin typeface="ＭＳ Ｐゴシック" panose="020B0600070205080204" pitchFamily="50" charset="-128"/>
                <a:ea typeface="ＭＳ Ｐゴシック" panose="020B0600070205080204" pitchFamily="50" charset="-128"/>
              </a:rPr>
              <a:t>概説　（再掲）</a:t>
            </a:r>
            <a:br>
              <a:rPr kumimoji="1" lang="en-US" altLang="ja-JP" sz="2400" dirty="0">
                <a:solidFill>
                  <a:schemeClr val="tx1"/>
                </a:solidFill>
                <a:latin typeface="ＭＳ Ｐゴシック" panose="020B0600070205080204" pitchFamily="50" charset="-128"/>
                <a:ea typeface="ＭＳ Ｐゴシック" panose="020B0600070205080204" pitchFamily="50" charset="-128"/>
              </a:rPr>
            </a:br>
            <a:r>
              <a:rPr kumimoji="1" lang="ja-JP" altLang="en-US" sz="2800" dirty="0">
                <a:solidFill>
                  <a:schemeClr val="tx1"/>
                </a:solidFill>
                <a:latin typeface="ＭＳ Ｐゴシック" panose="020B0600070205080204" pitchFamily="50" charset="-128"/>
                <a:ea typeface="ＭＳ Ｐゴシック" panose="020B0600070205080204" pitchFamily="50" charset="-128"/>
              </a:rPr>
              <a:t>６．４．１　</a:t>
            </a:r>
            <a:r>
              <a:rPr lang="ja-JP" altLang="en-US" sz="2800" dirty="0">
                <a:latin typeface="ＭＳ Ｐゴシック" panose="020B0600070205080204" pitchFamily="50" charset="-128"/>
                <a:ea typeface="ＭＳ Ｐゴシック" panose="020B0600070205080204" pitchFamily="50" charset="-128"/>
              </a:rPr>
              <a:t>ビジネス又はミッション分析</a:t>
            </a:r>
            <a:endParaRPr kumimoji="1" lang="ja-JP" altLang="en-US" sz="3200" dirty="0">
              <a:solidFill>
                <a:schemeClr val="tx1"/>
              </a:solidFill>
              <a:latin typeface="ＭＳ Ｐゴシック" panose="020B0600070205080204" pitchFamily="50" charset="-128"/>
              <a:ea typeface="ＭＳ Ｐゴシック" panose="020B0600070205080204" pitchFamily="50" charset="-128"/>
            </a:endParaRPr>
          </a:p>
        </p:txBody>
      </p:sp>
      <p:sp>
        <p:nvSpPr>
          <p:cNvPr id="5" name="スライド番号プレースホルダー 4">
            <a:extLst>
              <a:ext uri="{FF2B5EF4-FFF2-40B4-BE49-F238E27FC236}">
                <a16:creationId xmlns:a16="http://schemas.microsoft.com/office/drawing/2014/main" id="{9E0A65D4-FAF8-4C9D-A6E6-D2374D3567AE}"/>
              </a:ext>
            </a:extLst>
          </p:cNvPr>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DEB7F7A-3BE6-4FB0-8192-DE0313903FF1}" type="slidenum">
              <a:rPr kumimoji="1" lang="ja-JP" altLang="en-US" sz="1400" b="0" i="0" u="none" strike="noStrike" kern="1200" cap="none" spc="0" normalizeH="0" baseline="0" noProof="0" smtClean="0">
                <a:ln>
                  <a:noFill/>
                </a:ln>
                <a:solidFill>
                  <a:srgbClr val="000066"/>
                </a:solidFill>
                <a:effectLst/>
                <a:uLnTx/>
                <a:uFillTx/>
                <a:latin typeface="ＭＳ Ｐゴシック" panose="020B0600070205080204" pitchFamily="50" charset="-128"/>
              </a:rPr>
              <a:pPr marL="0" marR="0" lvl="0" indent="0" algn="r" defTabSz="914400" rtl="0" eaLnBrk="1" fontAlgn="base" latinLnBrk="0" hangingPunct="1">
                <a:lnSpc>
                  <a:spcPct val="100000"/>
                </a:lnSpc>
                <a:spcBef>
                  <a:spcPct val="0"/>
                </a:spcBef>
                <a:spcAft>
                  <a:spcPct val="0"/>
                </a:spcAft>
                <a:buClrTx/>
                <a:buSzTx/>
                <a:buFontTx/>
                <a:buNone/>
                <a:tabLst/>
                <a:defRPr/>
              </a:pPr>
              <a:t>16</a:t>
            </a:fld>
            <a:endParaRPr kumimoji="1" lang="ja-JP" altLang="en-US" sz="1400" b="0" i="0" u="none" strike="noStrike" kern="1200" cap="none" spc="0" normalizeH="0" baseline="0" noProof="0" dirty="0">
              <a:ln>
                <a:noFill/>
              </a:ln>
              <a:solidFill>
                <a:srgbClr val="000066"/>
              </a:solidFill>
              <a:effectLst/>
              <a:uLnTx/>
              <a:uFillTx/>
              <a:latin typeface="ＭＳ Ｐゴシック" panose="020B0600070205080204" pitchFamily="50" charset="-128"/>
            </a:endParaRPr>
          </a:p>
        </p:txBody>
      </p:sp>
      <p:sp>
        <p:nvSpPr>
          <p:cNvPr id="11" name="タイトル 1">
            <a:extLst>
              <a:ext uri="{FF2B5EF4-FFF2-40B4-BE49-F238E27FC236}">
                <a16:creationId xmlns:a16="http://schemas.microsoft.com/office/drawing/2014/main" id="{B67A35AB-CBE4-43B0-BCBD-8C74A38A65F0}"/>
              </a:ext>
            </a:extLst>
          </p:cNvPr>
          <p:cNvSpPr txBox="1">
            <a:spLocks/>
          </p:cNvSpPr>
          <p:nvPr/>
        </p:nvSpPr>
        <p:spPr>
          <a:xfrm>
            <a:off x="468313" y="44450"/>
            <a:ext cx="6983412" cy="1081088"/>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kumimoji="1" sz="3600" kern="1200">
                <a:solidFill>
                  <a:schemeClr val="tx1"/>
                </a:solidFill>
                <a:latin typeface="メイリオ" panose="020B0604030504040204" pitchFamily="50" charset="-128"/>
                <a:ea typeface="メイリオ" panose="020B0604030504040204" pitchFamily="50" charset="-128"/>
                <a:cs typeface="+mj-cs"/>
              </a:defRPr>
            </a:lvl1pPr>
          </a:lstStyle>
          <a:p>
            <a:pPr marL="0" marR="0" lvl="0" indent="0" algn="l" defTabSz="914400" rtl="0" eaLnBrk="1" fontAlgn="base" latinLnBrk="0" hangingPunct="1">
              <a:lnSpc>
                <a:spcPct val="90000"/>
              </a:lnSpc>
              <a:spcBef>
                <a:spcPct val="0"/>
              </a:spcBef>
              <a:spcAft>
                <a:spcPct val="0"/>
              </a:spcAft>
              <a:buClrTx/>
              <a:buSzTx/>
              <a:buFontTx/>
              <a:buNone/>
              <a:tabLst/>
              <a:defRPr/>
            </a:pPr>
            <a:endParaRPr kumimoji="1" lang="ja-JP" altLang="en-US" sz="36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j-cs"/>
            </a:endParaRPr>
          </a:p>
        </p:txBody>
      </p:sp>
      <p:sp>
        <p:nvSpPr>
          <p:cNvPr id="22" name="矢印: 右 21">
            <a:extLst>
              <a:ext uri="{FF2B5EF4-FFF2-40B4-BE49-F238E27FC236}">
                <a16:creationId xmlns:a16="http://schemas.microsoft.com/office/drawing/2014/main" id="{84095EBA-B6E9-44DC-9113-24518578C27D}"/>
              </a:ext>
            </a:extLst>
          </p:cNvPr>
          <p:cNvSpPr/>
          <p:nvPr/>
        </p:nvSpPr>
        <p:spPr>
          <a:xfrm>
            <a:off x="2443234" y="4641403"/>
            <a:ext cx="771939" cy="484632"/>
          </a:xfrm>
          <a:prstGeom prst="rightArrow">
            <a:avLst>
              <a:gd name="adj1" fmla="val 50000"/>
              <a:gd name="adj2" fmla="val 85548"/>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6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p:txBody>
      </p:sp>
      <p:sp>
        <p:nvSpPr>
          <p:cNvPr id="25" name="矢印: 右 24">
            <a:extLst>
              <a:ext uri="{FF2B5EF4-FFF2-40B4-BE49-F238E27FC236}">
                <a16:creationId xmlns:a16="http://schemas.microsoft.com/office/drawing/2014/main" id="{2FF16422-64C4-4C3E-B672-B14098B6143E}"/>
              </a:ext>
            </a:extLst>
          </p:cNvPr>
          <p:cNvSpPr/>
          <p:nvPr/>
        </p:nvSpPr>
        <p:spPr>
          <a:xfrm>
            <a:off x="5353311" y="4648368"/>
            <a:ext cx="771939" cy="484632"/>
          </a:xfrm>
          <a:prstGeom prst="rightArrow">
            <a:avLst>
              <a:gd name="adj1" fmla="val 50000"/>
              <a:gd name="adj2" fmla="val 85548"/>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6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p:txBody>
      </p:sp>
      <p:sp>
        <p:nvSpPr>
          <p:cNvPr id="19" name="テキスト プレースホルダー 4">
            <a:extLst>
              <a:ext uri="{FF2B5EF4-FFF2-40B4-BE49-F238E27FC236}">
                <a16:creationId xmlns:a16="http://schemas.microsoft.com/office/drawing/2014/main" id="{4034CF02-F4EF-4436-97C7-26761DDCBAF9}"/>
              </a:ext>
            </a:extLst>
          </p:cNvPr>
          <p:cNvSpPr txBox="1">
            <a:spLocks/>
          </p:cNvSpPr>
          <p:nvPr/>
        </p:nvSpPr>
        <p:spPr>
          <a:xfrm>
            <a:off x="838426" y="2385921"/>
            <a:ext cx="7897413" cy="138114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342900" marR="0" lvl="1" indent="-342900" algn="l" defTabSz="914400" rtl="0" eaLnBrk="1" fontAlgn="base" latinLnBrk="0" hangingPunct="1">
              <a:lnSpc>
                <a:spcPct val="100000"/>
              </a:lnSpc>
              <a:spcBef>
                <a:spcPts val="600"/>
              </a:spcBef>
              <a:spcAft>
                <a:spcPct val="0"/>
              </a:spcAft>
              <a:buClrTx/>
              <a:buSzTx/>
              <a:buFont typeface="Wingdings" panose="05000000000000000000" pitchFamily="2" charset="2"/>
              <a:buChar char="Ø"/>
              <a:tabLst/>
              <a:defRPr/>
            </a:pPr>
            <a:r>
              <a:rPr kumimoji="1" lang="ja-JP" altLang="en-US" sz="20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rPr>
              <a:t>解決すべき問題を分析し、その本質を捉えて解決すべき課題を明確化する</a:t>
            </a:r>
            <a:endParaRPr kumimoji="1" lang="en-US" altLang="ja-JP" sz="20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endParaRPr>
          </a:p>
          <a:p>
            <a:pPr marL="342900" marR="0" lvl="1" indent="-342900" algn="l" defTabSz="914400" rtl="0" eaLnBrk="1" fontAlgn="base" latinLnBrk="0" hangingPunct="1">
              <a:lnSpc>
                <a:spcPct val="100000"/>
              </a:lnSpc>
              <a:spcBef>
                <a:spcPts val="600"/>
              </a:spcBef>
              <a:spcAft>
                <a:spcPct val="0"/>
              </a:spcAft>
              <a:buClrTx/>
              <a:buSzTx/>
              <a:buFont typeface="Wingdings" panose="05000000000000000000" pitchFamily="2" charset="2"/>
              <a:buChar char="Ø"/>
              <a:tabLst/>
              <a:defRPr/>
            </a:pPr>
            <a:r>
              <a:rPr kumimoji="1" lang="ja-JP" altLang="en-US" sz="20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rPr>
              <a:t>解決策としてどこまで考えるか、話を広げてみる</a:t>
            </a:r>
            <a:endParaRPr kumimoji="1" lang="en-US" altLang="ja-JP" sz="20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endParaRPr>
          </a:p>
        </p:txBody>
      </p:sp>
      <p:graphicFrame>
        <p:nvGraphicFramePr>
          <p:cNvPr id="23" name="Group 61">
            <a:extLst>
              <a:ext uri="{FF2B5EF4-FFF2-40B4-BE49-F238E27FC236}">
                <a16:creationId xmlns:a16="http://schemas.microsoft.com/office/drawing/2014/main" id="{BB0DC2E2-A3CC-4510-88FB-2A1062DE89C1}"/>
              </a:ext>
            </a:extLst>
          </p:cNvPr>
          <p:cNvGraphicFramePr>
            <a:graphicFrameLocks/>
          </p:cNvGraphicFramePr>
          <p:nvPr>
            <p:extLst>
              <p:ext uri="{D42A27DB-BD31-4B8C-83A1-F6EECF244321}">
                <p14:modId xmlns:p14="http://schemas.microsoft.com/office/powerpoint/2010/main" val="1106430720"/>
              </p:ext>
            </p:extLst>
          </p:nvPr>
        </p:nvGraphicFramePr>
        <p:xfrm>
          <a:off x="450574" y="1323492"/>
          <a:ext cx="8515626" cy="922258"/>
        </p:xfrm>
        <a:graphic>
          <a:graphicData uri="http://schemas.openxmlformats.org/drawingml/2006/table">
            <a:tbl>
              <a:tblPr/>
              <a:tblGrid>
                <a:gridCol w="8515626">
                  <a:extLst>
                    <a:ext uri="{9D8B030D-6E8A-4147-A177-3AD203B41FA5}">
                      <a16:colId xmlns:a16="http://schemas.microsoft.com/office/drawing/2014/main" val="20000"/>
                    </a:ext>
                  </a:extLst>
                </a:gridCol>
              </a:tblGrid>
              <a:tr h="922258">
                <a:tc>
                  <a:txBody>
                    <a:bodyPr/>
                    <a:lstStyle>
                      <a:lvl1pPr algn="l">
                        <a:spcBef>
                          <a:spcPct val="20000"/>
                        </a:spcBef>
                        <a:buClr>
                          <a:schemeClr val="hlink"/>
                        </a:buClr>
                        <a:buFont typeface="Wingdings" panose="05000000000000000000" pitchFamily="2" charset="2"/>
                        <a:defRPr kumimoji="1" sz="2400">
                          <a:solidFill>
                            <a:schemeClr val="tx1"/>
                          </a:solidFill>
                          <a:latin typeface="Arial" panose="020B0604020202020204" pitchFamily="34" charset="0"/>
                          <a:ea typeface="HGPｺﾞｼｯｸE" panose="020B0900000000000000" pitchFamily="50" charset="-128"/>
                        </a:defRPr>
                      </a:lvl1pPr>
                      <a:lvl2pPr algn="l">
                        <a:spcBef>
                          <a:spcPct val="20000"/>
                        </a:spcBef>
                        <a:buClr>
                          <a:schemeClr val="hlink"/>
                        </a:buClr>
                        <a:buSzPct val="90000"/>
                        <a:buFont typeface="Wingdings" panose="05000000000000000000" pitchFamily="2" charset="2"/>
                        <a:defRPr kumimoji="1" sz="2000">
                          <a:solidFill>
                            <a:schemeClr val="tx1"/>
                          </a:solidFill>
                          <a:latin typeface="Arial" panose="020B0604020202020204" pitchFamily="34" charset="0"/>
                          <a:ea typeface="HGPｺﾞｼｯｸE" panose="020B0900000000000000" pitchFamily="50" charset="-128"/>
                        </a:defRPr>
                      </a:lvl2pPr>
                      <a:lvl3pPr algn="l">
                        <a:spcBef>
                          <a:spcPct val="20000"/>
                        </a:spcBef>
                        <a:buClr>
                          <a:schemeClr val="hlink"/>
                        </a:buClr>
                        <a:buSzPct val="80000"/>
                        <a:buFont typeface="Wingdings" panose="05000000000000000000" pitchFamily="2" charset="2"/>
                        <a:defRPr kumimoji="1">
                          <a:solidFill>
                            <a:schemeClr val="tx1"/>
                          </a:solidFill>
                          <a:latin typeface="Arial" panose="020B0604020202020204" pitchFamily="34" charset="0"/>
                          <a:ea typeface="HGPｺﾞｼｯｸE" panose="020B0900000000000000" pitchFamily="50" charset="-128"/>
                        </a:defRPr>
                      </a:lvl3pPr>
                      <a:lvl4pPr algn="l">
                        <a:spcBef>
                          <a:spcPct val="20000"/>
                        </a:spcBef>
                        <a:buClr>
                          <a:schemeClr val="hlink"/>
                        </a:buClr>
                        <a:buFont typeface="ＭＳ Ｐゴシック" panose="020B0600070205080204" pitchFamily="50" charset="-128"/>
                        <a:defRPr kumimoji="1" sz="1600">
                          <a:solidFill>
                            <a:schemeClr val="tx1"/>
                          </a:solidFill>
                          <a:latin typeface="Arial" panose="020B0604020202020204" pitchFamily="34" charset="0"/>
                          <a:ea typeface="HGPｺﾞｼｯｸE" panose="020B0900000000000000" pitchFamily="50" charset="-128"/>
                        </a:defRPr>
                      </a:lvl4pPr>
                      <a:lvl5pPr algn="l">
                        <a:spcBef>
                          <a:spcPct val="20000"/>
                        </a:spcBef>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5pPr>
                      <a:lvl6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6pPr>
                      <a:lvl7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7pPr>
                      <a:lvl8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8pPr>
                      <a:lvl9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9p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tabLst/>
                      </a:pPr>
                      <a:r>
                        <a:rPr kumimoji="1" lang="ja-JP" altLang="en-US" sz="2000" b="1" i="0" u="none" strike="noStrike" cap="none" normalizeH="0" baseline="0" dirty="0">
                          <a:ln>
                            <a:noFill/>
                          </a:ln>
                          <a:solidFill>
                            <a:schemeClr val="tx1"/>
                          </a:solidFill>
                          <a:effectLst/>
                          <a:latin typeface="HGPｺﾞｼｯｸE" panose="020B0900000000000000" pitchFamily="50" charset="-128"/>
                          <a:ea typeface="HGPｺﾞｼｯｸE" panose="020B0900000000000000" pitchFamily="50" charset="-128"/>
                        </a:rPr>
                        <a:t>事業や任務（非営利活動の場合）の定義、目的などを明確にして、解決や達成のイメージを描く</a:t>
                      </a:r>
                      <a:endParaRPr kumimoji="1" lang="en-US" altLang="ja-JP" sz="2000" b="1" i="0" u="none" strike="noStrike" cap="none" normalizeH="0" baseline="0" dirty="0">
                        <a:ln>
                          <a:noFill/>
                        </a:ln>
                        <a:solidFill>
                          <a:schemeClr val="tx1"/>
                        </a:solidFill>
                        <a:effectLst/>
                        <a:latin typeface="HGPｺﾞｼｯｸE" panose="020B0900000000000000" pitchFamily="50" charset="-128"/>
                        <a:ea typeface="HGPｺﾞｼｯｸE" panose="020B0900000000000000" pitchFamily="50" charset="-128"/>
                      </a:endParaRPr>
                    </a:p>
                  </a:txBody>
                  <a:tcPr marL="90000" marR="90000" marT="46825" marB="46825"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0"/>
                  </a:ext>
                </a:extLst>
              </a:tr>
            </a:tbl>
          </a:graphicData>
        </a:graphic>
      </p:graphicFrame>
      <p:sp>
        <p:nvSpPr>
          <p:cNvPr id="15" name="フッター プレースホルダー 4">
            <a:extLst>
              <a:ext uri="{FF2B5EF4-FFF2-40B4-BE49-F238E27FC236}">
                <a16:creationId xmlns:a16="http://schemas.microsoft.com/office/drawing/2014/main" id="{600C254D-1377-4A90-8DA6-F625A8CDD574}"/>
              </a:ext>
            </a:extLst>
          </p:cNvPr>
          <p:cNvSpPr>
            <a:spLocks noGrp="1"/>
          </p:cNvSpPr>
          <p:nvPr>
            <p:ph type="ftr" sz="quarter" idx="11"/>
          </p:nvPr>
        </p:nvSpPr>
        <p:spPr>
          <a:xfrm>
            <a:off x="3135313" y="6461125"/>
            <a:ext cx="2895600" cy="352425"/>
          </a:xfr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400" b="0" i="0" u="none" strike="noStrike" kern="1200" cap="none" spc="0" normalizeH="0" baseline="0" noProof="0" dirty="0">
                <a:ln>
                  <a:noFill/>
                </a:ln>
                <a:solidFill>
                  <a:srgbClr val="000066"/>
                </a:solidFill>
                <a:effectLst/>
                <a:uLnTx/>
                <a:uFillTx/>
                <a:latin typeface="ＭＳ Ｐゴシック" panose="020B0600070205080204" pitchFamily="50" charset="-128"/>
              </a:rPr>
              <a:t>©</a:t>
            </a:r>
            <a:r>
              <a:rPr kumimoji="1" lang="ja-JP" altLang="en-US" sz="1400" b="0" i="0" u="none" strike="noStrike" kern="1200" cap="none" spc="0" normalizeH="0" baseline="0" noProof="0" dirty="0">
                <a:ln>
                  <a:noFill/>
                </a:ln>
                <a:solidFill>
                  <a:srgbClr val="000066"/>
                </a:solidFill>
                <a:effectLst/>
                <a:uLnTx/>
                <a:uFillTx/>
                <a:latin typeface="ＭＳ Ｐゴシック" panose="020B0600070205080204" pitchFamily="50" charset="-128"/>
              </a:rPr>
              <a:t>　</a:t>
            </a:r>
            <a:r>
              <a:rPr kumimoji="1" lang="en-US" altLang="ja-JP" sz="1400" b="0" i="0" u="none" strike="noStrike" kern="1200" cap="none" spc="0" normalizeH="0" baseline="0" noProof="0" dirty="0">
                <a:ln>
                  <a:noFill/>
                </a:ln>
                <a:solidFill>
                  <a:srgbClr val="000066"/>
                </a:solidFill>
                <a:effectLst/>
                <a:uLnTx/>
                <a:uFillTx/>
                <a:latin typeface="ＭＳ Ｐゴシック" panose="020B0600070205080204" pitchFamily="50" charset="-128"/>
              </a:rPr>
              <a:t>2020 </a:t>
            </a:r>
            <a:r>
              <a:rPr kumimoji="1" lang="ja-JP" altLang="en-US" sz="1400" b="0" i="0" u="none" strike="noStrike" kern="1200" cap="none" spc="0" normalizeH="0" baseline="0" noProof="0" dirty="0">
                <a:ln>
                  <a:noFill/>
                </a:ln>
                <a:solidFill>
                  <a:srgbClr val="000066"/>
                </a:solidFill>
                <a:effectLst/>
                <a:uLnTx/>
                <a:uFillTx/>
                <a:latin typeface="ＭＳ Ｐゴシック" panose="020B0600070205080204" pitchFamily="50" charset="-128"/>
              </a:rPr>
              <a:t>ＩＰＡ　</a:t>
            </a:r>
            <a:endParaRPr kumimoji="1" lang="en-US" altLang="ja-JP" sz="1400" b="0" i="0" u="none" strike="noStrike" kern="1200" cap="none" spc="0" normalizeH="0" baseline="0" noProof="0" dirty="0">
              <a:ln>
                <a:noFill/>
              </a:ln>
              <a:solidFill>
                <a:srgbClr val="000066"/>
              </a:solidFill>
              <a:effectLst/>
              <a:uLnTx/>
              <a:uFillTx/>
              <a:latin typeface="ＭＳ Ｐゴシック" panose="020B0600070205080204" pitchFamily="50" charset="-128"/>
            </a:endParaRPr>
          </a:p>
        </p:txBody>
      </p:sp>
      <p:sp>
        <p:nvSpPr>
          <p:cNvPr id="16" name="四角形: 角を丸くする 15">
            <a:extLst>
              <a:ext uri="{FF2B5EF4-FFF2-40B4-BE49-F238E27FC236}">
                <a16:creationId xmlns:a16="http://schemas.microsoft.com/office/drawing/2014/main" id="{544538B2-813B-4335-B73E-5E9D946DB7F3}"/>
              </a:ext>
            </a:extLst>
          </p:cNvPr>
          <p:cNvSpPr/>
          <p:nvPr/>
        </p:nvSpPr>
        <p:spPr>
          <a:xfrm>
            <a:off x="3275466" y="3478172"/>
            <a:ext cx="2039819" cy="2793319"/>
          </a:xfrm>
          <a:prstGeom prst="roundRect">
            <a:avLst/>
          </a:prstGeom>
          <a:solidFill>
            <a:srgbClr val="FFE6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ビジネス</a:t>
            </a:r>
            <a:r>
              <a:rPr kumimoji="1" lang="en-US" altLang="ja-JP" sz="24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a:t>
            </a:r>
            <a:r>
              <a:rPr kumimoji="1" lang="ja-JP" altLang="en-US" sz="24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ミッションの分析</a:t>
            </a:r>
            <a:endParaRPr kumimoji="1" lang="en-US" altLang="ja-JP" sz="24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8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・課題や要求事</a:t>
            </a:r>
            <a:endParaRPr kumimoji="1" lang="en-US" altLang="ja-JP" sz="18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8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　項の明確化</a:t>
            </a:r>
            <a:endParaRPr kumimoji="1" lang="en-US" altLang="ja-JP" sz="18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8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・問題分析</a:t>
            </a:r>
            <a:endParaRPr kumimoji="1" lang="en-US" altLang="ja-JP" sz="18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8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・目標設定</a:t>
            </a:r>
            <a:endParaRPr kumimoji="1" lang="en-US" altLang="ja-JP" sz="18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8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など</a:t>
            </a:r>
            <a:endParaRPr kumimoji="1" lang="en-US" altLang="ja-JP" sz="18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p:txBody>
      </p:sp>
      <p:sp>
        <p:nvSpPr>
          <p:cNvPr id="20" name="四角形: 角を丸くする 19">
            <a:extLst>
              <a:ext uri="{FF2B5EF4-FFF2-40B4-BE49-F238E27FC236}">
                <a16:creationId xmlns:a16="http://schemas.microsoft.com/office/drawing/2014/main" id="{9D935ACF-1781-4A36-909A-5FE6813CB18B}"/>
              </a:ext>
            </a:extLst>
          </p:cNvPr>
          <p:cNvSpPr/>
          <p:nvPr/>
        </p:nvSpPr>
        <p:spPr>
          <a:xfrm>
            <a:off x="838426" y="4049045"/>
            <a:ext cx="1575316" cy="1711899"/>
          </a:xfrm>
          <a:prstGeom prst="roundRect">
            <a:avLst/>
          </a:prstGeom>
          <a:solidFill>
            <a:srgbClr val="CCFFFF"/>
          </a:solidFill>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0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事業要請</a:t>
            </a:r>
            <a:endParaRPr kumimoji="1" lang="en-US" altLang="ja-JP" sz="20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a:p>
            <a:pPr marL="180000" marR="0" lvl="0" indent="-18000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1" lang="ja-JP" altLang="en-US" sz="18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戦略計画</a:t>
            </a:r>
            <a:endParaRPr kumimoji="1" lang="en-US" altLang="ja-JP" sz="18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a:p>
            <a:pPr marL="180000" marR="0" lvl="0" indent="-18000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1" lang="ja-JP" altLang="en-US" sz="18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前提条件</a:t>
            </a:r>
            <a:endParaRPr kumimoji="1" lang="en-US" altLang="ja-JP" sz="18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a:p>
            <a:pPr marL="180000" marR="0" lvl="0" indent="-18000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1" lang="ja-JP" altLang="en-US" sz="18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制約事項</a:t>
            </a:r>
          </a:p>
        </p:txBody>
      </p:sp>
      <p:sp>
        <p:nvSpPr>
          <p:cNvPr id="21" name="四角形: 角を丸くする 20">
            <a:extLst>
              <a:ext uri="{FF2B5EF4-FFF2-40B4-BE49-F238E27FC236}">
                <a16:creationId xmlns:a16="http://schemas.microsoft.com/office/drawing/2014/main" id="{4BBD5F4B-9C24-4814-B5E3-D37B32BEB427}"/>
              </a:ext>
            </a:extLst>
          </p:cNvPr>
          <p:cNvSpPr/>
          <p:nvPr/>
        </p:nvSpPr>
        <p:spPr>
          <a:xfrm>
            <a:off x="6116716" y="3771318"/>
            <a:ext cx="2763036" cy="2218990"/>
          </a:xfrm>
          <a:prstGeom prst="roundRect">
            <a:avLst/>
          </a:prstGeom>
          <a:solidFill>
            <a:srgbClr val="CCFFFF"/>
          </a:solidFill>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180000" marR="0" lvl="0" indent="-18000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1" lang="ja-JP" altLang="en-US" sz="18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事業上の要求事項</a:t>
            </a:r>
            <a:endParaRPr kumimoji="1" lang="en-US" altLang="ja-JP" sz="18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a:p>
            <a:pPr marL="180000" marR="0" lvl="0" indent="-18000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1" lang="ja-JP" altLang="en-US" sz="18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明確化した問題</a:t>
            </a:r>
            <a:endParaRPr kumimoji="1" lang="en-US" altLang="ja-JP" sz="18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a:p>
            <a:pPr marL="180000" marR="0" lvl="0" indent="-18000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1" lang="ja-JP" altLang="en-US" sz="18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成功</a:t>
            </a:r>
            <a:r>
              <a:rPr kumimoji="1" lang="en-US" altLang="ja-JP" sz="18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a:t>
            </a:r>
            <a:r>
              <a:rPr kumimoji="1" lang="ja-JP" altLang="en-US" sz="18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妥当性確認</a:t>
            </a:r>
            <a:r>
              <a:rPr kumimoji="1" lang="en-US" altLang="ja-JP" sz="18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a:t>
            </a:r>
            <a:r>
              <a:rPr kumimoji="1" lang="ja-JP" altLang="en-US" sz="18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の基準</a:t>
            </a:r>
          </a:p>
          <a:p>
            <a:pPr marL="180000" marR="0" lvl="0" indent="-18000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1" lang="ja-JP" altLang="en-US" sz="18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利害関係者の特定</a:t>
            </a:r>
            <a:endParaRPr kumimoji="1" lang="en-US" altLang="ja-JP" sz="18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a:p>
            <a:pPr marL="180000" marR="0" lvl="0" indent="-18000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1" lang="ja-JP" altLang="en-US" sz="18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ライフサイクルのイメージ</a:t>
            </a:r>
            <a:endParaRPr kumimoji="1" lang="en-US" altLang="ja-JP" sz="18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p:txBody>
      </p:sp>
      <p:sp>
        <p:nvSpPr>
          <p:cNvPr id="14" name="テキスト プレースホルダー 4">
            <a:extLst>
              <a:ext uri="{FF2B5EF4-FFF2-40B4-BE49-F238E27FC236}">
                <a16:creationId xmlns:a16="http://schemas.microsoft.com/office/drawing/2014/main" id="{DD716EA3-1E5A-4E3B-91F3-30F56E6E72A3}"/>
              </a:ext>
            </a:extLst>
          </p:cNvPr>
          <p:cNvSpPr txBox="1">
            <a:spLocks/>
          </p:cNvSpPr>
          <p:nvPr/>
        </p:nvSpPr>
        <p:spPr>
          <a:xfrm>
            <a:off x="3189867" y="6323082"/>
            <a:ext cx="5870765" cy="238902"/>
          </a:xfrm>
          <a:prstGeom prst="rect">
            <a:avLst/>
          </a:prstGeom>
        </p:spPr>
        <p:txBody>
          <a:bodyPr vert="horz" wrap="none" lIns="36000" tIns="36000" rIns="36000" bIns="3600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57200" lvl="1" indent="0">
              <a:buNone/>
            </a:pPr>
            <a:r>
              <a:rPr lang="ja-JP" altLang="en-US" sz="1200" dirty="0">
                <a:latin typeface="HGPｺﾞｼｯｸE" panose="020B0900000000000000" pitchFamily="50" charset="-128"/>
                <a:ea typeface="HGPｺﾞｼｯｸE" panose="020B0900000000000000" pitchFamily="50" charset="-128"/>
              </a:rPr>
              <a:t>必ずしも</a:t>
            </a:r>
            <a:r>
              <a:rPr lang="en-US" altLang="ja-JP" sz="1200" dirty="0">
                <a:latin typeface="HGPｺﾞｼｯｸE" panose="020B0900000000000000" pitchFamily="50" charset="-128"/>
                <a:ea typeface="HGPｺﾞｼｯｸE" panose="020B0900000000000000" pitchFamily="50" charset="-128"/>
              </a:rPr>
              <a:t>ISO/IEC/IEEE 15288</a:t>
            </a:r>
            <a:r>
              <a:rPr lang="ja-JP" altLang="en-US" sz="1200" dirty="0">
                <a:latin typeface="HGPｺﾞｼｯｸE" panose="020B0900000000000000" pitchFamily="50" charset="-128"/>
                <a:ea typeface="HGPｺﾞｼｯｸE" panose="020B0900000000000000" pitchFamily="50" charset="-128"/>
              </a:rPr>
              <a:t>の記載事項ではなく、独自の解釈が含まれています。</a:t>
            </a:r>
            <a:endParaRPr lang="en-US" altLang="ja-JP" sz="1200" dirty="0">
              <a:latin typeface="HGPｺﾞｼｯｸE" panose="020B0900000000000000" pitchFamily="50" charset="-128"/>
              <a:ea typeface="HGPｺﾞｼｯｸE" panose="020B0900000000000000" pitchFamily="50" charset="-128"/>
            </a:endParaRPr>
          </a:p>
        </p:txBody>
      </p:sp>
    </p:spTree>
    <p:extLst>
      <p:ext uri="{BB962C8B-B14F-4D97-AF65-F5344CB8AC3E}">
        <p14:creationId xmlns:p14="http://schemas.microsoft.com/office/powerpoint/2010/main" val="18521981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コンテンツ プレースホルダー 2">
            <a:extLst>
              <a:ext uri="{FF2B5EF4-FFF2-40B4-BE49-F238E27FC236}">
                <a16:creationId xmlns:a16="http://schemas.microsoft.com/office/drawing/2014/main" id="{D74403DE-8D9A-4485-A73C-6F6A266EB7DA}"/>
              </a:ext>
            </a:extLst>
          </p:cNvPr>
          <p:cNvSpPr txBox="1">
            <a:spLocks/>
          </p:cNvSpPr>
          <p:nvPr/>
        </p:nvSpPr>
        <p:spPr bwMode="auto">
          <a:xfrm>
            <a:off x="395536" y="1052736"/>
            <a:ext cx="8324473" cy="1944216"/>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108000" tIns="45720" rIns="91440" bIns="45720" numCol="1" anchor="t" anchorCtr="0" compatLnSpc="1">
            <a:prstTxWarp prst="textNoShape">
              <a:avLst/>
            </a:prstTxWarp>
            <a:normAutofit lnSpcReduction="10000"/>
          </a:bodyPr>
          <a:lstStyle>
            <a:lvl1pPr marL="342900" indent="-342900" algn="l" rtl="0" eaLnBrk="0" fontAlgn="base" hangingPunct="0">
              <a:spcBef>
                <a:spcPct val="20000"/>
              </a:spcBef>
              <a:spcAft>
                <a:spcPct val="0"/>
              </a:spcAft>
              <a:buClr>
                <a:srgbClr val="000066"/>
              </a:buClr>
              <a:buFont typeface="Wingdings" pitchFamily="2" charset="2"/>
              <a:buChar char="s"/>
              <a:defRPr kumimoji="1" sz="3200">
                <a:solidFill>
                  <a:srgbClr val="000066"/>
                </a:solidFill>
                <a:latin typeface="+mn-lt"/>
                <a:ea typeface="+mn-ea"/>
                <a:cs typeface="+mn-cs"/>
              </a:defRPr>
            </a:lvl1pPr>
            <a:lvl2pPr marL="742950" indent="-285750" algn="l" rtl="0" eaLnBrk="0" fontAlgn="base" hangingPunct="0">
              <a:spcBef>
                <a:spcPct val="20000"/>
              </a:spcBef>
              <a:spcAft>
                <a:spcPct val="0"/>
              </a:spcAft>
              <a:buClr>
                <a:srgbClr val="FF0000"/>
              </a:buClr>
              <a:buFont typeface="Arial" charset="0"/>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lr>
                <a:srgbClr val="000066"/>
              </a:buClr>
              <a:buFont typeface="Arial" charset="0"/>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lr>
                <a:srgbClr val="FF0000"/>
              </a:buClr>
              <a:buFont typeface="Arial" charset="0"/>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lr>
                <a:srgbClr val="000066"/>
              </a:buClr>
              <a:buFont typeface="Arial" charset="0"/>
              <a:buChar char="»"/>
              <a:defRPr kumimoji="1" sz="2000">
                <a:solidFill>
                  <a:schemeClr val="tx1"/>
                </a:solidFill>
                <a:latin typeface="+mn-lt"/>
                <a:ea typeface="+mn-ea"/>
              </a:defRPr>
            </a:lvl5pPr>
            <a:lvl6pPr marL="25146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6pPr>
            <a:lvl7pPr marL="29718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7pPr>
            <a:lvl8pPr marL="34290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8pPr>
            <a:lvl9pPr marL="38862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9pPr>
          </a:lstStyle>
          <a:p>
            <a:r>
              <a:rPr lang="ja-JP" altLang="en-US" sz="1600" b="0" kern="0" dirty="0">
                <a:solidFill>
                  <a:srgbClr val="3333CC"/>
                </a:solidFill>
                <a:latin typeface="ＭＳ Ｐゴシック" panose="020B0600070205080204" pitchFamily="50" charset="-128"/>
                <a:ea typeface="ＭＳ Ｐゴシック" panose="020B0600070205080204" pitchFamily="50" charset="-128"/>
              </a:rPr>
              <a:t>事例の背景（前提条件など）</a:t>
            </a:r>
            <a:endParaRPr lang="en-US" altLang="ja-JP" sz="1600" b="0" kern="0" dirty="0">
              <a:solidFill>
                <a:srgbClr val="3333CC"/>
              </a:solidFill>
              <a:latin typeface="ＭＳ Ｐゴシック" panose="020B0600070205080204" pitchFamily="50" charset="-128"/>
              <a:ea typeface="ＭＳ Ｐゴシック" panose="020B0600070205080204" pitchFamily="50" charset="-128"/>
            </a:endParaRPr>
          </a:p>
          <a:p>
            <a:pPr lvl="1">
              <a:buClrTx/>
            </a:pPr>
            <a:r>
              <a:rPr lang="ja-JP" altLang="en-US" sz="1400" b="0" kern="0" dirty="0">
                <a:latin typeface="ＭＳ Ｐゴシック" panose="020B0600070205080204" pitchFamily="50" charset="-128"/>
                <a:ea typeface="ＭＳ Ｐゴシック" panose="020B0600070205080204" pitchFamily="50" charset="-128"/>
              </a:rPr>
              <a:t>お薬手帳に記録されている薬歴情報を医療機関や薬剤師と共有することは、正しい治療を受けるために重要な役割を果たす。</a:t>
            </a:r>
            <a:endParaRPr lang="en-US" altLang="ja-JP" sz="1400" b="0" kern="0" dirty="0">
              <a:latin typeface="ＭＳ Ｐゴシック" panose="020B0600070205080204" pitchFamily="50" charset="-128"/>
              <a:ea typeface="ＭＳ Ｐゴシック" panose="020B0600070205080204" pitchFamily="50" charset="-128"/>
            </a:endParaRPr>
          </a:p>
          <a:p>
            <a:pPr lvl="1">
              <a:buClrTx/>
            </a:pPr>
            <a:r>
              <a:rPr lang="ja-JP" altLang="en-US" sz="1400" b="0" kern="0" dirty="0">
                <a:latin typeface="ＭＳ Ｐゴシック" panose="020B0600070205080204" pitchFamily="50" charset="-128"/>
                <a:ea typeface="ＭＳ Ｐゴシック" panose="020B0600070205080204" pitchFamily="50" charset="-128"/>
              </a:rPr>
              <a:t>お薬手帳は本人が管理するもので、プライバシー性の高い薬歴情報が記載されている。新たな薬を処方された場合は、欠損が起きないようお薬手帳に記載されている薬歴情報を更新する必要がある。</a:t>
            </a:r>
            <a:endParaRPr lang="en-US" altLang="ja-JP" sz="1400" b="0" kern="0" dirty="0">
              <a:latin typeface="ＭＳ Ｐゴシック" panose="020B0600070205080204" pitchFamily="50" charset="-128"/>
              <a:ea typeface="ＭＳ Ｐゴシック" panose="020B0600070205080204" pitchFamily="50" charset="-128"/>
            </a:endParaRPr>
          </a:p>
          <a:p>
            <a:pPr lvl="1">
              <a:buClrTx/>
            </a:pPr>
            <a:r>
              <a:rPr lang="ja-JP" altLang="en-US" sz="1400" b="0" kern="0" dirty="0">
                <a:latin typeface="ＭＳ Ｐゴシック" panose="020B0600070205080204" pitchFamily="50" charset="-128"/>
                <a:ea typeface="ＭＳ Ｐゴシック" panose="020B0600070205080204" pitchFamily="50" charset="-128"/>
              </a:rPr>
              <a:t>しかし処方された時にお薬手帳を持参していないなど記録の欠損が生じることも多く、医療現場において期待されるほどには薬歴情報が活用されていない状況になっている。</a:t>
            </a:r>
            <a:endParaRPr lang="en-US" altLang="ja-JP" sz="1400" b="0" kern="0" dirty="0">
              <a:latin typeface="ＭＳ Ｐゴシック" panose="020B0600070205080204" pitchFamily="50" charset="-128"/>
              <a:ea typeface="ＭＳ Ｐゴシック" panose="020B0600070205080204" pitchFamily="50" charset="-128"/>
            </a:endParaRPr>
          </a:p>
        </p:txBody>
      </p:sp>
      <p:sp>
        <p:nvSpPr>
          <p:cNvPr id="11" name="コンテンツ プレースホルダー 2">
            <a:extLst>
              <a:ext uri="{FF2B5EF4-FFF2-40B4-BE49-F238E27FC236}">
                <a16:creationId xmlns:a16="http://schemas.microsoft.com/office/drawing/2014/main" id="{4CBC3A33-2DBA-4111-95AD-C83865B8D6CB}"/>
              </a:ext>
            </a:extLst>
          </p:cNvPr>
          <p:cNvSpPr txBox="1">
            <a:spLocks/>
          </p:cNvSpPr>
          <p:nvPr/>
        </p:nvSpPr>
        <p:spPr bwMode="auto">
          <a:xfrm>
            <a:off x="395536" y="3019599"/>
            <a:ext cx="2072104" cy="3433737"/>
          </a:xfrm>
          <a:prstGeom prst="rect">
            <a:avLst/>
          </a:prstGeom>
          <a:noFill/>
          <a:ln w="25400">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lvl1pPr marL="342900" indent="-342900" algn="l" rtl="0" eaLnBrk="0" fontAlgn="base" hangingPunct="0">
              <a:spcBef>
                <a:spcPct val="20000"/>
              </a:spcBef>
              <a:spcAft>
                <a:spcPct val="0"/>
              </a:spcAft>
              <a:buClr>
                <a:srgbClr val="000066"/>
              </a:buClr>
              <a:buFont typeface="Wingdings" pitchFamily="2" charset="2"/>
              <a:buChar char="s"/>
              <a:defRPr kumimoji="1" sz="3200">
                <a:solidFill>
                  <a:srgbClr val="000066"/>
                </a:solidFill>
                <a:latin typeface="+mn-lt"/>
                <a:ea typeface="+mn-ea"/>
                <a:cs typeface="+mn-cs"/>
              </a:defRPr>
            </a:lvl1pPr>
            <a:lvl2pPr marL="742950" indent="-285750" algn="l" rtl="0" eaLnBrk="0" fontAlgn="base" hangingPunct="0">
              <a:spcBef>
                <a:spcPct val="20000"/>
              </a:spcBef>
              <a:spcAft>
                <a:spcPct val="0"/>
              </a:spcAft>
              <a:buClr>
                <a:srgbClr val="FF0000"/>
              </a:buClr>
              <a:buFont typeface="Arial" charset="0"/>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lr>
                <a:srgbClr val="000066"/>
              </a:buClr>
              <a:buFont typeface="Arial" charset="0"/>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lr>
                <a:srgbClr val="FF0000"/>
              </a:buClr>
              <a:buFont typeface="Arial" charset="0"/>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lr>
                <a:srgbClr val="000066"/>
              </a:buClr>
              <a:buFont typeface="Arial" charset="0"/>
              <a:buChar char="»"/>
              <a:defRPr kumimoji="1" sz="2000">
                <a:solidFill>
                  <a:schemeClr val="tx1"/>
                </a:solidFill>
                <a:latin typeface="+mn-lt"/>
                <a:ea typeface="+mn-ea"/>
              </a:defRPr>
            </a:lvl5pPr>
            <a:lvl6pPr marL="25146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6pPr>
            <a:lvl7pPr marL="29718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7pPr>
            <a:lvl8pPr marL="34290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8pPr>
            <a:lvl9pPr marL="38862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9pPr>
          </a:lstStyle>
          <a:p>
            <a:pPr>
              <a:buClr>
                <a:srgbClr val="0000CC"/>
              </a:buClr>
              <a:buFont typeface="Wingdings" panose="05000000000000000000" pitchFamily="2" charset="2"/>
              <a:buChar char="u"/>
            </a:pPr>
            <a:r>
              <a:rPr lang="ja-JP" altLang="en-US" sz="2000" b="0" kern="0" dirty="0">
                <a:solidFill>
                  <a:srgbClr val="3333CC"/>
                </a:solidFill>
                <a:latin typeface="ＭＳ Ｐゴシック" panose="020B0600070205080204" pitchFamily="50" charset="-128"/>
                <a:ea typeface="ＭＳ Ｐゴシック" panose="020B0600070205080204" pitchFamily="50" charset="-128"/>
              </a:rPr>
              <a:t>問題</a:t>
            </a:r>
            <a:endParaRPr lang="en-US" altLang="ja-JP" sz="2000" b="0" kern="0" dirty="0">
              <a:solidFill>
                <a:srgbClr val="3333CC"/>
              </a:solidFill>
              <a:latin typeface="ＭＳ Ｐゴシック" panose="020B0600070205080204" pitchFamily="50" charset="-128"/>
              <a:ea typeface="ＭＳ Ｐゴシック" panose="020B0600070205080204" pitchFamily="50" charset="-128"/>
            </a:endParaRPr>
          </a:p>
          <a:p>
            <a:pPr marL="0" indent="0">
              <a:buNone/>
            </a:pPr>
            <a:r>
              <a:rPr lang="ja-JP" altLang="en-US" sz="1600" b="0" kern="0" dirty="0">
                <a:solidFill>
                  <a:schemeClr val="tx1"/>
                </a:solidFill>
                <a:latin typeface="ＭＳ Ｐゴシック" panose="020B0600070205080204" pitchFamily="50" charset="-128"/>
                <a:ea typeface="ＭＳ Ｐゴシック" panose="020B0600070205080204" pitchFamily="50" charset="-128"/>
              </a:rPr>
              <a:t>お薬手帳は、常には持ち歩かれない傾向がある</a:t>
            </a:r>
            <a:endParaRPr lang="en-US" altLang="ja-JP" sz="1600" b="0" kern="0" dirty="0">
              <a:solidFill>
                <a:schemeClr val="tx1"/>
              </a:solidFill>
              <a:latin typeface="ＭＳ Ｐゴシック" panose="020B0600070205080204" pitchFamily="50" charset="-128"/>
              <a:ea typeface="ＭＳ Ｐゴシック" panose="020B0600070205080204" pitchFamily="50" charset="-128"/>
            </a:endParaRPr>
          </a:p>
          <a:p>
            <a:pPr marL="0" indent="0">
              <a:buNone/>
            </a:pPr>
            <a:endParaRPr lang="en-US" altLang="ja-JP" sz="1600" b="0" kern="0" dirty="0">
              <a:solidFill>
                <a:schemeClr val="tx1"/>
              </a:solidFill>
              <a:latin typeface="ＭＳ Ｐゴシック" panose="020B0600070205080204" pitchFamily="50" charset="-128"/>
              <a:ea typeface="ＭＳ Ｐゴシック" panose="020B0600070205080204" pitchFamily="50" charset="-128"/>
            </a:endParaRPr>
          </a:p>
          <a:p>
            <a:pPr marL="0" lvl="0" indent="0">
              <a:buNone/>
              <a:defRPr/>
            </a:pPr>
            <a:r>
              <a:rPr lang="ja-JP" altLang="en-US" sz="1600" b="0" u="sng" kern="0" dirty="0">
                <a:solidFill>
                  <a:srgbClr val="3333CC"/>
                </a:solidFill>
                <a:latin typeface="ＭＳ Ｐゴシック" panose="020B0600070205080204" pitchFamily="50" charset="-128"/>
                <a:ea typeface="ＭＳ Ｐゴシック" panose="020B0600070205080204" pitchFamily="50" charset="-128"/>
              </a:rPr>
              <a:t>ゴールイメージ</a:t>
            </a:r>
            <a:endParaRPr lang="en-US" altLang="ja-JP" sz="1600" b="0" u="sng" kern="0" dirty="0">
              <a:solidFill>
                <a:srgbClr val="3333CC"/>
              </a:solidFill>
              <a:latin typeface="ＭＳ Ｐゴシック" panose="020B0600070205080204" pitchFamily="50" charset="-128"/>
              <a:ea typeface="ＭＳ Ｐゴシック" panose="020B0600070205080204" pitchFamily="50" charset="-128"/>
            </a:endParaRPr>
          </a:p>
          <a:p>
            <a:pPr marL="0" lvl="0" indent="0">
              <a:buNone/>
              <a:defRPr/>
            </a:pPr>
            <a:r>
              <a:rPr lang="ja-JP" altLang="en-US" sz="1600" b="0" kern="0" dirty="0">
                <a:solidFill>
                  <a:srgbClr val="000000"/>
                </a:solidFill>
                <a:latin typeface="ＭＳ Ｐゴシック"/>
                <a:ea typeface="ＭＳ Ｐゴシック"/>
              </a:rPr>
              <a:t>持ち歩かれて薬歴情報が活用される</a:t>
            </a:r>
          </a:p>
        </p:txBody>
      </p:sp>
      <p:sp>
        <p:nvSpPr>
          <p:cNvPr id="12" name="コンテンツ プレースホルダー 2">
            <a:extLst>
              <a:ext uri="{FF2B5EF4-FFF2-40B4-BE49-F238E27FC236}">
                <a16:creationId xmlns:a16="http://schemas.microsoft.com/office/drawing/2014/main" id="{67F8798F-2E14-44E7-B80E-6AB74CC5E6FD}"/>
              </a:ext>
            </a:extLst>
          </p:cNvPr>
          <p:cNvSpPr txBox="1">
            <a:spLocks/>
          </p:cNvSpPr>
          <p:nvPr/>
        </p:nvSpPr>
        <p:spPr bwMode="auto">
          <a:xfrm>
            <a:off x="6228184" y="3019598"/>
            <a:ext cx="2491825" cy="3433738"/>
          </a:xfrm>
          <a:prstGeom prst="rect">
            <a:avLst/>
          </a:prstGeom>
          <a:noFill/>
          <a:ln w="25400">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rmAutofit lnSpcReduction="10000"/>
          </a:bodyPr>
          <a:lstStyle>
            <a:lvl1pPr marL="342900" indent="-342900" algn="l" rtl="0" eaLnBrk="0" fontAlgn="base" hangingPunct="0">
              <a:spcBef>
                <a:spcPct val="20000"/>
              </a:spcBef>
              <a:spcAft>
                <a:spcPct val="0"/>
              </a:spcAft>
              <a:buClr>
                <a:srgbClr val="000066"/>
              </a:buClr>
              <a:buFont typeface="Wingdings" pitchFamily="2" charset="2"/>
              <a:buChar char="s"/>
              <a:defRPr kumimoji="1" sz="3200">
                <a:solidFill>
                  <a:srgbClr val="000066"/>
                </a:solidFill>
                <a:latin typeface="+mn-lt"/>
                <a:ea typeface="+mn-ea"/>
                <a:cs typeface="+mn-cs"/>
              </a:defRPr>
            </a:lvl1pPr>
            <a:lvl2pPr marL="742950" indent="-285750" algn="l" rtl="0" eaLnBrk="0" fontAlgn="base" hangingPunct="0">
              <a:spcBef>
                <a:spcPct val="20000"/>
              </a:spcBef>
              <a:spcAft>
                <a:spcPct val="0"/>
              </a:spcAft>
              <a:buClr>
                <a:srgbClr val="FF0000"/>
              </a:buClr>
              <a:buFont typeface="Arial" charset="0"/>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lr>
                <a:srgbClr val="000066"/>
              </a:buClr>
              <a:buFont typeface="Arial" charset="0"/>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lr>
                <a:srgbClr val="FF0000"/>
              </a:buClr>
              <a:buFont typeface="Arial" charset="0"/>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lr>
                <a:srgbClr val="000066"/>
              </a:buClr>
              <a:buFont typeface="Arial" charset="0"/>
              <a:buChar char="»"/>
              <a:defRPr kumimoji="1" sz="2000">
                <a:solidFill>
                  <a:schemeClr val="tx1"/>
                </a:solidFill>
                <a:latin typeface="+mn-lt"/>
                <a:ea typeface="+mn-ea"/>
              </a:defRPr>
            </a:lvl5pPr>
            <a:lvl6pPr marL="25146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6pPr>
            <a:lvl7pPr marL="29718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7pPr>
            <a:lvl8pPr marL="34290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8pPr>
            <a:lvl9pPr marL="38862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9pPr>
          </a:lstStyle>
          <a:p>
            <a:pPr>
              <a:buClr>
                <a:srgbClr val="0000CC"/>
              </a:buClr>
              <a:buFont typeface="Wingdings" panose="05000000000000000000" pitchFamily="2" charset="2"/>
              <a:buChar char="u"/>
            </a:pPr>
            <a:r>
              <a:rPr lang="ja-JP" altLang="en-US" sz="2000" b="0" kern="0" dirty="0">
                <a:solidFill>
                  <a:srgbClr val="3333CC"/>
                </a:solidFill>
                <a:latin typeface="ＭＳ Ｐゴシック" panose="020B0600070205080204" pitchFamily="50" charset="-128"/>
                <a:ea typeface="ＭＳ Ｐゴシック" panose="020B0600070205080204" pitchFamily="50" charset="-128"/>
              </a:rPr>
              <a:t>解決のイメージ</a:t>
            </a:r>
            <a:endParaRPr lang="en-US" altLang="ja-JP" sz="2000" b="0" kern="0" dirty="0">
              <a:solidFill>
                <a:srgbClr val="3333CC"/>
              </a:solidFill>
              <a:latin typeface="ＭＳ Ｐゴシック" panose="020B0600070205080204" pitchFamily="50" charset="-128"/>
              <a:ea typeface="ＭＳ Ｐゴシック" panose="020B0600070205080204" pitchFamily="50" charset="-128"/>
            </a:endParaRPr>
          </a:p>
          <a:p>
            <a:pPr marL="216000" lvl="0" indent="-216000">
              <a:spcBef>
                <a:spcPts val="600"/>
              </a:spcBef>
              <a:buSzPct val="137000"/>
              <a:defRPr/>
            </a:pPr>
            <a:r>
              <a:rPr lang="ja-JP" altLang="en-US" sz="1600" b="0" kern="0" dirty="0">
                <a:solidFill>
                  <a:srgbClr val="000000"/>
                </a:solidFill>
                <a:latin typeface="ＭＳ Ｐゴシック"/>
                <a:ea typeface="ＭＳ Ｐゴシック"/>
              </a:rPr>
              <a:t>携帯率の高い（携帯性の良い）手段を用いた仕組みとする</a:t>
            </a:r>
            <a:endParaRPr lang="en-US" altLang="ja-JP" sz="1600" b="0" kern="0" dirty="0">
              <a:solidFill>
                <a:srgbClr val="000000"/>
              </a:solidFill>
              <a:latin typeface="ＭＳ Ｐゴシック"/>
              <a:ea typeface="ＭＳ Ｐゴシック"/>
            </a:endParaRPr>
          </a:p>
          <a:p>
            <a:pPr marL="463550" lvl="1">
              <a:spcBef>
                <a:spcPts val="600"/>
              </a:spcBef>
              <a:buClr>
                <a:srgbClr val="000066"/>
              </a:buClr>
              <a:buSzPct val="137000"/>
              <a:buFont typeface="Arial" panose="020B0604020202020204" pitchFamily="34" charset="0"/>
              <a:buChar char="•"/>
              <a:defRPr/>
            </a:pPr>
            <a:r>
              <a:rPr lang="ja-JP" altLang="en-US" sz="1400" b="0" kern="0" dirty="0">
                <a:solidFill>
                  <a:srgbClr val="000000"/>
                </a:solidFill>
                <a:latin typeface="ＭＳ Ｐゴシック"/>
                <a:ea typeface="ＭＳ Ｐゴシック"/>
              </a:rPr>
              <a:t>なお共有される情報の内容やプライバシー保護のレベルが低下しないようにする</a:t>
            </a:r>
            <a:endParaRPr lang="en-US" altLang="ja-JP" sz="1400" b="0" kern="0" dirty="0">
              <a:solidFill>
                <a:srgbClr val="000000"/>
              </a:solidFill>
              <a:latin typeface="ＭＳ Ｐゴシック"/>
              <a:ea typeface="ＭＳ Ｐゴシック"/>
            </a:endParaRPr>
          </a:p>
          <a:p>
            <a:pPr marL="616050" lvl="1" indent="-216000">
              <a:spcBef>
                <a:spcPts val="600"/>
              </a:spcBef>
              <a:buClr>
                <a:srgbClr val="000066"/>
              </a:buClr>
              <a:buSzPct val="137000"/>
              <a:buFont typeface="Wingdings" pitchFamily="2" charset="2"/>
              <a:buChar char="s"/>
              <a:defRPr/>
            </a:pPr>
            <a:endParaRPr lang="en-US" altLang="ja-JP" sz="800" b="0" kern="0" dirty="0">
              <a:solidFill>
                <a:srgbClr val="000000"/>
              </a:solidFill>
              <a:latin typeface="ＭＳ Ｐゴシック"/>
              <a:ea typeface="ＭＳ Ｐゴシック"/>
            </a:endParaRPr>
          </a:p>
          <a:p>
            <a:pPr marL="0" indent="0">
              <a:spcBef>
                <a:spcPct val="0"/>
              </a:spcBef>
              <a:buClr>
                <a:srgbClr val="0000CC"/>
              </a:buClr>
              <a:buNone/>
            </a:pPr>
            <a:r>
              <a:rPr lang="ja-JP" altLang="en-US" sz="1600" b="0" u="sng" kern="0" dirty="0">
                <a:solidFill>
                  <a:srgbClr val="3333CC"/>
                </a:solidFill>
                <a:latin typeface="ＭＳ Ｐゴシック" panose="020B0600070205080204" pitchFamily="50" charset="-128"/>
                <a:ea typeface="ＭＳ Ｐゴシック" panose="020B0600070205080204" pitchFamily="50" charset="-128"/>
              </a:rPr>
              <a:t>ゴールイメージとの関係</a:t>
            </a:r>
            <a:endParaRPr lang="en-US" altLang="ja-JP" sz="1600" b="0" u="sng" kern="0" dirty="0">
              <a:solidFill>
                <a:srgbClr val="3333CC"/>
              </a:solidFill>
              <a:latin typeface="ＭＳ Ｐゴシック" panose="020B0600070205080204" pitchFamily="50" charset="-128"/>
              <a:ea typeface="ＭＳ Ｐゴシック" panose="020B0600070205080204" pitchFamily="50" charset="-128"/>
            </a:endParaRPr>
          </a:p>
          <a:p>
            <a:pPr marL="0" indent="0">
              <a:spcBef>
                <a:spcPts val="600"/>
              </a:spcBef>
              <a:buSzPct val="137000"/>
              <a:buNone/>
              <a:defRPr/>
            </a:pPr>
            <a:r>
              <a:rPr lang="ja-JP" altLang="en-US" sz="1600" b="0" kern="0" dirty="0">
                <a:solidFill>
                  <a:srgbClr val="000000"/>
                </a:solidFill>
                <a:latin typeface="ＭＳ Ｐゴシック"/>
                <a:ea typeface="ＭＳ Ｐゴシック"/>
              </a:rPr>
              <a:t>上記を実現することで、記録の欠損を防ぎ、治療時での薬歴情報活用を促進する</a:t>
            </a:r>
          </a:p>
        </p:txBody>
      </p:sp>
      <p:sp>
        <p:nvSpPr>
          <p:cNvPr id="13" name="テキスト ボックス 12">
            <a:extLst>
              <a:ext uri="{FF2B5EF4-FFF2-40B4-BE49-F238E27FC236}">
                <a16:creationId xmlns:a16="http://schemas.microsoft.com/office/drawing/2014/main" id="{74E9B2FA-A04C-4C54-ACDE-DACF65943E54}"/>
              </a:ext>
            </a:extLst>
          </p:cNvPr>
          <p:cNvSpPr txBox="1"/>
          <p:nvPr/>
        </p:nvSpPr>
        <p:spPr>
          <a:xfrm>
            <a:off x="361540" y="260648"/>
            <a:ext cx="8324473" cy="769441"/>
          </a:xfrm>
          <a:prstGeom prst="rect">
            <a:avLst/>
          </a:prstGeom>
          <a:noFill/>
          <a:ln>
            <a:noFill/>
          </a:ln>
        </p:spPr>
        <p:txBody>
          <a:bodyPr wrap="square" rtlCol="0">
            <a:spAutoFit/>
          </a:bodyPr>
          <a:lstStyle/>
          <a:p>
            <a:pPr marL="342900" indent="-342900">
              <a:buSzPct val="100000"/>
              <a:buFont typeface="Wingdings" panose="05000000000000000000" pitchFamily="2" charset="2"/>
              <a:buChar char="u"/>
            </a:pPr>
            <a:r>
              <a:rPr kumimoji="1" lang="ja-JP" altLang="en-US" dirty="0">
                <a:solidFill>
                  <a:srgbClr val="FF0000"/>
                </a:solidFill>
                <a:latin typeface="ＭＳ Ｐゴシック" panose="020B0600070205080204" pitchFamily="50" charset="-128"/>
              </a:rPr>
              <a:t>シート</a:t>
            </a:r>
            <a:r>
              <a:rPr kumimoji="1" lang="en-US" altLang="ja-JP" dirty="0">
                <a:solidFill>
                  <a:srgbClr val="FF0000"/>
                </a:solidFill>
                <a:latin typeface="ＭＳ Ｐゴシック" panose="020B0600070205080204" pitchFamily="50" charset="-128"/>
              </a:rPr>
              <a:t>A</a:t>
            </a:r>
            <a:r>
              <a:rPr kumimoji="1" lang="ja-JP" altLang="en-US" dirty="0">
                <a:solidFill>
                  <a:srgbClr val="FF0000"/>
                </a:solidFill>
                <a:latin typeface="ＭＳ Ｐゴシック" panose="020B0600070205080204" pitchFamily="50" charset="-128"/>
              </a:rPr>
              <a:t>サンプル　お薬手帳</a:t>
            </a:r>
            <a:endParaRPr kumimoji="1" lang="en-US" altLang="ja-JP" dirty="0">
              <a:solidFill>
                <a:srgbClr val="FF0000"/>
              </a:solidFill>
              <a:latin typeface="ＭＳ Ｐゴシック" panose="020B0600070205080204" pitchFamily="50" charset="-128"/>
            </a:endParaRPr>
          </a:p>
          <a:p>
            <a:pPr>
              <a:buSzPct val="100000"/>
            </a:pPr>
            <a:r>
              <a:rPr kumimoji="1" lang="ja-JP" altLang="en-US" sz="2000" dirty="0">
                <a:solidFill>
                  <a:srgbClr val="FF0000"/>
                </a:solidFill>
                <a:latin typeface="ＭＳ Ｐゴシック" panose="020B0600070205080204" pitchFamily="50" charset="-128"/>
              </a:rPr>
              <a:t>　前提条件の特徴　問題、</a:t>
            </a:r>
            <a:r>
              <a:rPr lang="ja-JP" altLang="en-US" sz="2000" dirty="0">
                <a:solidFill>
                  <a:srgbClr val="FF0000"/>
                </a:solidFill>
                <a:latin typeface="ＭＳ Ｐゴシック" panose="020B0600070205080204" pitchFamily="50" charset="-128"/>
              </a:rPr>
              <a:t>分析の内容と解決の方向性</a:t>
            </a:r>
            <a:r>
              <a:rPr kumimoji="1" lang="ja-JP" altLang="en-US" sz="2000" dirty="0">
                <a:solidFill>
                  <a:srgbClr val="FF0000"/>
                </a:solidFill>
                <a:latin typeface="ＭＳ Ｐゴシック" panose="020B0600070205080204" pitchFamily="50" charset="-128"/>
              </a:rPr>
              <a:t>、解決の</a:t>
            </a:r>
            <a:r>
              <a:rPr lang="ja-JP" altLang="en-US" sz="2000" dirty="0">
                <a:solidFill>
                  <a:srgbClr val="FF0000"/>
                </a:solidFill>
                <a:latin typeface="ＭＳ Ｐゴシック" panose="020B0600070205080204" pitchFamily="50" charset="-128"/>
              </a:rPr>
              <a:t>イメージ</a:t>
            </a:r>
            <a:endParaRPr kumimoji="1" lang="ja-JP" altLang="en-US" sz="2000" dirty="0">
              <a:solidFill>
                <a:srgbClr val="FF0000"/>
              </a:solidFill>
              <a:latin typeface="ＭＳ Ｐゴシック" panose="020B0600070205080204" pitchFamily="50" charset="-128"/>
            </a:endParaRPr>
          </a:p>
        </p:txBody>
      </p:sp>
      <p:sp>
        <p:nvSpPr>
          <p:cNvPr id="14" name="テキスト ボックス 13">
            <a:extLst>
              <a:ext uri="{FF2B5EF4-FFF2-40B4-BE49-F238E27FC236}">
                <a16:creationId xmlns:a16="http://schemas.microsoft.com/office/drawing/2014/main" id="{4FB186BF-F467-4FBD-904F-CBBEACBD4E03}"/>
              </a:ext>
            </a:extLst>
          </p:cNvPr>
          <p:cNvSpPr txBox="1"/>
          <p:nvPr/>
        </p:nvSpPr>
        <p:spPr>
          <a:xfrm>
            <a:off x="2658716" y="3019599"/>
            <a:ext cx="3409986" cy="3433737"/>
          </a:xfrm>
          <a:prstGeom prst="rect">
            <a:avLst/>
          </a:prstGeom>
          <a:noFill/>
          <a:ln w="25400">
            <a:solidFill>
              <a:srgbClr val="0070C0"/>
            </a:solidFill>
          </a:ln>
        </p:spPr>
        <p:txBody>
          <a:bodyPr wrap="square" rtlCol="0">
            <a:noAutofit/>
          </a:bodyPr>
          <a:lstStyle/>
          <a:p>
            <a:pPr marL="342900" indent="-342900">
              <a:buSzPct val="100000"/>
              <a:buFont typeface="Wingdings" panose="05000000000000000000" pitchFamily="2" charset="2"/>
              <a:buChar char="u"/>
            </a:pPr>
            <a:r>
              <a:rPr lang="ja-JP" altLang="en-US" sz="2000" dirty="0">
                <a:solidFill>
                  <a:srgbClr val="0000CC"/>
                </a:solidFill>
                <a:latin typeface="+mn-ea"/>
              </a:rPr>
              <a:t>問題</a:t>
            </a:r>
            <a:r>
              <a:rPr lang="ja-JP" altLang="en-US" sz="2000" b="0" dirty="0">
                <a:solidFill>
                  <a:srgbClr val="3333CC"/>
                </a:solidFill>
                <a:latin typeface="ＭＳ Ｐゴシック" panose="020B0600070205080204" pitchFamily="50" charset="-128"/>
              </a:rPr>
              <a:t>分</a:t>
            </a:r>
            <a:r>
              <a:rPr kumimoji="1" lang="ja-JP" altLang="en-US" sz="2000" b="0" dirty="0">
                <a:solidFill>
                  <a:srgbClr val="3333CC"/>
                </a:solidFill>
                <a:latin typeface="ＭＳ Ｐゴシック" panose="020B0600070205080204" pitchFamily="50" charset="-128"/>
              </a:rPr>
              <a:t>析の内容と</a:t>
            </a:r>
            <a:endParaRPr kumimoji="1" lang="en-US" altLang="ja-JP" sz="2000" b="0" dirty="0">
              <a:solidFill>
                <a:srgbClr val="3333CC"/>
              </a:solidFill>
              <a:latin typeface="ＭＳ Ｐゴシック" panose="020B0600070205080204" pitchFamily="50" charset="-128"/>
            </a:endParaRPr>
          </a:p>
          <a:p>
            <a:pPr>
              <a:buSzPct val="100000"/>
            </a:pPr>
            <a:r>
              <a:rPr lang="ja-JP" altLang="en-US" sz="2000" b="0" dirty="0">
                <a:solidFill>
                  <a:srgbClr val="3333CC"/>
                </a:solidFill>
                <a:latin typeface="ＭＳ Ｐゴシック" panose="020B0600070205080204" pitchFamily="50" charset="-128"/>
              </a:rPr>
              <a:t>　　</a:t>
            </a:r>
            <a:r>
              <a:rPr kumimoji="1" lang="ja-JP" altLang="en-US" sz="2000" b="0" dirty="0">
                <a:solidFill>
                  <a:srgbClr val="3333CC"/>
                </a:solidFill>
                <a:latin typeface="ＭＳ Ｐゴシック" panose="020B0600070205080204" pitchFamily="50" charset="-128"/>
              </a:rPr>
              <a:t>解決の</a:t>
            </a:r>
            <a:r>
              <a:rPr lang="ja-JP" altLang="en-US" sz="2000" b="0" dirty="0">
                <a:solidFill>
                  <a:srgbClr val="3333CC"/>
                </a:solidFill>
                <a:latin typeface="ＭＳ Ｐゴシック" panose="020B0600070205080204" pitchFamily="50" charset="-128"/>
              </a:rPr>
              <a:t>方向性</a:t>
            </a:r>
            <a:endParaRPr lang="en-US" altLang="ja-JP" sz="1600" b="0" dirty="0">
              <a:latin typeface="ＭＳ Ｐゴシック" panose="020B0600070205080204" pitchFamily="50" charset="-128"/>
            </a:endParaRPr>
          </a:p>
          <a:p>
            <a:pPr>
              <a:buSzPct val="35000"/>
            </a:pPr>
            <a:r>
              <a:rPr lang="ja-JP" altLang="en-US" sz="1400" b="0" dirty="0">
                <a:latin typeface="ＭＳ Ｐゴシック" panose="020B0600070205080204" pitchFamily="50" charset="-128"/>
              </a:rPr>
              <a:t>問題解決に向けた課題の候補</a:t>
            </a:r>
            <a:endParaRPr lang="en-US" altLang="ja-JP" sz="1400" b="0" dirty="0">
              <a:latin typeface="ＭＳ Ｐゴシック" panose="020B0600070205080204" pitchFamily="50" charset="-128"/>
            </a:endParaRPr>
          </a:p>
          <a:p>
            <a:pPr>
              <a:buSzPct val="35000"/>
            </a:pPr>
            <a:r>
              <a:rPr lang="ja-JP" altLang="en-US" sz="1400" b="0" dirty="0">
                <a:latin typeface="ＭＳ Ｐゴシック" panose="020B0600070205080204" pitchFamily="50" charset="-128"/>
              </a:rPr>
              <a:t>①現行のお薬手帳を携帯したくなるような施策を導入する</a:t>
            </a:r>
            <a:endParaRPr lang="en-US" altLang="ja-JP" sz="1400" b="0" dirty="0">
              <a:latin typeface="ＭＳ Ｐゴシック" panose="020B0600070205080204" pitchFamily="50" charset="-128"/>
            </a:endParaRPr>
          </a:p>
          <a:p>
            <a:pPr>
              <a:buSzPct val="35000"/>
            </a:pPr>
            <a:r>
              <a:rPr lang="ja-JP" altLang="en-US" sz="1400" b="0" dirty="0">
                <a:latin typeface="ＭＳ Ｐゴシック" panose="020B0600070205080204" pitchFamily="50" charset="-128"/>
              </a:rPr>
              <a:t>②</a:t>
            </a:r>
            <a:r>
              <a:rPr lang="ja-JP" altLang="en-US" sz="1400" b="0" kern="0" dirty="0">
                <a:latin typeface="ＭＳ Ｐゴシック" panose="020B0600070205080204" pitchFamily="50" charset="-128"/>
              </a:rPr>
              <a:t>現行のお薬手帳に代わる、携帯性の良い新たな仕組みを導入する</a:t>
            </a:r>
            <a:endParaRPr lang="en-US" altLang="ja-JP" sz="1400" b="0" kern="0" dirty="0">
              <a:latin typeface="ＭＳ Ｐゴシック" panose="020B0600070205080204" pitchFamily="50" charset="-128"/>
            </a:endParaRPr>
          </a:p>
          <a:p>
            <a:pPr>
              <a:buSzPct val="35000"/>
            </a:pPr>
            <a:endParaRPr lang="en-US" altLang="ja-JP" sz="1400" b="0" kern="0" dirty="0">
              <a:solidFill>
                <a:srgbClr val="FF0000"/>
              </a:solidFill>
              <a:latin typeface="ＭＳ Ｐゴシック" panose="020B0600070205080204" pitchFamily="50" charset="-128"/>
            </a:endParaRPr>
          </a:p>
          <a:p>
            <a:pPr marL="92075" lvl="0" eaLnBrk="1" hangingPunct="1">
              <a:buSzPct val="35000"/>
              <a:defRPr/>
            </a:pPr>
            <a:r>
              <a:rPr lang="ja-JP" altLang="en-US" sz="1400" b="0" dirty="0">
                <a:solidFill>
                  <a:srgbClr val="000000"/>
                </a:solidFill>
                <a:latin typeface="ＭＳ Ｐゴシック"/>
                <a:ea typeface="ＭＳ Ｐゴシック"/>
              </a:rPr>
              <a:t>⇒（優先課題）</a:t>
            </a:r>
          </a:p>
          <a:p>
            <a:pPr marL="92075" lvl="0" eaLnBrk="1" hangingPunct="1">
              <a:buSzPct val="35000"/>
              <a:defRPr/>
            </a:pPr>
            <a:r>
              <a:rPr lang="en-US" altLang="ja-JP" sz="1400" b="0" dirty="0">
                <a:solidFill>
                  <a:srgbClr val="000000"/>
                </a:solidFill>
                <a:latin typeface="ＭＳ Ｐゴシック"/>
                <a:ea typeface="ＭＳ Ｐゴシック"/>
              </a:rPr>
              <a:t>①</a:t>
            </a:r>
            <a:r>
              <a:rPr lang="ja-JP" altLang="en-US" sz="1400" b="0" dirty="0">
                <a:solidFill>
                  <a:srgbClr val="000000"/>
                </a:solidFill>
                <a:latin typeface="ＭＳ Ｐゴシック"/>
                <a:ea typeface="ＭＳ Ｐゴシック"/>
              </a:rPr>
              <a:t>では施策の反応に個人差が生じやすいため、 ②の方向で携帯率を高めることで、より確実な薬歴情報の最新化を進め、共有の促進につなげる</a:t>
            </a:r>
          </a:p>
          <a:p>
            <a:pPr>
              <a:buSzPct val="35000"/>
            </a:pPr>
            <a:endParaRPr lang="en-US" altLang="ja-JP" sz="1200" b="0" dirty="0">
              <a:latin typeface="ＭＳ Ｐゴシック" panose="020B0600070205080204" pitchFamily="50" charset="-128"/>
            </a:endParaRPr>
          </a:p>
          <a:p>
            <a:pPr marL="342900" indent="-342900">
              <a:buSzPct val="35000"/>
              <a:buFont typeface="Wingdings" panose="05000000000000000000" pitchFamily="2" charset="2"/>
              <a:buChar char="u"/>
            </a:pPr>
            <a:endParaRPr kumimoji="1" lang="ja-JP" altLang="en-US" sz="2000" b="0" dirty="0">
              <a:latin typeface="ＭＳ Ｐゴシック" panose="020B0600070205080204" pitchFamily="50" charset="-128"/>
            </a:endParaRPr>
          </a:p>
        </p:txBody>
      </p:sp>
      <p:sp>
        <p:nvSpPr>
          <p:cNvPr id="19" name="矢印: 右 18">
            <a:extLst>
              <a:ext uri="{FF2B5EF4-FFF2-40B4-BE49-F238E27FC236}">
                <a16:creationId xmlns:a16="http://schemas.microsoft.com/office/drawing/2014/main" id="{2800F6C5-1A04-4777-9338-EB54863FB4B1}"/>
              </a:ext>
            </a:extLst>
          </p:cNvPr>
          <p:cNvSpPr/>
          <p:nvPr/>
        </p:nvSpPr>
        <p:spPr>
          <a:xfrm>
            <a:off x="2483437" y="4004196"/>
            <a:ext cx="159482" cy="432048"/>
          </a:xfrm>
          <a:prstGeom prst="rightArrow">
            <a:avLst/>
          </a:prstGeom>
          <a:solidFill>
            <a:srgbClr val="3333CC"/>
          </a:solidFill>
          <a:ln>
            <a:solidFill>
              <a:srgbClr val="3333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b="0">
              <a:latin typeface="ＭＳ Ｐゴシック" panose="020B0600070205080204" pitchFamily="50" charset="-128"/>
              <a:ea typeface="ＭＳ Ｐゴシック" panose="020B0600070205080204" pitchFamily="50" charset="-128"/>
            </a:endParaRPr>
          </a:p>
        </p:txBody>
      </p:sp>
      <p:sp>
        <p:nvSpPr>
          <p:cNvPr id="20" name="矢印: 右 19">
            <a:extLst>
              <a:ext uri="{FF2B5EF4-FFF2-40B4-BE49-F238E27FC236}">
                <a16:creationId xmlns:a16="http://schemas.microsoft.com/office/drawing/2014/main" id="{C1C16082-1EDF-4BCA-B0D1-86158D8941DB}"/>
              </a:ext>
            </a:extLst>
          </p:cNvPr>
          <p:cNvSpPr/>
          <p:nvPr/>
        </p:nvSpPr>
        <p:spPr>
          <a:xfrm>
            <a:off x="6068702" y="4004196"/>
            <a:ext cx="159482" cy="432048"/>
          </a:xfrm>
          <a:prstGeom prst="rightArrow">
            <a:avLst/>
          </a:prstGeom>
          <a:solidFill>
            <a:srgbClr val="3333CC"/>
          </a:solidFill>
          <a:ln>
            <a:solidFill>
              <a:srgbClr val="3333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b="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3803014013"/>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コンテンツ プレースホルダー 2">
            <a:extLst>
              <a:ext uri="{FF2B5EF4-FFF2-40B4-BE49-F238E27FC236}">
                <a16:creationId xmlns:a16="http://schemas.microsoft.com/office/drawing/2014/main" id="{D74403DE-8D9A-4485-A73C-6F6A266EB7DA}"/>
              </a:ext>
            </a:extLst>
          </p:cNvPr>
          <p:cNvSpPr txBox="1">
            <a:spLocks/>
          </p:cNvSpPr>
          <p:nvPr/>
        </p:nvSpPr>
        <p:spPr bwMode="auto">
          <a:xfrm>
            <a:off x="395536" y="764704"/>
            <a:ext cx="8324473" cy="2232248"/>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108000" tIns="45720" rIns="91440" bIns="45720" numCol="1" anchor="t" anchorCtr="0" compatLnSpc="1">
            <a:prstTxWarp prst="textNoShape">
              <a:avLst/>
            </a:prstTxWarp>
            <a:normAutofit/>
          </a:bodyPr>
          <a:lstStyle>
            <a:lvl1pPr marL="342900" indent="-342900" algn="l" rtl="0" eaLnBrk="0" fontAlgn="base" hangingPunct="0">
              <a:spcBef>
                <a:spcPct val="20000"/>
              </a:spcBef>
              <a:spcAft>
                <a:spcPct val="0"/>
              </a:spcAft>
              <a:buClr>
                <a:srgbClr val="000066"/>
              </a:buClr>
              <a:buFont typeface="Wingdings" pitchFamily="2" charset="2"/>
              <a:buChar char="s"/>
              <a:defRPr kumimoji="1" sz="3200">
                <a:solidFill>
                  <a:srgbClr val="000066"/>
                </a:solidFill>
                <a:latin typeface="+mn-lt"/>
                <a:ea typeface="+mn-ea"/>
                <a:cs typeface="+mn-cs"/>
              </a:defRPr>
            </a:lvl1pPr>
            <a:lvl2pPr marL="742950" indent="-285750" algn="l" rtl="0" eaLnBrk="0" fontAlgn="base" hangingPunct="0">
              <a:spcBef>
                <a:spcPct val="20000"/>
              </a:spcBef>
              <a:spcAft>
                <a:spcPct val="0"/>
              </a:spcAft>
              <a:buClr>
                <a:srgbClr val="FF0000"/>
              </a:buClr>
              <a:buFont typeface="Arial" charset="0"/>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lr>
                <a:srgbClr val="000066"/>
              </a:buClr>
              <a:buFont typeface="Arial" charset="0"/>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lr>
                <a:srgbClr val="FF0000"/>
              </a:buClr>
              <a:buFont typeface="Arial" charset="0"/>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lr>
                <a:srgbClr val="000066"/>
              </a:buClr>
              <a:buFont typeface="Arial" charset="0"/>
              <a:buChar char="»"/>
              <a:defRPr kumimoji="1" sz="2000">
                <a:solidFill>
                  <a:schemeClr val="tx1"/>
                </a:solidFill>
                <a:latin typeface="+mn-lt"/>
                <a:ea typeface="+mn-ea"/>
              </a:defRPr>
            </a:lvl5pPr>
            <a:lvl6pPr marL="25146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6pPr>
            <a:lvl7pPr marL="29718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7pPr>
            <a:lvl8pPr marL="34290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8pPr>
            <a:lvl9pPr marL="38862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9pPr>
          </a:lstStyle>
          <a:p>
            <a:r>
              <a:rPr lang="ja-JP" altLang="en-US" sz="1600" b="0" kern="0" dirty="0">
                <a:solidFill>
                  <a:srgbClr val="3333CC"/>
                </a:solidFill>
                <a:latin typeface="ＭＳ Ｐゴシック" panose="020B0600070205080204" pitchFamily="50" charset="-128"/>
                <a:ea typeface="ＭＳ Ｐゴシック" panose="020B0600070205080204" pitchFamily="50" charset="-128"/>
              </a:rPr>
              <a:t>事例の背景（前提条件など）</a:t>
            </a:r>
            <a:endParaRPr lang="en-US" altLang="ja-JP" sz="1600" b="0" kern="0" dirty="0">
              <a:solidFill>
                <a:srgbClr val="3333CC"/>
              </a:solidFill>
              <a:latin typeface="ＭＳ Ｐゴシック" panose="020B0600070205080204" pitchFamily="50" charset="-128"/>
              <a:ea typeface="ＭＳ Ｐゴシック" panose="020B0600070205080204" pitchFamily="50" charset="-128"/>
            </a:endParaRPr>
          </a:p>
        </p:txBody>
      </p:sp>
      <p:sp>
        <p:nvSpPr>
          <p:cNvPr id="11" name="コンテンツ プレースホルダー 2">
            <a:extLst>
              <a:ext uri="{FF2B5EF4-FFF2-40B4-BE49-F238E27FC236}">
                <a16:creationId xmlns:a16="http://schemas.microsoft.com/office/drawing/2014/main" id="{4CBC3A33-2DBA-4111-95AD-C83865B8D6CB}"/>
              </a:ext>
            </a:extLst>
          </p:cNvPr>
          <p:cNvSpPr txBox="1">
            <a:spLocks/>
          </p:cNvSpPr>
          <p:nvPr/>
        </p:nvSpPr>
        <p:spPr bwMode="auto">
          <a:xfrm>
            <a:off x="395536" y="3019599"/>
            <a:ext cx="2072104" cy="3433737"/>
          </a:xfrm>
          <a:prstGeom prst="rect">
            <a:avLst/>
          </a:prstGeom>
          <a:noFill/>
          <a:ln w="25400">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lvl1pPr marL="342900" indent="-342900" algn="l" rtl="0" eaLnBrk="0" fontAlgn="base" hangingPunct="0">
              <a:spcBef>
                <a:spcPct val="20000"/>
              </a:spcBef>
              <a:spcAft>
                <a:spcPct val="0"/>
              </a:spcAft>
              <a:buClr>
                <a:srgbClr val="000066"/>
              </a:buClr>
              <a:buFont typeface="Wingdings" pitchFamily="2" charset="2"/>
              <a:buChar char="s"/>
              <a:defRPr kumimoji="1" sz="3200">
                <a:solidFill>
                  <a:srgbClr val="000066"/>
                </a:solidFill>
                <a:latin typeface="+mn-lt"/>
                <a:ea typeface="+mn-ea"/>
                <a:cs typeface="+mn-cs"/>
              </a:defRPr>
            </a:lvl1pPr>
            <a:lvl2pPr marL="742950" indent="-285750" algn="l" rtl="0" eaLnBrk="0" fontAlgn="base" hangingPunct="0">
              <a:spcBef>
                <a:spcPct val="20000"/>
              </a:spcBef>
              <a:spcAft>
                <a:spcPct val="0"/>
              </a:spcAft>
              <a:buClr>
                <a:srgbClr val="FF0000"/>
              </a:buClr>
              <a:buFont typeface="Arial" charset="0"/>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lr>
                <a:srgbClr val="000066"/>
              </a:buClr>
              <a:buFont typeface="Arial" charset="0"/>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lr>
                <a:srgbClr val="FF0000"/>
              </a:buClr>
              <a:buFont typeface="Arial" charset="0"/>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lr>
                <a:srgbClr val="000066"/>
              </a:buClr>
              <a:buFont typeface="Arial" charset="0"/>
              <a:buChar char="»"/>
              <a:defRPr kumimoji="1" sz="2000">
                <a:solidFill>
                  <a:schemeClr val="tx1"/>
                </a:solidFill>
                <a:latin typeface="+mn-lt"/>
                <a:ea typeface="+mn-ea"/>
              </a:defRPr>
            </a:lvl5pPr>
            <a:lvl6pPr marL="25146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6pPr>
            <a:lvl7pPr marL="29718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7pPr>
            <a:lvl8pPr marL="34290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8pPr>
            <a:lvl9pPr marL="38862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9pPr>
          </a:lstStyle>
          <a:p>
            <a:pPr>
              <a:buClr>
                <a:srgbClr val="0000CC"/>
              </a:buClr>
              <a:buFont typeface="Wingdings" panose="05000000000000000000" pitchFamily="2" charset="2"/>
              <a:buChar char="u"/>
            </a:pPr>
            <a:r>
              <a:rPr lang="ja-JP" altLang="en-US" sz="2000" b="0" kern="0" dirty="0">
                <a:solidFill>
                  <a:srgbClr val="3333CC"/>
                </a:solidFill>
                <a:latin typeface="ＭＳ Ｐゴシック" panose="020B0600070205080204" pitchFamily="50" charset="-128"/>
                <a:ea typeface="ＭＳ Ｐゴシック" panose="020B0600070205080204" pitchFamily="50" charset="-128"/>
              </a:rPr>
              <a:t>問題</a:t>
            </a:r>
            <a:endParaRPr lang="en-US" altLang="ja-JP" sz="2000" b="0" kern="0" dirty="0">
              <a:solidFill>
                <a:srgbClr val="3333CC"/>
              </a:solidFill>
              <a:latin typeface="ＭＳ Ｐゴシック" panose="020B0600070205080204" pitchFamily="50" charset="-128"/>
              <a:ea typeface="ＭＳ Ｐゴシック" panose="020B0600070205080204" pitchFamily="50" charset="-128"/>
            </a:endParaRPr>
          </a:p>
          <a:p>
            <a:pPr>
              <a:buClr>
                <a:srgbClr val="0000CC"/>
              </a:buClr>
              <a:buFont typeface="Wingdings" panose="05000000000000000000" pitchFamily="2" charset="2"/>
              <a:buChar char="u"/>
            </a:pPr>
            <a:endParaRPr lang="en-US" altLang="ja-JP" sz="2000" b="0" kern="0" dirty="0">
              <a:solidFill>
                <a:srgbClr val="3333CC"/>
              </a:solidFill>
              <a:latin typeface="ＭＳ Ｐゴシック" panose="020B0600070205080204" pitchFamily="50" charset="-128"/>
              <a:ea typeface="ＭＳ Ｐゴシック" panose="020B0600070205080204" pitchFamily="50" charset="-128"/>
            </a:endParaRPr>
          </a:p>
          <a:p>
            <a:pPr>
              <a:buClr>
                <a:srgbClr val="0000CC"/>
              </a:buClr>
              <a:buFont typeface="Wingdings" panose="05000000000000000000" pitchFamily="2" charset="2"/>
              <a:buChar char="u"/>
            </a:pPr>
            <a:endParaRPr lang="en-US" altLang="ja-JP" sz="2000" b="0" kern="0" dirty="0">
              <a:solidFill>
                <a:srgbClr val="3333CC"/>
              </a:solidFill>
              <a:latin typeface="ＭＳ Ｐゴシック" panose="020B0600070205080204" pitchFamily="50" charset="-128"/>
              <a:ea typeface="ＭＳ Ｐゴシック" panose="020B0600070205080204" pitchFamily="50" charset="-128"/>
            </a:endParaRPr>
          </a:p>
          <a:p>
            <a:pPr>
              <a:buClr>
                <a:srgbClr val="0000CC"/>
              </a:buClr>
              <a:buFont typeface="Wingdings" panose="05000000000000000000" pitchFamily="2" charset="2"/>
              <a:buChar char="u"/>
            </a:pPr>
            <a:endParaRPr lang="en-US" altLang="ja-JP" sz="2000" b="0" kern="0" dirty="0">
              <a:solidFill>
                <a:srgbClr val="3333CC"/>
              </a:solidFill>
              <a:latin typeface="ＭＳ Ｐゴシック" panose="020B0600070205080204" pitchFamily="50" charset="-128"/>
              <a:ea typeface="ＭＳ Ｐゴシック" panose="020B0600070205080204" pitchFamily="50" charset="-128"/>
            </a:endParaRPr>
          </a:p>
          <a:p>
            <a:pPr>
              <a:buClr>
                <a:srgbClr val="0000CC"/>
              </a:buClr>
              <a:buFont typeface="Wingdings" panose="05000000000000000000" pitchFamily="2" charset="2"/>
              <a:buChar char="u"/>
            </a:pPr>
            <a:endParaRPr lang="en-US" altLang="ja-JP" sz="2000" b="0" kern="0" dirty="0">
              <a:solidFill>
                <a:srgbClr val="3333CC"/>
              </a:solidFill>
              <a:latin typeface="ＭＳ Ｐゴシック" panose="020B0600070205080204" pitchFamily="50" charset="-128"/>
              <a:ea typeface="ＭＳ Ｐゴシック" panose="020B0600070205080204" pitchFamily="50" charset="-128"/>
            </a:endParaRPr>
          </a:p>
          <a:p>
            <a:pPr marL="0" indent="0">
              <a:buClr>
                <a:srgbClr val="0000CC"/>
              </a:buClr>
              <a:buNone/>
            </a:pPr>
            <a:r>
              <a:rPr lang="ja-JP" altLang="en-US" sz="1800" b="0" u="sng" kern="0" dirty="0">
                <a:solidFill>
                  <a:srgbClr val="3333CC"/>
                </a:solidFill>
                <a:latin typeface="ＭＳ Ｐゴシック" panose="020B0600070205080204" pitchFamily="50" charset="-128"/>
                <a:ea typeface="ＭＳ Ｐゴシック" panose="020B0600070205080204" pitchFamily="50" charset="-128"/>
              </a:rPr>
              <a:t>ゴールイメージ</a:t>
            </a:r>
            <a:endParaRPr lang="en-US" altLang="ja-JP" sz="1800" b="0" u="sng" kern="0" dirty="0">
              <a:solidFill>
                <a:srgbClr val="3333CC"/>
              </a:solidFill>
              <a:latin typeface="ＭＳ Ｐゴシック" panose="020B0600070205080204" pitchFamily="50" charset="-128"/>
              <a:ea typeface="ＭＳ Ｐゴシック" panose="020B0600070205080204" pitchFamily="50" charset="-128"/>
            </a:endParaRPr>
          </a:p>
          <a:p>
            <a:pPr marL="0" indent="0">
              <a:buClr>
                <a:srgbClr val="0000CC"/>
              </a:buClr>
              <a:buNone/>
            </a:pPr>
            <a:endParaRPr lang="en-US" altLang="ja-JP" sz="2000" b="0" kern="0" dirty="0">
              <a:solidFill>
                <a:srgbClr val="3333CC"/>
              </a:solidFill>
              <a:latin typeface="ＭＳ Ｐゴシック" panose="020B0600070205080204" pitchFamily="50" charset="-128"/>
              <a:ea typeface="ＭＳ Ｐゴシック" panose="020B0600070205080204" pitchFamily="50" charset="-128"/>
            </a:endParaRPr>
          </a:p>
        </p:txBody>
      </p:sp>
      <p:sp>
        <p:nvSpPr>
          <p:cNvPr id="12" name="コンテンツ プレースホルダー 2">
            <a:extLst>
              <a:ext uri="{FF2B5EF4-FFF2-40B4-BE49-F238E27FC236}">
                <a16:creationId xmlns:a16="http://schemas.microsoft.com/office/drawing/2014/main" id="{67F8798F-2E14-44E7-B80E-6AB74CC5E6FD}"/>
              </a:ext>
            </a:extLst>
          </p:cNvPr>
          <p:cNvSpPr txBox="1">
            <a:spLocks/>
          </p:cNvSpPr>
          <p:nvPr/>
        </p:nvSpPr>
        <p:spPr bwMode="auto">
          <a:xfrm>
            <a:off x="6228184" y="3019598"/>
            <a:ext cx="2491825" cy="3433738"/>
          </a:xfrm>
          <a:prstGeom prst="rect">
            <a:avLst/>
          </a:prstGeom>
          <a:noFill/>
          <a:ln w="25400">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lvl1pPr marL="342900" indent="-342900" algn="l" rtl="0" eaLnBrk="0" fontAlgn="base" hangingPunct="0">
              <a:spcBef>
                <a:spcPct val="20000"/>
              </a:spcBef>
              <a:spcAft>
                <a:spcPct val="0"/>
              </a:spcAft>
              <a:buClr>
                <a:srgbClr val="000066"/>
              </a:buClr>
              <a:buFont typeface="Wingdings" pitchFamily="2" charset="2"/>
              <a:buChar char="s"/>
              <a:defRPr kumimoji="1" sz="3200">
                <a:solidFill>
                  <a:srgbClr val="000066"/>
                </a:solidFill>
                <a:latin typeface="+mn-lt"/>
                <a:ea typeface="+mn-ea"/>
                <a:cs typeface="+mn-cs"/>
              </a:defRPr>
            </a:lvl1pPr>
            <a:lvl2pPr marL="742950" indent="-285750" algn="l" rtl="0" eaLnBrk="0" fontAlgn="base" hangingPunct="0">
              <a:spcBef>
                <a:spcPct val="20000"/>
              </a:spcBef>
              <a:spcAft>
                <a:spcPct val="0"/>
              </a:spcAft>
              <a:buClr>
                <a:srgbClr val="FF0000"/>
              </a:buClr>
              <a:buFont typeface="Arial" charset="0"/>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lr>
                <a:srgbClr val="000066"/>
              </a:buClr>
              <a:buFont typeface="Arial" charset="0"/>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lr>
                <a:srgbClr val="FF0000"/>
              </a:buClr>
              <a:buFont typeface="Arial" charset="0"/>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lr>
                <a:srgbClr val="000066"/>
              </a:buClr>
              <a:buFont typeface="Arial" charset="0"/>
              <a:buChar char="»"/>
              <a:defRPr kumimoji="1" sz="2000">
                <a:solidFill>
                  <a:schemeClr val="tx1"/>
                </a:solidFill>
                <a:latin typeface="+mn-lt"/>
                <a:ea typeface="+mn-ea"/>
              </a:defRPr>
            </a:lvl5pPr>
            <a:lvl6pPr marL="25146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6pPr>
            <a:lvl7pPr marL="29718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7pPr>
            <a:lvl8pPr marL="34290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8pPr>
            <a:lvl9pPr marL="38862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9pPr>
          </a:lstStyle>
          <a:p>
            <a:pPr>
              <a:buClr>
                <a:srgbClr val="0000CC"/>
              </a:buClr>
              <a:buFont typeface="Wingdings" panose="05000000000000000000" pitchFamily="2" charset="2"/>
              <a:buChar char="u"/>
            </a:pPr>
            <a:r>
              <a:rPr lang="ja-JP" altLang="en-US" sz="2000" b="0" kern="0" dirty="0">
                <a:solidFill>
                  <a:srgbClr val="3333CC"/>
                </a:solidFill>
                <a:latin typeface="ＭＳ Ｐゴシック" panose="020B0600070205080204" pitchFamily="50" charset="-128"/>
                <a:ea typeface="ＭＳ Ｐゴシック" panose="020B0600070205080204" pitchFamily="50" charset="-128"/>
              </a:rPr>
              <a:t>解決のイメージ</a:t>
            </a:r>
            <a:endParaRPr lang="en-US" altLang="ja-JP" sz="2000" b="0" kern="0" dirty="0">
              <a:solidFill>
                <a:srgbClr val="3333CC"/>
              </a:solidFill>
              <a:latin typeface="ＭＳ Ｐゴシック" panose="020B0600070205080204" pitchFamily="50" charset="-128"/>
              <a:ea typeface="ＭＳ Ｐゴシック" panose="020B0600070205080204" pitchFamily="50" charset="-128"/>
            </a:endParaRPr>
          </a:p>
          <a:p>
            <a:pPr>
              <a:buClr>
                <a:srgbClr val="0000CC"/>
              </a:buClr>
              <a:buFont typeface="Wingdings" panose="05000000000000000000" pitchFamily="2" charset="2"/>
              <a:buChar char="u"/>
            </a:pPr>
            <a:endParaRPr lang="en-US" altLang="ja-JP" sz="2000" b="0" kern="0" dirty="0">
              <a:solidFill>
                <a:srgbClr val="3333CC"/>
              </a:solidFill>
              <a:latin typeface="ＭＳ Ｐゴシック" panose="020B0600070205080204" pitchFamily="50" charset="-128"/>
              <a:ea typeface="ＭＳ Ｐゴシック" panose="020B0600070205080204" pitchFamily="50" charset="-128"/>
            </a:endParaRPr>
          </a:p>
          <a:p>
            <a:pPr>
              <a:buClr>
                <a:srgbClr val="0000CC"/>
              </a:buClr>
              <a:buFont typeface="Wingdings" panose="05000000000000000000" pitchFamily="2" charset="2"/>
              <a:buChar char="u"/>
            </a:pPr>
            <a:endParaRPr lang="en-US" altLang="ja-JP" sz="2000" b="0" kern="0" dirty="0">
              <a:solidFill>
                <a:srgbClr val="3333CC"/>
              </a:solidFill>
              <a:latin typeface="ＭＳ Ｐゴシック" panose="020B0600070205080204" pitchFamily="50" charset="-128"/>
              <a:ea typeface="ＭＳ Ｐゴシック" panose="020B0600070205080204" pitchFamily="50" charset="-128"/>
            </a:endParaRPr>
          </a:p>
          <a:p>
            <a:pPr>
              <a:buClr>
                <a:srgbClr val="0000CC"/>
              </a:buClr>
              <a:buFont typeface="Wingdings" panose="05000000000000000000" pitchFamily="2" charset="2"/>
              <a:buChar char="u"/>
            </a:pPr>
            <a:endParaRPr lang="en-US" altLang="ja-JP" sz="2000" b="0" kern="0" dirty="0">
              <a:solidFill>
                <a:srgbClr val="3333CC"/>
              </a:solidFill>
              <a:latin typeface="ＭＳ Ｐゴシック" panose="020B0600070205080204" pitchFamily="50" charset="-128"/>
              <a:ea typeface="ＭＳ Ｐゴシック" panose="020B0600070205080204" pitchFamily="50" charset="-128"/>
            </a:endParaRPr>
          </a:p>
          <a:p>
            <a:pPr>
              <a:buClr>
                <a:srgbClr val="0000CC"/>
              </a:buClr>
              <a:buFont typeface="Wingdings" panose="05000000000000000000" pitchFamily="2" charset="2"/>
              <a:buChar char="u"/>
            </a:pPr>
            <a:endParaRPr lang="en-US" altLang="ja-JP" sz="2000" b="0" kern="0" dirty="0">
              <a:solidFill>
                <a:srgbClr val="3333CC"/>
              </a:solidFill>
              <a:latin typeface="ＭＳ Ｐゴシック" panose="020B0600070205080204" pitchFamily="50" charset="-128"/>
              <a:ea typeface="ＭＳ Ｐゴシック" panose="020B0600070205080204" pitchFamily="50" charset="-128"/>
            </a:endParaRPr>
          </a:p>
          <a:p>
            <a:pPr marL="0" indent="0">
              <a:buClr>
                <a:srgbClr val="0000CC"/>
              </a:buClr>
              <a:buNone/>
            </a:pPr>
            <a:r>
              <a:rPr lang="ja-JP" altLang="en-US" sz="1800" b="0" u="sng" kern="0" dirty="0">
                <a:solidFill>
                  <a:srgbClr val="3333CC"/>
                </a:solidFill>
                <a:latin typeface="ＭＳ Ｐゴシック" panose="020B0600070205080204" pitchFamily="50" charset="-128"/>
                <a:ea typeface="ＭＳ Ｐゴシック" panose="020B0600070205080204" pitchFamily="50" charset="-128"/>
              </a:rPr>
              <a:t>ゴールイメージとの関係</a:t>
            </a:r>
            <a:endParaRPr lang="en-US" altLang="ja-JP" sz="1800" b="0" u="sng" kern="0" dirty="0">
              <a:solidFill>
                <a:srgbClr val="3333CC"/>
              </a:solidFill>
              <a:latin typeface="ＭＳ Ｐゴシック" panose="020B0600070205080204" pitchFamily="50" charset="-128"/>
              <a:ea typeface="ＭＳ Ｐゴシック" panose="020B0600070205080204" pitchFamily="50" charset="-128"/>
            </a:endParaRPr>
          </a:p>
          <a:p>
            <a:pPr marL="0" indent="0">
              <a:buClr>
                <a:srgbClr val="0000CC"/>
              </a:buClr>
              <a:buNone/>
            </a:pPr>
            <a:endParaRPr lang="en-US" altLang="ja-JP" sz="2000" b="0" kern="0" dirty="0">
              <a:solidFill>
                <a:srgbClr val="3333CC"/>
              </a:solidFill>
              <a:latin typeface="ＭＳ Ｐゴシック" panose="020B0600070205080204" pitchFamily="50" charset="-128"/>
              <a:ea typeface="ＭＳ Ｐゴシック" panose="020B0600070205080204" pitchFamily="50" charset="-128"/>
            </a:endParaRPr>
          </a:p>
          <a:p>
            <a:pPr>
              <a:buClr>
                <a:srgbClr val="0000CC"/>
              </a:buClr>
              <a:buFont typeface="Wingdings" panose="05000000000000000000" pitchFamily="2" charset="2"/>
              <a:buChar char="u"/>
            </a:pPr>
            <a:endParaRPr lang="en-US" altLang="ja-JP" sz="2000" b="0" kern="0" dirty="0">
              <a:solidFill>
                <a:srgbClr val="3333CC"/>
              </a:solidFill>
              <a:latin typeface="ＭＳ Ｐゴシック" panose="020B0600070205080204" pitchFamily="50" charset="-128"/>
              <a:ea typeface="ＭＳ Ｐゴシック" panose="020B0600070205080204" pitchFamily="50" charset="-128"/>
            </a:endParaRPr>
          </a:p>
          <a:p>
            <a:pPr marL="0" indent="0">
              <a:buNone/>
            </a:pPr>
            <a:endParaRPr lang="en-US" altLang="ja-JP" sz="1600" b="0" kern="0" dirty="0">
              <a:solidFill>
                <a:schemeClr val="tx1"/>
              </a:solidFill>
              <a:latin typeface="ＭＳ Ｐゴシック" panose="020B0600070205080204" pitchFamily="50" charset="-128"/>
              <a:ea typeface="ＭＳ Ｐゴシック" panose="020B0600070205080204" pitchFamily="50" charset="-128"/>
            </a:endParaRPr>
          </a:p>
        </p:txBody>
      </p:sp>
      <p:sp>
        <p:nvSpPr>
          <p:cNvPr id="14" name="テキスト ボックス 13">
            <a:extLst>
              <a:ext uri="{FF2B5EF4-FFF2-40B4-BE49-F238E27FC236}">
                <a16:creationId xmlns:a16="http://schemas.microsoft.com/office/drawing/2014/main" id="{4FB186BF-F467-4FBD-904F-CBBEACBD4E03}"/>
              </a:ext>
            </a:extLst>
          </p:cNvPr>
          <p:cNvSpPr txBox="1"/>
          <p:nvPr/>
        </p:nvSpPr>
        <p:spPr>
          <a:xfrm>
            <a:off x="2658716" y="3019599"/>
            <a:ext cx="3409986" cy="3433737"/>
          </a:xfrm>
          <a:prstGeom prst="rect">
            <a:avLst/>
          </a:prstGeom>
          <a:noFill/>
          <a:ln w="25400">
            <a:solidFill>
              <a:srgbClr val="0070C0"/>
            </a:solidFill>
          </a:ln>
        </p:spPr>
        <p:txBody>
          <a:bodyPr wrap="square" rtlCol="0">
            <a:noAutofit/>
          </a:bodyPr>
          <a:lstStyle/>
          <a:p>
            <a:pPr marL="342900" indent="-342900">
              <a:buSzPct val="100000"/>
              <a:buFont typeface="Wingdings" panose="05000000000000000000" pitchFamily="2" charset="2"/>
              <a:buChar char="u"/>
            </a:pPr>
            <a:r>
              <a:rPr lang="ja-JP" altLang="en-US" sz="2000" b="0" dirty="0">
                <a:solidFill>
                  <a:srgbClr val="0000CC"/>
                </a:solidFill>
                <a:latin typeface="ＭＳ Ｐゴシック" panose="020B0600070205080204" pitchFamily="50" charset="-128"/>
              </a:rPr>
              <a:t>問題</a:t>
            </a:r>
            <a:r>
              <a:rPr lang="ja-JP" altLang="en-US" sz="2000" b="0" dirty="0">
                <a:solidFill>
                  <a:srgbClr val="3333CC"/>
                </a:solidFill>
                <a:latin typeface="ＭＳ Ｐゴシック" panose="020B0600070205080204" pitchFamily="50" charset="-128"/>
              </a:rPr>
              <a:t>分</a:t>
            </a:r>
            <a:r>
              <a:rPr kumimoji="1" lang="ja-JP" altLang="en-US" sz="2000" b="0" dirty="0">
                <a:solidFill>
                  <a:srgbClr val="3333CC"/>
                </a:solidFill>
                <a:latin typeface="ＭＳ Ｐゴシック" panose="020B0600070205080204" pitchFamily="50" charset="-128"/>
              </a:rPr>
              <a:t>析の内容と</a:t>
            </a:r>
            <a:endParaRPr kumimoji="1" lang="en-US" altLang="ja-JP" sz="2000" b="0" dirty="0">
              <a:solidFill>
                <a:srgbClr val="3333CC"/>
              </a:solidFill>
              <a:latin typeface="ＭＳ Ｐゴシック" panose="020B0600070205080204" pitchFamily="50" charset="-128"/>
            </a:endParaRPr>
          </a:p>
          <a:p>
            <a:pPr>
              <a:buSzPct val="100000"/>
            </a:pPr>
            <a:r>
              <a:rPr lang="ja-JP" altLang="en-US" sz="2000" b="0" dirty="0">
                <a:solidFill>
                  <a:srgbClr val="3333CC"/>
                </a:solidFill>
                <a:latin typeface="ＭＳ Ｐゴシック" panose="020B0600070205080204" pitchFamily="50" charset="-128"/>
              </a:rPr>
              <a:t>　　</a:t>
            </a:r>
            <a:r>
              <a:rPr kumimoji="1" lang="ja-JP" altLang="en-US" sz="2000" b="0" dirty="0">
                <a:solidFill>
                  <a:srgbClr val="3333CC"/>
                </a:solidFill>
                <a:latin typeface="ＭＳ Ｐゴシック" panose="020B0600070205080204" pitchFamily="50" charset="-128"/>
              </a:rPr>
              <a:t>解決の</a:t>
            </a:r>
            <a:r>
              <a:rPr lang="ja-JP" altLang="en-US" sz="2000" b="0" dirty="0">
                <a:solidFill>
                  <a:srgbClr val="3333CC"/>
                </a:solidFill>
                <a:latin typeface="ＭＳ Ｐゴシック" panose="020B0600070205080204" pitchFamily="50" charset="-128"/>
              </a:rPr>
              <a:t>方向性</a:t>
            </a:r>
            <a:endParaRPr lang="en-US" altLang="ja-JP" sz="1600" b="0" dirty="0">
              <a:latin typeface="ＭＳ Ｐゴシック" panose="020B0600070205080204" pitchFamily="50" charset="-128"/>
            </a:endParaRPr>
          </a:p>
          <a:p>
            <a:pPr>
              <a:buSzPct val="35000"/>
            </a:pPr>
            <a:endParaRPr lang="en-US" altLang="ja-JP" sz="1200" b="0" dirty="0">
              <a:latin typeface="ＭＳ Ｐゴシック" panose="020B0600070205080204" pitchFamily="50" charset="-128"/>
            </a:endParaRPr>
          </a:p>
          <a:p>
            <a:pPr marL="342900" indent="-342900">
              <a:buSzPct val="35000"/>
              <a:buFont typeface="Wingdings" panose="05000000000000000000" pitchFamily="2" charset="2"/>
              <a:buChar char="u"/>
            </a:pPr>
            <a:endParaRPr kumimoji="1" lang="ja-JP" altLang="en-US" sz="2000" b="0" dirty="0">
              <a:latin typeface="ＭＳ Ｐゴシック" panose="020B0600070205080204" pitchFamily="50" charset="-128"/>
            </a:endParaRPr>
          </a:p>
        </p:txBody>
      </p:sp>
      <p:sp>
        <p:nvSpPr>
          <p:cNvPr id="19" name="矢印: 右 18">
            <a:extLst>
              <a:ext uri="{FF2B5EF4-FFF2-40B4-BE49-F238E27FC236}">
                <a16:creationId xmlns:a16="http://schemas.microsoft.com/office/drawing/2014/main" id="{2800F6C5-1A04-4777-9338-EB54863FB4B1}"/>
              </a:ext>
            </a:extLst>
          </p:cNvPr>
          <p:cNvSpPr/>
          <p:nvPr/>
        </p:nvSpPr>
        <p:spPr>
          <a:xfrm>
            <a:off x="2483437" y="4004196"/>
            <a:ext cx="159482" cy="432048"/>
          </a:xfrm>
          <a:prstGeom prst="rightArrow">
            <a:avLst/>
          </a:prstGeom>
          <a:solidFill>
            <a:srgbClr val="3333CC"/>
          </a:solidFill>
          <a:ln>
            <a:solidFill>
              <a:srgbClr val="3333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b="0">
              <a:latin typeface="ＭＳ Ｐゴシック" panose="020B0600070205080204" pitchFamily="50" charset="-128"/>
              <a:ea typeface="ＭＳ Ｐゴシック" panose="020B0600070205080204" pitchFamily="50" charset="-128"/>
            </a:endParaRPr>
          </a:p>
        </p:txBody>
      </p:sp>
      <p:sp>
        <p:nvSpPr>
          <p:cNvPr id="20" name="矢印: 右 19">
            <a:extLst>
              <a:ext uri="{FF2B5EF4-FFF2-40B4-BE49-F238E27FC236}">
                <a16:creationId xmlns:a16="http://schemas.microsoft.com/office/drawing/2014/main" id="{C1C16082-1EDF-4BCA-B0D1-86158D8941DB}"/>
              </a:ext>
            </a:extLst>
          </p:cNvPr>
          <p:cNvSpPr/>
          <p:nvPr/>
        </p:nvSpPr>
        <p:spPr>
          <a:xfrm>
            <a:off x="6068702" y="4004196"/>
            <a:ext cx="159482" cy="432048"/>
          </a:xfrm>
          <a:prstGeom prst="rightArrow">
            <a:avLst/>
          </a:prstGeom>
          <a:solidFill>
            <a:srgbClr val="3333CC"/>
          </a:solidFill>
          <a:ln>
            <a:solidFill>
              <a:srgbClr val="3333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b="0">
              <a:latin typeface="ＭＳ Ｐゴシック" panose="020B0600070205080204" pitchFamily="50" charset="-128"/>
              <a:ea typeface="ＭＳ Ｐゴシック" panose="020B0600070205080204" pitchFamily="50" charset="-128"/>
            </a:endParaRPr>
          </a:p>
        </p:txBody>
      </p:sp>
      <p:sp>
        <p:nvSpPr>
          <p:cNvPr id="9" name="タイトル 1">
            <a:extLst>
              <a:ext uri="{FF2B5EF4-FFF2-40B4-BE49-F238E27FC236}">
                <a16:creationId xmlns:a16="http://schemas.microsoft.com/office/drawing/2014/main" id="{CB3C72D8-0555-488F-87A4-404A3B625B88}"/>
              </a:ext>
            </a:extLst>
          </p:cNvPr>
          <p:cNvSpPr>
            <a:spLocks noGrp="1"/>
          </p:cNvSpPr>
          <p:nvPr>
            <p:ph type="title"/>
          </p:nvPr>
        </p:nvSpPr>
        <p:spPr>
          <a:xfrm>
            <a:off x="468312" y="44450"/>
            <a:ext cx="7200031" cy="648246"/>
          </a:xfrm>
        </p:spPr>
        <p:txBody>
          <a:bodyPr/>
          <a:lstStyle/>
          <a:p>
            <a:r>
              <a:rPr lang="ja-JP" altLang="en-US" dirty="0">
                <a:latin typeface="ＭＳ Ｐゴシック" panose="020B0600070205080204" pitchFamily="50" charset="-128"/>
                <a:ea typeface="ＭＳ Ｐゴシック" panose="020B0600070205080204" pitchFamily="50" charset="-128"/>
              </a:rPr>
              <a:t>ビジネス又はミッション分析</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15" name="正方形/長方形 14">
            <a:extLst>
              <a:ext uri="{FF2B5EF4-FFF2-40B4-BE49-F238E27FC236}">
                <a16:creationId xmlns:a16="http://schemas.microsoft.com/office/drawing/2014/main" id="{EE1175BE-2629-4EF6-8A20-EDBA9A4C7EB8}"/>
              </a:ext>
            </a:extLst>
          </p:cNvPr>
          <p:cNvSpPr/>
          <p:nvPr/>
        </p:nvSpPr>
        <p:spPr>
          <a:xfrm>
            <a:off x="7324626" y="332656"/>
            <a:ext cx="1351062"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latin typeface="ＭＳ Ｐゴシック" panose="020B0600070205080204" pitchFamily="50" charset="-128"/>
                <a:ea typeface="ＭＳ Ｐゴシック" panose="020B0600070205080204" pitchFamily="50" charset="-128"/>
              </a:rPr>
              <a:t>シートＡ</a:t>
            </a:r>
            <a:endParaRPr kumimoji="1" lang="ja-JP" altLang="en-US" dirty="0">
              <a:solidFill>
                <a:schemeClr val="tx1"/>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2155591419"/>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コンテンツ プレースホルダー 2">
            <a:extLst>
              <a:ext uri="{FF2B5EF4-FFF2-40B4-BE49-F238E27FC236}">
                <a16:creationId xmlns:a16="http://schemas.microsoft.com/office/drawing/2014/main" id="{D74403DE-8D9A-4485-A73C-6F6A266EB7DA}"/>
              </a:ext>
            </a:extLst>
          </p:cNvPr>
          <p:cNvSpPr txBox="1">
            <a:spLocks/>
          </p:cNvSpPr>
          <p:nvPr/>
        </p:nvSpPr>
        <p:spPr bwMode="auto">
          <a:xfrm>
            <a:off x="395536" y="1002506"/>
            <a:ext cx="8324473" cy="1994446"/>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108000" tIns="45720" rIns="91440" bIns="45720" numCol="1" anchor="t" anchorCtr="0" compatLnSpc="1">
            <a:prstTxWarp prst="textNoShape">
              <a:avLst/>
            </a:prstTxWarp>
            <a:normAutofit/>
          </a:bodyPr>
          <a:lstStyle>
            <a:lvl1pPr marL="342900" indent="-342900" algn="l" rtl="0" eaLnBrk="0" fontAlgn="base" hangingPunct="0">
              <a:spcBef>
                <a:spcPct val="20000"/>
              </a:spcBef>
              <a:spcAft>
                <a:spcPct val="0"/>
              </a:spcAft>
              <a:buClr>
                <a:srgbClr val="000066"/>
              </a:buClr>
              <a:buFont typeface="Wingdings" pitchFamily="2" charset="2"/>
              <a:buChar char="s"/>
              <a:defRPr kumimoji="1" sz="3200">
                <a:solidFill>
                  <a:srgbClr val="000066"/>
                </a:solidFill>
                <a:latin typeface="+mn-lt"/>
                <a:ea typeface="+mn-ea"/>
                <a:cs typeface="+mn-cs"/>
              </a:defRPr>
            </a:lvl1pPr>
            <a:lvl2pPr marL="742950" indent="-285750" algn="l" rtl="0" eaLnBrk="0" fontAlgn="base" hangingPunct="0">
              <a:spcBef>
                <a:spcPct val="20000"/>
              </a:spcBef>
              <a:spcAft>
                <a:spcPct val="0"/>
              </a:spcAft>
              <a:buClr>
                <a:srgbClr val="FF0000"/>
              </a:buClr>
              <a:buFont typeface="Arial" charset="0"/>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lr>
                <a:srgbClr val="000066"/>
              </a:buClr>
              <a:buFont typeface="Arial" charset="0"/>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lr>
                <a:srgbClr val="FF0000"/>
              </a:buClr>
              <a:buFont typeface="Arial" charset="0"/>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lr>
                <a:srgbClr val="000066"/>
              </a:buClr>
              <a:buFont typeface="Arial" charset="0"/>
              <a:buChar char="»"/>
              <a:defRPr kumimoji="1" sz="2000">
                <a:solidFill>
                  <a:schemeClr val="tx1"/>
                </a:solidFill>
                <a:latin typeface="+mn-lt"/>
                <a:ea typeface="+mn-ea"/>
              </a:defRPr>
            </a:lvl5pPr>
            <a:lvl6pPr marL="25146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6pPr>
            <a:lvl7pPr marL="29718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7pPr>
            <a:lvl8pPr marL="34290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8pPr>
            <a:lvl9pPr marL="38862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9pPr>
          </a:lstStyle>
          <a:p>
            <a:r>
              <a:rPr lang="ja-JP" altLang="en-US" sz="1600" b="0" kern="0" dirty="0">
                <a:solidFill>
                  <a:srgbClr val="3333CC"/>
                </a:solidFill>
                <a:latin typeface="ＭＳ Ｐゴシック" panose="020B0600070205080204" pitchFamily="50" charset="-128"/>
                <a:ea typeface="ＭＳ Ｐゴシック" panose="020B0600070205080204" pitchFamily="50" charset="-128"/>
              </a:rPr>
              <a:t>事例の背景（前提条件など）</a:t>
            </a:r>
            <a:endParaRPr lang="en-US" altLang="ja-JP" sz="1600" b="0" kern="0" dirty="0">
              <a:solidFill>
                <a:srgbClr val="3333CC"/>
              </a:solidFill>
              <a:latin typeface="ＭＳ Ｐゴシック" panose="020B0600070205080204" pitchFamily="50" charset="-128"/>
              <a:ea typeface="ＭＳ Ｐゴシック" panose="020B0600070205080204" pitchFamily="50" charset="-128"/>
            </a:endParaRPr>
          </a:p>
          <a:p>
            <a:pPr marL="0" indent="0">
              <a:buNone/>
            </a:pPr>
            <a:r>
              <a:rPr lang="ja-JP" altLang="en-US" sz="1400" b="0" kern="0" dirty="0">
                <a:solidFill>
                  <a:schemeClr val="tx1"/>
                </a:solidFill>
                <a:latin typeface="ＭＳ Ｐゴシック" panose="020B0600070205080204" pitchFamily="50" charset="-128"/>
                <a:ea typeface="ＭＳ Ｐゴシック" panose="020B0600070205080204" pitchFamily="50" charset="-128"/>
              </a:rPr>
              <a:t>演芸居酒屋を売りとして、成長、展開してきた居酒屋チェーンＡ社であったが、最近、</a:t>
            </a:r>
            <a:r>
              <a:rPr lang="ja-JP" altLang="en-US" sz="1400" b="0" dirty="0">
                <a:solidFill>
                  <a:schemeClr val="tx1"/>
                </a:solidFill>
                <a:latin typeface="ＭＳ Ｐゴシック" panose="020B0600070205080204" pitchFamily="50" charset="-128"/>
                <a:ea typeface="ＭＳ Ｐゴシック" panose="020B0600070205080204" pitchFamily="50" charset="-128"/>
              </a:rPr>
              <a:t>チェーン店全体の評判が下降し、来店客数の伸びが停滞しており、経営として問題視している。</a:t>
            </a:r>
            <a:endParaRPr lang="en-US" altLang="ja-JP" sz="1400" b="0" dirty="0">
              <a:solidFill>
                <a:schemeClr val="tx1"/>
              </a:solidFill>
              <a:latin typeface="ＭＳ Ｐゴシック" panose="020B0600070205080204" pitchFamily="50" charset="-128"/>
              <a:ea typeface="ＭＳ Ｐゴシック" panose="020B0600070205080204" pitchFamily="50" charset="-128"/>
            </a:endParaRPr>
          </a:p>
          <a:p>
            <a:pPr marL="0" indent="0">
              <a:buNone/>
            </a:pPr>
            <a:r>
              <a:rPr lang="ja-JP" altLang="en-US" sz="1400" b="0" dirty="0">
                <a:solidFill>
                  <a:schemeClr val="tx1"/>
                </a:solidFill>
                <a:latin typeface="ＭＳ Ｐゴシック" panose="020B0600070205080204" pitchFamily="50" charset="-128"/>
                <a:ea typeface="ＭＳ Ｐゴシック" panose="020B0600070205080204" pitchFamily="50" charset="-128"/>
              </a:rPr>
              <a:t>想定される原因は接客面で、店でのクレームが多発しＳＮＳ上で悪評が流布されるような事態が続いていることである。個々のクレームにしっかり対応すべきだが、クレームの理由が把握できておらず、的確なお客様対応ができていない。</a:t>
            </a:r>
            <a:endParaRPr lang="en-US" altLang="ja-JP" sz="1400" b="0" dirty="0">
              <a:solidFill>
                <a:schemeClr val="tx1"/>
              </a:solidFill>
              <a:latin typeface="ＭＳ Ｐゴシック" panose="020B0600070205080204" pitchFamily="50" charset="-128"/>
              <a:ea typeface="ＭＳ Ｐゴシック" panose="020B0600070205080204" pitchFamily="50" charset="-128"/>
            </a:endParaRPr>
          </a:p>
          <a:p>
            <a:pPr marL="0" indent="0">
              <a:buNone/>
            </a:pPr>
            <a:r>
              <a:rPr lang="ja-JP" altLang="en-US" sz="1400" b="0" dirty="0">
                <a:solidFill>
                  <a:srgbClr val="000000"/>
                </a:solidFill>
                <a:latin typeface="ＭＳ Ｐゴシック" panose="020B0600070205080204" pitchFamily="50" charset="-128"/>
                <a:ea typeface="ＭＳ Ｐゴシック" panose="020B0600070205080204" pitchFamily="50" charset="-128"/>
              </a:rPr>
              <a:t>お店でのお客様からのクレーム発生時にその状況を把握できていないことが、原因特定や、再発防止や、対象のお客様への的確な対応などすべての妨げとなっている。</a:t>
            </a:r>
            <a:endParaRPr lang="en-US" altLang="ja-JP" sz="1400" b="0" kern="0" dirty="0">
              <a:solidFill>
                <a:srgbClr val="3333CC"/>
              </a:solidFill>
              <a:latin typeface="ＭＳ Ｐゴシック" panose="020B0600070205080204" pitchFamily="50" charset="-128"/>
              <a:ea typeface="ＭＳ Ｐゴシック" panose="020B0600070205080204" pitchFamily="50" charset="-128"/>
            </a:endParaRPr>
          </a:p>
        </p:txBody>
      </p:sp>
      <p:sp>
        <p:nvSpPr>
          <p:cNvPr id="11" name="コンテンツ プレースホルダー 2">
            <a:extLst>
              <a:ext uri="{FF2B5EF4-FFF2-40B4-BE49-F238E27FC236}">
                <a16:creationId xmlns:a16="http://schemas.microsoft.com/office/drawing/2014/main" id="{4CBC3A33-2DBA-4111-95AD-C83865B8D6CB}"/>
              </a:ext>
            </a:extLst>
          </p:cNvPr>
          <p:cNvSpPr txBox="1">
            <a:spLocks/>
          </p:cNvSpPr>
          <p:nvPr/>
        </p:nvSpPr>
        <p:spPr bwMode="auto">
          <a:xfrm>
            <a:off x="395536" y="3019599"/>
            <a:ext cx="2072104" cy="3433737"/>
          </a:xfrm>
          <a:prstGeom prst="rect">
            <a:avLst/>
          </a:prstGeom>
          <a:noFill/>
          <a:ln w="25400">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lvl1pPr marL="342900" indent="-342900" algn="l" rtl="0" eaLnBrk="0" fontAlgn="base" hangingPunct="0">
              <a:spcBef>
                <a:spcPct val="20000"/>
              </a:spcBef>
              <a:spcAft>
                <a:spcPct val="0"/>
              </a:spcAft>
              <a:buClr>
                <a:srgbClr val="000066"/>
              </a:buClr>
              <a:buFont typeface="Wingdings" pitchFamily="2" charset="2"/>
              <a:buChar char="s"/>
              <a:defRPr kumimoji="1" sz="3200">
                <a:solidFill>
                  <a:srgbClr val="000066"/>
                </a:solidFill>
                <a:latin typeface="+mn-lt"/>
                <a:ea typeface="+mn-ea"/>
                <a:cs typeface="+mn-cs"/>
              </a:defRPr>
            </a:lvl1pPr>
            <a:lvl2pPr marL="742950" indent="-285750" algn="l" rtl="0" eaLnBrk="0" fontAlgn="base" hangingPunct="0">
              <a:spcBef>
                <a:spcPct val="20000"/>
              </a:spcBef>
              <a:spcAft>
                <a:spcPct val="0"/>
              </a:spcAft>
              <a:buClr>
                <a:srgbClr val="FF0000"/>
              </a:buClr>
              <a:buFont typeface="Arial" charset="0"/>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lr>
                <a:srgbClr val="000066"/>
              </a:buClr>
              <a:buFont typeface="Arial" charset="0"/>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lr>
                <a:srgbClr val="FF0000"/>
              </a:buClr>
              <a:buFont typeface="Arial" charset="0"/>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lr>
                <a:srgbClr val="000066"/>
              </a:buClr>
              <a:buFont typeface="Arial" charset="0"/>
              <a:buChar char="»"/>
              <a:defRPr kumimoji="1" sz="2000">
                <a:solidFill>
                  <a:schemeClr val="tx1"/>
                </a:solidFill>
                <a:latin typeface="+mn-lt"/>
                <a:ea typeface="+mn-ea"/>
              </a:defRPr>
            </a:lvl5pPr>
            <a:lvl6pPr marL="25146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6pPr>
            <a:lvl7pPr marL="29718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7pPr>
            <a:lvl8pPr marL="34290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8pPr>
            <a:lvl9pPr marL="38862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9pPr>
          </a:lstStyle>
          <a:p>
            <a:pPr>
              <a:buClr>
                <a:srgbClr val="0000CC"/>
              </a:buClr>
              <a:buFont typeface="Wingdings" panose="05000000000000000000" pitchFamily="2" charset="2"/>
              <a:buChar char="u"/>
            </a:pPr>
            <a:r>
              <a:rPr lang="ja-JP" altLang="en-US" sz="2000" b="0" kern="0" dirty="0">
                <a:solidFill>
                  <a:srgbClr val="3333CC"/>
                </a:solidFill>
                <a:latin typeface="ＭＳ Ｐゴシック" panose="020B0600070205080204" pitchFamily="50" charset="-128"/>
                <a:ea typeface="ＭＳ Ｐゴシック" panose="020B0600070205080204" pitchFamily="50" charset="-128"/>
              </a:rPr>
              <a:t>問題</a:t>
            </a:r>
            <a:endParaRPr lang="en-US" altLang="ja-JP" sz="2000" b="0" kern="0" dirty="0">
              <a:solidFill>
                <a:srgbClr val="3333CC"/>
              </a:solidFill>
              <a:latin typeface="ＭＳ Ｐゴシック" panose="020B0600070205080204" pitchFamily="50" charset="-128"/>
              <a:ea typeface="ＭＳ Ｐゴシック" panose="020B0600070205080204" pitchFamily="50" charset="-128"/>
            </a:endParaRPr>
          </a:p>
          <a:p>
            <a:pPr marL="0" lvl="0" indent="0">
              <a:spcBef>
                <a:spcPct val="0"/>
              </a:spcBef>
              <a:buClr>
                <a:srgbClr val="0000CC"/>
              </a:buClr>
              <a:buNone/>
            </a:pPr>
            <a:r>
              <a:rPr lang="ja-JP" altLang="en-US" sz="1400" b="0" dirty="0">
                <a:solidFill>
                  <a:srgbClr val="000000"/>
                </a:solidFill>
                <a:latin typeface="ＭＳ Ｐゴシック" panose="020B0600070205080204" pitchFamily="50" charset="-128"/>
                <a:ea typeface="ＭＳ Ｐゴシック" panose="020B0600070205080204" pitchFamily="50" charset="-128"/>
              </a:rPr>
              <a:t>・お店でのお客様からのクレーム発生時に状況を把握できない</a:t>
            </a:r>
            <a:endParaRPr lang="en-US" altLang="ja-JP" sz="1400" b="0" dirty="0">
              <a:solidFill>
                <a:srgbClr val="000000"/>
              </a:solidFill>
              <a:latin typeface="ＭＳ Ｐゴシック" panose="020B0600070205080204" pitchFamily="50" charset="-128"/>
              <a:ea typeface="ＭＳ Ｐゴシック" panose="020B0600070205080204" pitchFamily="50" charset="-128"/>
            </a:endParaRPr>
          </a:p>
          <a:p>
            <a:pPr marL="0" lvl="0" indent="0">
              <a:spcBef>
                <a:spcPct val="0"/>
              </a:spcBef>
              <a:buClr>
                <a:srgbClr val="0000CC"/>
              </a:buClr>
              <a:buNone/>
            </a:pPr>
            <a:endParaRPr lang="en-US" altLang="ja-JP" sz="1400" b="0" kern="0" dirty="0">
              <a:solidFill>
                <a:srgbClr val="000000"/>
              </a:solidFill>
              <a:latin typeface="ＭＳ Ｐゴシック" panose="020B0600070205080204" pitchFamily="50" charset="-128"/>
              <a:ea typeface="ＭＳ Ｐゴシック" panose="020B0600070205080204" pitchFamily="50" charset="-128"/>
            </a:endParaRPr>
          </a:p>
          <a:p>
            <a:pPr marL="0" indent="0">
              <a:spcBef>
                <a:spcPct val="0"/>
              </a:spcBef>
              <a:buClr>
                <a:srgbClr val="0000CC"/>
              </a:buClr>
              <a:buNone/>
            </a:pPr>
            <a:r>
              <a:rPr lang="ja-JP" altLang="en-US" sz="1800" b="0" u="sng" kern="0" dirty="0">
                <a:solidFill>
                  <a:srgbClr val="3333CC"/>
                </a:solidFill>
                <a:latin typeface="ＭＳ Ｐゴシック" panose="020B0600070205080204" pitchFamily="50" charset="-128"/>
                <a:ea typeface="ＭＳ Ｐゴシック" panose="020B0600070205080204" pitchFamily="50" charset="-128"/>
              </a:rPr>
              <a:t>ゴールイメージ</a:t>
            </a:r>
            <a:endParaRPr lang="en-US" altLang="ja-JP" sz="1800" b="0" u="sng" kern="0" dirty="0">
              <a:solidFill>
                <a:srgbClr val="3333CC"/>
              </a:solidFill>
              <a:latin typeface="ＭＳ Ｐゴシック" panose="020B0600070205080204" pitchFamily="50" charset="-128"/>
              <a:ea typeface="ＭＳ Ｐゴシック" panose="020B0600070205080204" pitchFamily="50" charset="-128"/>
            </a:endParaRPr>
          </a:p>
          <a:p>
            <a:pPr marL="0" lvl="0" indent="0">
              <a:spcBef>
                <a:spcPct val="0"/>
              </a:spcBef>
              <a:buClr>
                <a:srgbClr val="0000CC"/>
              </a:buClr>
              <a:buNone/>
            </a:pPr>
            <a:r>
              <a:rPr lang="ja-JP" altLang="en-US" sz="1400" b="0" dirty="0">
                <a:solidFill>
                  <a:srgbClr val="000000"/>
                </a:solidFill>
                <a:latin typeface="ＭＳ Ｐゴシック" panose="020B0600070205080204" pitchFamily="50" charset="-128"/>
                <a:ea typeface="ＭＳ Ｐゴシック" panose="020B0600070205080204" pitchFamily="50" charset="-128"/>
              </a:rPr>
              <a:t>クレーム発生時に状況の把握を通して、接客を向上につなげる。</a:t>
            </a:r>
            <a:endParaRPr lang="en-US" altLang="ja-JP" sz="1400" b="0" dirty="0">
              <a:solidFill>
                <a:srgbClr val="000000"/>
              </a:solidFill>
              <a:latin typeface="ＭＳ Ｐゴシック" panose="020B0600070205080204" pitchFamily="50" charset="-128"/>
              <a:ea typeface="ＭＳ Ｐゴシック" panose="020B0600070205080204" pitchFamily="50" charset="-128"/>
            </a:endParaRPr>
          </a:p>
          <a:p>
            <a:pPr marL="0" lvl="0" indent="0">
              <a:spcBef>
                <a:spcPct val="0"/>
              </a:spcBef>
              <a:buClr>
                <a:srgbClr val="0000CC"/>
              </a:buClr>
              <a:buNone/>
            </a:pPr>
            <a:r>
              <a:rPr lang="ja-JP" altLang="en-US" sz="1400" b="0" dirty="0">
                <a:solidFill>
                  <a:srgbClr val="000000"/>
                </a:solidFill>
                <a:latin typeface="ＭＳ Ｐゴシック" panose="020B0600070205080204" pitchFamily="50" charset="-128"/>
                <a:ea typeface="ＭＳ Ｐゴシック" panose="020B0600070205080204" pitchFamily="50" charset="-128"/>
              </a:rPr>
              <a:t>それによってクレームを無くし、評判の向上と来店客数増加につなげる。</a:t>
            </a:r>
            <a:endParaRPr lang="en-US" altLang="ja-JP" sz="1400" b="0" dirty="0">
              <a:solidFill>
                <a:srgbClr val="000000"/>
              </a:solidFill>
              <a:latin typeface="ＭＳ Ｐゴシック" panose="020B0600070205080204" pitchFamily="50" charset="-128"/>
              <a:ea typeface="ＭＳ Ｐゴシック" panose="020B0600070205080204" pitchFamily="50" charset="-128"/>
            </a:endParaRPr>
          </a:p>
          <a:p>
            <a:pPr marL="0" lvl="0" indent="0">
              <a:spcBef>
                <a:spcPct val="0"/>
              </a:spcBef>
              <a:buClr>
                <a:srgbClr val="0000CC"/>
              </a:buClr>
              <a:buNone/>
            </a:pPr>
            <a:endParaRPr lang="en-US" altLang="ja-JP" sz="1400" b="0" kern="0" dirty="0">
              <a:solidFill>
                <a:srgbClr val="000000"/>
              </a:solidFill>
              <a:latin typeface="ＭＳ Ｐゴシック" panose="020B0600070205080204" pitchFamily="50" charset="-128"/>
              <a:ea typeface="ＭＳ Ｐゴシック" panose="020B0600070205080204" pitchFamily="50" charset="-128"/>
            </a:endParaRPr>
          </a:p>
          <a:p>
            <a:pPr marL="0" lvl="0" indent="0">
              <a:spcBef>
                <a:spcPct val="0"/>
              </a:spcBef>
              <a:buClr>
                <a:srgbClr val="0000CC"/>
              </a:buClr>
              <a:buNone/>
            </a:pPr>
            <a:endParaRPr lang="en-US" altLang="ja-JP" sz="1400" b="0" kern="0" dirty="0">
              <a:solidFill>
                <a:srgbClr val="3333CC"/>
              </a:solidFill>
              <a:latin typeface="ＭＳ Ｐゴシック" panose="020B0600070205080204" pitchFamily="50" charset="-128"/>
              <a:ea typeface="ＭＳ Ｐゴシック" panose="020B0600070205080204" pitchFamily="50" charset="-128"/>
            </a:endParaRPr>
          </a:p>
        </p:txBody>
      </p:sp>
      <p:sp>
        <p:nvSpPr>
          <p:cNvPr id="12" name="コンテンツ プレースホルダー 2">
            <a:extLst>
              <a:ext uri="{FF2B5EF4-FFF2-40B4-BE49-F238E27FC236}">
                <a16:creationId xmlns:a16="http://schemas.microsoft.com/office/drawing/2014/main" id="{67F8798F-2E14-44E7-B80E-6AB74CC5E6FD}"/>
              </a:ext>
            </a:extLst>
          </p:cNvPr>
          <p:cNvSpPr txBox="1">
            <a:spLocks/>
          </p:cNvSpPr>
          <p:nvPr/>
        </p:nvSpPr>
        <p:spPr bwMode="auto">
          <a:xfrm>
            <a:off x="6228184" y="3019598"/>
            <a:ext cx="2491825" cy="3433738"/>
          </a:xfrm>
          <a:prstGeom prst="rect">
            <a:avLst/>
          </a:prstGeom>
          <a:noFill/>
          <a:ln w="25400">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lvl1pPr marL="342900" indent="-342900" algn="l" rtl="0" eaLnBrk="0" fontAlgn="base" hangingPunct="0">
              <a:spcBef>
                <a:spcPct val="20000"/>
              </a:spcBef>
              <a:spcAft>
                <a:spcPct val="0"/>
              </a:spcAft>
              <a:buClr>
                <a:srgbClr val="000066"/>
              </a:buClr>
              <a:buFont typeface="Wingdings" pitchFamily="2" charset="2"/>
              <a:buChar char="s"/>
              <a:defRPr kumimoji="1" sz="3200">
                <a:solidFill>
                  <a:srgbClr val="000066"/>
                </a:solidFill>
                <a:latin typeface="+mn-lt"/>
                <a:ea typeface="+mn-ea"/>
                <a:cs typeface="+mn-cs"/>
              </a:defRPr>
            </a:lvl1pPr>
            <a:lvl2pPr marL="742950" indent="-285750" algn="l" rtl="0" eaLnBrk="0" fontAlgn="base" hangingPunct="0">
              <a:spcBef>
                <a:spcPct val="20000"/>
              </a:spcBef>
              <a:spcAft>
                <a:spcPct val="0"/>
              </a:spcAft>
              <a:buClr>
                <a:srgbClr val="FF0000"/>
              </a:buClr>
              <a:buFont typeface="Arial" charset="0"/>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lr>
                <a:srgbClr val="000066"/>
              </a:buClr>
              <a:buFont typeface="Arial" charset="0"/>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lr>
                <a:srgbClr val="FF0000"/>
              </a:buClr>
              <a:buFont typeface="Arial" charset="0"/>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lr>
                <a:srgbClr val="000066"/>
              </a:buClr>
              <a:buFont typeface="Arial" charset="0"/>
              <a:buChar char="»"/>
              <a:defRPr kumimoji="1" sz="2000">
                <a:solidFill>
                  <a:schemeClr val="tx1"/>
                </a:solidFill>
                <a:latin typeface="+mn-lt"/>
                <a:ea typeface="+mn-ea"/>
              </a:defRPr>
            </a:lvl5pPr>
            <a:lvl6pPr marL="25146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6pPr>
            <a:lvl7pPr marL="29718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7pPr>
            <a:lvl8pPr marL="34290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8pPr>
            <a:lvl9pPr marL="38862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9pPr>
          </a:lstStyle>
          <a:p>
            <a:pPr>
              <a:buClr>
                <a:srgbClr val="0000CC"/>
              </a:buClr>
              <a:buFont typeface="Wingdings" panose="05000000000000000000" pitchFamily="2" charset="2"/>
              <a:buChar char="u"/>
            </a:pPr>
            <a:r>
              <a:rPr lang="ja-JP" altLang="en-US" sz="2000" b="0" kern="0" dirty="0">
                <a:solidFill>
                  <a:srgbClr val="3333CC"/>
                </a:solidFill>
                <a:latin typeface="ＭＳ Ｐゴシック" panose="020B0600070205080204" pitchFamily="50" charset="-128"/>
                <a:ea typeface="ＭＳ Ｐゴシック" panose="020B0600070205080204" pitchFamily="50" charset="-128"/>
              </a:rPr>
              <a:t>解決のイメージ</a:t>
            </a:r>
            <a:endParaRPr lang="en-US" altLang="ja-JP" sz="2000" b="0" kern="0" dirty="0">
              <a:solidFill>
                <a:srgbClr val="3333CC"/>
              </a:solidFill>
              <a:latin typeface="ＭＳ Ｐゴシック" panose="020B0600070205080204" pitchFamily="50" charset="-128"/>
              <a:ea typeface="ＭＳ Ｐゴシック" panose="020B0600070205080204" pitchFamily="50" charset="-128"/>
            </a:endParaRPr>
          </a:p>
          <a:p>
            <a:pPr marL="0" lvl="0" indent="0">
              <a:spcBef>
                <a:spcPct val="0"/>
              </a:spcBef>
              <a:buClr>
                <a:srgbClr val="0000CC"/>
              </a:buClr>
              <a:buNone/>
            </a:pPr>
            <a:r>
              <a:rPr lang="ja-JP" altLang="en-US" sz="1400" b="0" dirty="0">
                <a:solidFill>
                  <a:srgbClr val="000000"/>
                </a:solidFill>
                <a:latin typeface="ＭＳ Ｐゴシック" panose="020B0600070205080204" pitchFamily="50" charset="-128"/>
                <a:ea typeface="ＭＳ Ｐゴシック" panose="020B0600070205080204" pitchFamily="50" charset="-128"/>
              </a:rPr>
              <a:t>クレーム発生時の状況を把握できるように、常時、店の「音と映像」記録が残り、後で参照可能である仕組みを導入する。</a:t>
            </a:r>
            <a:endParaRPr lang="en-US" altLang="ja-JP" sz="1400" b="0" dirty="0">
              <a:solidFill>
                <a:srgbClr val="000000"/>
              </a:solidFill>
              <a:latin typeface="ＭＳ Ｐゴシック" panose="020B0600070205080204" pitchFamily="50" charset="-128"/>
              <a:ea typeface="ＭＳ Ｐゴシック" panose="020B0600070205080204" pitchFamily="50" charset="-128"/>
            </a:endParaRPr>
          </a:p>
          <a:p>
            <a:pPr marL="400050" lvl="1" indent="0">
              <a:spcBef>
                <a:spcPct val="0"/>
              </a:spcBef>
              <a:buClr>
                <a:srgbClr val="0000CC"/>
              </a:buClr>
              <a:buNone/>
            </a:pPr>
            <a:r>
              <a:rPr lang="ja-JP" altLang="en-US" sz="1000" b="0" dirty="0">
                <a:solidFill>
                  <a:srgbClr val="000000"/>
                </a:solidFill>
                <a:latin typeface="ＭＳ Ｐゴシック" panose="020B0600070205080204" pitchFamily="50" charset="-128"/>
                <a:ea typeface="ＭＳ Ｐゴシック" panose="020B0600070205080204" pitchFamily="50" charset="-128"/>
              </a:rPr>
              <a:t>・演芸居酒屋は、ステージの出し物がある。その間は暗く、かつ大音量で、映像、音量とも常時記録に向かない。この特徴を加味した仕組みとする。</a:t>
            </a:r>
            <a:endParaRPr lang="en-US" altLang="ja-JP" sz="1000" b="0" dirty="0">
              <a:solidFill>
                <a:srgbClr val="000000"/>
              </a:solidFill>
              <a:latin typeface="ＭＳ Ｐゴシック" panose="020B0600070205080204" pitchFamily="50" charset="-128"/>
              <a:ea typeface="ＭＳ Ｐゴシック" panose="020B0600070205080204" pitchFamily="50" charset="-128"/>
            </a:endParaRPr>
          </a:p>
          <a:p>
            <a:pPr marL="0" indent="0">
              <a:spcBef>
                <a:spcPct val="0"/>
              </a:spcBef>
              <a:buClr>
                <a:srgbClr val="0000CC"/>
              </a:buClr>
              <a:buNone/>
            </a:pPr>
            <a:r>
              <a:rPr lang="ja-JP" altLang="en-US" sz="1800" b="0" u="sng" kern="0" dirty="0">
                <a:solidFill>
                  <a:srgbClr val="3333CC"/>
                </a:solidFill>
                <a:latin typeface="ＭＳ Ｐゴシック" panose="020B0600070205080204" pitchFamily="50" charset="-128"/>
                <a:ea typeface="ＭＳ Ｐゴシック" panose="020B0600070205080204" pitchFamily="50" charset="-128"/>
              </a:rPr>
              <a:t>ゴールイメージとの関係</a:t>
            </a:r>
            <a:endParaRPr lang="en-US" altLang="ja-JP" sz="1800" b="0" u="sng" kern="0" dirty="0">
              <a:solidFill>
                <a:srgbClr val="3333CC"/>
              </a:solidFill>
              <a:latin typeface="ＭＳ Ｐゴシック" panose="020B0600070205080204" pitchFamily="50" charset="-128"/>
              <a:ea typeface="ＭＳ Ｐゴシック" panose="020B0600070205080204" pitchFamily="50" charset="-128"/>
            </a:endParaRPr>
          </a:p>
          <a:p>
            <a:pPr marL="0" lvl="0" indent="0">
              <a:spcBef>
                <a:spcPct val="0"/>
              </a:spcBef>
              <a:buClr>
                <a:srgbClr val="0000CC"/>
              </a:buClr>
              <a:buNone/>
            </a:pPr>
            <a:r>
              <a:rPr lang="ja-JP" altLang="en-US" sz="1400" b="0" dirty="0">
                <a:solidFill>
                  <a:srgbClr val="000000"/>
                </a:solidFill>
                <a:latin typeface="ＭＳ Ｐゴシック" panose="020B0600070205080204" pitchFamily="50" charset="-128"/>
                <a:ea typeface="ＭＳ Ｐゴシック" panose="020B0600070205080204" pitchFamily="50" charset="-128"/>
              </a:rPr>
              <a:t>クレームの状況を把握し、的確な善後策とその後の対応改善を図ることで</a:t>
            </a:r>
            <a:r>
              <a:rPr lang="ja-JP" altLang="en-US" sz="1400" b="0" kern="0" dirty="0">
                <a:solidFill>
                  <a:srgbClr val="000000"/>
                </a:solidFill>
                <a:latin typeface="ＭＳ Ｐゴシック" panose="020B0600070205080204" pitchFamily="50" charset="-128"/>
                <a:ea typeface="ＭＳ Ｐゴシック" panose="020B0600070205080204" pitchFamily="50" charset="-128"/>
              </a:rPr>
              <a:t>評判下降／来店客数停滞の一つの想定原因（クレーム多発）を解消する。</a:t>
            </a:r>
            <a:endParaRPr lang="en-US" altLang="ja-JP" sz="1400" b="0" kern="0" dirty="0">
              <a:solidFill>
                <a:srgbClr val="000000"/>
              </a:solidFill>
              <a:latin typeface="ＭＳ Ｐゴシック" panose="020B0600070205080204" pitchFamily="50" charset="-128"/>
              <a:ea typeface="ＭＳ Ｐゴシック" panose="020B0600070205080204" pitchFamily="50" charset="-128"/>
            </a:endParaRPr>
          </a:p>
          <a:p>
            <a:pPr marL="0" indent="0">
              <a:spcBef>
                <a:spcPct val="0"/>
              </a:spcBef>
              <a:buClr>
                <a:srgbClr val="0000CC"/>
              </a:buClr>
              <a:buNone/>
            </a:pPr>
            <a:endParaRPr lang="en-US" altLang="ja-JP" sz="1400" b="0" u="sng" kern="0" dirty="0">
              <a:solidFill>
                <a:srgbClr val="3333CC"/>
              </a:solidFill>
              <a:latin typeface="ＭＳ Ｐゴシック" panose="020B0600070205080204" pitchFamily="50" charset="-128"/>
              <a:ea typeface="ＭＳ Ｐゴシック" panose="020B0600070205080204" pitchFamily="50" charset="-128"/>
            </a:endParaRPr>
          </a:p>
          <a:p>
            <a:pPr marL="0" lvl="0" indent="0">
              <a:spcBef>
                <a:spcPct val="0"/>
              </a:spcBef>
              <a:buClr>
                <a:srgbClr val="0000CC"/>
              </a:buClr>
              <a:buNone/>
            </a:pPr>
            <a:endParaRPr lang="en-US" altLang="ja-JP" sz="1600" b="0" kern="0" dirty="0">
              <a:solidFill>
                <a:schemeClr val="tx1"/>
              </a:solidFill>
              <a:latin typeface="ＭＳ Ｐゴシック" panose="020B0600070205080204" pitchFamily="50" charset="-128"/>
              <a:ea typeface="ＭＳ Ｐゴシック" panose="020B0600070205080204" pitchFamily="50" charset="-128"/>
            </a:endParaRPr>
          </a:p>
        </p:txBody>
      </p:sp>
      <p:sp>
        <p:nvSpPr>
          <p:cNvPr id="14" name="テキスト ボックス 13">
            <a:extLst>
              <a:ext uri="{FF2B5EF4-FFF2-40B4-BE49-F238E27FC236}">
                <a16:creationId xmlns:a16="http://schemas.microsoft.com/office/drawing/2014/main" id="{4FB186BF-F467-4FBD-904F-CBBEACBD4E03}"/>
              </a:ext>
            </a:extLst>
          </p:cNvPr>
          <p:cNvSpPr txBox="1"/>
          <p:nvPr/>
        </p:nvSpPr>
        <p:spPr>
          <a:xfrm>
            <a:off x="2658716" y="3019599"/>
            <a:ext cx="3409986" cy="3433737"/>
          </a:xfrm>
          <a:prstGeom prst="rect">
            <a:avLst/>
          </a:prstGeom>
          <a:noFill/>
          <a:ln w="25400">
            <a:solidFill>
              <a:srgbClr val="0070C0"/>
            </a:solidFill>
          </a:ln>
        </p:spPr>
        <p:txBody>
          <a:bodyPr wrap="square" rtlCol="0">
            <a:noAutofit/>
          </a:bodyPr>
          <a:lstStyle/>
          <a:p>
            <a:pPr marL="342900" indent="-342900">
              <a:buSzPct val="100000"/>
              <a:buFont typeface="Wingdings" panose="05000000000000000000" pitchFamily="2" charset="2"/>
              <a:buChar char="u"/>
            </a:pPr>
            <a:r>
              <a:rPr lang="ja-JP" altLang="en-US" sz="2000" b="0" dirty="0">
                <a:solidFill>
                  <a:srgbClr val="0000CC"/>
                </a:solidFill>
                <a:latin typeface="+mn-ea"/>
              </a:rPr>
              <a:t>問題</a:t>
            </a:r>
            <a:r>
              <a:rPr lang="ja-JP" altLang="en-US" sz="2000" b="0" dirty="0">
                <a:solidFill>
                  <a:srgbClr val="3333CC"/>
                </a:solidFill>
                <a:latin typeface="ＭＳ Ｐゴシック" panose="020B0600070205080204" pitchFamily="50" charset="-128"/>
              </a:rPr>
              <a:t>分</a:t>
            </a:r>
            <a:r>
              <a:rPr kumimoji="1" lang="ja-JP" altLang="en-US" sz="2000" b="0" dirty="0">
                <a:solidFill>
                  <a:srgbClr val="3333CC"/>
                </a:solidFill>
                <a:latin typeface="ＭＳ Ｐゴシック" panose="020B0600070205080204" pitchFamily="50" charset="-128"/>
              </a:rPr>
              <a:t>析の内容と</a:t>
            </a:r>
            <a:endParaRPr kumimoji="1" lang="en-US" altLang="ja-JP" sz="2000" b="0" dirty="0">
              <a:solidFill>
                <a:srgbClr val="3333CC"/>
              </a:solidFill>
              <a:latin typeface="ＭＳ Ｐゴシック" panose="020B0600070205080204" pitchFamily="50" charset="-128"/>
            </a:endParaRPr>
          </a:p>
          <a:p>
            <a:pPr>
              <a:buSzPct val="100000"/>
            </a:pPr>
            <a:r>
              <a:rPr lang="ja-JP" altLang="en-US" sz="2000" b="0" dirty="0">
                <a:solidFill>
                  <a:srgbClr val="3333CC"/>
                </a:solidFill>
                <a:latin typeface="ＭＳ Ｐゴシック" panose="020B0600070205080204" pitchFamily="50" charset="-128"/>
              </a:rPr>
              <a:t>　　</a:t>
            </a:r>
            <a:r>
              <a:rPr kumimoji="1" lang="ja-JP" altLang="en-US" sz="2000" b="0" dirty="0">
                <a:solidFill>
                  <a:srgbClr val="3333CC"/>
                </a:solidFill>
                <a:latin typeface="ＭＳ Ｐゴシック" panose="020B0600070205080204" pitchFamily="50" charset="-128"/>
              </a:rPr>
              <a:t>解決の</a:t>
            </a:r>
            <a:r>
              <a:rPr lang="ja-JP" altLang="en-US" sz="2000" b="0" dirty="0">
                <a:solidFill>
                  <a:srgbClr val="3333CC"/>
                </a:solidFill>
                <a:latin typeface="ＭＳ Ｐゴシック" panose="020B0600070205080204" pitchFamily="50" charset="-128"/>
              </a:rPr>
              <a:t>方向性</a:t>
            </a:r>
            <a:endParaRPr lang="en-US" altLang="ja-JP" sz="1600" b="0" dirty="0">
              <a:latin typeface="ＭＳ Ｐゴシック" panose="020B0600070205080204" pitchFamily="50" charset="-128"/>
            </a:endParaRPr>
          </a:p>
          <a:p>
            <a:pPr lvl="0">
              <a:buSzPct val="35000"/>
            </a:pPr>
            <a:r>
              <a:rPr lang="ja-JP" altLang="en-US" sz="1400" b="0" dirty="0">
                <a:solidFill>
                  <a:srgbClr val="000000"/>
                </a:solidFill>
                <a:latin typeface="ＭＳ Ｐゴシック" panose="020B0600070205080204" pitchFamily="50" charset="-128"/>
              </a:rPr>
              <a:t>問題解決に向けた課題の候補</a:t>
            </a:r>
            <a:endParaRPr lang="en-US" altLang="ja-JP" sz="1400" b="0" dirty="0">
              <a:solidFill>
                <a:srgbClr val="000000"/>
              </a:solidFill>
              <a:latin typeface="ＭＳ Ｐゴシック" panose="020B0600070205080204" pitchFamily="50" charset="-128"/>
            </a:endParaRPr>
          </a:p>
          <a:p>
            <a:pPr lvl="0">
              <a:buSzPct val="35000"/>
            </a:pPr>
            <a:r>
              <a:rPr lang="ja-JP" altLang="en-US" sz="1400" b="0" dirty="0">
                <a:solidFill>
                  <a:srgbClr val="000000"/>
                </a:solidFill>
                <a:latin typeface="ＭＳ Ｐゴシック" panose="020B0600070205080204" pitchFamily="50" charset="-128"/>
              </a:rPr>
              <a:t>①クレーム対応の責任者を決め発生時に迅速に状況把握とお客対応に努める</a:t>
            </a:r>
            <a:endParaRPr lang="en-US" altLang="ja-JP" sz="1400" b="0" dirty="0">
              <a:solidFill>
                <a:srgbClr val="000000"/>
              </a:solidFill>
              <a:latin typeface="ＭＳ Ｐゴシック" panose="020B0600070205080204" pitchFamily="50" charset="-128"/>
            </a:endParaRPr>
          </a:p>
          <a:p>
            <a:pPr lvl="0">
              <a:buSzPct val="35000"/>
            </a:pPr>
            <a:r>
              <a:rPr lang="ja-JP" altLang="en-US" sz="1400" b="0" dirty="0">
                <a:solidFill>
                  <a:srgbClr val="000000"/>
                </a:solidFill>
                <a:latin typeface="ＭＳ Ｐゴシック" panose="020B0600070205080204" pitchFamily="50" charset="-128"/>
              </a:rPr>
              <a:t>②クレームの情報を断片情報も含めて店内で共有して、対策を話し合うようにする。</a:t>
            </a:r>
            <a:endParaRPr lang="en-US" altLang="ja-JP" sz="1400" b="0" dirty="0">
              <a:solidFill>
                <a:srgbClr val="000000"/>
              </a:solidFill>
              <a:latin typeface="ＭＳ Ｐゴシック" panose="020B0600070205080204" pitchFamily="50" charset="-128"/>
            </a:endParaRPr>
          </a:p>
          <a:p>
            <a:pPr lvl="0">
              <a:buSzPct val="35000"/>
            </a:pPr>
            <a:r>
              <a:rPr lang="ja-JP" altLang="en-US" sz="1400" b="0" dirty="0">
                <a:solidFill>
                  <a:srgbClr val="000000"/>
                </a:solidFill>
                <a:latin typeface="ＭＳ Ｐゴシック" panose="020B0600070205080204" pitchFamily="50" charset="-128"/>
              </a:rPr>
              <a:t>③店員に接客スキル向上の教育を行う</a:t>
            </a:r>
            <a:endParaRPr lang="en-US" altLang="ja-JP" sz="1400" b="0" dirty="0">
              <a:solidFill>
                <a:srgbClr val="000000"/>
              </a:solidFill>
              <a:latin typeface="ＭＳ Ｐゴシック" panose="020B0600070205080204" pitchFamily="50" charset="-128"/>
            </a:endParaRPr>
          </a:p>
          <a:p>
            <a:pPr lvl="0">
              <a:buSzPct val="35000"/>
            </a:pPr>
            <a:r>
              <a:rPr lang="ja-JP" altLang="en-US" sz="1400" b="0" dirty="0">
                <a:solidFill>
                  <a:srgbClr val="000000"/>
                </a:solidFill>
                <a:latin typeface="ＭＳ Ｐゴシック" panose="020B0600070205080204" pitchFamily="50" charset="-128"/>
              </a:rPr>
              <a:t>④クレームの実態把握を補助する仕組みを導入する。</a:t>
            </a:r>
            <a:endParaRPr lang="en-US" altLang="ja-JP" sz="1400" b="0" dirty="0">
              <a:solidFill>
                <a:srgbClr val="000000"/>
              </a:solidFill>
              <a:latin typeface="ＭＳ Ｐゴシック" panose="020B0600070205080204" pitchFamily="50" charset="-128"/>
            </a:endParaRPr>
          </a:p>
          <a:p>
            <a:pPr lvl="0">
              <a:buSzPct val="35000"/>
            </a:pPr>
            <a:r>
              <a:rPr lang="ja-JP" altLang="en-US" sz="1400" b="0" dirty="0">
                <a:solidFill>
                  <a:srgbClr val="000000"/>
                </a:solidFill>
                <a:latin typeface="ＭＳ Ｐゴシック" panose="020B0600070205080204" pitchFamily="50" charset="-128"/>
              </a:rPr>
              <a:t>→</a:t>
            </a:r>
            <a:r>
              <a:rPr lang="en-US" altLang="ja-JP" sz="1400" b="0" dirty="0">
                <a:solidFill>
                  <a:srgbClr val="000000"/>
                </a:solidFill>
                <a:latin typeface="ＭＳ Ｐゴシック" panose="020B0600070205080204" pitchFamily="50" charset="-128"/>
              </a:rPr>
              <a:t>(</a:t>
            </a:r>
            <a:r>
              <a:rPr lang="ja-JP" altLang="en-US" sz="1400" b="0" dirty="0">
                <a:solidFill>
                  <a:srgbClr val="000000"/>
                </a:solidFill>
                <a:latin typeface="ＭＳ Ｐゴシック" panose="020B0600070205080204" pitchFamily="50" charset="-128"/>
              </a:rPr>
              <a:t>優先課題）　④を優先する</a:t>
            </a:r>
            <a:endParaRPr lang="en-US" altLang="ja-JP" sz="1400" b="0" dirty="0">
              <a:solidFill>
                <a:srgbClr val="000000"/>
              </a:solidFill>
              <a:latin typeface="ＭＳ Ｐゴシック" panose="020B0600070205080204" pitchFamily="50" charset="-128"/>
            </a:endParaRPr>
          </a:p>
          <a:p>
            <a:pPr lvl="0">
              <a:buSzPct val="35000"/>
            </a:pPr>
            <a:r>
              <a:rPr lang="ja-JP" altLang="en-US" sz="1400" b="0" dirty="0">
                <a:solidFill>
                  <a:srgbClr val="000000"/>
                </a:solidFill>
                <a:latin typeface="ＭＳ Ｐゴシック" panose="020B0600070205080204" pitchFamily="50" charset="-128"/>
              </a:rPr>
              <a:t>①～③は地道に進めることにするが、発生した問題を具体的に特定しないと抜本策を決められないので、</a:t>
            </a:r>
            <a:r>
              <a:rPr lang="en-US" altLang="ja-JP" sz="1400" b="0" dirty="0">
                <a:solidFill>
                  <a:srgbClr val="000000"/>
                </a:solidFill>
                <a:latin typeface="ＭＳ Ｐゴシック" panose="020B0600070205080204" pitchFamily="50" charset="-128"/>
              </a:rPr>
              <a:t>④</a:t>
            </a:r>
            <a:r>
              <a:rPr lang="ja-JP" altLang="en-US" sz="1400" b="0" dirty="0">
                <a:solidFill>
                  <a:srgbClr val="000000"/>
                </a:solidFill>
                <a:latin typeface="ＭＳ Ｐゴシック" panose="020B0600070205080204" pitchFamily="50" charset="-128"/>
              </a:rPr>
              <a:t>の検討を進める</a:t>
            </a:r>
          </a:p>
          <a:p>
            <a:pPr>
              <a:buSzPct val="35000"/>
            </a:pPr>
            <a:endParaRPr kumimoji="1" lang="ja-JP" altLang="en-US" sz="2000" b="0" dirty="0">
              <a:latin typeface="ＭＳ Ｐゴシック" panose="020B0600070205080204" pitchFamily="50" charset="-128"/>
            </a:endParaRPr>
          </a:p>
        </p:txBody>
      </p:sp>
      <p:sp>
        <p:nvSpPr>
          <p:cNvPr id="19" name="矢印: 右 18">
            <a:extLst>
              <a:ext uri="{FF2B5EF4-FFF2-40B4-BE49-F238E27FC236}">
                <a16:creationId xmlns:a16="http://schemas.microsoft.com/office/drawing/2014/main" id="{2800F6C5-1A04-4777-9338-EB54863FB4B1}"/>
              </a:ext>
            </a:extLst>
          </p:cNvPr>
          <p:cNvSpPr/>
          <p:nvPr/>
        </p:nvSpPr>
        <p:spPr>
          <a:xfrm>
            <a:off x="2483437" y="4004196"/>
            <a:ext cx="159482" cy="432048"/>
          </a:xfrm>
          <a:prstGeom prst="rightArrow">
            <a:avLst/>
          </a:prstGeom>
          <a:solidFill>
            <a:srgbClr val="3333CC"/>
          </a:solidFill>
          <a:ln>
            <a:solidFill>
              <a:srgbClr val="3333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b="0">
              <a:latin typeface="ＭＳ Ｐゴシック" panose="020B0600070205080204" pitchFamily="50" charset="-128"/>
              <a:ea typeface="ＭＳ Ｐゴシック" panose="020B0600070205080204" pitchFamily="50" charset="-128"/>
            </a:endParaRPr>
          </a:p>
        </p:txBody>
      </p:sp>
      <p:sp>
        <p:nvSpPr>
          <p:cNvPr id="20" name="矢印: 右 19">
            <a:extLst>
              <a:ext uri="{FF2B5EF4-FFF2-40B4-BE49-F238E27FC236}">
                <a16:creationId xmlns:a16="http://schemas.microsoft.com/office/drawing/2014/main" id="{C1C16082-1EDF-4BCA-B0D1-86158D8941DB}"/>
              </a:ext>
            </a:extLst>
          </p:cNvPr>
          <p:cNvSpPr/>
          <p:nvPr/>
        </p:nvSpPr>
        <p:spPr>
          <a:xfrm>
            <a:off x="6068702" y="4004196"/>
            <a:ext cx="159482" cy="432048"/>
          </a:xfrm>
          <a:prstGeom prst="rightArrow">
            <a:avLst/>
          </a:prstGeom>
          <a:solidFill>
            <a:srgbClr val="3333CC"/>
          </a:solidFill>
          <a:ln>
            <a:solidFill>
              <a:srgbClr val="3333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b="0">
              <a:latin typeface="ＭＳ Ｐゴシック" panose="020B0600070205080204" pitchFamily="50" charset="-128"/>
              <a:ea typeface="ＭＳ Ｐゴシック" panose="020B0600070205080204" pitchFamily="50" charset="-128"/>
            </a:endParaRPr>
          </a:p>
        </p:txBody>
      </p:sp>
      <p:sp>
        <p:nvSpPr>
          <p:cNvPr id="9" name="タイトル 1">
            <a:extLst>
              <a:ext uri="{FF2B5EF4-FFF2-40B4-BE49-F238E27FC236}">
                <a16:creationId xmlns:a16="http://schemas.microsoft.com/office/drawing/2014/main" id="{CB3C72D8-0555-488F-87A4-404A3B625B88}"/>
              </a:ext>
            </a:extLst>
          </p:cNvPr>
          <p:cNvSpPr>
            <a:spLocks noGrp="1"/>
          </p:cNvSpPr>
          <p:nvPr>
            <p:ph type="title"/>
          </p:nvPr>
        </p:nvSpPr>
        <p:spPr>
          <a:xfrm>
            <a:off x="468312" y="44450"/>
            <a:ext cx="7200031" cy="648246"/>
          </a:xfrm>
        </p:spPr>
        <p:txBody>
          <a:bodyPr/>
          <a:lstStyle/>
          <a:p>
            <a:r>
              <a:rPr lang="ja-JP" altLang="en-US" dirty="0">
                <a:latin typeface="ＭＳ Ｐゴシック" panose="020B0600070205080204" pitchFamily="50" charset="-128"/>
                <a:ea typeface="ＭＳ Ｐゴシック" panose="020B0600070205080204" pitchFamily="50" charset="-128"/>
              </a:rPr>
              <a:t>ビジネス又はミッション分析</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15" name="正方形/長方形 14">
            <a:extLst>
              <a:ext uri="{FF2B5EF4-FFF2-40B4-BE49-F238E27FC236}">
                <a16:creationId xmlns:a16="http://schemas.microsoft.com/office/drawing/2014/main" id="{EE1175BE-2629-4EF6-8A20-EDBA9A4C7EB8}"/>
              </a:ext>
            </a:extLst>
          </p:cNvPr>
          <p:cNvSpPr/>
          <p:nvPr/>
        </p:nvSpPr>
        <p:spPr>
          <a:xfrm>
            <a:off x="7324626" y="332656"/>
            <a:ext cx="1351062"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シートＡ</a:t>
            </a:r>
            <a:endParaRPr kumimoji="1" lang="ja-JP" altLang="en-US" dirty="0">
              <a:solidFill>
                <a:schemeClr val="tx1"/>
              </a:solidFill>
            </a:endParaRPr>
          </a:p>
        </p:txBody>
      </p:sp>
      <p:sp>
        <p:nvSpPr>
          <p:cNvPr id="13" name="楕円 12">
            <a:extLst>
              <a:ext uri="{FF2B5EF4-FFF2-40B4-BE49-F238E27FC236}">
                <a16:creationId xmlns:a16="http://schemas.microsoft.com/office/drawing/2014/main" id="{5A08122A-AC4F-4234-BE2F-366F285A6913}"/>
              </a:ext>
            </a:extLst>
          </p:cNvPr>
          <p:cNvSpPr/>
          <p:nvPr/>
        </p:nvSpPr>
        <p:spPr>
          <a:xfrm>
            <a:off x="3346713" y="548680"/>
            <a:ext cx="3888432" cy="552252"/>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kumimoji="1" lang="ja-JP" altLang="en-US" sz="2000" dirty="0">
                <a:latin typeface="ＭＳ Ｐゴシック" panose="020B0600070205080204" pitchFamily="50" charset="-128"/>
                <a:ea typeface="ＭＳ Ｐゴシック" panose="020B0600070205080204" pitchFamily="50" charset="-128"/>
              </a:rPr>
              <a:t>投影のみ</a:t>
            </a:r>
            <a:r>
              <a:rPr kumimoji="1" lang="en-US" altLang="ja-JP" sz="2000" dirty="0">
                <a:latin typeface="ＭＳ Ｐゴシック" panose="020B0600070205080204" pitchFamily="50" charset="-128"/>
                <a:ea typeface="ＭＳ Ｐゴシック" panose="020B0600070205080204" pitchFamily="50" charset="-128"/>
              </a:rPr>
              <a:t>:</a:t>
            </a:r>
            <a:r>
              <a:rPr kumimoji="1" lang="ja-JP" altLang="en-US" sz="2000" dirty="0">
                <a:latin typeface="ＭＳ Ｐゴシック" panose="020B0600070205080204" pitchFamily="50" charset="-128"/>
                <a:ea typeface="ＭＳ Ｐゴシック" panose="020B0600070205080204" pitchFamily="50" charset="-128"/>
              </a:rPr>
              <a:t>演芸居酒屋</a:t>
            </a:r>
          </a:p>
        </p:txBody>
      </p:sp>
    </p:spTree>
    <p:extLst>
      <p:ext uri="{BB962C8B-B14F-4D97-AF65-F5344CB8AC3E}">
        <p14:creationId xmlns:p14="http://schemas.microsoft.com/office/powerpoint/2010/main" val="278361190"/>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a:extLst>
              <a:ext uri="{FF2B5EF4-FFF2-40B4-BE49-F238E27FC236}">
                <a16:creationId xmlns:a16="http://schemas.microsoft.com/office/drawing/2014/main" id="{6B1CDE81-5C68-475E-A06E-9333D6FC3FE3}"/>
              </a:ext>
            </a:extLst>
          </p:cNvPr>
          <p:cNvSpPr>
            <a:spLocks noGrp="1"/>
          </p:cNvSpPr>
          <p:nvPr>
            <p:ph type="title"/>
          </p:nvPr>
        </p:nvSpPr>
        <p:spPr>
          <a:xfrm>
            <a:off x="539552" y="-91282"/>
            <a:ext cx="6983412" cy="1081088"/>
          </a:xfrm>
        </p:spPr>
        <p:txBody>
          <a:bodyPr/>
          <a:lstStyle/>
          <a:p>
            <a:r>
              <a:rPr kumimoji="1" lang="ja-JP" altLang="en-US" dirty="0">
                <a:solidFill>
                  <a:schemeClr val="tx1"/>
                </a:solidFill>
                <a:latin typeface="ＭＳ Ｐゴシック" panose="020B0600070205080204" pitchFamily="50" charset="-128"/>
                <a:ea typeface="ＭＳ Ｐゴシック" panose="020B0600070205080204" pitchFamily="50" charset="-128"/>
              </a:rPr>
              <a:t>グループ演習について</a:t>
            </a:r>
          </a:p>
        </p:txBody>
      </p:sp>
      <p:sp>
        <p:nvSpPr>
          <p:cNvPr id="7" name="コンテンツ プレースホルダー 2">
            <a:extLst>
              <a:ext uri="{FF2B5EF4-FFF2-40B4-BE49-F238E27FC236}">
                <a16:creationId xmlns:a16="http://schemas.microsoft.com/office/drawing/2014/main" id="{81323C1F-F341-4425-A5D2-6979BE131092}"/>
              </a:ext>
            </a:extLst>
          </p:cNvPr>
          <p:cNvSpPr>
            <a:spLocks noGrp="1"/>
          </p:cNvSpPr>
          <p:nvPr>
            <p:ph idx="1"/>
          </p:nvPr>
        </p:nvSpPr>
        <p:spPr>
          <a:xfrm>
            <a:off x="258618" y="989806"/>
            <a:ext cx="8626764" cy="5067300"/>
          </a:xfrm>
        </p:spPr>
        <p:txBody>
          <a:bodyPr/>
          <a:lstStyle/>
          <a:p>
            <a:pPr marL="0" indent="0">
              <a:lnSpc>
                <a:spcPct val="130000"/>
              </a:lnSpc>
              <a:spcBef>
                <a:spcPts val="600"/>
              </a:spcBef>
              <a:buNone/>
            </a:pPr>
            <a:r>
              <a:rPr lang="ja-JP" altLang="en-US" sz="2800" dirty="0">
                <a:latin typeface="ＭＳ Ｐゴシック" panose="020B0600070205080204" pitchFamily="50" charset="-128"/>
                <a:ea typeface="ＭＳ Ｐゴシック" panose="020B0600070205080204" pitchFamily="50" charset="-128"/>
              </a:rPr>
              <a:t>「</a:t>
            </a:r>
            <a:r>
              <a:rPr lang="ja-JP" altLang="en-US" sz="2800" dirty="0">
                <a:solidFill>
                  <a:schemeClr val="tx1"/>
                </a:solidFill>
                <a:latin typeface="ＭＳ Ｐゴシック" panose="020B0600070205080204" pitchFamily="50" charset="-128"/>
                <a:ea typeface="ＭＳ Ｐゴシック" panose="020B0600070205080204" pitchFamily="50" charset="-128"/>
              </a:rPr>
              <a:t>ケースの説明」を読んで、目的に対応して導入するシステムの開発</a:t>
            </a:r>
            <a:r>
              <a:rPr lang="en-US" altLang="ja-JP" sz="2800" dirty="0">
                <a:solidFill>
                  <a:schemeClr val="tx1"/>
                </a:solidFill>
                <a:latin typeface="ＭＳ Ｐゴシック" panose="020B0600070205080204" pitchFamily="50" charset="-128"/>
                <a:ea typeface="ＭＳ Ｐゴシック" panose="020B0600070205080204" pitchFamily="50" charset="-128"/>
              </a:rPr>
              <a:t>(</a:t>
            </a:r>
            <a:r>
              <a:rPr lang="ja-JP" altLang="en-US" sz="2800" dirty="0">
                <a:solidFill>
                  <a:schemeClr val="tx1"/>
                </a:solidFill>
                <a:latin typeface="ＭＳ Ｐゴシック" panose="020B0600070205080204" pitchFamily="50" charset="-128"/>
                <a:ea typeface="ＭＳ Ｐゴシック" panose="020B0600070205080204" pitchFamily="50" charset="-128"/>
              </a:rPr>
              <a:t>設計）を進めていただきます。</a:t>
            </a:r>
            <a:endParaRPr lang="en-US" altLang="ja-JP" sz="2800" dirty="0">
              <a:solidFill>
                <a:schemeClr val="tx1"/>
              </a:solidFill>
              <a:latin typeface="ＭＳ Ｐゴシック" panose="020B0600070205080204" pitchFamily="50" charset="-128"/>
              <a:ea typeface="ＭＳ Ｐゴシック" panose="020B0600070205080204" pitchFamily="50" charset="-128"/>
            </a:endParaRPr>
          </a:p>
          <a:p>
            <a:pPr marL="0" indent="0">
              <a:lnSpc>
                <a:spcPct val="130000"/>
              </a:lnSpc>
              <a:spcBef>
                <a:spcPts val="600"/>
              </a:spcBef>
              <a:buNone/>
            </a:pPr>
            <a:endParaRPr lang="en-US" altLang="ja-JP" sz="1600" dirty="0">
              <a:solidFill>
                <a:schemeClr val="tx1"/>
              </a:solidFill>
              <a:latin typeface="ＭＳ Ｐゴシック" panose="020B0600070205080204" pitchFamily="50" charset="-128"/>
              <a:ea typeface="ＭＳ Ｐゴシック" panose="020B0600070205080204" pitchFamily="50" charset="-128"/>
            </a:endParaRPr>
          </a:p>
          <a:p>
            <a:pPr lvl="1">
              <a:lnSpc>
                <a:spcPct val="130000"/>
              </a:lnSpc>
              <a:spcBef>
                <a:spcPts val="600"/>
              </a:spcBef>
              <a:buClrTx/>
              <a:buFont typeface="Wingdings" panose="05000000000000000000" pitchFamily="2" charset="2"/>
              <a:buChar char="l"/>
            </a:pPr>
            <a:r>
              <a:rPr lang="ja-JP" altLang="en-US" sz="2400" dirty="0">
                <a:latin typeface="ＭＳ Ｐゴシック" panose="020B0600070205080204" pitchFamily="50" charset="-128"/>
                <a:ea typeface="ＭＳ Ｐゴシック" panose="020B0600070205080204" pitchFamily="50" charset="-128"/>
              </a:rPr>
              <a:t>実施して頂くプロセスは以下の３プロセスです。</a:t>
            </a:r>
            <a:endParaRPr lang="en-US" altLang="ja-JP" sz="2400" dirty="0">
              <a:latin typeface="ＭＳ Ｐゴシック" panose="020B0600070205080204" pitchFamily="50" charset="-128"/>
              <a:ea typeface="ＭＳ Ｐゴシック" panose="020B0600070205080204" pitchFamily="50" charset="-128"/>
            </a:endParaRPr>
          </a:p>
          <a:p>
            <a:pPr lvl="2">
              <a:lnSpc>
                <a:spcPct val="130000"/>
              </a:lnSpc>
              <a:spcBef>
                <a:spcPts val="600"/>
              </a:spcBef>
              <a:buClrTx/>
              <a:buFont typeface="Wingdings" panose="05000000000000000000" pitchFamily="2" charset="2"/>
              <a:buChar char="ü"/>
            </a:pPr>
            <a:r>
              <a:rPr kumimoji="0" lang="ja-JP" altLang="en-US" sz="2000" dirty="0">
                <a:latin typeface="ＭＳ Ｐゴシック" panose="020B0600070205080204" pitchFamily="50" charset="-128"/>
                <a:ea typeface="ＭＳ Ｐゴシック" panose="020B0600070205080204" pitchFamily="50" charset="-128"/>
              </a:rPr>
              <a:t>ビジネス又はミッション分析</a:t>
            </a:r>
            <a:endParaRPr kumimoji="0" lang="en-US" altLang="ja-JP" sz="2000" dirty="0">
              <a:latin typeface="ＭＳ Ｐゴシック" panose="020B0600070205080204" pitchFamily="50" charset="-128"/>
              <a:ea typeface="ＭＳ Ｐゴシック" panose="020B0600070205080204" pitchFamily="50" charset="-128"/>
            </a:endParaRPr>
          </a:p>
          <a:p>
            <a:pPr lvl="2">
              <a:lnSpc>
                <a:spcPct val="130000"/>
              </a:lnSpc>
              <a:spcBef>
                <a:spcPts val="600"/>
              </a:spcBef>
              <a:buClrTx/>
              <a:buFont typeface="Wingdings" panose="05000000000000000000" pitchFamily="2" charset="2"/>
              <a:buChar char="ü"/>
            </a:pPr>
            <a:r>
              <a:rPr kumimoji="0" lang="ja-JP" altLang="en-US" sz="2000" dirty="0">
                <a:latin typeface="ＭＳ Ｐゴシック" panose="020B0600070205080204" pitchFamily="50" charset="-128"/>
                <a:ea typeface="ＭＳ Ｐゴシック" panose="020B0600070205080204" pitchFamily="50" charset="-128"/>
              </a:rPr>
              <a:t>利害関係者ニーズと利害関係者要求事項定義</a:t>
            </a:r>
            <a:endParaRPr kumimoji="0" lang="en-US" altLang="ja-JP" sz="2000" dirty="0">
              <a:latin typeface="ＭＳ Ｐゴシック" panose="020B0600070205080204" pitchFamily="50" charset="-128"/>
              <a:ea typeface="ＭＳ Ｐゴシック" panose="020B0600070205080204" pitchFamily="50" charset="-128"/>
            </a:endParaRPr>
          </a:p>
          <a:p>
            <a:pPr lvl="2">
              <a:lnSpc>
                <a:spcPct val="130000"/>
              </a:lnSpc>
              <a:spcBef>
                <a:spcPts val="600"/>
              </a:spcBef>
              <a:buClrTx/>
              <a:buFont typeface="Wingdings" panose="05000000000000000000" pitchFamily="2" charset="2"/>
              <a:buChar char="ü"/>
            </a:pPr>
            <a:r>
              <a:rPr kumimoji="0" lang="ja-JP" altLang="en-US" sz="2000" dirty="0">
                <a:latin typeface="ＭＳ Ｐゴシック" panose="020B0600070205080204" pitchFamily="50" charset="-128"/>
                <a:ea typeface="ＭＳ Ｐゴシック" panose="020B0600070205080204" pitchFamily="50" charset="-128"/>
              </a:rPr>
              <a:t>システム要求事項定義</a:t>
            </a:r>
            <a:endParaRPr kumimoji="0" lang="en-US" altLang="ja-JP" sz="2000" dirty="0">
              <a:latin typeface="ＭＳ Ｐゴシック" panose="020B0600070205080204" pitchFamily="50" charset="-128"/>
              <a:ea typeface="ＭＳ Ｐゴシック" panose="020B0600070205080204" pitchFamily="50" charset="-128"/>
            </a:endParaRPr>
          </a:p>
          <a:p>
            <a:pPr>
              <a:lnSpc>
                <a:spcPct val="130000"/>
              </a:lnSpc>
              <a:spcBef>
                <a:spcPts val="600"/>
              </a:spcBef>
            </a:pPr>
            <a:endParaRPr kumimoji="1" lang="ja-JP" altLang="en-US" sz="2800" dirty="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1337708781"/>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64C3917-B5D9-4F38-ADD2-9629F1908F2C}"/>
              </a:ext>
            </a:extLst>
          </p:cNvPr>
          <p:cNvSpPr>
            <a:spLocks noGrp="1"/>
          </p:cNvSpPr>
          <p:nvPr>
            <p:ph type="title"/>
          </p:nvPr>
        </p:nvSpPr>
        <p:spPr>
          <a:xfrm>
            <a:off x="323850" y="115888"/>
            <a:ext cx="8568952" cy="504825"/>
          </a:xfrm>
        </p:spPr>
        <p:txBody>
          <a:bodyPr/>
          <a:lstStyle/>
          <a:p>
            <a:r>
              <a:rPr lang="ja-JP" altLang="en-US" sz="2400" dirty="0">
                <a:latin typeface="ＭＳ Ｐゴシック" panose="020B0600070205080204" pitchFamily="50" charset="-128"/>
                <a:ea typeface="ＭＳ Ｐゴシック" panose="020B0600070205080204" pitchFamily="50" charset="-128"/>
              </a:rPr>
              <a:t>演習課題　 ②利害関係者ニーズ及び利害関係者要求事項定義</a:t>
            </a:r>
            <a:endParaRPr kumimoji="1" lang="ja-JP" altLang="en-US" sz="2400" dirty="0">
              <a:latin typeface="ＭＳ Ｐゴシック" panose="020B0600070205080204" pitchFamily="50" charset="-128"/>
              <a:ea typeface="ＭＳ Ｐゴシック" panose="020B0600070205080204" pitchFamily="50" charset="-128"/>
            </a:endParaRPr>
          </a:p>
        </p:txBody>
      </p:sp>
      <p:sp>
        <p:nvSpPr>
          <p:cNvPr id="4" name="テキスト ボックス 3">
            <a:extLst>
              <a:ext uri="{FF2B5EF4-FFF2-40B4-BE49-F238E27FC236}">
                <a16:creationId xmlns:a16="http://schemas.microsoft.com/office/drawing/2014/main" id="{3D8969EA-C98E-4196-9346-90D95FE490B6}"/>
              </a:ext>
            </a:extLst>
          </p:cNvPr>
          <p:cNvSpPr txBox="1"/>
          <p:nvPr/>
        </p:nvSpPr>
        <p:spPr>
          <a:xfrm>
            <a:off x="395536" y="4653136"/>
            <a:ext cx="8352928" cy="830997"/>
          </a:xfrm>
          <a:prstGeom prst="rect">
            <a:avLst/>
          </a:prstGeom>
          <a:noFill/>
          <a:ln>
            <a:solidFill>
              <a:srgbClr val="FF0000"/>
            </a:solidFill>
          </a:ln>
        </p:spPr>
        <p:txBody>
          <a:bodyPr wrap="square" rtlCol="0">
            <a:spAutoFit/>
          </a:bodyPr>
          <a:lstStyle/>
          <a:p>
            <a:r>
              <a:rPr lang="ja-JP" altLang="en-US" dirty="0">
                <a:solidFill>
                  <a:srgbClr val="FF0000"/>
                </a:solidFill>
                <a:latin typeface="ＭＳ Ｐゴシック" panose="020B0600070205080204" pitchFamily="50" charset="-128"/>
              </a:rPr>
              <a:t>シート</a:t>
            </a:r>
            <a:r>
              <a:rPr lang="en-US" altLang="ja-JP" dirty="0">
                <a:solidFill>
                  <a:srgbClr val="FF0000"/>
                </a:solidFill>
                <a:latin typeface="ＭＳ Ｐゴシック" panose="020B0600070205080204" pitchFamily="50" charset="-128"/>
              </a:rPr>
              <a:t>B</a:t>
            </a:r>
            <a:r>
              <a:rPr lang="ja-JP" altLang="en-US" dirty="0">
                <a:solidFill>
                  <a:srgbClr val="FF0000"/>
                </a:solidFill>
                <a:latin typeface="ＭＳ Ｐゴシック" panose="020B0600070205080204" pitchFamily="50" charset="-128"/>
              </a:rPr>
              <a:t>：コンテキスト図</a:t>
            </a:r>
          </a:p>
          <a:p>
            <a:r>
              <a:rPr kumimoji="1" lang="ja-JP" altLang="en-US" dirty="0">
                <a:solidFill>
                  <a:srgbClr val="FF0000"/>
                </a:solidFill>
                <a:latin typeface="ＭＳ Ｐゴシック" panose="020B0600070205080204" pitchFamily="50" charset="-128"/>
              </a:rPr>
              <a:t>シート</a:t>
            </a:r>
            <a:r>
              <a:rPr kumimoji="1" lang="en-US" altLang="ja-JP" dirty="0">
                <a:solidFill>
                  <a:srgbClr val="FF0000"/>
                </a:solidFill>
                <a:latin typeface="ＭＳ Ｐゴシック" panose="020B0600070205080204" pitchFamily="50" charset="-128"/>
              </a:rPr>
              <a:t>C</a:t>
            </a:r>
            <a:r>
              <a:rPr kumimoji="1" lang="ja-JP" altLang="en-US" dirty="0">
                <a:solidFill>
                  <a:srgbClr val="FF0000"/>
                </a:solidFill>
                <a:latin typeface="ＭＳ Ｐゴシック" panose="020B0600070205080204" pitchFamily="50" charset="-128"/>
              </a:rPr>
              <a:t>：要求事項一覧　＆　要求事項選択のポリシー</a:t>
            </a:r>
            <a:endParaRPr kumimoji="1" lang="en-US" altLang="ja-JP" dirty="0">
              <a:solidFill>
                <a:srgbClr val="FF0000"/>
              </a:solidFill>
              <a:latin typeface="ＭＳ Ｐゴシック" panose="020B0600070205080204" pitchFamily="50" charset="-128"/>
            </a:endParaRPr>
          </a:p>
        </p:txBody>
      </p:sp>
      <p:sp>
        <p:nvSpPr>
          <p:cNvPr id="7" name="コンテンツ プレースホルダー 2">
            <a:extLst>
              <a:ext uri="{FF2B5EF4-FFF2-40B4-BE49-F238E27FC236}">
                <a16:creationId xmlns:a16="http://schemas.microsoft.com/office/drawing/2014/main" id="{03728987-5B2F-4402-A29E-15CBF3884523}"/>
              </a:ext>
            </a:extLst>
          </p:cNvPr>
          <p:cNvSpPr>
            <a:spLocks noGrp="1"/>
          </p:cNvSpPr>
          <p:nvPr>
            <p:ph idx="1"/>
          </p:nvPr>
        </p:nvSpPr>
        <p:spPr>
          <a:xfrm>
            <a:off x="251520" y="712920"/>
            <a:ext cx="8568952" cy="3364152"/>
          </a:xfrm>
        </p:spPr>
        <p:txBody>
          <a:bodyPr/>
          <a:lstStyle/>
          <a:p>
            <a:pPr marL="0" indent="0">
              <a:lnSpc>
                <a:spcPct val="120000"/>
              </a:lnSpc>
              <a:spcBef>
                <a:spcPts val="600"/>
              </a:spcBef>
              <a:buNone/>
            </a:pPr>
            <a:r>
              <a:rPr lang="ja-JP" altLang="en-US" sz="2000" dirty="0">
                <a:latin typeface="ＭＳ Ｐゴシック" panose="020B0600070205080204" pitchFamily="50" charset="-128"/>
                <a:ea typeface="ＭＳ Ｐゴシック" panose="020B0600070205080204" pitchFamily="50" charset="-128"/>
              </a:rPr>
              <a:t>　演習課題の前提条件と　シート</a:t>
            </a:r>
            <a:r>
              <a:rPr lang="en-US" altLang="ja-JP" sz="2000" dirty="0">
                <a:latin typeface="ＭＳ Ｐゴシック" panose="020B0600070205080204" pitchFamily="50" charset="-128"/>
                <a:ea typeface="ＭＳ Ｐゴシック" panose="020B0600070205080204" pitchFamily="50" charset="-128"/>
              </a:rPr>
              <a:t>A</a:t>
            </a:r>
            <a:r>
              <a:rPr lang="ja-JP" altLang="en-US" sz="2000" dirty="0">
                <a:latin typeface="ＭＳ Ｐゴシック" panose="020B0600070205080204" pitchFamily="50" charset="-128"/>
                <a:ea typeface="ＭＳ Ｐゴシック" panose="020B0600070205080204" pitchFamily="50" charset="-128"/>
              </a:rPr>
              <a:t>　を使用して利害関係者の要求事項を導き、周辺との相互関係性を表すコンテキスト図（シート</a:t>
            </a:r>
            <a:r>
              <a:rPr lang="en-US" altLang="ja-JP" sz="2000" dirty="0">
                <a:latin typeface="ＭＳ Ｐゴシック" panose="020B0600070205080204" pitchFamily="50" charset="-128"/>
                <a:ea typeface="ＭＳ Ｐゴシック" panose="020B0600070205080204" pitchFamily="50" charset="-128"/>
              </a:rPr>
              <a:t>B</a:t>
            </a:r>
            <a:r>
              <a:rPr lang="ja-JP" altLang="en-US" sz="2000" dirty="0">
                <a:latin typeface="ＭＳ Ｐゴシック" panose="020B0600070205080204" pitchFamily="50" charset="-128"/>
                <a:ea typeface="ＭＳ Ｐゴシック" panose="020B0600070205080204" pitchFamily="50" charset="-128"/>
              </a:rPr>
              <a:t>）とに要求事項一覧（シート</a:t>
            </a:r>
            <a:r>
              <a:rPr lang="en-US" altLang="ja-JP" sz="2000" dirty="0">
                <a:latin typeface="ＭＳ Ｐゴシック" panose="020B0600070205080204" pitchFamily="50" charset="-128"/>
                <a:ea typeface="ＭＳ Ｐゴシック" panose="020B0600070205080204" pitchFamily="50" charset="-128"/>
              </a:rPr>
              <a:t>C</a:t>
            </a:r>
            <a:r>
              <a:rPr lang="ja-JP" altLang="en-US" sz="2000" dirty="0">
                <a:latin typeface="ＭＳ Ｐゴシック" panose="020B0600070205080204" pitchFamily="50" charset="-128"/>
                <a:ea typeface="ＭＳ Ｐゴシック" panose="020B0600070205080204" pitchFamily="50" charset="-128"/>
              </a:rPr>
              <a:t>）を作成してください。</a:t>
            </a:r>
            <a:endParaRPr lang="en-US" altLang="ja-JP" sz="2000" dirty="0">
              <a:latin typeface="ＭＳ Ｐゴシック" panose="020B0600070205080204" pitchFamily="50" charset="-128"/>
              <a:ea typeface="ＭＳ Ｐゴシック" panose="020B0600070205080204" pitchFamily="50" charset="-128"/>
            </a:endParaRPr>
          </a:p>
          <a:p>
            <a:pPr marL="540000" indent="-216000">
              <a:lnSpc>
                <a:spcPct val="120000"/>
              </a:lnSpc>
              <a:spcBef>
                <a:spcPts val="600"/>
              </a:spcBef>
              <a:buClrTx/>
              <a:buFont typeface="Arial" panose="020B0604020202020204" pitchFamily="34" charset="0"/>
              <a:buChar char="•"/>
            </a:pPr>
            <a:r>
              <a:rPr lang="ja-JP" altLang="en-US" sz="2000" dirty="0">
                <a:latin typeface="ＭＳ Ｐゴシック" panose="020B0600070205080204" pitchFamily="50" charset="-128"/>
                <a:ea typeface="ＭＳ Ｐゴシック" panose="020B0600070205080204" pitchFamily="50" charset="-128"/>
              </a:rPr>
              <a:t>検討にあたっては目的の達成のために発想を広げて検討してください。</a:t>
            </a:r>
            <a:endParaRPr lang="en-US" altLang="ja-JP" sz="2000" dirty="0">
              <a:latin typeface="ＭＳ Ｐゴシック" panose="020B0600070205080204" pitchFamily="50" charset="-128"/>
              <a:ea typeface="ＭＳ Ｐゴシック" panose="020B0600070205080204" pitchFamily="50" charset="-128"/>
            </a:endParaRPr>
          </a:p>
          <a:p>
            <a:pPr marL="540000" indent="-216000">
              <a:lnSpc>
                <a:spcPct val="120000"/>
              </a:lnSpc>
              <a:spcBef>
                <a:spcPts val="600"/>
              </a:spcBef>
              <a:buClrTx/>
              <a:buFont typeface="Arial" panose="020B0604020202020204" pitchFamily="34" charset="0"/>
              <a:buChar char="•"/>
            </a:pPr>
            <a:r>
              <a:rPr lang="ja-JP" altLang="en-US" sz="2000" dirty="0">
                <a:latin typeface="ＭＳ Ｐゴシック" panose="020B0600070205080204" pitchFamily="50" charset="-128"/>
                <a:ea typeface="ＭＳ Ｐゴシック" panose="020B0600070205080204" pitchFamily="50" charset="-128"/>
              </a:rPr>
              <a:t>まとめにあたっては</a:t>
            </a:r>
            <a:r>
              <a:rPr lang="ja-JP" altLang="en-US" sz="2000" u="sng" dirty="0">
                <a:latin typeface="ＭＳ Ｐゴシック" panose="020B0600070205080204" pitchFamily="50" charset="-128"/>
                <a:ea typeface="ＭＳ Ｐゴシック" panose="020B0600070205080204" pitchFamily="50" charset="-128"/>
              </a:rPr>
              <a:t>目的を考慮して優先事項</a:t>
            </a:r>
            <a:r>
              <a:rPr lang="ja-JP" altLang="en-US" sz="2000" dirty="0">
                <a:latin typeface="ＭＳ Ｐゴシック" panose="020B0600070205080204" pitchFamily="50" charset="-128"/>
                <a:ea typeface="ＭＳ Ｐゴシック" panose="020B0600070205080204" pitchFamily="50" charset="-128"/>
              </a:rPr>
              <a:t>に絞ってください。</a:t>
            </a:r>
            <a:endParaRPr lang="en-US" altLang="ja-JP" sz="2000" dirty="0">
              <a:latin typeface="ＭＳ Ｐゴシック" panose="020B0600070205080204" pitchFamily="50" charset="-128"/>
              <a:ea typeface="ＭＳ Ｐゴシック" panose="020B0600070205080204" pitchFamily="50" charset="-128"/>
            </a:endParaRPr>
          </a:p>
          <a:p>
            <a:pPr marL="0" indent="0">
              <a:lnSpc>
                <a:spcPct val="120000"/>
              </a:lnSpc>
              <a:spcBef>
                <a:spcPts val="600"/>
              </a:spcBef>
              <a:buNone/>
            </a:pPr>
            <a:r>
              <a:rPr lang="ja-JP" altLang="en-US" sz="2000" dirty="0">
                <a:latin typeface="ＭＳ Ｐゴシック" panose="020B0600070205080204" pitchFamily="50" charset="-128"/>
                <a:ea typeface="ＭＳ Ｐゴシック" panose="020B0600070205080204" pitchFamily="50" charset="-128"/>
              </a:rPr>
              <a:t>　ここで、</a:t>
            </a:r>
            <a:r>
              <a:rPr lang="ja-JP" altLang="en-US" sz="2000" dirty="0">
                <a:solidFill>
                  <a:srgbClr val="FF0000"/>
                </a:solidFill>
                <a:latin typeface="ＭＳ Ｐゴシック" panose="020B0600070205080204" pitchFamily="50" charset="-128"/>
                <a:ea typeface="ＭＳ Ｐゴシック" panose="020B0600070205080204" pitchFamily="50" charset="-128"/>
              </a:rPr>
              <a:t>今回の目的をどう考え、何を優先することにしたかを明確にして、</a:t>
            </a:r>
            <a:endParaRPr lang="en-US" altLang="ja-JP" sz="2000" dirty="0">
              <a:solidFill>
                <a:srgbClr val="FF0000"/>
              </a:solidFill>
              <a:latin typeface="ＭＳ Ｐゴシック" panose="020B0600070205080204" pitchFamily="50" charset="-128"/>
              <a:ea typeface="ＭＳ Ｐゴシック" panose="020B0600070205080204" pitchFamily="50" charset="-128"/>
            </a:endParaRPr>
          </a:p>
          <a:p>
            <a:pPr marL="0" indent="0">
              <a:lnSpc>
                <a:spcPct val="120000"/>
              </a:lnSpc>
              <a:spcBef>
                <a:spcPts val="600"/>
              </a:spcBef>
              <a:buNone/>
            </a:pPr>
            <a:r>
              <a:rPr lang="ja-JP" altLang="en-US" sz="2000" dirty="0">
                <a:latin typeface="ＭＳ Ｐゴシック" panose="020B0600070205080204" pitchFamily="50" charset="-128"/>
                <a:ea typeface="ＭＳ Ｐゴシック" panose="020B0600070205080204" pitchFamily="50" charset="-128"/>
              </a:rPr>
              <a:t>要求事項選択のポリシーとしてシートＣに書き加えてください。</a:t>
            </a:r>
            <a:endParaRPr lang="en-US" altLang="ja-JP" sz="2000" dirty="0">
              <a:solidFill>
                <a:srgbClr val="FF0000"/>
              </a:solidFill>
              <a:latin typeface="ＭＳ Ｐゴシック" panose="020B0600070205080204" pitchFamily="50" charset="-128"/>
              <a:ea typeface="ＭＳ Ｐゴシック" panose="020B0600070205080204" pitchFamily="50" charset="-128"/>
            </a:endParaRPr>
          </a:p>
          <a:p>
            <a:pPr marL="0" indent="0">
              <a:spcBef>
                <a:spcPts val="0"/>
              </a:spcBef>
              <a:buNone/>
            </a:pPr>
            <a:endParaRPr lang="en-US" altLang="ja-JP" sz="2000" u="sng" dirty="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1409731980"/>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6BDB437F-8E18-4E6A-B1C3-F7BC7A2A5962}"/>
              </a:ext>
            </a:extLst>
          </p:cNvPr>
          <p:cNvSpPr>
            <a:spLocks noGrp="1"/>
          </p:cNvSpPr>
          <p:nvPr>
            <p:ph type="title"/>
          </p:nvPr>
        </p:nvSpPr>
        <p:spPr>
          <a:xfrm>
            <a:off x="295044" y="102176"/>
            <a:ext cx="8207374" cy="1081088"/>
          </a:xfrm>
        </p:spPr>
        <p:txBody>
          <a:bodyPr/>
          <a:lstStyle/>
          <a:p>
            <a:r>
              <a:rPr kumimoji="1" lang="ja-JP" altLang="en-US" sz="2400" dirty="0">
                <a:solidFill>
                  <a:schemeClr val="tx1"/>
                </a:solidFill>
                <a:latin typeface="ＭＳ Ｐゴシック" panose="020B0600070205080204" pitchFamily="50" charset="-128"/>
                <a:ea typeface="ＭＳ Ｐゴシック" panose="020B0600070205080204" pitchFamily="50" charset="-128"/>
              </a:rPr>
              <a:t>テクニカルプロセス</a:t>
            </a:r>
            <a:r>
              <a:rPr lang="ja-JP" altLang="en-US" sz="2400" dirty="0">
                <a:solidFill>
                  <a:schemeClr val="tx1"/>
                </a:solidFill>
                <a:latin typeface="ＭＳ Ｐゴシック" panose="020B0600070205080204" pitchFamily="50" charset="-128"/>
                <a:ea typeface="ＭＳ Ｐゴシック" panose="020B0600070205080204" pitchFamily="50" charset="-128"/>
              </a:rPr>
              <a:t>概説　（再掲）</a:t>
            </a:r>
            <a:br>
              <a:rPr kumimoji="1" lang="en-US" altLang="ja-JP" sz="2400" dirty="0">
                <a:solidFill>
                  <a:schemeClr val="tx1"/>
                </a:solidFill>
                <a:latin typeface="ＭＳ Ｐゴシック" panose="020B0600070205080204" pitchFamily="50" charset="-128"/>
                <a:ea typeface="ＭＳ Ｐゴシック" panose="020B0600070205080204" pitchFamily="50" charset="-128"/>
              </a:rPr>
            </a:br>
            <a:r>
              <a:rPr kumimoji="1" lang="ja-JP" altLang="en-US" sz="2400" dirty="0">
                <a:solidFill>
                  <a:schemeClr val="tx1"/>
                </a:solidFill>
                <a:latin typeface="ＭＳ Ｐゴシック" panose="020B0600070205080204" pitchFamily="50" charset="-128"/>
                <a:ea typeface="ＭＳ Ｐゴシック" panose="020B0600070205080204" pitchFamily="50" charset="-128"/>
              </a:rPr>
              <a:t>６．４．２　利害関係者ニーズ及び利害関係者要求事項定義</a:t>
            </a:r>
            <a:endParaRPr kumimoji="1" lang="ja-JP" altLang="en-US" sz="3200" dirty="0">
              <a:solidFill>
                <a:schemeClr val="tx1"/>
              </a:solidFill>
              <a:latin typeface="ＭＳ Ｐゴシック" panose="020B0600070205080204" pitchFamily="50" charset="-128"/>
              <a:ea typeface="ＭＳ Ｐゴシック" panose="020B0600070205080204" pitchFamily="50" charset="-128"/>
            </a:endParaRPr>
          </a:p>
        </p:txBody>
      </p:sp>
      <p:sp>
        <p:nvSpPr>
          <p:cNvPr id="8" name="矢印: 右 7">
            <a:extLst>
              <a:ext uri="{FF2B5EF4-FFF2-40B4-BE49-F238E27FC236}">
                <a16:creationId xmlns:a16="http://schemas.microsoft.com/office/drawing/2014/main" id="{C1283FB2-73F3-4FE2-9C9A-C131D8F62DD8}"/>
              </a:ext>
            </a:extLst>
          </p:cNvPr>
          <p:cNvSpPr/>
          <p:nvPr/>
        </p:nvSpPr>
        <p:spPr>
          <a:xfrm>
            <a:off x="2707208" y="3698944"/>
            <a:ext cx="771939" cy="484632"/>
          </a:xfrm>
          <a:prstGeom prst="rightArrow">
            <a:avLst>
              <a:gd name="adj1" fmla="val 50000"/>
              <a:gd name="adj2" fmla="val 85548"/>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6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p:txBody>
      </p:sp>
      <p:sp>
        <p:nvSpPr>
          <p:cNvPr id="26" name="矢印: 右 25">
            <a:extLst>
              <a:ext uri="{FF2B5EF4-FFF2-40B4-BE49-F238E27FC236}">
                <a16:creationId xmlns:a16="http://schemas.microsoft.com/office/drawing/2014/main" id="{8BC7CBE9-D7CD-4C34-B9BE-FDA0AF3AFFF5}"/>
              </a:ext>
            </a:extLst>
          </p:cNvPr>
          <p:cNvSpPr/>
          <p:nvPr/>
        </p:nvSpPr>
        <p:spPr>
          <a:xfrm>
            <a:off x="6107146" y="3698944"/>
            <a:ext cx="771939" cy="484632"/>
          </a:xfrm>
          <a:prstGeom prst="rightArrow">
            <a:avLst>
              <a:gd name="adj1" fmla="val 50000"/>
              <a:gd name="adj2" fmla="val 85548"/>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6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p:txBody>
      </p:sp>
      <p:graphicFrame>
        <p:nvGraphicFramePr>
          <p:cNvPr id="15" name="Group 61">
            <a:extLst>
              <a:ext uri="{FF2B5EF4-FFF2-40B4-BE49-F238E27FC236}">
                <a16:creationId xmlns:a16="http://schemas.microsoft.com/office/drawing/2014/main" id="{56A21CBF-77A2-4149-8465-032BDF516504}"/>
              </a:ext>
            </a:extLst>
          </p:cNvPr>
          <p:cNvGraphicFramePr>
            <a:graphicFrameLocks/>
          </p:cNvGraphicFramePr>
          <p:nvPr>
            <p:extLst>
              <p:ext uri="{D42A27DB-BD31-4B8C-83A1-F6EECF244321}">
                <p14:modId xmlns:p14="http://schemas.microsoft.com/office/powerpoint/2010/main" val="1393308971"/>
              </p:ext>
            </p:extLst>
          </p:nvPr>
        </p:nvGraphicFramePr>
        <p:xfrm>
          <a:off x="432657" y="1327981"/>
          <a:ext cx="8515626" cy="922258"/>
        </p:xfrm>
        <a:graphic>
          <a:graphicData uri="http://schemas.openxmlformats.org/drawingml/2006/table">
            <a:tbl>
              <a:tblPr/>
              <a:tblGrid>
                <a:gridCol w="8515626">
                  <a:extLst>
                    <a:ext uri="{9D8B030D-6E8A-4147-A177-3AD203B41FA5}">
                      <a16:colId xmlns:a16="http://schemas.microsoft.com/office/drawing/2014/main" val="20000"/>
                    </a:ext>
                  </a:extLst>
                </a:gridCol>
              </a:tblGrid>
              <a:tr h="922258">
                <a:tc>
                  <a:txBody>
                    <a:bodyPr/>
                    <a:lstStyle>
                      <a:lvl1pPr algn="l">
                        <a:spcBef>
                          <a:spcPct val="20000"/>
                        </a:spcBef>
                        <a:buClr>
                          <a:schemeClr val="hlink"/>
                        </a:buClr>
                        <a:buFont typeface="Wingdings" panose="05000000000000000000" pitchFamily="2" charset="2"/>
                        <a:defRPr kumimoji="1" sz="2400">
                          <a:solidFill>
                            <a:schemeClr val="tx1"/>
                          </a:solidFill>
                          <a:latin typeface="Arial" panose="020B0604020202020204" pitchFamily="34" charset="0"/>
                          <a:ea typeface="HGPｺﾞｼｯｸE" panose="020B0900000000000000" pitchFamily="50" charset="-128"/>
                        </a:defRPr>
                      </a:lvl1pPr>
                      <a:lvl2pPr algn="l">
                        <a:spcBef>
                          <a:spcPct val="20000"/>
                        </a:spcBef>
                        <a:buClr>
                          <a:schemeClr val="hlink"/>
                        </a:buClr>
                        <a:buSzPct val="90000"/>
                        <a:buFont typeface="Wingdings" panose="05000000000000000000" pitchFamily="2" charset="2"/>
                        <a:defRPr kumimoji="1" sz="2000">
                          <a:solidFill>
                            <a:schemeClr val="tx1"/>
                          </a:solidFill>
                          <a:latin typeface="Arial" panose="020B0604020202020204" pitchFamily="34" charset="0"/>
                          <a:ea typeface="HGPｺﾞｼｯｸE" panose="020B0900000000000000" pitchFamily="50" charset="-128"/>
                        </a:defRPr>
                      </a:lvl2pPr>
                      <a:lvl3pPr algn="l">
                        <a:spcBef>
                          <a:spcPct val="20000"/>
                        </a:spcBef>
                        <a:buClr>
                          <a:schemeClr val="hlink"/>
                        </a:buClr>
                        <a:buSzPct val="80000"/>
                        <a:buFont typeface="Wingdings" panose="05000000000000000000" pitchFamily="2" charset="2"/>
                        <a:defRPr kumimoji="1">
                          <a:solidFill>
                            <a:schemeClr val="tx1"/>
                          </a:solidFill>
                          <a:latin typeface="Arial" panose="020B0604020202020204" pitchFamily="34" charset="0"/>
                          <a:ea typeface="HGPｺﾞｼｯｸE" panose="020B0900000000000000" pitchFamily="50" charset="-128"/>
                        </a:defRPr>
                      </a:lvl3pPr>
                      <a:lvl4pPr algn="l">
                        <a:spcBef>
                          <a:spcPct val="20000"/>
                        </a:spcBef>
                        <a:buClr>
                          <a:schemeClr val="hlink"/>
                        </a:buClr>
                        <a:buFont typeface="ＭＳ Ｐゴシック" panose="020B0600070205080204" pitchFamily="50" charset="-128"/>
                        <a:defRPr kumimoji="1" sz="1600">
                          <a:solidFill>
                            <a:schemeClr val="tx1"/>
                          </a:solidFill>
                          <a:latin typeface="Arial" panose="020B0604020202020204" pitchFamily="34" charset="0"/>
                          <a:ea typeface="HGPｺﾞｼｯｸE" panose="020B0900000000000000" pitchFamily="50" charset="-128"/>
                        </a:defRPr>
                      </a:lvl4pPr>
                      <a:lvl5pPr algn="l">
                        <a:spcBef>
                          <a:spcPct val="20000"/>
                        </a:spcBef>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5pPr>
                      <a:lvl6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6pPr>
                      <a:lvl7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7pPr>
                      <a:lvl8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8pPr>
                      <a:lvl9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9p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tabLst/>
                      </a:pPr>
                      <a:r>
                        <a:rPr kumimoji="1" lang="ja-JP" altLang="en-US" sz="20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rPr>
                        <a:t>利害関係者のニーズを把握し、コンテキスト等（周辺環境）を分析して、対象システムに対する要求事項を定義する。</a:t>
                      </a:r>
                      <a:endParaRPr kumimoji="1" lang="en-US" altLang="ja-JP" sz="20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endParaRPr>
                    </a:p>
                  </a:txBody>
                  <a:tcPr marL="90000" marR="90000" marT="46825" marB="46825"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0"/>
                  </a:ext>
                </a:extLst>
              </a:tr>
            </a:tbl>
          </a:graphicData>
        </a:graphic>
      </p:graphicFrame>
      <p:sp>
        <p:nvSpPr>
          <p:cNvPr id="16" name="四角形: 角を丸くする 15">
            <a:extLst>
              <a:ext uri="{FF2B5EF4-FFF2-40B4-BE49-F238E27FC236}">
                <a16:creationId xmlns:a16="http://schemas.microsoft.com/office/drawing/2014/main" id="{1F05B80A-0ED8-477C-ABF6-4C79BEA278B1}"/>
              </a:ext>
            </a:extLst>
          </p:cNvPr>
          <p:cNvSpPr/>
          <p:nvPr/>
        </p:nvSpPr>
        <p:spPr>
          <a:xfrm>
            <a:off x="3467690" y="2452925"/>
            <a:ext cx="2728741" cy="3753326"/>
          </a:xfrm>
          <a:prstGeom prst="roundRect">
            <a:avLst/>
          </a:prstGeom>
          <a:solidFill>
            <a:srgbClr val="FFE6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利害関係者ニーズ</a:t>
            </a:r>
            <a:r>
              <a:rPr kumimoji="1" lang="en-US" altLang="ja-JP" sz="24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a:t>
            </a:r>
            <a:r>
              <a:rPr kumimoji="1" lang="ja-JP" altLang="en-US" sz="24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要求事項を定義する</a:t>
            </a:r>
            <a:endParaRPr kumimoji="1" lang="en-US" altLang="ja-JP" sz="28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a:p>
            <a:pPr marL="144000" marR="0" lvl="0" indent="-14400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1" lang="ja-JP" altLang="en-US" sz="20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利害関係者ニーズヒアリング</a:t>
            </a:r>
            <a:endParaRPr kumimoji="1" lang="en-US" altLang="ja-JP" sz="20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a:p>
            <a:pPr marL="144000" marR="0" lvl="0" indent="-14400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1" lang="ja-JP" altLang="en-US" sz="20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コンテキスト図作成</a:t>
            </a:r>
            <a:endParaRPr kumimoji="1" lang="en-US" altLang="ja-JP" sz="20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a:p>
            <a:pPr marL="144000" marR="0" lvl="0" indent="-14400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1" lang="ja-JP" altLang="en-US" sz="20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ニーズを要求事項に変換する</a:t>
            </a:r>
            <a:endParaRPr kumimoji="1" lang="en-US" altLang="ja-JP" sz="20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a:p>
            <a:pPr marL="144000" marR="0" lvl="0" indent="-14400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1" lang="ja-JP" altLang="en-US" sz="20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優先順位付け</a:t>
            </a:r>
            <a:endParaRPr kumimoji="1" lang="en-US" altLang="ja-JP" sz="20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a:p>
            <a:pPr marL="144000" marR="0" lvl="0" indent="-14400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1" lang="ja-JP" altLang="en-US" sz="20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移行</a:t>
            </a:r>
            <a:r>
              <a:rPr kumimoji="1" lang="en-US" altLang="ja-JP" sz="20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a:t>
            </a:r>
            <a:r>
              <a:rPr kumimoji="1" lang="ja-JP" altLang="en-US" sz="20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運用の方針検討</a:t>
            </a:r>
          </a:p>
        </p:txBody>
      </p:sp>
      <p:sp>
        <p:nvSpPr>
          <p:cNvPr id="17" name="四角形: 角を丸くする 16">
            <a:extLst>
              <a:ext uri="{FF2B5EF4-FFF2-40B4-BE49-F238E27FC236}">
                <a16:creationId xmlns:a16="http://schemas.microsoft.com/office/drawing/2014/main" id="{82952520-C058-4F4F-B20B-0E71EFE2F203}"/>
              </a:ext>
            </a:extLst>
          </p:cNvPr>
          <p:cNvSpPr/>
          <p:nvPr/>
        </p:nvSpPr>
        <p:spPr>
          <a:xfrm>
            <a:off x="295044" y="2518997"/>
            <a:ext cx="2355345" cy="3191865"/>
          </a:xfrm>
          <a:prstGeom prst="roundRect">
            <a:avLst/>
          </a:prstGeom>
          <a:solidFill>
            <a:srgbClr val="CCFFFF"/>
          </a:solidFill>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ビジネス</a:t>
            </a:r>
            <a:r>
              <a:rPr kumimoji="1" lang="en-US" altLang="ja-JP" sz="24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a:t>
            </a:r>
            <a:r>
              <a:rPr kumimoji="1" lang="ja-JP" altLang="en-US" sz="24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ミッション分析結果</a:t>
            </a:r>
            <a:endParaRPr kumimoji="1" lang="en-US" altLang="ja-JP" sz="24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en-US" altLang="ja-JP" sz="18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a:p>
            <a:pPr marL="180000" marR="0" lvl="0" indent="-18000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1" lang="ja-JP" altLang="en-US" sz="16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事業上の要求事項</a:t>
            </a:r>
            <a:endParaRPr kumimoji="1" lang="en-US" altLang="ja-JP" sz="16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a:p>
            <a:pPr marL="180000" marR="0" lvl="0" indent="-18000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1" lang="ja-JP" altLang="en-US" sz="16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明確化した問題</a:t>
            </a:r>
            <a:endParaRPr kumimoji="1" lang="en-US" altLang="ja-JP" sz="16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a:p>
            <a:pPr marL="180000" marR="0" lvl="0" indent="-18000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1" lang="ja-JP" altLang="en-US" sz="16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成功</a:t>
            </a:r>
            <a:r>
              <a:rPr kumimoji="1" lang="en-US" altLang="ja-JP" sz="16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a:t>
            </a:r>
            <a:r>
              <a:rPr kumimoji="1" lang="ja-JP" altLang="en-US" sz="16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妥当性確認</a:t>
            </a:r>
            <a:r>
              <a:rPr kumimoji="1" lang="en-US" altLang="ja-JP" sz="16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a:t>
            </a:r>
            <a:r>
              <a:rPr kumimoji="1" lang="ja-JP" altLang="en-US" sz="16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の基準</a:t>
            </a:r>
          </a:p>
          <a:p>
            <a:pPr marL="180000" marR="0" lvl="0" indent="-18000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1" lang="ja-JP" altLang="en-US" sz="16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利害関係者の特定</a:t>
            </a:r>
            <a:endParaRPr kumimoji="1" lang="en-US" altLang="ja-JP" sz="16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a:p>
            <a:pPr marL="180000" marR="0" lvl="0" indent="-18000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1" lang="ja-JP" altLang="en-US" sz="16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ライフサイクルのイメージ</a:t>
            </a:r>
            <a:endParaRPr kumimoji="1" lang="en-US" altLang="ja-JP" sz="16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16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p:txBody>
      </p:sp>
      <p:sp>
        <p:nvSpPr>
          <p:cNvPr id="18" name="四角形: 角を丸くする 17">
            <a:extLst>
              <a:ext uri="{FF2B5EF4-FFF2-40B4-BE49-F238E27FC236}">
                <a16:creationId xmlns:a16="http://schemas.microsoft.com/office/drawing/2014/main" id="{7A911EC2-397B-4983-B083-5F102E9885BA}"/>
              </a:ext>
            </a:extLst>
          </p:cNvPr>
          <p:cNvSpPr/>
          <p:nvPr/>
        </p:nvSpPr>
        <p:spPr>
          <a:xfrm>
            <a:off x="7013732" y="2582389"/>
            <a:ext cx="1899271" cy="3122789"/>
          </a:xfrm>
          <a:prstGeom prst="roundRect">
            <a:avLst/>
          </a:prstGeom>
          <a:solidFill>
            <a:srgbClr val="CCFF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defTabSz="457200" eaLnBrk="1" fontAlgn="auto" hangingPunct="1">
              <a:spcBef>
                <a:spcPts val="0"/>
              </a:spcBef>
              <a:spcAft>
                <a:spcPts val="0"/>
              </a:spcAft>
            </a:pPr>
            <a:r>
              <a:rPr lang="ja-JP" altLang="en-US" b="0" dirty="0">
                <a:solidFill>
                  <a:srgbClr val="000000"/>
                </a:solidFill>
                <a:latin typeface="ＭＳ Ｐゴシック" panose="020B0600070205080204" pitchFamily="50" charset="-128"/>
                <a:ea typeface="ＭＳ Ｐゴシック" panose="020B0600070205080204" pitchFamily="50" charset="-128"/>
              </a:rPr>
              <a:t>利害関係者の要求事項</a:t>
            </a:r>
            <a:endParaRPr lang="en-US" altLang="ja-JP" b="0" dirty="0">
              <a:solidFill>
                <a:srgbClr val="000000"/>
              </a:solidFill>
              <a:latin typeface="ＭＳ Ｐゴシック" panose="020B0600070205080204" pitchFamily="50" charset="-128"/>
              <a:ea typeface="ＭＳ Ｐゴシック" panose="020B0600070205080204" pitchFamily="50" charset="-128"/>
            </a:endParaRPr>
          </a:p>
          <a:p>
            <a:pPr lvl="0" defTabSz="457200" eaLnBrk="1" fontAlgn="auto" hangingPunct="1">
              <a:spcBef>
                <a:spcPts val="0"/>
              </a:spcBef>
              <a:spcAft>
                <a:spcPts val="0"/>
              </a:spcAft>
            </a:pPr>
            <a:endParaRPr lang="en-US" altLang="ja-JP" b="0" dirty="0">
              <a:solidFill>
                <a:srgbClr val="000000"/>
              </a:solidFill>
              <a:latin typeface="ＭＳ Ｐゴシック" panose="020B0600070205080204" pitchFamily="50" charset="-128"/>
              <a:ea typeface="ＭＳ Ｐゴシック" panose="020B0600070205080204" pitchFamily="50" charset="-128"/>
            </a:endParaRPr>
          </a:p>
          <a:p>
            <a:pPr marL="144000" marR="0" lvl="0" indent="-14400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1" lang="ja-JP" altLang="en-US" sz="18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ニーズ</a:t>
            </a:r>
            <a:endParaRPr kumimoji="1" lang="en-US" altLang="ja-JP" sz="18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a:p>
            <a:pPr marL="144000" marR="0" lvl="0" indent="-14400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1" lang="ja-JP" altLang="en-US" sz="18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要求事項</a:t>
            </a:r>
            <a:endParaRPr kumimoji="1" lang="en-US" altLang="ja-JP" sz="18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a:p>
            <a:pPr marL="144000" marR="0" lvl="0" indent="-14400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1" lang="ja-JP" altLang="en-US" sz="18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要求事項の優先順位</a:t>
            </a:r>
            <a:endParaRPr kumimoji="1" lang="en-US" altLang="ja-JP" sz="18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a:p>
            <a:pPr marL="144000" marR="0" lvl="0" indent="-14400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1" lang="ja-JP" altLang="en-US" sz="18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運用の考え方</a:t>
            </a:r>
            <a:endParaRPr kumimoji="1" lang="en-US" altLang="ja-JP" sz="18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en-US" altLang="ja-JP" sz="16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p:txBody>
      </p:sp>
      <p:sp>
        <p:nvSpPr>
          <p:cNvPr id="14" name="テキスト プレースホルダー 4">
            <a:extLst>
              <a:ext uri="{FF2B5EF4-FFF2-40B4-BE49-F238E27FC236}">
                <a16:creationId xmlns:a16="http://schemas.microsoft.com/office/drawing/2014/main" id="{84D938FC-ED88-4E48-BF0C-2AA545345DB2}"/>
              </a:ext>
            </a:extLst>
          </p:cNvPr>
          <p:cNvSpPr txBox="1">
            <a:spLocks/>
          </p:cNvSpPr>
          <p:nvPr/>
        </p:nvSpPr>
        <p:spPr>
          <a:xfrm>
            <a:off x="3171763" y="6304283"/>
            <a:ext cx="5870765" cy="238902"/>
          </a:xfrm>
          <a:prstGeom prst="rect">
            <a:avLst/>
          </a:prstGeom>
        </p:spPr>
        <p:txBody>
          <a:bodyPr vert="horz" wrap="none" lIns="36000" tIns="36000" rIns="36000" bIns="3600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57200" lvl="1" indent="0">
              <a:buNone/>
            </a:pPr>
            <a:r>
              <a:rPr lang="ja-JP" altLang="en-US" sz="1200" dirty="0">
                <a:latin typeface="HGPｺﾞｼｯｸE" panose="020B0900000000000000" pitchFamily="50" charset="-128"/>
                <a:ea typeface="HGPｺﾞｼｯｸE" panose="020B0900000000000000" pitchFamily="50" charset="-128"/>
              </a:rPr>
              <a:t>必ずしも</a:t>
            </a:r>
            <a:r>
              <a:rPr lang="en-US" altLang="ja-JP" sz="1200" dirty="0">
                <a:latin typeface="HGPｺﾞｼｯｸE" panose="020B0900000000000000" pitchFamily="50" charset="-128"/>
                <a:ea typeface="HGPｺﾞｼｯｸE" panose="020B0900000000000000" pitchFamily="50" charset="-128"/>
              </a:rPr>
              <a:t>ISO/IEC/IEEE 15288</a:t>
            </a:r>
            <a:r>
              <a:rPr lang="ja-JP" altLang="en-US" sz="1200" dirty="0">
                <a:latin typeface="HGPｺﾞｼｯｸE" panose="020B0900000000000000" pitchFamily="50" charset="-128"/>
                <a:ea typeface="HGPｺﾞｼｯｸE" panose="020B0900000000000000" pitchFamily="50" charset="-128"/>
              </a:rPr>
              <a:t>の記載事項ではなく、独自の解釈が含まれています。</a:t>
            </a:r>
            <a:endParaRPr lang="en-US" altLang="ja-JP" sz="1200" dirty="0">
              <a:latin typeface="HGPｺﾞｼｯｸE" panose="020B0900000000000000" pitchFamily="50" charset="-128"/>
              <a:ea typeface="HGPｺﾞｼｯｸE" panose="020B0900000000000000" pitchFamily="50" charset="-128"/>
            </a:endParaRPr>
          </a:p>
        </p:txBody>
      </p:sp>
      <p:sp>
        <p:nvSpPr>
          <p:cNvPr id="12" name="スライド番号プレースホルダー 4">
            <a:extLst>
              <a:ext uri="{FF2B5EF4-FFF2-40B4-BE49-F238E27FC236}">
                <a16:creationId xmlns:a16="http://schemas.microsoft.com/office/drawing/2014/main" id="{CFF90AB5-6DC5-47D0-9020-60B0E3C8FECF}"/>
              </a:ext>
            </a:extLst>
          </p:cNvPr>
          <p:cNvSpPr>
            <a:spLocks noGrp="1"/>
          </p:cNvSpPr>
          <p:nvPr>
            <p:ph type="sldNum" sz="quarter" idx="12"/>
          </p:nvPr>
        </p:nvSpPr>
        <p:spPr>
          <a:xfrm>
            <a:off x="6553200" y="6526213"/>
            <a:ext cx="2133600" cy="287337"/>
          </a:xfrm>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DEB7F7A-3BE6-4FB0-8192-DE0313903FF1}" type="slidenum">
              <a:rPr kumimoji="1" lang="ja-JP" altLang="en-US" sz="1400" b="0" i="0" u="none" strike="noStrike" kern="1200" cap="none" spc="0" normalizeH="0" baseline="0" noProof="0" smtClean="0">
                <a:ln>
                  <a:noFill/>
                </a:ln>
                <a:solidFill>
                  <a:srgbClr val="000066"/>
                </a:solidFill>
                <a:effectLst/>
                <a:uLnTx/>
                <a:uFillTx/>
                <a:latin typeface="ＭＳ Ｐゴシック" panose="020B0600070205080204" pitchFamily="50" charset="-128"/>
              </a:rPr>
              <a:pPr marL="0" marR="0" lvl="0" indent="0" algn="r" defTabSz="914400" rtl="0" eaLnBrk="1" fontAlgn="base" latinLnBrk="0" hangingPunct="1">
                <a:lnSpc>
                  <a:spcPct val="100000"/>
                </a:lnSpc>
                <a:spcBef>
                  <a:spcPct val="0"/>
                </a:spcBef>
                <a:spcAft>
                  <a:spcPct val="0"/>
                </a:spcAft>
                <a:buClrTx/>
                <a:buSzTx/>
                <a:buFontTx/>
                <a:buNone/>
                <a:tabLst/>
                <a:defRPr/>
              </a:pPr>
              <a:t>21</a:t>
            </a:fld>
            <a:endParaRPr kumimoji="1" lang="ja-JP" altLang="en-US" sz="1400" b="0" i="0" u="none" strike="noStrike" kern="1200" cap="none" spc="0" normalizeH="0" baseline="0" noProof="0" dirty="0">
              <a:ln>
                <a:noFill/>
              </a:ln>
              <a:solidFill>
                <a:srgbClr val="000066"/>
              </a:solidFill>
              <a:effectLst/>
              <a:uLnTx/>
              <a:uFillTx/>
              <a:latin typeface="ＭＳ Ｐゴシック" panose="020B0600070205080204" pitchFamily="50" charset="-128"/>
            </a:endParaRPr>
          </a:p>
        </p:txBody>
      </p:sp>
      <p:sp>
        <p:nvSpPr>
          <p:cNvPr id="19" name="フッター プレースホルダー 4">
            <a:extLst>
              <a:ext uri="{FF2B5EF4-FFF2-40B4-BE49-F238E27FC236}">
                <a16:creationId xmlns:a16="http://schemas.microsoft.com/office/drawing/2014/main" id="{3135BA7C-8359-4A71-AC31-7CE42A444624}"/>
              </a:ext>
            </a:extLst>
          </p:cNvPr>
          <p:cNvSpPr>
            <a:spLocks noGrp="1"/>
          </p:cNvSpPr>
          <p:nvPr>
            <p:ph type="ftr" sz="quarter" idx="11"/>
          </p:nvPr>
        </p:nvSpPr>
        <p:spPr>
          <a:xfrm>
            <a:off x="3135313" y="6461125"/>
            <a:ext cx="2895600" cy="352425"/>
          </a:xfr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400" b="0" i="0" u="none" strike="noStrike" kern="1200" cap="none" spc="0" normalizeH="0" baseline="0" noProof="0" dirty="0">
                <a:ln>
                  <a:noFill/>
                </a:ln>
                <a:solidFill>
                  <a:srgbClr val="000066"/>
                </a:solidFill>
                <a:effectLst/>
                <a:uLnTx/>
                <a:uFillTx/>
                <a:latin typeface="ＭＳ Ｐゴシック" panose="020B0600070205080204" pitchFamily="50" charset="-128"/>
              </a:rPr>
              <a:t>©</a:t>
            </a:r>
            <a:r>
              <a:rPr kumimoji="1" lang="ja-JP" altLang="en-US" sz="1400" b="0" i="0" u="none" strike="noStrike" kern="1200" cap="none" spc="0" normalizeH="0" baseline="0" noProof="0" dirty="0">
                <a:ln>
                  <a:noFill/>
                </a:ln>
                <a:solidFill>
                  <a:srgbClr val="000066"/>
                </a:solidFill>
                <a:effectLst/>
                <a:uLnTx/>
                <a:uFillTx/>
                <a:latin typeface="ＭＳ Ｐゴシック" panose="020B0600070205080204" pitchFamily="50" charset="-128"/>
              </a:rPr>
              <a:t>　</a:t>
            </a:r>
            <a:r>
              <a:rPr kumimoji="1" lang="en-US" altLang="ja-JP" sz="1400" b="0" i="0" u="none" strike="noStrike" kern="1200" cap="none" spc="0" normalizeH="0" baseline="0" noProof="0" dirty="0">
                <a:ln>
                  <a:noFill/>
                </a:ln>
                <a:solidFill>
                  <a:srgbClr val="000066"/>
                </a:solidFill>
                <a:effectLst/>
                <a:uLnTx/>
                <a:uFillTx/>
                <a:latin typeface="ＭＳ Ｐゴシック" panose="020B0600070205080204" pitchFamily="50" charset="-128"/>
              </a:rPr>
              <a:t>2020 </a:t>
            </a:r>
            <a:r>
              <a:rPr kumimoji="1" lang="ja-JP" altLang="en-US" sz="1400" b="0" i="0" u="none" strike="noStrike" kern="1200" cap="none" spc="0" normalizeH="0" baseline="0" noProof="0" dirty="0">
                <a:ln>
                  <a:noFill/>
                </a:ln>
                <a:solidFill>
                  <a:srgbClr val="000066"/>
                </a:solidFill>
                <a:effectLst/>
                <a:uLnTx/>
                <a:uFillTx/>
                <a:latin typeface="ＭＳ Ｐゴシック" panose="020B0600070205080204" pitchFamily="50" charset="-128"/>
              </a:rPr>
              <a:t>ＩＰＡ　</a:t>
            </a:r>
            <a:endParaRPr kumimoji="1" lang="en-US" altLang="ja-JP" sz="1400" b="0" i="0" u="none" strike="noStrike" kern="1200" cap="none" spc="0" normalizeH="0" baseline="0" noProof="0" dirty="0">
              <a:ln>
                <a:noFill/>
              </a:ln>
              <a:solidFill>
                <a:srgbClr val="000066"/>
              </a:solidFill>
              <a:effectLst/>
              <a:uLnTx/>
              <a:uFillTx/>
              <a:latin typeface="ＭＳ Ｐゴシック" panose="020B0600070205080204" pitchFamily="50" charset="-128"/>
            </a:endParaRPr>
          </a:p>
        </p:txBody>
      </p:sp>
    </p:spTree>
    <p:extLst>
      <p:ext uri="{BB962C8B-B14F-4D97-AF65-F5344CB8AC3E}">
        <p14:creationId xmlns:p14="http://schemas.microsoft.com/office/powerpoint/2010/main" val="327397910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a:extLst>
              <a:ext uri="{FF2B5EF4-FFF2-40B4-BE49-F238E27FC236}">
                <a16:creationId xmlns:a16="http://schemas.microsoft.com/office/drawing/2014/main" id="{720C8129-4167-4EA4-B846-3F6D687A4F26}"/>
              </a:ext>
            </a:extLst>
          </p:cNvPr>
          <p:cNvPicPr>
            <a:picLocks noChangeAspect="1"/>
          </p:cNvPicPr>
          <p:nvPr/>
        </p:nvPicPr>
        <p:blipFill>
          <a:blip r:embed="rId3"/>
          <a:stretch>
            <a:fillRect/>
          </a:stretch>
        </p:blipFill>
        <p:spPr>
          <a:xfrm>
            <a:off x="899592" y="1484784"/>
            <a:ext cx="6948264" cy="4066832"/>
          </a:xfrm>
          <a:prstGeom prst="rect">
            <a:avLst/>
          </a:prstGeom>
        </p:spPr>
      </p:pic>
      <p:sp>
        <p:nvSpPr>
          <p:cNvPr id="7" name="テキスト ボックス 6">
            <a:extLst>
              <a:ext uri="{FF2B5EF4-FFF2-40B4-BE49-F238E27FC236}">
                <a16:creationId xmlns:a16="http://schemas.microsoft.com/office/drawing/2014/main" id="{C64F531B-9E59-4580-8657-93EA626511BE}"/>
              </a:ext>
            </a:extLst>
          </p:cNvPr>
          <p:cNvSpPr txBox="1"/>
          <p:nvPr/>
        </p:nvSpPr>
        <p:spPr>
          <a:xfrm>
            <a:off x="467544" y="260648"/>
            <a:ext cx="5256584" cy="830997"/>
          </a:xfrm>
          <a:prstGeom prst="rect">
            <a:avLst/>
          </a:prstGeom>
          <a:noFill/>
          <a:ln>
            <a:noFill/>
          </a:ln>
        </p:spPr>
        <p:txBody>
          <a:bodyPr wrap="square" rtlCol="0">
            <a:spAutoFit/>
          </a:bodyPr>
          <a:lstStyle/>
          <a:p>
            <a:r>
              <a:rPr kumimoji="1" lang="ja-JP" altLang="en-US" dirty="0">
                <a:solidFill>
                  <a:srgbClr val="FF0000"/>
                </a:solidFill>
              </a:rPr>
              <a:t>シートＢサンプル</a:t>
            </a:r>
            <a:r>
              <a:rPr lang="ja-JP" altLang="en-US" dirty="0">
                <a:solidFill>
                  <a:srgbClr val="FF0000"/>
                </a:solidFill>
                <a:latin typeface="ＭＳ Ｐゴシック" panose="020B0600070205080204" pitchFamily="50" charset="-128"/>
              </a:rPr>
              <a:t>　お薬手帳</a:t>
            </a:r>
            <a:endParaRPr kumimoji="1" lang="en-US" altLang="ja-JP" dirty="0">
              <a:solidFill>
                <a:srgbClr val="FF0000"/>
              </a:solidFill>
            </a:endParaRPr>
          </a:p>
          <a:p>
            <a:r>
              <a:rPr kumimoji="1" lang="ja-JP" altLang="en-US" dirty="0">
                <a:solidFill>
                  <a:srgbClr val="FF0000"/>
                </a:solidFill>
              </a:rPr>
              <a:t>　コンテキスト図</a:t>
            </a:r>
          </a:p>
        </p:txBody>
      </p:sp>
      <p:sp>
        <p:nvSpPr>
          <p:cNvPr id="10" name="テキスト ボックス 9">
            <a:extLst>
              <a:ext uri="{FF2B5EF4-FFF2-40B4-BE49-F238E27FC236}">
                <a16:creationId xmlns:a16="http://schemas.microsoft.com/office/drawing/2014/main" id="{7CCC1A69-600D-40B7-BC75-37D6DBF03ACF}"/>
              </a:ext>
            </a:extLst>
          </p:cNvPr>
          <p:cNvSpPr txBox="1"/>
          <p:nvPr/>
        </p:nvSpPr>
        <p:spPr>
          <a:xfrm>
            <a:off x="1026772" y="6248345"/>
            <a:ext cx="6552728" cy="276999"/>
          </a:xfrm>
          <a:prstGeom prst="rect">
            <a:avLst/>
          </a:prstGeom>
          <a:noFill/>
        </p:spPr>
        <p:txBody>
          <a:bodyPr wrap="square" rtlCol="0">
            <a:spAutoFit/>
          </a:bodyPr>
          <a:lstStyle/>
          <a:p>
            <a:r>
              <a:rPr lang="ja-JP" altLang="en-US" sz="1200" b="1" dirty="0"/>
              <a:t>注：直接的関与者のみが利害関係者とは限らない。考慮すべき範囲を全体俯瞰して洗い出すこと。</a:t>
            </a:r>
            <a:endParaRPr lang="en-US" altLang="ja-JP" sz="1200" b="1" dirty="0"/>
          </a:p>
        </p:txBody>
      </p:sp>
    </p:spTree>
    <p:extLst>
      <p:ext uri="{BB962C8B-B14F-4D97-AF65-F5344CB8AC3E}">
        <p14:creationId xmlns:p14="http://schemas.microsoft.com/office/powerpoint/2010/main" val="35250728"/>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DD5FC0D8-1BE3-466F-BD87-B250BC3266A2}"/>
              </a:ext>
            </a:extLst>
          </p:cNvPr>
          <p:cNvSpPr txBox="1"/>
          <p:nvPr/>
        </p:nvSpPr>
        <p:spPr>
          <a:xfrm>
            <a:off x="395536" y="261778"/>
            <a:ext cx="4176464" cy="830997"/>
          </a:xfrm>
          <a:prstGeom prst="rect">
            <a:avLst/>
          </a:prstGeom>
          <a:noFill/>
          <a:ln>
            <a:noFill/>
          </a:ln>
        </p:spPr>
        <p:txBody>
          <a:bodyPr wrap="square" rtlCol="0">
            <a:spAutoFit/>
          </a:bodyPr>
          <a:lstStyle/>
          <a:p>
            <a:r>
              <a:rPr kumimoji="1" lang="ja-JP" altLang="en-US" dirty="0">
                <a:solidFill>
                  <a:srgbClr val="FF0000"/>
                </a:solidFill>
              </a:rPr>
              <a:t>シートＣサンプル</a:t>
            </a:r>
            <a:r>
              <a:rPr lang="ja-JP" altLang="en-US" dirty="0">
                <a:solidFill>
                  <a:srgbClr val="FF0000"/>
                </a:solidFill>
                <a:latin typeface="ＭＳ Ｐゴシック" panose="020B0600070205080204" pitchFamily="50" charset="-128"/>
              </a:rPr>
              <a:t>　お薬手帳</a:t>
            </a:r>
            <a:endParaRPr kumimoji="1" lang="en-US" altLang="ja-JP" dirty="0">
              <a:solidFill>
                <a:srgbClr val="FF0000"/>
              </a:solidFill>
            </a:endParaRPr>
          </a:p>
          <a:p>
            <a:r>
              <a:rPr kumimoji="1" lang="ja-JP" altLang="en-US" dirty="0">
                <a:solidFill>
                  <a:srgbClr val="FF0000"/>
                </a:solidFill>
              </a:rPr>
              <a:t>　</a:t>
            </a:r>
            <a:r>
              <a:rPr lang="ja-JP" altLang="en-US" dirty="0">
                <a:solidFill>
                  <a:srgbClr val="FF0000"/>
                </a:solidFill>
              </a:rPr>
              <a:t>利害関係者要求</a:t>
            </a:r>
            <a:r>
              <a:rPr kumimoji="1" lang="ja-JP" altLang="en-US" dirty="0">
                <a:solidFill>
                  <a:srgbClr val="FF0000"/>
                </a:solidFill>
              </a:rPr>
              <a:t>事項一覧</a:t>
            </a:r>
          </a:p>
        </p:txBody>
      </p:sp>
      <p:sp>
        <p:nvSpPr>
          <p:cNvPr id="7" name="コンテンツ プレースホルダー 2">
            <a:extLst>
              <a:ext uri="{FF2B5EF4-FFF2-40B4-BE49-F238E27FC236}">
                <a16:creationId xmlns:a16="http://schemas.microsoft.com/office/drawing/2014/main" id="{2CFAA756-3105-467F-89EC-1EC6192B096A}"/>
              </a:ext>
            </a:extLst>
          </p:cNvPr>
          <p:cNvSpPr>
            <a:spLocks noGrp="1"/>
          </p:cNvSpPr>
          <p:nvPr>
            <p:ph idx="1"/>
          </p:nvPr>
        </p:nvSpPr>
        <p:spPr>
          <a:xfrm>
            <a:off x="323528" y="2146195"/>
            <a:ext cx="8778688" cy="3691661"/>
          </a:xfrm>
        </p:spPr>
        <p:txBody>
          <a:bodyPr lIns="36000" tIns="36000" rIns="36000" bIns="36000">
            <a:noAutofit/>
          </a:bodyPr>
          <a:lstStyle/>
          <a:p>
            <a:pPr marL="573750" lvl="1">
              <a:buClrTx/>
              <a:buFont typeface="Wingdings" panose="05000000000000000000" pitchFamily="2" charset="2"/>
              <a:buChar char="Ø"/>
            </a:pPr>
            <a:r>
              <a:rPr lang="ja-JP" altLang="en-US" sz="1600" dirty="0">
                <a:latin typeface="ＭＳ Ｐゴシック" panose="020B0600070205080204" pitchFamily="50" charset="-128"/>
                <a:ea typeface="ＭＳ Ｐゴシック" panose="020B0600070205080204" pitchFamily="50" charset="-128"/>
              </a:rPr>
              <a:t>医師</a:t>
            </a:r>
            <a:endParaRPr lang="en-US" altLang="ja-JP" sz="1600" dirty="0">
              <a:latin typeface="ＭＳ Ｐゴシック" panose="020B0600070205080204" pitchFamily="50" charset="-128"/>
              <a:ea typeface="ＭＳ Ｐゴシック" panose="020B0600070205080204" pitchFamily="50" charset="-128"/>
            </a:endParaRPr>
          </a:p>
          <a:p>
            <a:pPr marL="900000" lvl="2"/>
            <a:r>
              <a:rPr lang="ja-JP" altLang="en-US" sz="1400" dirty="0">
                <a:latin typeface="ＭＳ Ｐゴシック" panose="020B0600070205080204" pitchFamily="50" charset="-128"/>
                <a:ea typeface="ＭＳ Ｐゴシック" panose="020B0600070205080204" pitchFamily="50" charset="-128"/>
              </a:rPr>
              <a:t>患者の同意のもとに、診察中に他の病院の情報も含めた正しい薬歴情報を参照できる。</a:t>
            </a:r>
            <a:endParaRPr lang="en-US" altLang="ja-JP" sz="1400" dirty="0">
              <a:latin typeface="ＭＳ Ｐゴシック" panose="020B0600070205080204" pitchFamily="50" charset="-128"/>
              <a:ea typeface="ＭＳ Ｐゴシック" panose="020B0600070205080204" pitchFamily="50" charset="-128"/>
            </a:endParaRPr>
          </a:p>
          <a:p>
            <a:pPr marL="900000" lvl="2"/>
            <a:r>
              <a:rPr lang="ja-JP" altLang="en-US" sz="1400" dirty="0">
                <a:latin typeface="ＭＳ Ｐゴシック" panose="020B0600070205080204" pitchFamily="50" charset="-128"/>
                <a:ea typeface="ＭＳ Ｐゴシック" panose="020B0600070205080204" pitchFamily="50" charset="-128"/>
              </a:rPr>
              <a:t>適切な治療を選択するため、参照する薬歴情報は欠損がなく最新化されている。</a:t>
            </a:r>
            <a:endParaRPr lang="en-US" altLang="ja-JP" sz="1400" dirty="0">
              <a:latin typeface="ＭＳ Ｐゴシック" panose="020B0600070205080204" pitchFamily="50" charset="-128"/>
              <a:ea typeface="ＭＳ Ｐゴシック" panose="020B0600070205080204" pitchFamily="50" charset="-128"/>
            </a:endParaRPr>
          </a:p>
          <a:p>
            <a:pPr marL="900000" lvl="2"/>
            <a:r>
              <a:rPr lang="ja-JP" altLang="en-US" sz="1400" dirty="0">
                <a:latin typeface="ＭＳ Ｐゴシック" panose="020B0600070205080204" pitchFamily="50" charset="-128"/>
                <a:ea typeface="ＭＳ Ｐゴシック" panose="020B0600070205080204" pitchFamily="50" charset="-128"/>
              </a:rPr>
              <a:t>患者に関する薬のアレルギー情報、副反応歴などを記録・参照できる。</a:t>
            </a:r>
            <a:endParaRPr lang="en-US" altLang="ja-JP" sz="1400" dirty="0">
              <a:latin typeface="ＭＳ Ｐゴシック" panose="020B0600070205080204" pitchFamily="50" charset="-128"/>
              <a:ea typeface="ＭＳ Ｐゴシック" panose="020B0600070205080204" pitchFamily="50" charset="-128"/>
            </a:endParaRPr>
          </a:p>
          <a:p>
            <a:pPr marL="573750" lvl="1">
              <a:buClrTx/>
              <a:buFont typeface="Wingdings" panose="05000000000000000000" pitchFamily="2" charset="2"/>
              <a:buChar char="Ø"/>
            </a:pPr>
            <a:r>
              <a:rPr lang="ja-JP" altLang="en-US" sz="1600" dirty="0">
                <a:latin typeface="ＭＳ Ｐゴシック" panose="020B0600070205080204" pitchFamily="50" charset="-128"/>
                <a:ea typeface="ＭＳ Ｐゴシック" panose="020B0600070205080204" pitchFamily="50" charset="-128"/>
              </a:rPr>
              <a:t>薬剤師</a:t>
            </a:r>
            <a:endParaRPr lang="en-US" altLang="ja-JP" sz="1600" dirty="0">
              <a:latin typeface="ＭＳ Ｐゴシック" panose="020B0600070205080204" pitchFamily="50" charset="-128"/>
              <a:ea typeface="ＭＳ Ｐゴシック" panose="020B0600070205080204" pitchFamily="50" charset="-128"/>
            </a:endParaRPr>
          </a:p>
          <a:p>
            <a:pPr marL="900000" lvl="2"/>
            <a:r>
              <a:rPr lang="ja-JP" altLang="en-US" sz="1400" dirty="0">
                <a:latin typeface="ＭＳ Ｐゴシック" panose="020B0600070205080204" pitchFamily="50" charset="-128"/>
                <a:ea typeface="ＭＳ Ｐゴシック" panose="020B0600070205080204" pitchFamily="50" charset="-128"/>
              </a:rPr>
              <a:t>他の薬局の情報も含め、調剤した薬の情報を、薬局内から参照</a:t>
            </a:r>
            <a:r>
              <a:rPr lang="en-US" altLang="ja-JP" sz="1400" dirty="0">
                <a:latin typeface="ＭＳ Ｐゴシック" panose="020B0600070205080204" pitchFamily="50" charset="-128"/>
                <a:ea typeface="ＭＳ Ｐゴシック" panose="020B0600070205080204" pitchFamily="50" charset="-128"/>
              </a:rPr>
              <a:t>/</a:t>
            </a:r>
            <a:r>
              <a:rPr lang="ja-JP" altLang="en-US" sz="1400" dirty="0">
                <a:latin typeface="ＭＳ Ｐゴシック" panose="020B0600070205080204" pitchFamily="50" charset="-128"/>
                <a:ea typeface="ＭＳ Ｐゴシック" panose="020B0600070205080204" pitchFamily="50" charset="-128"/>
              </a:rPr>
              <a:t>記録することができる。</a:t>
            </a:r>
            <a:endParaRPr lang="en-US" altLang="ja-JP" sz="1400" dirty="0">
              <a:latin typeface="ＭＳ Ｐゴシック" panose="020B0600070205080204" pitchFamily="50" charset="-128"/>
              <a:ea typeface="ＭＳ Ｐゴシック" panose="020B0600070205080204" pitchFamily="50" charset="-128"/>
            </a:endParaRPr>
          </a:p>
          <a:p>
            <a:pPr marL="900000" lvl="2"/>
            <a:r>
              <a:rPr lang="ja-JP" altLang="en-US" sz="1400" dirty="0">
                <a:latin typeface="ＭＳ Ｐゴシック" panose="020B0600070205080204" pitchFamily="50" charset="-128"/>
                <a:ea typeface="ＭＳ Ｐゴシック" panose="020B0600070205080204" pitchFamily="50" charset="-128"/>
              </a:rPr>
              <a:t>患者に渡そうとする薬が適切か否かを判断するため、参照する薬歴情報は欠損がなく最新化されている。</a:t>
            </a:r>
            <a:endParaRPr lang="en-US" altLang="ja-JP" sz="1400" dirty="0">
              <a:latin typeface="ＭＳ Ｐゴシック" panose="020B0600070205080204" pitchFamily="50" charset="-128"/>
              <a:ea typeface="ＭＳ Ｐゴシック" panose="020B0600070205080204" pitchFamily="50" charset="-128"/>
            </a:endParaRPr>
          </a:p>
          <a:p>
            <a:pPr marL="573750" lvl="1">
              <a:buClrTx/>
              <a:buFont typeface="Wingdings" panose="05000000000000000000" pitchFamily="2" charset="2"/>
              <a:buChar char="Ø"/>
            </a:pPr>
            <a:r>
              <a:rPr lang="ja-JP" altLang="en-US" sz="1600" dirty="0">
                <a:latin typeface="ＭＳ Ｐゴシック" panose="020B0600070205080204" pitchFamily="50" charset="-128"/>
                <a:ea typeface="ＭＳ Ｐゴシック" panose="020B0600070205080204" pitchFamily="50" charset="-128"/>
              </a:rPr>
              <a:t>患者</a:t>
            </a:r>
            <a:endParaRPr lang="en-US" altLang="ja-JP" sz="1600" dirty="0">
              <a:latin typeface="ＭＳ Ｐゴシック" panose="020B0600070205080204" pitchFamily="50" charset="-128"/>
              <a:ea typeface="ＭＳ Ｐゴシック" panose="020B0600070205080204" pitchFamily="50" charset="-128"/>
            </a:endParaRPr>
          </a:p>
          <a:p>
            <a:pPr marL="900000" lvl="2"/>
            <a:r>
              <a:rPr lang="ja-JP" altLang="en-US" sz="1400" dirty="0">
                <a:latin typeface="ＭＳ Ｐゴシック" panose="020B0600070205080204" pitchFamily="50" charset="-128"/>
                <a:ea typeface="ＭＳ Ｐゴシック" panose="020B0600070205080204" pitchFamily="50" charset="-128"/>
              </a:rPr>
              <a:t>携帯率の高い物で、いつでも本人の薬歴情報が参照できる。</a:t>
            </a:r>
            <a:endParaRPr lang="en-US" altLang="ja-JP" sz="1400" dirty="0">
              <a:latin typeface="ＭＳ Ｐゴシック" panose="020B0600070205080204" pitchFamily="50" charset="-128"/>
              <a:ea typeface="ＭＳ Ｐゴシック" panose="020B0600070205080204" pitchFamily="50" charset="-128"/>
            </a:endParaRPr>
          </a:p>
          <a:p>
            <a:pPr marL="573750" lvl="1">
              <a:buClrTx/>
              <a:buFont typeface="Wingdings" panose="05000000000000000000" pitchFamily="2" charset="2"/>
              <a:buChar char="Ø"/>
            </a:pPr>
            <a:r>
              <a:rPr lang="ja-JP" altLang="en-US" sz="1600" dirty="0">
                <a:latin typeface="ＭＳ Ｐゴシック" panose="020B0600070205080204" pitchFamily="50" charset="-128"/>
                <a:ea typeface="ＭＳ Ｐゴシック" panose="020B0600070205080204" pitchFamily="50" charset="-128"/>
              </a:rPr>
              <a:t>共通</a:t>
            </a:r>
            <a:endParaRPr lang="en-US" altLang="ja-JP" sz="1600" dirty="0">
              <a:latin typeface="ＭＳ Ｐゴシック" panose="020B0600070205080204" pitchFamily="50" charset="-128"/>
              <a:ea typeface="ＭＳ Ｐゴシック" panose="020B0600070205080204" pitchFamily="50" charset="-128"/>
            </a:endParaRPr>
          </a:p>
          <a:p>
            <a:pPr marL="900000" lvl="2"/>
            <a:r>
              <a:rPr lang="ja-JP" altLang="en-US" sz="1400" dirty="0">
                <a:latin typeface="ＭＳ Ｐゴシック" panose="020B0600070205080204" pitchFamily="50" charset="-128"/>
                <a:ea typeface="ＭＳ Ｐゴシック" panose="020B0600070205080204" pitchFamily="50" charset="-128"/>
              </a:rPr>
              <a:t>（性善説の心得やルールではなく）、薬歴情報のプライバシー性を保つための「客観的に実効性が説明できる仕組み」のもとで、患者とそれに関わる医師、薬剤師に限り薬歴情報を参照できる。</a:t>
            </a:r>
            <a:endParaRPr lang="en-US" altLang="ja-JP" sz="1400" dirty="0">
              <a:latin typeface="ＭＳ Ｐゴシック" panose="020B0600070205080204" pitchFamily="50" charset="-128"/>
              <a:ea typeface="ＭＳ Ｐゴシック" panose="020B0600070205080204" pitchFamily="50" charset="-128"/>
            </a:endParaRPr>
          </a:p>
          <a:p>
            <a:pPr marL="900000" lvl="2"/>
            <a:r>
              <a:rPr lang="ja-JP" altLang="en-US" sz="1400" dirty="0">
                <a:latin typeface="ＭＳ Ｐゴシック" panose="020B0600070205080204" pitchFamily="50" charset="-128"/>
                <a:ea typeface="ＭＳ Ｐゴシック" panose="020B0600070205080204" pitchFamily="50" charset="-128"/>
              </a:rPr>
              <a:t>深夜の緊急対応の可能性への配慮として原則ほぼ２４ｈ３６５ｄ参照可能である。</a:t>
            </a:r>
            <a:endParaRPr lang="en-US" altLang="ja-JP" sz="1400" dirty="0">
              <a:latin typeface="ＭＳ Ｐゴシック" panose="020B0600070205080204" pitchFamily="50" charset="-128"/>
              <a:ea typeface="ＭＳ Ｐゴシック" panose="020B0600070205080204" pitchFamily="50" charset="-128"/>
            </a:endParaRPr>
          </a:p>
          <a:p>
            <a:pPr marL="900000" lvl="2"/>
            <a:r>
              <a:rPr lang="ja-JP" altLang="en-US" sz="1400" dirty="0">
                <a:latin typeface="ＭＳ Ｐゴシック" panose="020B0600070205080204" pitchFamily="50" charset="-128"/>
                <a:ea typeface="ＭＳ Ｐゴシック" panose="020B0600070205080204" pitchFamily="50" charset="-128"/>
              </a:rPr>
              <a:t>参照や登録のためには著しい手間がかかったり、長時間を要したりしない。</a:t>
            </a:r>
            <a:endParaRPr lang="en-US" altLang="ja-JP" sz="1400" dirty="0">
              <a:latin typeface="ＭＳ Ｐゴシック" panose="020B0600070205080204" pitchFamily="50" charset="-128"/>
              <a:ea typeface="ＭＳ Ｐゴシック" panose="020B0600070205080204" pitchFamily="50" charset="-128"/>
            </a:endParaRPr>
          </a:p>
        </p:txBody>
      </p:sp>
      <p:sp>
        <p:nvSpPr>
          <p:cNvPr id="8" name="コンテンツ プレースホルダー 2">
            <a:extLst>
              <a:ext uri="{FF2B5EF4-FFF2-40B4-BE49-F238E27FC236}">
                <a16:creationId xmlns:a16="http://schemas.microsoft.com/office/drawing/2014/main" id="{C0450A4B-14D9-4846-8559-33D2C32145F5}"/>
              </a:ext>
            </a:extLst>
          </p:cNvPr>
          <p:cNvSpPr txBox="1">
            <a:spLocks/>
          </p:cNvSpPr>
          <p:nvPr/>
        </p:nvSpPr>
        <p:spPr bwMode="auto">
          <a:xfrm>
            <a:off x="366529" y="1196752"/>
            <a:ext cx="8692685" cy="533189"/>
          </a:xfrm>
          <a:prstGeom prst="rect">
            <a:avLst/>
          </a:prstGeom>
          <a:noFill/>
          <a:ln w="9525">
            <a:solidFill>
              <a:srgbClr val="000000"/>
            </a:solidFill>
            <a:prstDash val="sysDash"/>
            <a:miter lim="800000"/>
            <a:headEnd/>
            <a:tailEnd/>
          </a:ln>
          <a:extLst>
            <a:ext uri="{909E8E84-426E-40DD-AFC4-6F175D3DCCD1}">
              <a14:hiddenFill xmlns:a14="http://schemas.microsoft.com/office/drawing/2010/main">
                <a:solidFill>
                  <a:srgbClr val="FFFFFF"/>
                </a:solidFill>
              </a14:hiddenFill>
            </a:ext>
          </a:extLst>
        </p:spPr>
        <p:txBody>
          <a:bodyPr vert="horz" wrap="square" lIns="36000" tIns="36000" rIns="36000" bIns="36000" numCol="1" anchor="t" anchorCtr="0" compatLnSpc="1">
            <a:prstTxWarp prst="textNoShape">
              <a:avLst/>
            </a:prstTxWarp>
            <a:noAutofit/>
          </a:bodyPr>
          <a:lstStyle>
            <a:lvl1pPr marL="342900" indent="-342900" algn="l" rtl="0" eaLnBrk="0" fontAlgn="base" hangingPunct="0">
              <a:spcBef>
                <a:spcPct val="20000"/>
              </a:spcBef>
              <a:spcAft>
                <a:spcPct val="0"/>
              </a:spcAft>
              <a:buClr>
                <a:srgbClr val="000066"/>
              </a:buClr>
              <a:buFont typeface="Wingdings" pitchFamily="2" charset="2"/>
              <a:buChar char="s"/>
              <a:defRPr kumimoji="1" sz="3200">
                <a:solidFill>
                  <a:srgbClr val="000066"/>
                </a:solidFill>
                <a:latin typeface="+mn-lt"/>
                <a:ea typeface="+mn-ea"/>
                <a:cs typeface="+mn-cs"/>
              </a:defRPr>
            </a:lvl1pPr>
            <a:lvl2pPr marL="742950" indent="-285750" algn="l" rtl="0" eaLnBrk="0" fontAlgn="base" hangingPunct="0">
              <a:spcBef>
                <a:spcPct val="20000"/>
              </a:spcBef>
              <a:spcAft>
                <a:spcPct val="0"/>
              </a:spcAft>
              <a:buClr>
                <a:srgbClr val="FF0000"/>
              </a:buClr>
              <a:buFont typeface="Arial" charset="0"/>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lr>
                <a:srgbClr val="000066"/>
              </a:buClr>
              <a:buFont typeface="Arial" charset="0"/>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lr>
                <a:srgbClr val="FF0000"/>
              </a:buClr>
              <a:buFont typeface="Arial" charset="0"/>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lr>
                <a:srgbClr val="000066"/>
              </a:buClr>
              <a:buFont typeface="Arial" charset="0"/>
              <a:buChar char="»"/>
              <a:defRPr kumimoji="1" sz="2000">
                <a:solidFill>
                  <a:schemeClr val="tx1"/>
                </a:solidFill>
                <a:latin typeface="+mn-lt"/>
                <a:ea typeface="+mn-ea"/>
              </a:defRPr>
            </a:lvl5pPr>
            <a:lvl6pPr marL="25146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6pPr>
            <a:lvl7pPr marL="29718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7pPr>
            <a:lvl8pPr marL="34290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8pPr>
            <a:lvl9pPr marL="38862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9pPr>
          </a:lstStyle>
          <a:p>
            <a:pPr marL="287338" lvl="1" indent="-109538">
              <a:buClrTx/>
              <a:buNone/>
            </a:pPr>
            <a:r>
              <a:rPr lang="ja-JP" altLang="en-US" sz="1400" b="1" kern="0" dirty="0">
                <a:latin typeface="ＭＳ Ｐゴシック" panose="020B0600070205080204" pitchFamily="50" charset="-128"/>
                <a:ea typeface="ＭＳ Ｐゴシック" panose="020B0600070205080204" pitchFamily="50" charset="-128"/>
              </a:rPr>
              <a:t>要求事項選択のポリシー</a:t>
            </a:r>
            <a:r>
              <a:rPr lang="ja-JP" altLang="en-US" sz="1400" kern="0" dirty="0">
                <a:latin typeface="ＭＳ Ｐゴシック" panose="020B0600070205080204" pitchFamily="50" charset="-128"/>
                <a:ea typeface="ＭＳ Ｐゴシック" panose="020B0600070205080204" pitchFamily="50" charset="-128"/>
              </a:rPr>
              <a:t>： ・携帯性の高い仕組みでお薬手帳の役割を実現することに特化する</a:t>
            </a:r>
            <a:endParaRPr lang="en-US" altLang="ja-JP" sz="1400" kern="0" dirty="0">
              <a:latin typeface="ＭＳ Ｐゴシック" panose="020B0600070205080204" pitchFamily="50" charset="-128"/>
              <a:ea typeface="ＭＳ Ｐゴシック" panose="020B0600070205080204" pitchFamily="50" charset="-128"/>
            </a:endParaRPr>
          </a:p>
          <a:p>
            <a:pPr marL="287338" lvl="1" indent="-109538">
              <a:buClrTx/>
              <a:buNone/>
            </a:pPr>
            <a:r>
              <a:rPr lang="ja-JP" altLang="en-US" sz="1400" kern="0" dirty="0">
                <a:latin typeface="ＭＳ Ｐゴシック" panose="020B0600070205080204" pitchFamily="50" charset="-128"/>
                <a:ea typeface="ＭＳ Ｐゴシック" panose="020B0600070205080204" pitchFamily="50" charset="-128"/>
              </a:rPr>
              <a:t>　　　　　　　　　　　　　　　　　・情報共有が進むことによる弊害を防止するためのセキュリティ対策を考慮する</a:t>
            </a:r>
            <a:endParaRPr lang="en-US" altLang="ja-JP" sz="1400" kern="0" dirty="0">
              <a:latin typeface="ＭＳ Ｐゴシック" panose="020B0600070205080204" pitchFamily="50" charset="-128"/>
              <a:ea typeface="ＭＳ Ｐゴシック" panose="020B0600070205080204" pitchFamily="50" charset="-128"/>
            </a:endParaRPr>
          </a:p>
        </p:txBody>
      </p:sp>
      <p:sp>
        <p:nvSpPr>
          <p:cNvPr id="9" name="コンテンツ プレースホルダー 2">
            <a:extLst>
              <a:ext uri="{FF2B5EF4-FFF2-40B4-BE49-F238E27FC236}">
                <a16:creationId xmlns:a16="http://schemas.microsoft.com/office/drawing/2014/main" id="{7A2348A6-F7C2-4A37-AC8B-F903166B9C9E}"/>
              </a:ext>
            </a:extLst>
          </p:cNvPr>
          <p:cNvSpPr txBox="1">
            <a:spLocks/>
          </p:cNvSpPr>
          <p:nvPr/>
        </p:nvSpPr>
        <p:spPr bwMode="auto">
          <a:xfrm>
            <a:off x="251520" y="1871469"/>
            <a:ext cx="2872680" cy="358622"/>
          </a:xfrm>
          <a:prstGeom prst="rect">
            <a:avLst/>
          </a:prstGeom>
          <a:noFill/>
          <a:ln w="9525">
            <a:noFill/>
            <a:prstDash val="sysDash"/>
            <a:miter lim="800000"/>
            <a:headEnd/>
            <a:tailEnd/>
          </a:ln>
          <a:extLst>
            <a:ext uri="{909E8E84-426E-40DD-AFC4-6F175D3DCCD1}">
              <a14:hiddenFill xmlns:a14="http://schemas.microsoft.com/office/drawing/2010/main">
                <a:solidFill>
                  <a:srgbClr val="FFFFFF"/>
                </a:solidFill>
              </a14:hiddenFill>
            </a:ext>
          </a:extLst>
        </p:spPr>
        <p:txBody>
          <a:bodyPr vert="horz" wrap="square" lIns="36000" tIns="36000" rIns="36000" bIns="36000" numCol="1" anchor="t" anchorCtr="0" compatLnSpc="1">
            <a:prstTxWarp prst="textNoShape">
              <a:avLst/>
            </a:prstTxWarp>
            <a:noAutofit/>
          </a:bodyPr>
          <a:lstStyle>
            <a:lvl1pPr marL="342900" indent="-342900" algn="l" rtl="0" eaLnBrk="0" fontAlgn="base" hangingPunct="0">
              <a:spcBef>
                <a:spcPct val="20000"/>
              </a:spcBef>
              <a:spcAft>
                <a:spcPct val="0"/>
              </a:spcAft>
              <a:buClr>
                <a:srgbClr val="000066"/>
              </a:buClr>
              <a:buFont typeface="Wingdings" pitchFamily="2" charset="2"/>
              <a:buChar char="s"/>
              <a:defRPr kumimoji="1" sz="3200">
                <a:solidFill>
                  <a:srgbClr val="000066"/>
                </a:solidFill>
                <a:latin typeface="+mn-lt"/>
                <a:ea typeface="+mn-ea"/>
                <a:cs typeface="+mn-cs"/>
              </a:defRPr>
            </a:lvl1pPr>
            <a:lvl2pPr marL="742950" indent="-285750" algn="l" rtl="0" eaLnBrk="0" fontAlgn="base" hangingPunct="0">
              <a:spcBef>
                <a:spcPct val="20000"/>
              </a:spcBef>
              <a:spcAft>
                <a:spcPct val="0"/>
              </a:spcAft>
              <a:buClr>
                <a:srgbClr val="FF0000"/>
              </a:buClr>
              <a:buFont typeface="Arial" charset="0"/>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lr>
                <a:srgbClr val="000066"/>
              </a:buClr>
              <a:buFont typeface="Arial" charset="0"/>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lr>
                <a:srgbClr val="FF0000"/>
              </a:buClr>
              <a:buFont typeface="Arial" charset="0"/>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lr>
                <a:srgbClr val="000066"/>
              </a:buClr>
              <a:buFont typeface="Arial" charset="0"/>
              <a:buChar char="»"/>
              <a:defRPr kumimoji="1" sz="2000">
                <a:solidFill>
                  <a:schemeClr val="tx1"/>
                </a:solidFill>
                <a:latin typeface="+mn-lt"/>
                <a:ea typeface="+mn-ea"/>
              </a:defRPr>
            </a:lvl5pPr>
            <a:lvl6pPr marL="25146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6pPr>
            <a:lvl7pPr marL="29718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7pPr>
            <a:lvl8pPr marL="34290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8pPr>
            <a:lvl9pPr marL="38862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9pPr>
          </a:lstStyle>
          <a:p>
            <a:pPr marL="287338" lvl="1" indent="-109538">
              <a:buClrTx/>
              <a:buNone/>
            </a:pPr>
            <a:r>
              <a:rPr lang="ja-JP" altLang="en-US" sz="1600" kern="0" dirty="0">
                <a:latin typeface="ＭＳ Ｐゴシック" panose="020B0600070205080204" pitchFamily="50" charset="-128"/>
                <a:ea typeface="ＭＳ Ｐゴシック" panose="020B0600070205080204" pitchFamily="50" charset="-128"/>
              </a:rPr>
              <a:t>利害関係者の要求事項：</a:t>
            </a:r>
            <a:endParaRPr lang="en-US" altLang="ja-JP" sz="1600" kern="0" dirty="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108244195"/>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DAC9B8E-5770-4F86-9161-EA153BC74B96}"/>
              </a:ext>
            </a:extLst>
          </p:cNvPr>
          <p:cNvSpPr>
            <a:spLocks noGrp="1"/>
          </p:cNvSpPr>
          <p:nvPr>
            <p:ph type="title"/>
          </p:nvPr>
        </p:nvSpPr>
        <p:spPr/>
        <p:txBody>
          <a:bodyPr/>
          <a:lstStyle/>
          <a:p>
            <a:r>
              <a:rPr lang="ja-JP" altLang="en-US" sz="2400" dirty="0">
                <a:latin typeface="ＭＳ Ｐゴシック" panose="020B0600070205080204" pitchFamily="50" charset="-128"/>
                <a:ea typeface="ＭＳ Ｐゴシック" panose="020B0600070205080204" pitchFamily="50" charset="-128"/>
              </a:rPr>
              <a:t>②利害関係者ニーズ及び利害関係者要求事項定義</a:t>
            </a:r>
            <a:endParaRPr kumimoji="1" lang="ja-JP" altLang="en-US" sz="2400" dirty="0">
              <a:latin typeface="ＭＳ Ｐゴシック" panose="020B0600070205080204" pitchFamily="50" charset="-128"/>
              <a:ea typeface="ＭＳ Ｐゴシック" panose="020B0600070205080204" pitchFamily="50" charset="-128"/>
            </a:endParaRPr>
          </a:p>
        </p:txBody>
      </p:sp>
      <p:sp>
        <p:nvSpPr>
          <p:cNvPr id="4" name="テキスト ボックス 3">
            <a:extLst>
              <a:ext uri="{FF2B5EF4-FFF2-40B4-BE49-F238E27FC236}">
                <a16:creationId xmlns:a16="http://schemas.microsoft.com/office/drawing/2014/main" id="{840214DD-137F-46C0-B236-7B6393DD54E9}"/>
              </a:ext>
            </a:extLst>
          </p:cNvPr>
          <p:cNvSpPr txBox="1"/>
          <p:nvPr/>
        </p:nvSpPr>
        <p:spPr>
          <a:xfrm>
            <a:off x="7524328" y="231031"/>
            <a:ext cx="1512168" cy="461665"/>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ja-JP" altLang="en-US" sz="2400" b="1"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rPr>
              <a:t>シートＣ</a:t>
            </a:r>
            <a:endParaRPr kumimoji="1" lang="ja-JP" altLang="en-US" sz="2400" b="1"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3" name="テキスト ボックス 2">
            <a:extLst>
              <a:ext uri="{FF2B5EF4-FFF2-40B4-BE49-F238E27FC236}">
                <a16:creationId xmlns:a16="http://schemas.microsoft.com/office/drawing/2014/main" id="{88A19699-4C0E-4F59-8942-A94B69A47756}"/>
              </a:ext>
            </a:extLst>
          </p:cNvPr>
          <p:cNvSpPr txBox="1"/>
          <p:nvPr/>
        </p:nvSpPr>
        <p:spPr>
          <a:xfrm>
            <a:off x="575556" y="838157"/>
            <a:ext cx="7992888" cy="707886"/>
          </a:xfrm>
          <a:prstGeom prst="rect">
            <a:avLst/>
          </a:prstGeom>
          <a:noFill/>
          <a:ln w="22225">
            <a:solidFill>
              <a:schemeClr val="accent1">
                <a:lumMod val="50000"/>
              </a:schemeClr>
            </a:solidFill>
            <a:prstDash val="dash"/>
          </a:ln>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ja-JP" altLang="en-US" sz="1600" b="1" i="0" u="none" strike="noStrike" kern="1200" cap="none" spc="0" normalizeH="0" baseline="0" noProof="0" dirty="0">
                <a:ln>
                  <a:noFill/>
                </a:ln>
                <a:solidFill>
                  <a:srgbClr val="000000"/>
                </a:solidFill>
                <a:effectLst/>
                <a:uLnTx/>
                <a:uFillTx/>
                <a:latin typeface="HGPｺﾞｼｯｸE"/>
                <a:ea typeface="ＭＳ Ｐゴシック" panose="020B0600070205080204" pitchFamily="50" charset="-128"/>
                <a:cs typeface="+mn-cs"/>
              </a:rPr>
              <a:t>要求事項選択のポリシー</a:t>
            </a:r>
            <a:endParaRPr kumimoji="1" lang="en-US" altLang="ja-JP" sz="16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1" lang="en-US" altLang="ja-JP" sz="2400" b="1"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Tree>
    <p:extLst>
      <p:ext uri="{BB962C8B-B14F-4D97-AF65-F5344CB8AC3E}">
        <p14:creationId xmlns:p14="http://schemas.microsoft.com/office/powerpoint/2010/main" val="3344225919"/>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64C3917-B5D9-4F38-ADD2-9629F1908F2C}"/>
              </a:ext>
            </a:extLst>
          </p:cNvPr>
          <p:cNvSpPr>
            <a:spLocks noGrp="1"/>
          </p:cNvSpPr>
          <p:nvPr>
            <p:ph type="title"/>
          </p:nvPr>
        </p:nvSpPr>
        <p:spPr/>
        <p:txBody>
          <a:bodyPr/>
          <a:lstStyle/>
          <a:p>
            <a:r>
              <a:rPr lang="ja-JP" altLang="en-US" dirty="0">
                <a:latin typeface="ＭＳ Ｐゴシック" panose="020B0600070205080204" pitchFamily="50" charset="-128"/>
                <a:ea typeface="ＭＳ Ｐゴシック" panose="020B0600070205080204" pitchFamily="50" charset="-128"/>
              </a:rPr>
              <a:t>演習課題　③システムの要求事項定義</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7" name="コンテンツ プレースホルダー 2">
            <a:extLst>
              <a:ext uri="{FF2B5EF4-FFF2-40B4-BE49-F238E27FC236}">
                <a16:creationId xmlns:a16="http://schemas.microsoft.com/office/drawing/2014/main" id="{B8A8F999-29C6-433B-8C27-3775F7280956}"/>
              </a:ext>
            </a:extLst>
          </p:cNvPr>
          <p:cNvSpPr>
            <a:spLocks noGrp="1"/>
          </p:cNvSpPr>
          <p:nvPr>
            <p:ph idx="1"/>
          </p:nvPr>
        </p:nvSpPr>
        <p:spPr>
          <a:xfrm>
            <a:off x="251520" y="712920"/>
            <a:ext cx="8496944" cy="1707968"/>
          </a:xfrm>
        </p:spPr>
        <p:txBody>
          <a:bodyPr/>
          <a:lstStyle/>
          <a:p>
            <a:pPr marL="0" indent="0">
              <a:lnSpc>
                <a:spcPct val="120000"/>
              </a:lnSpc>
              <a:spcBef>
                <a:spcPts val="600"/>
              </a:spcBef>
              <a:buNone/>
            </a:pPr>
            <a:r>
              <a:rPr lang="ja-JP" altLang="en-US" sz="2000" dirty="0">
                <a:latin typeface="ＭＳ Ｐゴシック" panose="020B0600070205080204" pitchFamily="50" charset="-128"/>
                <a:ea typeface="ＭＳ Ｐゴシック" panose="020B0600070205080204" pitchFamily="50" charset="-128"/>
              </a:rPr>
              <a:t>　演習課題の前提条件と　シート</a:t>
            </a:r>
            <a:r>
              <a:rPr lang="en-US" altLang="ja-JP" sz="2000" dirty="0">
                <a:latin typeface="ＭＳ Ｐゴシック" panose="020B0600070205080204" pitchFamily="50" charset="-128"/>
                <a:ea typeface="ＭＳ Ｐゴシック" panose="020B0600070205080204" pitchFamily="50" charset="-128"/>
              </a:rPr>
              <a:t>B</a:t>
            </a:r>
            <a:r>
              <a:rPr lang="ja-JP" altLang="en-US" sz="2000" dirty="0">
                <a:latin typeface="ＭＳ Ｐゴシック" panose="020B0600070205080204" pitchFamily="50" charset="-128"/>
                <a:ea typeface="ＭＳ Ｐゴシック" panose="020B0600070205080204" pitchFamily="50" charset="-128"/>
              </a:rPr>
              <a:t>および</a:t>
            </a:r>
            <a:r>
              <a:rPr lang="en-US" altLang="ja-JP" sz="2000" dirty="0">
                <a:latin typeface="ＭＳ Ｐゴシック" panose="020B0600070205080204" pitchFamily="50" charset="-128"/>
                <a:ea typeface="ＭＳ Ｐゴシック" panose="020B0600070205080204" pitchFamily="50" charset="-128"/>
              </a:rPr>
              <a:t>C</a:t>
            </a:r>
            <a:r>
              <a:rPr lang="ja-JP" altLang="en-US" sz="2000" dirty="0">
                <a:latin typeface="ＭＳ Ｐゴシック" panose="020B0600070205080204" pitchFamily="50" charset="-128"/>
                <a:ea typeface="ＭＳ Ｐゴシック" panose="020B0600070205080204" pitchFamily="50" charset="-128"/>
              </a:rPr>
              <a:t>　を元にシステム要求事項を導いて　シート</a:t>
            </a:r>
            <a:r>
              <a:rPr lang="en-US" altLang="ja-JP" sz="2000" dirty="0">
                <a:latin typeface="ＭＳ Ｐゴシック" panose="020B0600070205080204" pitchFamily="50" charset="-128"/>
                <a:ea typeface="ＭＳ Ｐゴシック" panose="020B0600070205080204" pitchFamily="50" charset="-128"/>
              </a:rPr>
              <a:t>D</a:t>
            </a:r>
            <a:r>
              <a:rPr lang="ja-JP" altLang="en-US" sz="2000" dirty="0">
                <a:latin typeface="ＭＳ Ｐゴシック" panose="020B0600070205080204" pitchFamily="50" charset="-128"/>
                <a:ea typeface="ＭＳ Ｐゴシック" panose="020B0600070205080204" pitchFamily="50" charset="-128"/>
              </a:rPr>
              <a:t>　に記述してください。そして、コンテキスト図（シート</a:t>
            </a:r>
            <a:r>
              <a:rPr lang="en-US" altLang="ja-JP" sz="2000" dirty="0">
                <a:latin typeface="ＭＳ Ｐゴシック" panose="020B0600070205080204" pitchFamily="50" charset="-128"/>
                <a:ea typeface="ＭＳ Ｐゴシック" panose="020B0600070205080204" pitchFamily="50" charset="-128"/>
              </a:rPr>
              <a:t>B</a:t>
            </a:r>
            <a:r>
              <a:rPr lang="ja-JP" altLang="en-US" sz="2000" dirty="0">
                <a:latin typeface="ＭＳ Ｐゴシック" panose="020B0600070205080204" pitchFamily="50" charset="-128"/>
                <a:ea typeface="ＭＳ Ｐゴシック" panose="020B0600070205080204" pitchFamily="50" charset="-128"/>
              </a:rPr>
              <a:t>）への影響があれば最新の状態に修正してください。</a:t>
            </a:r>
            <a:endParaRPr lang="en-US" altLang="ja-JP" sz="2000" dirty="0">
              <a:latin typeface="ＭＳ Ｐゴシック" panose="020B0600070205080204" pitchFamily="50" charset="-128"/>
              <a:ea typeface="ＭＳ Ｐゴシック" panose="020B0600070205080204" pitchFamily="50" charset="-128"/>
            </a:endParaRPr>
          </a:p>
          <a:p>
            <a:pPr marL="0" indent="0">
              <a:lnSpc>
                <a:spcPct val="120000"/>
              </a:lnSpc>
              <a:spcBef>
                <a:spcPts val="600"/>
              </a:spcBef>
              <a:buNone/>
            </a:pPr>
            <a:r>
              <a:rPr lang="ja-JP" altLang="en-US" sz="2000" dirty="0">
                <a:latin typeface="ＭＳ Ｐゴシック" panose="020B0600070205080204" pitchFamily="50" charset="-128"/>
                <a:ea typeface="ＭＳ Ｐゴシック" panose="020B0600070205080204" pitchFamily="50" charset="-128"/>
              </a:rPr>
              <a:t>　ここで、システムの実現範囲として、要求事項から選択したポリシー</a:t>
            </a:r>
            <a:r>
              <a:rPr lang="ja-JP" altLang="en-US" sz="2000" dirty="0">
                <a:solidFill>
                  <a:srgbClr val="FF0000"/>
                </a:solidFill>
                <a:latin typeface="ＭＳ Ｐゴシック" panose="020B0600070205080204" pitchFamily="50" charset="-128"/>
                <a:ea typeface="ＭＳ Ｐゴシック" panose="020B0600070205080204" pitchFamily="50" charset="-128"/>
              </a:rPr>
              <a:t>（今回の目的をどう考え、何を優先することにしたか）</a:t>
            </a:r>
            <a:r>
              <a:rPr lang="ja-JP" altLang="en-US" sz="2000" dirty="0">
                <a:latin typeface="ＭＳ Ｐゴシック" panose="020B0600070205080204" pitchFamily="50" charset="-128"/>
                <a:ea typeface="ＭＳ Ｐゴシック" panose="020B0600070205080204" pitchFamily="50" charset="-128"/>
              </a:rPr>
              <a:t>を明確にしてシートＤに書き加えてください。</a:t>
            </a:r>
            <a:endParaRPr lang="en-US" altLang="ja-JP" sz="2000" dirty="0">
              <a:solidFill>
                <a:srgbClr val="FF0000"/>
              </a:solidFill>
              <a:latin typeface="ＭＳ Ｐゴシック" panose="020B0600070205080204" pitchFamily="50" charset="-128"/>
              <a:ea typeface="ＭＳ Ｐゴシック" panose="020B0600070205080204" pitchFamily="50" charset="-128"/>
            </a:endParaRPr>
          </a:p>
          <a:p>
            <a:pPr marL="0" indent="0">
              <a:lnSpc>
                <a:spcPct val="120000"/>
              </a:lnSpc>
              <a:spcBef>
                <a:spcPts val="600"/>
              </a:spcBef>
              <a:buNone/>
            </a:pPr>
            <a:endParaRPr lang="en-US" altLang="ja-JP" sz="2000" dirty="0">
              <a:latin typeface="ＭＳ Ｐゴシック" panose="020B0600070205080204" pitchFamily="50" charset="-128"/>
              <a:ea typeface="ＭＳ Ｐゴシック" panose="020B0600070205080204" pitchFamily="50" charset="-128"/>
            </a:endParaRPr>
          </a:p>
          <a:p>
            <a:pPr marL="0" indent="0">
              <a:lnSpc>
                <a:spcPct val="120000"/>
              </a:lnSpc>
              <a:spcBef>
                <a:spcPts val="600"/>
              </a:spcBef>
              <a:buNone/>
            </a:pPr>
            <a:endParaRPr lang="en-US" altLang="ja-JP" sz="2000" dirty="0">
              <a:latin typeface="ＭＳ Ｐゴシック" panose="020B0600070205080204" pitchFamily="50" charset="-128"/>
              <a:ea typeface="ＭＳ Ｐゴシック" panose="020B0600070205080204" pitchFamily="50" charset="-128"/>
            </a:endParaRPr>
          </a:p>
          <a:p>
            <a:pPr marL="0" indent="0">
              <a:lnSpc>
                <a:spcPct val="120000"/>
              </a:lnSpc>
              <a:spcBef>
                <a:spcPts val="600"/>
              </a:spcBef>
              <a:buNone/>
            </a:pPr>
            <a:endParaRPr lang="en-US" altLang="ja-JP" sz="2000" dirty="0">
              <a:latin typeface="ＭＳ Ｐゴシック" panose="020B0600070205080204" pitchFamily="50" charset="-128"/>
              <a:ea typeface="ＭＳ Ｐゴシック" panose="020B0600070205080204" pitchFamily="50" charset="-128"/>
            </a:endParaRPr>
          </a:p>
          <a:p>
            <a:pPr marL="0" indent="0">
              <a:lnSpc>
                <a:spcPct val="120000"/>
              </a:lnSpc>
              <a:spcBef>
                <a:spcPts val="600"/>
              </a:spcBef>
              <a:buNone/>
            </a:pPr>
            <a:endParaRPr lang="en-US" altLang="ja-JP" sz="2000" dirty="0">
              <a:latin typeface="ＭＳ Ｐゴシック" panose="020B0600070205080204" pitchFamily="50" charset="-128"/>
              <a:ea typeface="ＭＳ Ｐゴシック" panose="020B0600070205080204" pitchFamily="50" charset="-128"/>
            </a:endParaRPr>
          </a:p>
          <a:p>
            <a:pPr marL="0" indent="0">
              <a:lnSpc>
                <a:spcPct val="120000"/>
              </a:lnSpc>
              <a:spcBef>
                <a:spcPts val="600"/>
              </a:spcBef>
              <a:buNone/>
            </a:pPr>
            <a:endParaRPr lang="en-US" altLang="ja-JP" sz="1100" u="sng" dirty="0">
              <a:latin typeface="ＭＳ Ｐゴシック" panose="020B0600070205080204" pitchFamily="50" charset="-128"/>
              <a:ea typeface="ＭＳ Ｐゴシック" panose="020B0600070205080204" pitchFamily="50" charset="-128"/>
            </a:endParaRPr>
          </a:p>
        </p:txBody>
      </p:sp>
      <p:sp>
        <p:nvSpPr>
          <p:cNvPr id="8" name="テキスト ボックス 7">
            <a:extLst>
              <a:ext uri="{FF2B5EF4-FFF2-40B4-BE49-F238E27FC236}">
                <a16:creationId xmlns:a16="http://schemas.microsoft.com/office/drawing/2014/main" id="{758B417A-E2AF-475B-B55A-9FD09A88E86B}"/>
              </a:ext>
            </a:extLst>
          </p:cNvPr>
          <p:cNvSpPr txBox="1"/>
          <p:nvPr/>
        </p:nvSpPr>
        <p:spPr>
          <a:xfrm>
            <a:off x="395536" y="3789040"/>
            <a:ext cx="8352928" cy="830997"/>
          </a:xfrm>
          <a:prstGeom prst="rect">
            <a:avLst/>
          </a:prstGeom>
          <a:noFill/>
          <a:ln>
            <a:solidFill>
              <a:srgbClr val="FF0000"/>
            </a:solidFill>
          </a:ln>
        </p:spPr>
        <p:txBody>
          <a:bodyPr wrap="square" rtlCol="0">
            <a:spAutoFit/>
          </a:bodyPr>
          <a:lstStyle/>
          <a:p>
            <a:r>
              <a:rPr kumimoji="1" lang="ja-JP" altLang="en-US" dirty="0">
                <a:solidFill>
                  <a:srgbClr val="FF0000"/>
                </a:solidFill>
                <a:latin typeface="ＭＳ Ｐゴシック" panose="020B0600070205080204" pitchFamily="50" charset="-128"/>
              </a:rPr>
              <a:t>シート</a:t>
            </a:r>
            <a:r>
              <a:rPr kumimoji="1" lang="en-US" altLang="ja-JP" dirty="0">
                <a:solidFill>
                  <a:srgbClr val="FF0000"/>
                </a:solidFill>
                <a:latin typeface="ＭＳ Ｐゴシック" panose="020B0600070205080204" pitchFamily="50" charset="-128"/>
              </a:rPr>
              <a:t>D</a:t>
            </a:r>
            <a:r>
              <a:rPr kumimoji="1" lang="ja-JP" altLang="en-US" dirty="0">
                <a:solidFill>
                  <a:srgbClr val="FF0000"/>
                </a:solidFill>
                <a:latin typeface="ＭＳ Ｐゴシック" panose="020B0600070205080204" pitchFamily="50" charset="-128"/>
              </a:rPr>
              <a:t>：システム要求事項　</a:t>
            </a:r>
            <a:r>
              <a:rPr lang="ja-JP" altLang="en-US" dirty="0">
                <a:solidFill>
                  <a:srgbClr val="FF0000"/>
                </a:solidFill>
                <a:latin typeface="ＭＳ Ｐゴシック" panose="020B0600070205080204" pitchFamily="50" charset="-128"/>
              </a:rPr>
              <a:t> ＆　実現範囲検討のポリシー</a:t>
            </a:r>
            <a:endParaRPr lang="en-US" altLang="ja-JP" dirty="0">
              <a:solidFill>
                <a:srgbClr val="FF0000"/>
              </a:solidFill>
              <a:latin typeface="ＭＳ Ｐゴシック" panose="020B0600070205080204" pitchFamily="50" charset="-128"/>
            </a:endParaRPr>
          </a:p>
          <a:p>
            <a:r>
              <a:rPr kumimoji="1" lang="ja-JP" altLang="en-US" dirty="0">
                <a:solidFill>
                  <a:srgbClr val="FF0000"/>
                </a:solidFill>
                <a:latin typeface="ＭＳ Ｐゴシック" panose="020B0600070205080204" pitchFamily="50" charset="-128"/>
              </a:rPr>
              <a:t>シート</a:t>
            </a:r>
            <a:r>
              <a:rPr kumimoji="1" lang="en-US" altLang="ja-JP" dirty="0">
                <a:solidFill>
                  <a:srgbClr val="FF0000"/>
                </a:solidFill>
                <a:latin typeface="ＭＳ Ｐゴシック" panose="020B0600070205080204" pitchFamily="50" charset="-128"/>
              </a:rPr>
              <a:t>B</a:t>
            </a:r>
            <a:r>
              <a:rPr kumimoji="1" lang="ja-JP" altLang="en-US" dirty="0">
                <a:solidFill>
                  <a:srgbClr val="FF0000"/>
                </a:solidFill>
                <a:latin typeface="ＭＳ Ｐゴシック" panose="020B0600070205080204" pitchFamily="50" charset="-128"/>
              </a:rPr>
              <a:t>：コンテキスト図</a:t>
            </a:r>
          </a:p>
        </p:txBody>
      </p:sp>
    </p:spTree>
    <p:extLst>
      <p:ext uri="{BB962C8B-B14F-4D97-AF65-F5344CB8AC3E}">
        <p14:creationId xmlns:p14="http://schemas.microsoft.com/office/powerpoint/2010/main" val="1252440657"/>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6BDB437F-8E18-4E6A-B1C3-F7BC7A2A5962}"/>
              </a:ext>
            </a:extLst>
          </p:cNvPr>
          <p:cNvSpPr>
            <a:spLocks noGrp="1"/>
          </p:cNvSpPr>
          <p:nvPr>
            <p:ph type="title"/>
          </p:nvPr>
        </p:nvSpPr>
        <p:spPr>
          <a:xfrm>
            <a:off x="264248" y="36212"/>
            <a:ext cx="6983412" cy="1081088"/>
          </a:xfrm>
        </p:spPr>
        <p:txBody>
          <a:bodyPr>
            <a:noAutofit/>
          </a:bodyPr>
          <a:lstStyle/>
          <a:p>
            <a:pPr>
              <a:lnSpc>
                <a:spcPct val="100000"/>
              </a:lnSpc>
            </a:pPr>
            <a:r>
              <a:rPr kumimoji="1" lang="ja-JP" altLang="en-US" sz="2400" dirty="0">
                <a:solidFill>
                  <a:schemeClr val="tx1"/>
                </a:solidFill>
                <a:latin typeface="ＭＳ Ｐゴシック" panose="020B0600070205080204" pitchFamily="50" charset="-128"/>
                <a:ea typeface="ＭＳ Ｐゴシック" panose="020B0600070205080204" pitchFamily="50" charset="-128"/>
              </a:rPr>
              <a:t>テクニカルプロセス</a:t>
            </a:r>
            <a:r>
              <a:rPr lang="ja-JP" altLang="en-US" sz="2400" dirty="0">
                <a:solidFill>
                  <a:schemeClr val="tx1"/>
                </a:solidFill>
                <a:latin typeface="ＭＳ Ｐゴシック" panose="020B0600070205080204" pitchFamily="50" charset="-128"/>
                <a:ea typeface="ＭＳ Ｐゴシック" panose="020B0600070205080204" pitchFamily="50" charset="-128"/>
              </a:rPr>
              <a:t>概説　（再掲）</a:t>
            </a:r>
            <a:br>
              <a:rPr kumimoji="1" lang="en-US" altLang="ja-JP" sz="2400" dirty="0">
                <a:solidFill>
                  <a:schemeClr val="tx1"/>
                </a:solidFill>
                <a:latin typeface="ＭＳ Ｐゴシック" panose="020B0600070205080204" pitchFamily="50" charset="-128"/>
                <a:ea typeface="ＭＳ Ｐゴシック" panose="020B0600070205080204" pitchFamily="50" charset="-128"/>
              </a:rPr>
            </a:br>
            <a:r>
              <a:rPr kumimoji="1" lang="ja-JP" altLang="en-US" sz="3200" dirty="0">
                <a:solidFill>
                  <a:schemeClr val="tx1"/>
                </a:solidFill>
                <a:latin typeface="ＭＳ Ｐゴシック" panose="020B0600070205080204" pitchFamily="50" charset="-128"/>
                <a:ea typeface="ＭＳ Ｐゴシック" panose="020B0600070205080204" pitchFamily="50" charset="-128"/>
              </a:rPr>
              <a:t>６．４．３　</a:t>
            </a:r>
            <a:r>
              <a:rPr lang="ja-JP" altLang="en-US" sz="3200" dirty="0">
                <a:solidFill>
                  <a:schemeClr val="tx1"/>
                </a:solidFill>
                <a:latin typeface="ＭＳ Ｐゴシック" panose="020B0600070205080204" pitchFamily="50" charset="-128"/>
                <a:ea typeface="ＭＳ Ｐゴシック" panose="020B0600070205080204" pitchFamily="50" charset="-128"/>
              </a:rPr>
              <a:t>システム</a:t>
            </a:r>
            <a:r>
              <a:rPr kumimoji="1" lang="ja-JP" altLang="en-US" sz="3200" dirty="0">
                <a:solidFill>
                  <a:schemeClr val="tx1"/>
                </a:solidFill>
                <a:latin typeface="ＭＳ Ｐゴシック" panose="020B0600070205080204" pitchFamily="50" charset="-128"/>
                <a:ea typeface="ＭＳ Ｐゴシック" panose="020B0600070205080204" pitchFamily="50" charset="-128"/>
              </a:rPr>
              <a:t>要求事項定義</a:t>
            </a:r>
          </a:p>
        </p:txBody>
      </p:sp>
      <p:sp>
        <p:nvSpPr>
          <p:cNvPr id="11" name="タイトル 1">
            <a:extLst>
              <a:ext uri="{FF2B5EF4-FFF2-40B4-BE49-F238E27FC236}">
                <a16:creationId xmlns:a16="http://schemas.microsoft.com/office/drawing/2014/main" id="{B67A35AB-CBE4-43B0-BCBD-8C74A38A65F0}"/>
              </a:ext>
            </a:extLst>
          </p:cNvPr>
          <p:cNvSpPr txBox="1">
            <a:spLocks/>
          </p:cNvSpPr>
          <p:nvPr/>
        </p:nvSpPr>
        <p:spPr>
          <a:xfrm>
            <a:off x="468313" y="44450"/>
            <a:ext cx="6983412" cy="1081088"/>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kumimoji="1" sz="3600" kern="1200">
                <a:solidFill>
                  <a:schemeClr val="tx1"/>
                </a:solidFill>
                <a:latin typeface="メイリオ" panose="020B0604030504040204" pitchFamily="50" charset="-128"/>
                <a:ea typeface="メイリオ" panose="020B0604030504040204" pitchFamily="50" charset="-128"/>
                <a:cs typeface="+mj-cs"/>
              </a:defRPr>
            </a:lvl1pPr>
          </a:lstStyle>
          <a:p>
            <a:pPr marL="0" marR="0" lvl="0" indent="0" algn="l" defTabSz="914400" rtl="0" eaLnBrk="1" fontAlgn="base" latinLnBrk="0" hangingPunct="1">
              <a:lnSpc>
                <a:spcPct val="90000"/>
              </a:lnSpc>
              <a:spcBef>
                <a:spcPct val="0"/>
              </a:spcBef>
              <a:spcAft>
                <a:spcPct val="0"/>
              </a:spcAft>
              <a:buClrTx/>
              <a:buSzTx/>
              <a:buFontTx/>
              <a:buNone/>
              <a:tabLst/>
              <a:defRPr/>
            </a:pPr>
            <a:endParaRPr kumimoji="1" lang="ja-JP" altLang="en-US" sz="36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j-cs"/>
            </a:endParaRPr>
          </a:p>
        </p:txBody>
      </p:sp>
      <p:graphicFrame>
        <p:nvGraphicFramePr>
          <p:cNvPr id="13" name="Group 61">
            <a:extLst>
              <a:ext uri="{FF2B5EF4-FFF2-40B4-BE49-F238E27FC236}">
                <a16:creationId xmlns:a16="http://schemas.microsoft.com/office/drawing/2014/main" id="{04054D6C-B751-47F0-8E2A-DFEEA0EA2ACD}"/>
              </a:ext>
            </a:extLst>
          </p:cNvPr>
          <p:cNvGraphicFramePr>
            <a:graphicFrameLocks/>
          </p:cNvGraphicFramePr>
          <p:nvPr>
            <p:extLst>
              <p:ext uri="{D42A27DB-BD31-4B8C-83A1-F6EECF244321}">
                <p14:modId xmlns:p14="http://schemas.microsoft.com/office/powerpoint/2010/main" val="3738505826"/>
              </p:ext>
            </p:extLst>
          </p:nvPr>
        </p:nvGraphicFramePr>
        <p:xfrm>
          <a:off x="364126" y="1073386"/>
          <a:ext cx="8515626" cy="795374"/>
        </p:xfrm>
        <a:graphic>
          <a:graphicData uri="http://schemas.openxmlformats.org/drawingml/2006/table">
            <a:tbl>
              <a:tblPr/>
              <a:tblGrid>
                <a:gridCol w="8515626">
                  <a:extLst>
                    <a:ext uri="{9D8B030D-6E8A-4147-A177-3AD203B41FA5}">
                      <a16:colId xmlns:a16="http://schemas.microsoft.com/office/drawing/2014/main" val="20000"/>
                    </a:ext>
                  </a:extLst>
                </a:gridCol>
              </a:tblGrid>
              <a:tr h="795374">
                <a:tc>
                  <a:txBody>
                    <a:bodyPr/>
                    <a:lstStyle>
                      <a:lvl1pPr algn="l">
                        <a:spcBef>
                          <a:spcPct val="20000"/>
                        </a:spcBef>
                        <a:buClr>
                          <a:schemeClr val="hlink"/>
                        </a:buClr>
                        <a:buFont typeface="Wingdings" panose="05000000000000000000" pitchFamily="2" charset="2"/>
                        <a:defRPr kumimoji="1" sz="2400">
                          <a:solidFill>
                            <a:schemeClr val="tx1"/>
                          </a:solidFill>
                          <a:latin typeface="Arial" panose="020B0604020202020204" pitchFamily="34" charset="0"/>
                          <a:ea typeface="HGPｺﾞｼｯｸE" panose="020B0900000000000000" pitchFamily="50" charset="-128"/>
                        </a:defRPr>
                      </a:lvl1pPr>
                      <a:lvl2pPr algn="l">
                        <a:spcBef>
                          <a:spcPct val="20000"/>
                        </a:spcBef>
                        <a:buClr>
                          <a:schemeClr val="hlink"/>
                        </a:buClr>
                        <a:buSzPct val="90000"/>
                        <a:buFont typeface="Wingdings" panose="05000000000000000000" pitchFamily="2" charset="2"/>
                        <a:defRPr kumimoji="1" sz="2000">
                          <a:solidFill>
                            <a:schemeClr val="tx1"/>
                          </a:solidFill>
                          <a:latin typeface="Arial" panose="020B0604020202020204" pitchFamily="34" charset="0"/>
                          <a:ea typeface="HGPｺﾞｼｯｸE" panose="020B0900000000000000" pitchFamily="50" charset="-128"/>
                        </a:defRPr>
                      </a:lvl2pPr>
                      <a:lvl3pPr algn="l">
                        <a:spcBef>
                          <a:spcPct val="20000"/>
                        </a:spcBef>
                        <a:buClr>
                          <a:schemeClr val="hlink"/>
                        </a:buClr>
                        <a:buSzPct val="80000"/>
                        <a:buFont typeface="Wingdings" panose="05000000000000000000" pitchFamily="2" charset="2"/>
                        <a:defRPr kumimoji="1">
                          <a:solidFill>
                            <a:schemeClr val="tx1"/>
                          </a:solidFill>
                          <a:latin typeface="Arial" panose="020B0604020202020204" pitchFamily="34" charset="0"/>
                          <a:ea typeface="HGPｺﾞｼｯｸE" panose="020B0900000000000000" pitchFamily="50" charset="-128"/>
                        </a:defRPr>
                      </a:lvl3pPr>
                      <a:lvl4pPr algn="l">
                        <a:spcBef>
                          <a:spcPct val="20000"/>
                        </a:spcBef>
                        <a:buClr>
                          <a:schemeClr val="hlink"/>
                        </a:buClr>
                        <a:buFont typeface="ＭＳ Ｐゴシック" panose="020B0600070205080204" pitchFamily="50" charset="-128"/>
                        <a:defRPr kumimoji="1" sz="1600">
                          <a:solidFill>
                            <a:schemeClr val="tx1"/>
                          </a:solidFill>
                          <a:latin typeface="Arial" panose="020B0604020202020204" pitchFamily="34" charset="0"/>
                          <a:ea typeface="HGPｺﾞｼｯｸE" panose="020B0900000000000000" pitchFamily="50" charset="-128"/>
                        </a:defRPr>
                      </a:lvl4pPr>
                      <a:lvl5pPr algn="l">
                        <a:spcBef>
                          <a:spcPct val="20000"/>
                        </a:spcBef>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5pPr>
                      <a:lvl6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6pPr>
                      <a:lvl7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7pPr>
                      <a:lvl8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8pPr>
                      <a:lvl9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9p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tabLst/>
                      </a:pPr>
                      <a:r>
                        <a:rPr kumimoji="1" lang="ja-JP" altLang="en-US" sz="20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rPr>
                        <a:t>利害関係者の要求事項を実現するために、技術的に明確な表現で、システムがどう振る舞い、何を提供するのかを定義する</a:t>
                      </a:r>
                      <a:endParaRPr kumimoji="1" lang="en-US" altLang="ja-JP" sz="20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endParaRPr>
                    </a:p>
                  </a:txBody>
                  <a:tcPr marL="90000" marR="90000" marT="46825" marB="46825"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0"/>
                  </a:ext>
                </a:extLst>
              </a:tr>
            </a:tbl>
          </a:graphicData>
        </a:graphic>
      </p:graphicFrame>
      <p:sp>
        <p:nvSpPr>
          <p:cNvPr id="8" name="矢印: 右 7">
            <a:extLst>
              <a:ext uri="{FF2B5EF4-FFF2-40B4-BE49-F238E27FC236}">
                <a16:creationId xmlns:a16="http://schemas.microsoft.com/office/drawing/2014/main" id="{C1283FB2-73F3-4FE2-9C9A-C131D8F62DD8}"/>
              </a:ext>
            </a:extLst>
          </p:cNvPr>
          <p:cNvSpPr/>
          <p:nvPr/>
        </p:nvSpPr>
        <p:spPr>
          <a:xfrm>
            <a:off x="2340614" y="3455174"/>
            <a:ext cx="771939" cy="484632"/>
          </a:xfrm>
          <a:prstGeom prst="rightArrow">
            <a:avLst>
              <a:gd name="adj1" fmla="val 50000"/>
              <a:gd name="adj2" fmla="val 85548"/>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600" b="0" i="0" u="none" strike="noStrike" kern="1200" cap="none" spc="0" normalizeH="0" baseline="0" noProof="0" dirty="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p:txBody>
      </p:sp>
      <p:sp>
        <p:nvSpPr>
          <p:cNvPr id="26" name="矢印: 右 25">
            <a:extLst>
              <a:ext uri="{FF2B5EF4-FFF2-40B4-BE49-F238E27FC236}">
                <a16:creationId xmlns:a16="http://schemas.microsoft.com/office/drawing/2014/main" id="{8BC7CBE9-D7CD-4C34-B9BE-FDA0AF3AFFF5}"/>
              </a:ext>
            </a:extLst>
          </p:cNvPr>
          <p:cNvSpPr/>
          <p:nvPr/>
        </p:nvSpPr>
        <p:spPr>
          <a:xfrm>
            <a:off x="6171496" y="3455174"/>
            <a:ext cx="771939" cy="484632"/>
          </a:xfrm>
          <a:prstGeom prst="rightArrow">
            <a:avLst>
              <a:gd name="adj1" fmla="val 50000"/>
              <a:gd name="adj2" fmla="val 85548"/>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600" b="0" i="0" u="none" strike="noStrike" kern="1200" cap="none" spc="0" normalizeH="0" baseline="0" noProof="0" dirty="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p:txBody>
      </p:sp>
      <p:sp>
        <p:nvSpPr>
          <p:cNvPr id="2" name="テキスト ボックス 1">
            <a:extLst>
              <a:ext uri="{FF2B5EF4-FFF2-40B4-BE49-F238E27FC236}">
                <a16:creationId xmlns:a16="http://schemas.microsoft.com/office/drawing/2014/main" id="{2308EAF1-8931-47CF-91C5-42952E241F57}"/>
              </a:ext>
            </a:extLst>
          </p:cNvPr>
          <p:cNvSpPr txBox="1"/>
          <p:nvPr/>
        </p:nvSpPr>
        <p:spPr>
          <a:xfrm>
            <a:off x="468313" y="1923259"/>
            <a:ext cx="7784503" cy="707886"/>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0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利害関係者が陽に言わないことも、必要となる要求事項を追加する。</a:t>
            </a:r>
            <a:endParaRPr kumimoji="1" lang="en-US" altLang="ja-JP" sz="20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0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（業界の常識、法的要求事項、非機能要件、実装制約、運用条件など）</a:t>
            </a:r>
            <a:endParaRPr kumimoji="1" lang="ja-JP" altLang="en-US" sz="2000" b="0" i="0" u="none" strike="noStrike" kern="1200" cap="none" spc="0" normalizeH="0" baseline="0" noProof="0" dirty="0">
              <a:ln>
                <a:noFill/>
              </a:ln>
              <a:solidFill>
                <a:srgbClr val="000000"/>
              </a:solidFill>
              <a:effectLst/>
              <a:uLnTx/>
              <a:uFillTx/>
              <a:latin typeface="Arial" charset="0"/>
              <a:ea typeface="ＭＳ Ｐゴシック" charset="-128"/>
              <a:cs typeface="+mn-cs"/>
            </a:endParaRPr>
          </a:p>
        </p:txBody>
      </p:sp>
      <p:sp>
        <p:nvSpPr>
          <p:cNvPr id="17" name="スライド番号プレースホルダー 4">
            <a:extLst>
              <a:ext uri="{FF2B5EF4-FFF2-40B4-BE49-F238E27FC236}">
                <a16:creationId xmlns:a16="http://schemas.microsoft.com/office/drawing/2014/main" id="{B6D536C6-0448-4A34-BE7A-3D09EAD923DF}"/>
              </a:ext>
            </a:extLst>
          </p:cNvPr>
          <p:cNvSpPr>
            <a:spLocks noGrp="1"/>
          </p:cNvSpPr>
          <p:nvPr>
            <p:ph type="sldNum" sz="quarter" idx="12"/>
          </p:nvPr>
        </p:nvSpPr>
        <p:spPr>
          <a:xfrm>
            <a:off x="6553200" y="6526215"/>
            <a:ext cx="2133600" cy="287337"/>
          </a:xfrm>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DBFB1F43-6F2E-4538-AABB-23AEDF146290}" type="slidenum">
              <a:rPr kumimoji="1" lang="ja-JP" altLang="en-US" sz="1400" b="0" i="0" u="none" strike="noStrike" kern="1200" cap="none" spc="0" normalizeH="0" baseline="0" noProof="0" smtClean="0">
                <a:ln>
                  <a:noFill/>
                </a:ln>
                <a:solidFill>
                  <a:srgbClr val="000066"/>
                </a:solidFill>
                <a:effectLst/>
                <a:uLnTx/>
                <a:uFillTx/>
                <a:latin typeface="ＭＳ Ｐゴシック" panose="020B0600070205080204" pitchFamily="50" charset="-128"/>
              </a:rPr>
              <a:pPr marL="0" marR="0" lvl="0" indent="0" algn="r" defTabSz="914400" rtl="0" eaLnBrk="1" fontAlgn="base" latinLnBrk="0" hangingPunct="1">
                <a:lnSpc>
                  <a:spcPct val="100000"/>
                </a:lnSpc>
                <a:spcBef>
                  <a:spcPct val="0"/>
                </a:spcBef>
                <a:spcAft>
                  <a:spcPct val="0"/>
                </a:spcAft>
                <a:buClrTx/>
                <a:buSzTx/>
                <a:buFontTx/>
                <a:buNone/>
                <a:tabLst/>
                <a:defRPr/>
              </a:pPr>
              <a:t>26</a:t>
            </a:fld>
            <a:endParaRPr kumimoji="1" lang="ja-JP" altLang="en-US" sz="1400" b="0" i="0" u="none" strike="noStrike" kern="1200" cap="none" spc="0" normalizeH="0" baseline="0" noProof="0" dirty="0">
              <a:ln>
                <a:noFill/>
              </a:ln>
              <a:solidFill>
                <a:srgbClr val="000066"/>
              </a:solidFill>
              <a:effectLst/>
              <a:uLnTx/>
              <a:uFillTx/>
              <a:latin typeface="ＭＳ Ｐゴシック" panose="020B0600070205080204" pitchFamily="50" charset="-128"/>
            </a:endParaRPr>
          </a:p>
        </p:txBody>
      </p:sp>
      <p:sp>
        <p:nvSpPr>
          <p:cNvPr id="18" name="四角形: 角を丸くする 17">
            <a:extLst>
              <a:ext uri="{FF2B5EF4-FFF2-40B4-BE49-F238E27FC236}">
                <a16:creationId xmlns:a16="http://schemas.microsoft.com/office/drawing/2014/main" id="{307D4B7C-300A-4CD5-A917-CD87DAE6A5FA}"/>
              </a:ext>
            </a:extLst>
          </p:cNvPr>
          <p:cNvSpPr/>
          <p:nvPr/>
        </p:nvSpPr>
        <p:spPr>
          <a:xfrm>
            <a:off x="3195243" y="2747466"/>
            <a:ext cx="2893563" cy="3549316"/>
          </a:xfrm>
          <a:prstGeom prst="roundRect">
            <a:avLst/>
          </a:prstGeom>
          <a:solidFill>
            <a:srgbClr val="FFE6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8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システム要求事項の定義</a:t>
            </a:r>
            <a:endParaRPr kumimoji="1" lang="en-US" altLang="ja-JP" sz="28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a:p>
            <a:pPr marL="108000" marR="0" lvl="0" indent="-10800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1" lang="ja-JP" altLang="en-US" sz="20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ユーザー視点の要求事項を満たす解決策を、技術視点で明確化する</a:t>
            </a:r>
            <a:endParaRPr kumimoji="1" lang="en-US" altLang="ja-JP" sz="20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a:p>
            <a:pPr marL="108000" marR="0" lvl="0" indent="-10800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1" lang="ja-JP" altLang="en-US" sz="20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インタフェース定義</a:t>
            </a:r>
            <a:endParaRPr kumimoji="1" lang="en-US" altLang="ja-JP" sz="20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a:p>
            <a:pPr marL="108000" marR="0" lvl="0" indent="-10800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1" lang="ja-JP" altLang="en-US" sz="20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非機能要件等の考慮</a:t>
            </a:r>
            <a:endParaRPr kumimoji="1" lang="en-US" altLang="ja-JP" sz="20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a:p>
            <a:pPr marL="108000" marR="0" lvl="0" indent="-10800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1" lang="ja-JP" altLang="en-US" sz="20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ライフサイクル検討</a:t>
            </a:r>
            <a:endParaRPr kumimoji="1" lang="en-US" altLang="ja-JP" sz="20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p:txBody>
      </p:sp>
      <p:sp>
        <p:nvSpPr>
          <p:cNvPr id="19" name="四角形: 角を丸くする 18">
            <a:extLst>
              <a:ext uri="{FF2B5EF4-FFF2-40B4-BE49-F238E27FC236}">
                <a16:creationId xmlns:a16="http://schemas.microsoft.com/office/drawing/2014/main" id="{0837F954-E84A-447F-B03A-5A922B9EB706}"/>
              </a:ext>
            </a:extLst>
          </p:cNvPr>
          <p:cNvSpPr/>
          <p:nvPr/>
        </p:nvSpPr>
        <p:spPr>
          <a:xfrm>
            <a:off x="584610" y="2747466"/>
            <a:ext cx="1691281" cy="3546185"/>
          </a:xfrm>
          <a:prstGeom prst="roundRect">
            <a:avLst/>
          </a:prstGeom>
          <a:solidFill>
            <a:srgbClr val="CCFF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defTabSz="457200" eaLnBrk="1" fontAlgn="auto" hangingPunct="1">
              <a:spcBef>
                <a:spcPts val="0"/>
              </a:spcBef>
              <a:spcAft>
                <a:spcPts val="0"/>
              </a:spcAft>
            </a:pPr>
            <a:r>
              <a:rPr lang="ja-JP" altLang="en-US" b="0" dirty="0">
                <a:solidFill>
                  <a:srgbClr val="000000"/>
                </a:solidFill>
                <a:latin typeface="ＭＳ Ｐゴシック" panose="020B0600070205080204" pitchFamily="50" charset="-128"/>
                <a:ea typeface="ＭＳ Ｐゴシック" panose="020B0600070205080204" pitchFamily="50" charset="-128"/>
              </a:rPr>
              <a:t>利害関係者の要求事項</a:t>
            </a:r>
            <a:endParaRPr lang="en-US" altLang="ja-JP" b="0" dirty="0">
              <a:solidFill>
                <a:srgbClr val="000000"/>
              </a:solidFill>
              <a:latin typeface="ＭＳ Ｐゴシック" panose="020B0600070205080204" pitchFamily="50" charset="-128"/>
              <a:ea typeface="ＭＳ Ｐゴシック" panose="020B0600070205080204" pitchFamily="50" charset="-128"/>
            </a:endParaRPr>
          </a:p>
          <a:p>
            <a:pPr lvl="0" defTabSz="457200" eaLnBrk="1" fontAlgn="auto" hangingPunct="1">
              <a:spcBef>
                <a:spcPts val="0"/>
              </a:spcBef>
              <a:spcAft>
                <a:spcPts val="0"/>
              </a:spcAft>
            </a:pPr>
            <a:endParaRPr lang="en-US" altLang="ja-JP" b="0" dirty="0">
              <a:solidFill>
                <a:srgbClr val="000000"/>
              </a:solidFill>
              <a:latin typeface="ＭＳ Ｐゴシック" panose="020B0600070205080204" pitchFamily="50" charset="-128"/>
              <a:ea typeface="ＭＳ Ｐゴシック" panose="020B0600070205080204" pitchFamily="50" charset="-128"/>
            </a:endParaRPr>
          </a:p>
          <a:p>
            <a:pPr marL="144000" lvl="0" indent="-144000" defTabSz="457200" eaLnBrk="1" fontAlgn="auto" hangingPunct="1">
              <a:spcBef>
                <a:spcPts val="0"/>
              </a:spcBef>
              <a:spcAft>
                <a:spcPts val="0"/>
              </a:spcAft>
              <a:buFont typeface="Arial" panose="020B0604020202020204" pitchFamily="34" charset="0"/>
              <a:buChar char="•"/>
            </a:pPr>
            <a:r>
              <a:rPr lang="ja-JP" altLang="en-US" sz="1800" b="0" dirty="0">
                <a:solidFill>
                  <a:srgbClr val="000000"/>
                </a:solidFill>
                <a:latin typeface="ＭＳ Ｐゴシック" panose="020B0600070205080204" pitchFamily="50" charset="-128"/>
                <a:ea typeface="ＭＳ Ｐゴシック" panose="020B0600070205080204" pitchFamily="50" charset="-128"/>
              </a:rPr>
              <a:t>ニーズ</a:t>
            </a:r>
            <a:endParaRPr lang="en-US" altLang="ja-JP" sz="1800" b="0" dirty="0">
              <a:solidFill>
                <a:srgbClr val="000000"/>
              </a:solidFill>
              <a:latin typeface="ＭＳ Ｐゴシック" panose="020B0600070205080204" pitchFamily="50" charset="-128"/>
              <a:ea typeface="ＭＳ Ｐゴシック" panose="020B0600070205080204" pitchFamily="50" charset="-128"/>
            </a:endParaRPr>
          </a:p>
          <a:p>
            <a:pPr marL="144000" lvl="0" indent="-144000" defTabSz="457200" eaLnBrk="1" fontAlgn="auto" hangingPunct="1">
              <a:spcBef>
                <a:spcPts val="0"/>
              </a:spcBef>
              <a:spcAft>
                <a:spcPts val="0"/>
              </a:spcAft>
              <a:buFont typeface="Arial" panose="020B0604020202020204" pitchFamily="34" charset="0"/>
              <a:buChar char="•"/>
            </a:pPr>
            <a:r>
              <a:rPr lang="ja-JP" altLang="en-US" sz="1800" b="0" dirty="0">
                <a:solidFill>
                  <a:srgbClr val="000000"/>
                </a:solidFill>
                <a:latin typeface="ＭＳ Ｐゴシック" panose="020B0600070205080204" pitchFamily="50" charset="-128"/>
                <a:ea typeface="ＭＳ Ｐゴシック" panose="020B0600070205080204" pitchFamily="50" charset="-128"/>
              </a:rPr>
              <a:t>要求事項</a:t>
            </a:r>
            <a:endParaRPr lang="en-US" altLang="ja-JP" sz="1800" b="0" dirty="0">
              <a:solidFill>
                <a:srgbClr val="000000"/>
              </a:solidFill>
              <a:latin typeface="ＭＳ Ｐゴシック" panose="020B0600070205080204" pitchFamily="50" charset="-128"/>
              <a:ea typeface="ＭＳ Ｐゴシック" panose="020B0600070205080204" pitchFamily="50" charset="-128"/>
            </a:endParaRPr>
          </a:p>
          <a:p>
            <a:pPr marL="144000" lvl="0" indent="-144000" defTabSz="457200" eaLnBrk="1" fontAlgn="auto" hangingPunct="1">
              <a:spcBef>
                <a:spcPts val="0"/>
              </a:spcBef>
              <a:spcAft>
                <a:spcPts val="0"/>
              </a:spcAft>
              <a:buFont typeface="Arial" panose="020B0604020202020204" pitchFamily="34" charset="0"/>
              <a:buChar char="•"/>
            </a:pPr>
            <a:r>
              <a:rPr lang="ja-JP" altLang="en-US" sz="1800" b="0" dirty="0">
                <a:solidFill>
                  <a:srgbClr val="000000"/>
                </a:solidFill>
                <a:latin typeface="ＭＳ Ｐゴシック" panose="020B0600070205080204" pitchFamily="50" charset="-128"/>
                <a:ea typeface="ＭＳ Ｐゴシック" panose="020B0600070205080204" pitchFamily="50" charset="-128"/>
              </a:rPr>
              <a:t>要求事項の優先順位</a:t>
            </a:r>
            <a:endParaRPr lang="en-US" altLang="ja-JP" sz="1800" b="0" dirty="0">
              <a:solidFill>
                <a:srgbClr val="000000"/>
              </a:solidFill>
              <a:latin typeface="ＭＳ Ｐゴシック" panose="020B0600070205080204" pitchFamily="50" charset="-128"/>
              <a:ea typeface="ＭＳ Ｐゴシック" panose="020B0600070205080204" pitchFamily="50" charset="-128"/>
            </a:endParaRPr>
          </a:p>
          <a:p>
            <a:pPr marL="144000" lvl="0" indent="-144000" defTabSz="457200" eaLnBrk="1" fontAlgn="auto" hangingPunct="1">
              <a:spcBef>
                <a:spcPts val="0"/>
              </a:spcBef>
              <a:spcAft>
                <a:spcPts val="0"/>
              </a:spcAft>
              <a:buFont typeface="Arial" panose="020B0604020202020204" pitchFamily="34" charset="0"/>
              <a:buChar char="•"/>
            </a:pPr>
            <a:r>
              <a:rPr lang="ja-JP" altLang="en-US" sz="1800" b="0" dirty="0">
                <a:solidFill>
                  <a:srgbClr val="000000"/>
                </a:solidFill>
                <a:latin typeface="ＭＳ Ｐゴシック" panose="020B0600070205080204" pitchFamily="50" charset="-128"/>
                <a:ea typeface="ＭＳ Ｐゴシック" panose="020B0600070205080204" pitchFamily="50" charset="-128"/>
              </a:rPr>
              <a:t>運用の考え方</a:t>
            </a:r>
            <a:endParaRPr lang="en-US" altLang="ja-JP" sz="1800" b="0" dirty="0">
              <a:solidFill>
                <a:srgbClr val="000000"/>
              </a:solidFill>
              <a:latin typeface="ＭＳ Ｐゴシック" panose="020B0600070205080204" pitchFamily="50" charset="-128"/>
              <a:ea typeface="ＭＳ Ｐゴシック" panose="020B0600070205080204" pitchFamily="50" charset="-128"/>
            </a:endParaRPr>
          </a:p>
        </p:txBody>
      </p:sp>
      <p:sp>
        <p:nvSpPr>
          <p:cNvPr id="15" name="フッター プレースホルダー 4">
            <a:extLst>
              <a:ext uri="{FF2B5EF4-FFF2-40B4-BE49-F238E27FC236}">
                <a16:creationId xmlns:a16="http://schemas.microsoft.com/office/drawing/2014/main" id="{6721EE09-66AC-4789-B18E-58B23D2B6810}"/>
              </a:ext>
            </a:extLst>
          </p:cNvPr>
          <p:cNvSpPr>
            <a:spLocks noGrp="1"/>
          </p:cNvSpPr>
          <p:nvPr>
            <p:ph type="ftr" sz="quarter" idx="11"/>
          </p:nvPr>
        </p:nvSpPr>
        <p:spPr>
          <a:xfrm>
            <a:off x="3135313" y="6499991"/>
            <a:ext cx="2895600" cy="352425"/>
          </a:xfr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400" b="0" i="0" u="none" strike="noStrike" kern="1200" cap="none" spc="0" normalizeH="0" baseline="0" noProof="0" dirty="0">
                <a:ln>
                  <a:noFill/>
                </a:ln>
                <a:solidFill>
                  <a:srgbClr val="000066"/>
                </a:solidFill>
                <a:effectLst/>
                <a:uLnTx/>
                <a:uFillTx/>
                <a:latin typeface="ＭＳ Ｐゴシック" panose="020B0600070205080204" pitchFamily="50" charset="-128"/>
              </a:rPr>
              <a:t>©</a:t>
            </a:r>
            <a:r>
              <a:rPr kumimoji="1" lang="ja-JP" altLang="en-US" sz="1400" b="0" i="0" u="none" strike="noStrike" kern="1200" cap="none" spc="0" normalizeH="0" baseline="0" noProof="0" dirty="0">
                <a:ln>
                  <a:noFill/>
                </a:ln>
                <a:solidFill>
                  <a:srgbClr val="000066"/>
                </a:solidFill>
                <a:effectLst/>
                <a:uLnTx/>
                <a:uFillTx/>
                <a:latin typeface="ＭＳ Ｐゴシック" panose="020B0600070205080204" pitchFamily="50" charset="-128"/>
              </a:rPr>
              <a:t>　</a:t>
            </a:r>
            <a:r>
              <a:rPr kumimoji="1" lang="en-US" altLang="ja-JP" sz="1400" b="0" i="0" u="none" strike="noStrike" kern="1200" cap="none" spc="0" normalizeH="0" baseline="0" noProof="0" dirty="0">
                <a:ln>
                  <a:noFill/>
                </a:ln>
                <a:solidFill>
                  <a:srgbClr val="000066"/>
                </a:solidFill>
                <a:effectLst/>
                <a:uLnTx/>
                <a:uFillTx/>
                <a:latin typeface="ＭＳ Ｐゴシック" panose="020B0600070205080204" pitchFamily="50" charset="-128"/>
              </a:rPr>
              <a:t>2020 </a:t>
            </a:r>
            <a:r>
              <a:rPr kumimoji="1" lang="ja-JP" altLang="en-US" sz="1400" b="0" i="0" u="none" strike="noStrike" kern="1200" cap="none" spc="0" normalizeH="0" baseline="0" noProof="0" dirty="0">
                <a:ln>
                  <a:noFill/>
                </a:ln>
                <a:solidFill>
                  <a:srgbClr val="000066"/>
                </a:solidFill>
                <a:effectLst/>
                <a:uLnTx/>
                <a:uFillTx/>
                <a:latin typeface="ＭＳ Ｐゴシック" panose="020B0600070205080204" pitchFamily="50" charset="-128"/>
              </a:rPr>
              <a:t>ＩＰＡ　</a:t>
            </a:r>
            <a:endParaRPr kumimoji="1" lang="en-US" altLang="ja-JP" sz="1400" b="0" i="0" u="none" strike="noStrike" kern="1200" cap="none" spc="0" normalizeH="0" baseline="0" noProof="0" dirty="0">
              <a:ln>
                <a:noFill/>
              </a:ln>
              <a:solidFill>
                <a:srgbClr val="000066"/>
              </a:solidFill>
              <a:effectLst/>
              <a:uLnTx/>
              <a:uFillTx/>
              <a:latin typeface="ＭＳ Ｐゴシック" panose="020B0600070205080204" pitchFamily="50" charset="-128"/>
            </a:endParaRPr>
          </a:p>
        </p:txBody>
      </p:sp>
      <p:sp>
        <p:nvSpPr>
          <p:cNvPr id="16" name="四角形: 角を丸くする 15">
            <a:extLst>
              <a:ext uri="{FF2B5EF4-FFF2-40B4-BE49-F238E27FC236}">
                <a16:creationId xmlns:a16="http://schemas.microsoft.com/office/drawing/2014/main" id="{58A12B0D-A76C-48E4-9745-03FEC96CFF07}"/>
              </a:ext>
            </a:extLst>
          </p:cNvPr>
          <p:cNvSpPr/>
          <p:nvPr/>
        </p:nvSpPr>
        <p:spPr>
          <a:xfrm>
            <a:off x="6958080" y="2734098"/>
            <a:ext cx="1921671" cy="3562684"/>
          </a:xfrm>
          <a:prstGeom prst="roundRect">
            <a:avLst/>
          </a:prstGeom>
          <a:solidFill>
            <a:srgbClr val="CCFFFF"/>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4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システム</a:t>
            </a:r>
            <a:endParaRPr kumimoji="1" lang="en-US" altLang="ja-JP" sz="24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4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要求事項</a:t>
            </a:r>
            <a:endParaRPr kumimoji="1" lang="en-US" altLang="ja-JP" sz="24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a:p>
            <a:pPr eaLnBrk="1" hangingPunct="1">
              <a:defRPr/>
            </a:pPr>
            <a:r>
              <a:rPr lang="ja-JP" altLang="en-US" sz="1600" dirty="0">
                <a:solidFill>
                  <a:schemeClr val="tx1"/>
                </a:solidFill>
                <a:latin typeface="ＭＳ Ｐゴシック" panose="020B0600070205080204" pitchFamily="50" charset="-128"/>
                <a:ea typeface="ＭＳ Ｐゴシック" panose="020B0600070205080204" pitchFamily="50" charset="-128"/>
              </a:rPr>
              <a:t>・システム要求書</a:t>
            </a:r>
            <a:endParaRPr lang="en-US" altLang="ja-JP" sz="1600" dirty="0">
              <a:solidFill>
                <a:schemeClr val="tx1"/>
              </a:solidFill>
              <a:latin typeface="ＭＳ Ｐゴシック" panose="020B0600070205080204" pitchFamily="50" charset="-128"/>
              <a:ea typeface="ＭＳ Ｐゴシック" panose="020B0600070205080204"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en-US" altLang="ja-JP" sz="16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6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（要求事項が満たすべき条件）</a:t>
            </a:r>
            <a:endParaRPr kumimoji="1" lang="en-US" altLang="ja-JP" sz="16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p:txBody>
      </p:sp>
      <p:sp>
        <p:nvSpPr>
          <p:cNvPr id="20" name="テキスト ボックス 19">
            <a:extLst>
              <a:ext uri="{FF2B5EF4-FFF2-40B4-BE49-F238E27FC236}">
                <a16:creationId xmlns:a16="http://schemas.microsoft.com/office/drawing/2014/main" id="{50EBBDDA-90BD-4D82-B81A-37462E016E0F}"/>
              </a:ext>
            </a:extLst>
          </p:cNvPr>
          <p:cNvSpPr txBox="1"/>
          <p:nvPr/>
        </p:nvSpPr>
        <p:spPr>
          <a:xfrm>
            <a:off x="7193876" y="4621039"/>
            <a:ext cx="1365514" cy="1569660"/>
          </a:xfrm>
          <a:prstGeom prst="rect">
            <a:avLst/>
          </a:prstGeom>
          <a:solidFill>
            <a:schemeClr val="accent1">
              <a:lumMod val="20000"/>
              <a:lumOff val="80000"/>
            </a:schemeClr>
          </a:solid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6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実装非依存</a:t>
            </a:r>
            <a:endParaRPr kumimoji="1" lang="en-US" altLang="ja-JP" sz="16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6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明確</a:t>
            </a:r>
            <a:endParaRPr kumimoji="1" lang="en-US" altLang="ja-JP" sz="16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6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完全</a:t>
            </a:r>
            <a:endParaRPr kumimoji="1" lang="en-US" altLang="ja-JP" sz="16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6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達成可能</a:t>
            </a:r>
            <a:endParaRPr kumimoji="1" lang="en-US" altLang="ja-JP" sz="16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6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検証可能</a:t>
            </a:r>
            <a:endParaRPr kumimoji="1" lang="en-US" altLang="ja-JP" sz="16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6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無矛盾</a:t>
            </a:r>
            <a:endParaRPr kumimoji="1" lang="en-US" altLang="ja-JP" sz="16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p:txBody>
      </p:sp>
      <p:sp>
        <p:nvSpPr>
          <p:cNvPr id="21" name="テキスト プレースホルダー 4">
            <a:extLst>
              <a:ext uri="{FF2B5EF4-FFF2-40B4-BE49-F238E27FC236}">
                <a16:creationId xmlns:a16="http://schemas.microsoft.com/office/drawing/2014/main" id="{CC22577C-44B2-4327-99DD-F44211FE0327}"/>
              </a:ext>
            </a:extLst>
          </p:cNvPr>
          <p:cNvSpPr txBox="1">
            <a:spLocks/>
          </p:cNvSpPr>
          <p:nvPr/>
        </p:nvSpPr>
        <p:spPr>
          <a:xfrm>
            <a:off x="2889612" y="6293652"/>
            <a:ext cx="5870765" cy="238902"/>
          </a:xfrm>
          <a:prstGeom prst="rect">
            <a:avLst/>
          </a:prstGeom>
        </p:spPr>
        <p:txBody>
          <a:bodyPr vert="horz" wrap="none" lIns="36000" tIns="36000" rIns="36000" bIns="3600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57200" lvl="1" indent="0">
              <a:buNone/>
            </a:pPr>
            <a:r>
              <a:rPr lang="ja-JP" altLang="en-US" sz="1200" dirty="0">
                <a:latin typeface="HGPｺﾞｼｯｸE" panose="020B0900000000000000" pitchFamily="50" charset="-128"/>
                <a:ea typeface="HGPｺﾞｼｯｸE" panose="020B0900000000000000" pitchFamily="50" charset="-128"/>
              </a:rPr>
              <a:t>必ずしも</a:t>
            </a:r>
            <a:r>
              <a:rPr lang="en-US" altLang="ja-JP" sz="1200" dirty="0">
                <a:latin typeface="HGPｺﾞｼｯｸE" panose="020B0900000000000000" pitchFamily="50" charset="-128"/>
                <a:ea typeface="HGPｺﾞｼｯｸE" panose="020B0900000000000000" pitchFamily="50" charset="-128"/>
              </a:rPr>
              <a:t>ISO/IEC/IEEE 15288</a:t>
            </a:r>
            <a:r>
              <a:rPr lang="ja-JP" altLang="en-US" sz="1200" dirty="0">
                <a:latin typeface="HGPｺﾞｼｯｸE" panose="020B0900000000000000" pitchFamily="50" charset="-128"/>
                <a:ea typeface="HGPｺﾞｼｯｸE" panose="020B0900000000000000" pitchFamily="50" charset="-128"/>
              </a:rPr>
              <a:t>の記載事項ではなく、独自の解釈が含まれています。</a:t>
            </a:r>
            <a:endParaRPr lang="en-US" altLang="ja-JP" sz="1200" dirty="0">
              <a:latin typeface="HGPｺﾞｼｯｸE" panose="020B0900000000000000" pitchFamily="50" charset="-128"/>
              <a:ea typeface="HGPｺﾞｼｯｸE" panose="020B0900000000000000" pitchFamily="50" charset="-128"/>
            </a:endParaRPr>
          </a:p>
        </p:txBody>
      </p:sp>
    </p:spTree>
    <p:extLst>
      <p:ext uri="{BB962C8B-B14F-4D97-AF65-F5344CB8AC3E}">
        <p14:creationId xmlns:p14="http://schemas.microsoft.com/office/powerpoint/2010/main" val="332192200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9BD69D6B-002B-49EE-817D-9152BF47C61B}"/>
              </a:ext>
            </a:extLst>
          </p:cNvPr>
          <p:cNvSpPr txBox="1"/>
          <p:nvPr/>
        </p:nvSpPr>
        <p:spPr>
          <a:xfrm>
            <a:off x="539552" y="269922"/>
            <a:ext cx="3384377" cy="830997"/>
          </a:xfrm>
          <a:prstGeom prst="rect">
            <a:avLst/>
          </a:prstGeom>
          <a:noFill/>
          <a:ln>
            <a:noFill/>
          </a:ln>
        </p:spPr>
        <p:txBody>
          <a:bodyPr wrap="square" rtlCol="0">
            <a:spAutoFit/>
          </a:bodyPr>
          <a:lstStyle/>
          <a:p>
            <a:r>
              <a:rPr kumimoji="1" lang="ja-JP" altLang="en-US" dirty="0">
                <a:solidFill>
                  <a:srgbClr val="FF0000"/>
                </a:solidFill>
              </a:rPr>
              <a:t>シートＤサンプル</a:t>
            </a:r>
            <a:endParaRPr kumimoji="1" lang="en-US" altLang="ja-JP" dirty="0">
              <a:solidFill>
                <a:srgbClr val="FF0000"/>
              </a:solidFill>
            </a:endParaRPr>
          </a:p>
          <a:p>
            <a:r>
              <a:rPr kumimoji="1" lang="ja-JP" altLang="en-US" dirty="0">
                <a:solidFill>
                  <a:srgbClr val="FF0000"/>
                </a:solidFill>
              </a:rPr>
              <a:t>　</a:t>
            </a:r>
            <a:r>
              <a:rPr lang="ja-JP" altLang="en-US" dirty="0">
                <a:solidFill>
                  <a:srgbClr val="FF0000"/>
                </a:solidFill>
              </a:rPr>
              <a:t>システム要求事項一覧</a:t>
            </a:r>
            <a:endParaRPr kumimoji="1" lang="ja-JP" altLang="en-US" dirty="0">
              <a:solidFill>
                <a:srgbClr val="FF0000"/>
              </a:solidFill>
            </a:endParaRPr>
          </a:p>
        </p:txBody>
      </p:sp>
      <p:sp>
        <p:nvSpPr>
          <p:cNvPr id="7" name="コンテンツ プレースホルダー 2">
            <a:extLst>
              <a:ext uri="{FF2B5EF4-FFF2-40B4-BE49-F238E27FC236}">
                <a16:creationId xmlns:a16="http://schemas.microsoft.com/office/drawing/2014/main" id="{AB4F18C6-D0E2-4DD9-AA6F-0AF60ED22959}"/>
              </a:ext>
            </a:extLst>
          </p:cNvPr>
          <p:cNvSpPr>
            <a:spLocks noGrp="1"/>
          </p:cNvSpPr>
          <p:nvPr>
            <p:ph idx="1"/>
          </p:nvPr>
        </p:nvSpPr>
        <p:spPr>
          <a:xfrm>
            <a:off x="286713" y="2440913"/>
            <a:ext cx="8568952" cy="3525001"/>
          </a:xfrm>
        </p:spPr>
        <p:txBody>
          <a:bodyPr>
            <a:noAutofit/>
          </a:bodyPr>
          <a:lstStyle/>
          <a:p>
            <a:pPr marL="514350" indent="-514350">
              <a:buClr>
                <a:schemeClr val="tx1"/>
              </a:buClr>
              <a:buFont typeface="+mj-ea"/>
              <a:buAutoNum type="circleNumDbPlain"/>
            </a:pPr>
            <a:r>
              <a:rPr lang="ja-JP" altLang="en-US" sz="1800" dirty="0">
                <a:solidFill>
                  <a:schemeClr val="tx1"/>
                </a:solidFill>
                <a:latin typeface="ＭＳ Ｐゴシック" panose="020B0600070205080204" pitchFamily="50" charset="-128"/>
                <a:ea typeface="ＭＳ Ｐゴシック" panose="020B0600070205080204" pitchFamily="50" charset="-128"/>
              </a:rPr>
              <a:t>薬を処方した記録（薬歴情報）は電子データとして一元化して管理する。</a:t>
            </a:r>
            <a:endParaRPr lang="en-US" altLang="ja-JP" sz="1800" dirty="0">
              <a:solidFill>
                <a:schemeClr val="tx1"/>
              </a:solidFill>
              <a:latin typeface="ＭＳ Ｐゴシック" panose="020B0600070205080204" pitchFamily="50" charset="-128"/>
              <a:ea typeface="ＭＳ Ｐゴシック" panose="020B0600070205080204" pitchFamily="50" charset="-128"/>
            </a:endParaRPr>
          </a:p>
          <a:p>
            <a:pPr marL="514350" indent="-514350">
              <a:buClrTx/>
              <a:buFont typeface="+mj-ea"/>
              <a:buAutoNum type="circleNumDbPlain"/>
            </a:pPr>
            <a:r>
              <a:rPr lang="ja-JP" altLang="en-US" sz="1800" dirty="0">
                <a:solidFill>
                  <a:schemeClr val="tx1"/>
                </a:solidFill>
                <a:latin typeface="ＭＳ Ｐゴシック" panose="020B0600070205080204" pitchFamily="50" charset="-128"/>
                <a:ea typeface="ＭＳ Ｐゴシック" panose="020B0600070205080204" pitchFamily="50" charset="-128"/>
              </a:rPr>
              <a:t>患者が高い率で携帯できる電子的手段（スマホ）で本人認証および記録参照を可能とする</a:t>
            </a:r>
            <a:endParaRPr lang="en-US" altLang="ja-JP" sz="1800" dirty="0">
              <a:solidFill>
                <a:schemeClr val="tx1"/>
              </a:solidFill>
              <a:latin typeface="ＭＳ Ｐゴシック" panose="020B0600070205080204" pitchFamily="50" charset="-128"/>
              <a:ea typeface="ＭＳ Ｐゴシック" panose="020B0600070205080204" pitchFamily="50" charset="-128"/>
            </a:endParaRPr>
          </a:p>
          <a:p>
            <a:pPr marL="514350" indent="-514350">
              <a:buFont typeface="+mj-ea"/>
              <a:buAutoNum type="circleNumDbPlain"/>
            </a:pPr>
            <a:r>
              <a:rPr lang="ja-JP" altLang="en-US" sz="1800" dirty="0">
                <a:solidFill>
                  <a:schemeClr val="tx1"/>
                </a:solidFill>
                <a:latin typeface="ＭＳ Ｐゴシック" panose="020B0600070205080204" pitchFamily="50" charset="-128"/>
                <a:ea typeface="ＭＳ Ｐゴシック" panose="020B0600070205080204" pitchFamily="50" charset="-128"/>
              </a:rPr>
              <a:t>患者本人の認証を通して、病院や薬局から他病院／他薬局での処方も含めた該当患者の薬歴情報の参照および記録を可能とする</a:t>
            </a:r>
            <a:endParaRPr lang="en-US" altLang="ja-JP" sz="1800" dirty="0">
              <a:solidFill>
                <a:schemeClr val="tx1"/>
              </a:solidFill>
              <a:latin typeface="ＭＳ Ｐゴシック" panose="020B0600070205080204" pitchFamily="50" charset="-128"/>
              <a:ea typeface="ＭＳ Ｐゴシック" panose="020B0600070205080204" pitchFamily="50" charset="-128"/>
            </a:endParaRPr>
          </a:p>
          <a:p>
            <a:pPr marL="514350" indent="-514350">
              <a:buClrTx/>
              <a:buFont typeface="+mj-ea"/>
              <a:buAutoNum type="circleNumDbPlain"/>
            </a:pPr>
            <a:r>
              <a:rPr lang="ja-JP" altLang="en-US" sz="1800" dirty="0">
                <a:solidFill>
                  <a:schemeClr val="tx1"/>
                </a:solidFill>
                <a:latin typeface="ＭＳ Ｐゴシック" panose="020B0600070205080204" pitchFamily="50" charset="-128"/>
                <a:ea typeface="ＭＳ Ｐゴシック" panose="020B0600070205080204" pitchFamily="50" charset="-128"/>
              </a:rPr>
              <a:t>処方した薬歴情報以外に、医師が患者に関する特記事項（アレルギー情報、副反応歴など）を記録でき、薬歴情報と同様に参照できるものとする</a:t>
            </a:r>
            <a:endParaRPr lang="en-US" altLang="ja-JP" sz="1800" dirty="0">
              <a:solidFill>
                <a:schemeClr val="tx1"/>
              </a:solidFill>
              <a:latin typeface="ＭＳ Ｐゴシック" panose="020B0600070205080204" pitchFamily="50" charset="-128"/>
              <a:ea typeface="ＭＳ Ｐゴシック" panose="020B0600070205080204" pitchFamily="50" charset="-128"/>
            </a:endParaRPr>
          </a:p>
          <a:p>
            <a:pPr marL="514350" indent="-514350">
              <a:buClrTx/>
              <a:buFont typeface="+mj-ea"/>
              <a:buAutoNum type="circleNumDbPlain"/>
            </a:pPr>
            <a:r>
              <a:rPr lang="ja-JP" altLang="en-US" sz="1800" dirty="0">
                <a:solidFill>
                  <a:schemeClr val="tx1"/>
                </a:solidFill>
                <a:latin typeface="ＭＳ Ｐゴシック" panose="020B0600070205080204" pitchFamily="50" charset="-128"/>
                <a:ea typeface="ＭＳ Ｐゴシック" panose="020B0600070205080204" pitchFamily="50" charset="-128"/>
              </a:rPr>
              <a:t>その他（システム化にあたり必要な要求事項として非機能要件を中心に考慮）</a:t>
            </a:r>
            <a:endParaRPr lang="en-US" altLang="ja-JP" sz="1800" dirty="0">
              <a:solidFill>
                <a:schemeClr val="tx1"/>
              </a:solidFill>
              <a:latin typeface="ＭＳ Ｐゴシック" panose="020B0600070205080204" pitchFamily="50" charset="-128"/>
              <a:ea typeface="ＭＳ Ｐゴシック" panose="020B0600070205080204" pitchFamily="50" charset="-128"/>
            </a:endParaRPr>
          </a:p>
          <a:p>
            <a:pPr lvl="1">
              <a:buClrTx/>
              <a:buFont typeface="Arial" panose="020B0604020202020204" pitchFamily="34" charset="0"/>
              <a:buChar char="•"/>
            </a:pPr>
            <a:r>
              <a:rPr lang="ja-JP" altLang="en-US" sz="1800" dirty="0">
                <a:latin typeface="ＭＳ Ｐゴシック" panose="020B0600070205080204" pitchFamily="50" charset="-128"/>
                <a:ea typeface="ＭＳ Ｐゴシック" panose="020B0600070205080204" pitchFamily="50" charset="-128"/>
              </a:rPr>
              <a:t>性能効率性：厳しい要件は</a:t>
            </a:r>
            <a:r>
              <a:rPr lang="ja-JP" altLang="en-US" sz="1800" dirty="0" err="1">
                <a:latin typeface="ＭＳ Ｐゴシック" panose="020B0600070205080204" pitchFamily="50" charset="-128"/>
                <a:ea typeface="ＭＳ Ｐゴシック" panose="020B0600070205080204" pitchFamily="50" charset="-128"/>
              </a:rPr>
              <a:t>無し</a:t>
            </a:r>
            <a:endParaRPr lang="en-US" altLang="ja-JP" sz="1800" dirty="0">
              <a:latin typeface="ＭＳ Ｐゴシック" panose="020B0600070205080204" pitchFamily="50" charset="-128"/>
              <a:ea typeface="ＭＳ Ｐゴシック" panose="020B0600070205080204" pitchFamily="50" charset="-128"/>
            </a:endParaRPr>
          </a:p>
          <a:p>
            <a:pPr lvl="1">
              <a:buClrTx/>
              <a:buFont typeface="Arial" panose="020B0604020202020204" pitchFamily="34" charset="0"/>
              <a:buChar char="•"/>
            </a:pPr>
            <a:r>
              <a:rPr lang="ja-JP" altLang="en-US" sz="1800" dirty="0">
                <a:latin typeface="ＭＳ Ｐゴシック" panose="020B0600070205080204" pitchFamily="50" charset="-128"/>
                <a:ea typeface="ＭＳ Ｐゴシック" panose="020B0600070205080204" pitchFamily="50" charset="-128"/>
              </a:rPr>
              <a:t>信頼性：情報の二重化、停止可能時間</a:t>
            </a:r>
            <a:r>
              <a:rPr lang="en-US" altLang="ja-JP" sz="1800" dirty="0">
                <a:latin typeface="ＭＳ Ｐゴシック" panose="020B0600070205080204" pitchFamily="50" charset="-128"/>
                <a:ea typeface="ＭＳ Ｐゴシック" panose="020B0600070205080204" pitchFamily="50" charset="-128"/>
              </a:rPr>
              <a:t>30</a:t>
            </a:r>
            <a:r>
              <a:rPr lang="ja-JP" altLang="en-US" sz="1800" dirty="0">
                <a:latin typeface="ＭＳ Ｐゴシック" panose="020B0600070205080204" pitchFamily="50" charset="-128"/>
                <a:ea typeface="ＭＳ Ｐゴシック" panose="020B0600070205080204" pitchFamily="50" charset="-128"/>
              </a:rPr>
              <a:t>分　（</a:t>
            </a:r>
            <a:r>
              <a:rPr lang="en-US" altLang="ja-JP" sz="1800" dirty="0">
                <a:latin typeface="ＭＳ Ｐゴシック" panose="020B0600070205080204" pitchFamily="50" charset="-128"/>
                <a:ea typeface="ＭＳ Ｐゴシック" panose="020B0600070205080204" pitchFamily="50" charset="-128"/>
              </a:rPr>
              <a:t>24</a:t>
            </a:r>
            <a:r>
              <a:rPr lang="ja-JP" altLang="en-US" sz="1800" dirty="0">
                <a:latin typeface="ＭＳ Ｐゴシック" panose="020B0600070205080204" pitchFamily="50" charset="-128"/>
                <a:ea typeface="ＭＳ Ｐゴシック" panose="020B0600070205080204" pitchFamily="50" charset="-128"/>
              </a:rPr>
              <a:t>時間</a:t>
            </a:r>
            <a:r>
              <a:rPr lang="en-US" altLang="ja-JP" sz="1800" dirty="0">
                <a:latin typeface="ＭＳ Ｐゴシック" panose="020B0600070205080204" pitchFamily="50" charset="-128"/>
                <a:ea typeface="ＭＳ Ｐゴシック" panose="020B0600070205080204" pitchFamily="50" charset="-128"/>
              </a:rPr>
              <a:t>/365</a:t>
            </a:r>
            <a:r>
              <a:rPr lang="ja-JP" altLang="en-US" sz="1800" dirty="0">
                <a:latin typeface="ＭＳ Ｐゴシック" panose="020B0600070205080204" pitchFamily="50" charset="-128"/>
                <a:ea typeface="ＭＳ Ｐゴシック" panose="020B0600070205080204" pitchFamily="50" charset="-128"/>
              </a:rPr>
              <a:t>日の運用）</a:t>
            </a:r>
            <a:endParaRPr lang="en-US" altLang="ja-JP" sz="1800" dirty="0">
              <a:latin typeface="ＭＳ Ｐゴシック" panose="020B0600070205080204" pitchFamily="50" charset="-128"/>
              <a:ea typeface="ＭＳ Ｐゴシック" panose="020B0600070205080204" pitchFamily="50" charset="-128"/>
            </a:endParaRPr>
          </a:p>
          <a:p>
            <a:pPr lvl="1">
              <a:buClrTx/>
              <a:buFont typeface="Arial" panose="020B0604020202020204" pitchFamily="34" charset="0"/>
              <a:buChar char="•"/>
            </a:pPr>
            <a:r>
              <a:rPr lang="ja-JP" altLang="en-US" sz="1800" dirty="0">
                <a:latin typeface="ＭＳ Ｐゴシック" panose="020B0600070205080204" pitchFamily="50" charset="-128"/>
                <a:ea typeface="ＭＳ Ｐゴシック" panose="020B0600070205080204" pitchFamily="50" charset="-128"/>
              </a:rPr>
              <a:t>セキュリティ：記録された情報の安全な保管</a:t>
            </a:r>
            <a:endParaRPr lang="en-US" altLang="ja-JP" sz="1800" dirty="0">
              <a:latin typeface="ＭＳ Ｐゴシック" panose="020B0600070205080204" pitchFamily="50" charset="-128"/>
              <a:ea typeface="ＭＳ Ｐゴシック" panose="020B0600070205080204" pitchFamily="50" charset="-128"/>
            </a:endParaRPr>
          </a:p>
          <a:p>
            <a:pPr lvl="1">
              <a:buClrTx/>
              <a:buFont typeface="Arial" panose="020B0604020202020204" pitchFamily="34" charset="0"/>
              <a:buChar char="•"/>
            </a:pPr>
            <a:endParaRPr kumimoji="1" lang="en-US" altLang="ja-JP" sz="1800" dirty="0">
              <a:latin typeface="ＭＳ Ｐゴシック" panose="020B0600070205080204" pitchFamily="50" charset="-128"/>
              <a:ea typeface="ＭＳ Ｐゴシック" panose="020B0600070205080204" pitchFamily="50" charset="-128"/>
            </a:endParaRPr>
          </a:p>
          <a:p>
            <a:endParaRPr kumimoji="1" lang="en-US" altLang="ja-JP" sz="1800" dirty="0">
              <a:solidFill>
                <a:schemeClr val="tx1"/>
              </a:solidFill>
              <a:latin typeface="ＭＳ Ｐゴシック" panose="020B0600070205080204" pitchFamily="50" charset="-128"/>
              <a:ea typeface="ＭＳ Ｐゴシック" panose="020B0600070205080204" pitchFamily="50" charset="-128"/>
            </a:endParaRPr>
          </a:p>
        </p:txBody>
      </p:sp>
      <p:sp>
        <p:nvSpPr>
          <p:cNvPr id="8" name="テキスト ボックス 7">
            <a:extLst>
              <a:ext uri="{FF2B5EF4-FFF2-40B4-BE49-F238E27FC236}">
                <a16:creationId xmlns:a16="http://schemas.microsoft.com/office/drawing/2014/main" id="{C5FE874F-188E-4597-96EA-3C448A364FE6}"/>
              </a:ext>
            </a:extLst>
          </p:cNvPr>
          <p:cNvSpPr txBox="1"/>
          <p:nvPr/>
        </p:nvSpPr>
        <p:spPr>
          <a:xfrm>
            <a:off x="254461" y="1155362"/>
            <a:ext cx="8753402" cy="646331"/>
          </a:xfrm>
          <a:prstGeom prst="rect">
            <a:avLst/>
          </a:prstGeom>
          <a:noFill/>
          <a:ln>
            <a:solidFill>
              <a:schemeClr val="tx1"/>
            </a:solidFill>
            <a:prstDash val="sysDot"/>
          </a:ln>
        </p:spPr>
        <p:txBody>
          <a:bodyPr wrap="square" rtlCol="0">
            <a:spAutoFit/>
          </a:bodyPr>
          <a:lstStyle/>
          <a:p>
            <a:r>
              <a:rPr lang="ja-JP" altLang="en-US" sz="2000" dirty="0">
                <a:latin typeface="ＭＳ Ｐゴシック" panose="020B0600070205080204" pitchFamily="50" charset="-128"/>
              </a:rPr>
              <a:t>実現範囲検討のポリシー</a:t>
            </a:r>
            <a:r>
              <a:rPr lang="ja-JP" altLang="en-US" sz="1600" dirty="0">
                <a:latin typeface="ＭＳ Ｐゴシック" panose="020B0600070205080204" pitchFamily="50" charset="-128"/>
              </a:rPr>
              <a:t>：安全要求と利便性の</a:t>
            </a:r>
            <a:r>
              <a:rPr lang="ja-JP" altLang="en-US" sz="1600" kern="0" dirty="0">
                <a:latin typeface="+mn-ea"/>
              </a:rPr>
              <a:t>両立を図る。「安全要求について漏れのない検討を行い許容範囲を明確にして実現範囲を決める」「その上で紙に比べて利便性向上を実現する」</a:t>
            </a:r>
            <a:endParaRPr kumimoji="1" lang="ja-JP" altLang="en-US" dirty="0"/>
          </a:p>
        </p:txBody>
      </p:sp>
      <p:sp>
        <p:nvSpPr>
          <p:cNvPr id="9" name="テキスト ボックス 8">
            <a:extLst>
              <a:ext uri="{FF2B5EF4-FFF2-40B4-BE49-F238E27FC236}">
                <a16:creationId xmlns:a16="http://schemas.microsoft.com/office/drawing/2014/main" id="{1FF820E0-7B55-4F14-9153-1111C67C54D6}"/>
              </a:ext>
            </a:extLst>
          </p:cNvPr>
          <p:cNvSpPr txBox="1"/>
          <p:nvPr/>
        </p:nvSpPr>
        <p:spPr>
          <a:xfrm>
            <a:off x="254461" y="2071581"/>
            <a:ext cx="3168352" cy="369332"/>
          </a:xfrm>
          <a:prstGeom prst="rect">
            <a:avLst/>
          </a:prstGeom>
          <a:noFill/>
        </p:spPr>
        <p:txBody>
          <a:bodyPr wrap="square" rtlCol="0">
            <a:spAutoFit/>
          </a:bodyPr>
          <a:lstStyle/>
          <a:p>
            <a:r>
              <a:rPr lang="ja-JP" altLang="en-US" dirty="0">
                <a:latin typeface="ＭＳ Ｐゴシック" panose="020B0600070205080204" pitchFamily="50" charset="-128"/>
              </a:rPr>
              <a:t>システム要求事項</a:t>
            </a:r>
            <a:endParaRPr kumimoji="1" lang="ja-JP" altLang="en-US" dirty="0"/>
          </a:p>
        </p:txBody>
      </p:sp>
    </p:spTree>
    <p:extLst>
      <p:ext uri="{BB962C8B-B14F-4D97-AF65-F5344CB8AC3E}">
        <p14:creationId xmlns:p14="http://schemas.microsoft.com/office/powerpoint/2010/main" val="3926978397"/>
      </p:ext>
    </p:extLst>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D572EA9-A533-4570-8667-169A74393DC1}"/>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システム要求事項定義</a:t>
            </a:r>
          </a:p>
        </p:txBody>
      </p:sp>
      <p:sp>
        <p:nvSpPr>
          <p:cNvPr id="4" name="テキスト ボックス 3">
            <a:extLst>
              <a:ext uri="{FF2B5EF4-FFF2-40B4-BE49-F238E27FC236}">
                <a16:creationId xmlns:a16="http://schemas.microsoft.com/office/drawing/2014/main" id="{594A69FD-1413-4EAF-BDBC-8C5BE2D50002}"/>
              </a:ext>
            </a:extLst>
          </p:cNvPr>
          <p:cNvSpPr txBox="1"/>
          <p:nvPr/>
        </p:nvSpPr>
        <p:spPr>
          <a:xfrm>
            <a:off x="7524328" y="231031"/>
            <a:ext cx="1512168" cy="461665"/>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ja-JP" altLang="en-US" sz="2400" b="1"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50" charset="-128"/>
                <a:cs typeface="+mn-cs"/>
              </a:rPr>
              <a:t>シートＤ</a:t>
            </a:r>
          </a:p>
        </p:txBody>
      </p:sp>
      <p:sp>
        <p:nvSpPr>
          <p:cNvPr id="5" name="テキスト ボックス 4">
            <a:extLst>
              <a:ext uri="{FF2B5EF4-FFF2-40B4-BE49-F238E27FC236}">
                <a16:creationId xmlns:a16="http://schemas.microsoft.com/office/drawing/2014/main" id="{0A89B30F-EE01-43AF-9BEC-22F6F9980FB1}"/>
              </a:ext>
            </a:extLst>
          </p:cNvPr>
          <p:cNvSpPr txBox="1"/>
          <p:nvPr/>
        </p:nvSpPr>
        <p:spPr>
          <a:xfrm>
            <a:off x="575556" y="908720"/>
            <a:ext cx="7992888" cy="707886"/>
          </a:xfrm>
          <a:prstGeom prst="rect">
            <a:avLst/>
          </a:prstGeom>
          <a:noFill/>
          <a:ln w="22225">
            <a:solidFill>
              <a:schemeClr val="accent1">
                <a:lumMod val="50000"/>
              </a:schemeClr>
            </a:solidFill>
            <a:prstDash val="dash"/>
          </a:ln>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ja-JP" altLang="en-US" sz="1600" b="1" i="0" u="none" strike="noStrike" kern="1200" cap="none" spc="0" normalizeH="0" baseline="0" noProof="0" dirty="0">
                <a:ln>
                  <a:noFill/>
                </a:ln>
                <a:solidFill>
                  <a:srgbClr val="000000"/>
                </a:solidFill>
                <a:effectLst/>
                <a:uLnTx/>
                <a:uFillTx/>
                <a:latin typeface="ＭＳ Ｐゴシック" panose="020B0600070205080204" pitchFamily="50" charset="-128"/>
              </a:rPr>
              <a:t>実現範囲検討のポリシー</a:t>
            </a:r>
            <a:endParaRPr kumimoji="1" lang="en-US" altLang="ja-JP" sz="1600" b="1" i="0" u="none" strike="noStrike" kern="1200" cap="none" spc="0" normalizeH="0" baseline="0" noProof="0" dirty="0">
              <a:ln>
                <a:noFill/>
              </a:ln>
              <a:solidFill>
                <a:srgbClr val="000000"/>
              </a:solidFill>
              <a:effectLst/>
              <a:uLnTx/>
              <a:uFillTx/>
              <a:latin typeface="ＭＳ Ｐゴシック" panose="020B0600070205080204" pitchFamily="50" charset="-128"/>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1" lang="en-US" altLang="ja-JP" sz="2400" b="1" i="0" u="none" strike="noStrike" kern="1200" cap="none" spc="0" normalizeH="0" baseline="0" noProof="0" dirty="0">
              <a:ln>
                <a:noFill/>
              </a:ln>
              <a:solidFill>
                <a:srgbClr val="000000"/>
              </a:solidFill>
              <a:effectLst/>
              <a:uLnTx/>
              <a:uFillTx/>
              <a:latin typeface="ＭＳ Ｐゴシック" panose="020B0600070205080204" pitchFamily="50" charset="-128"/>
            </a:endParaRPr>
          </a:p>
        </p:txBody>
      </p:sp>
    </p:spTree>
    <p:extLst>
      <p:ext uri="{BB962C8B-B14F-4D97-AF65-F5344CB8AC3E}">
        <p14:creationId xmlns:p14="http://schemas.microsoft.com/office/powerpoint/2010/main" val="2445456145"/>
      </p:ext>
    </p:extLst>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64C3917-B5D9-4F38-ADD2-9629F1908F2C}"/>
              </a:ext>
            </a:extLst>
          </p:cNvPr>
          <p:cNvSpPr>
            <a:spLocks noGrp="1"/>
          </p:cNvSpPr>
          <p:nvPr>
            <p:ph type="title"/>
          </p:nvPr>
        </p:nvSpPr>
        <p:spPr>
          <a:xfrm>
            <a:off x="323850" y="115888"/>
            <a:ext cx="7848550" cy="504825"/>
          </a:xfrm>
        </p:spPr>
        <p:txBody>
          <a:bodyPr/>
          <a:lstStyle/>
          <a:p>
            <a:r>
              <a:rPr lang="ja-JP" altLang="en-US" dirty="0">
                <a:latin typeface="ＭＳ Ｐゴシック" panose="020B0600070205080204" pitchFamily="50" charset="-128"/>
                <a:ea typeface="ＭＳ Ｐゴシック" panose="020B0600070205080204" pitchFamily="50" charset="-128"/>
              </a:rPr>
              <a:t>演習課題　④発表シートの作成</a:t>
            </a:r>
            <a:r>
              <a:rPr lang="ja-JP" altLang="en-US" u="sng" dirty="0">
                <a:latin typeface="ＭＳ Ｐゴシック" panose="020B0600070205080204" pitchFamily="50" charset="-128"/>
                <a:ea typeface="ＭＳ Ｐゴシック" panose="020B0600070205080204" pitchFamily="50" charset="-128"/>
              </a:rPr>
              <a:t>　</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3" name="コンテンツ プレースホルダー 2">
            <a:extLst>
              <a:ext uri="{FF2B5EF4-FFF2-40B4-BE49-F238E27FC236}">
                <a16:creationId xmlns:a16="http://schemas.microsoft.com/office/drawing/2014/main" id="{5DB63EF6-FEBB-4063-A140-F0E3C7FAED3E}"/>
              </a:ext>
            </a:extLst>
          </p:cNvPr>
          <p:cNvSpPr>
            <a:spLocks noGrp="1"/>
          </p:cNvSpPr>
          <p:nvPr>
            <p:ph idx="1"/>
          </p:nvPr>
        </p:nvSpPr>
        <p:spPr>
          <a:xfrm>
            <a:off x="179512" y="1052736"/>
            <a:ext cx="8784976" cy="843872"/>
          </a:xfrm>
        </p:spPr>
        <p:txBody>
          <a:bodyPr/>
          <a:lstStyle/>
          <a:p>
            <a:pPr marL="0" indent="0">
              <a:buNone/>
            </a:pPr>
            <a:r>
              <a:rPr lang="ja-JP" altLang="en-US" sz="1600" dirty="0">
                <a:solidFill>
                  <a:srgbClr val="00B050"/>
                </a:solidFill>
                <a:latin typeface="ＭＳ Ｐゴシック" panose="020B0600070205080204" pitchFamily="50" charset="-128"/>
                <a:ea typeface="ＭＳ Ｐゴシック" panose="020B0600070205080204" pitchFamily="50" charset="-128"/>
              </a:rPr>
              <a:t>　</a:t>
            </a:r>
            <a:r>
              <a:rPr lang="ja-JP" altLang="en-US" sz="2000" dirty="0">
                <a:latin typeface="ＭＳ Ｐゴシック" panose="020B0600070205080204" pitchFamily="50" charset="-128"/>
                <a:ea typeface="ＭＳ Ｐゴシック" panose="020B0600070205080204" pitchFamily="50" charset="-128"/>
              </a:rPr>
              <a:t>社長への提案として提案の特色を絵で表現して発表してください。　</a:t>
            </a:r>
            <a:endParaRPr lang="en-US" altLang="ja-JP" sz="2000" dirty="0">
              <a:latin typeface="ＭＳ Ｐゴシック" panose="020B0600070205080204" pitchFamily="50" charset="-128"/>
              <a:ea typeface="ＭＳ Ｐゴシック" panose="020B0600070205080204" pitchFamily="50" charset="-128"/>
            </a:endParaRPr>
          </a:p>
        </p:txBody>
      </p:sp>
      <p:sp>
        <p:nvSpPr>
          <p:cNvPr id="8" name="テキスト ボックス 7">
            <a:extLst>
              <a:ext uri="{FF2B5EF4-FFF2-40B4-BE49-F238E27FC236}">
                <a16:creationId xmlns:a16="http://schemas.microsoft.com/office/drawing/2014/main" id="{5C02A302-35C4-4C20-B916-62D95A9D2008}"/>
              </a:ext>
            </a:extLst>
          </p:cNvPr>
          <p:cNvSpPr txBox="1"/>
          <p:nvPr/>
        </p:nvSpPr>
        <p:spPr>
          <a:xfrm>
            <a:off x="327210" y="2060848"/>
            <a:ext cx="8205230" cy="830997"/>
          </a:xfrm>
          <a:prstGeom prst="rect">
            <a:avLst/>
          </a:prstGeom>
          <a:noFill/>
          <a:ln>
            <a:solidFill>
              <a:srgbClr val="FF0000"/>
            </a:solidFill>
          </a:ln>
        </p:spPr>
        <p:txBody>
          <a:bodyPr wrap="square" rtlCol="0">
            <a:spAutoFit/>
          </a:bodyPr>
          <a:lstStyle/>
          <a:p>
            <a:r>
              <a:rPr kumimoji="1" lang="ja-JP" altLang="en-US" dirty="0">
                <a:solidFill>
                  <a:srgbClr val="FF0000"/>
                </a:solidFill>
                <a:latin typeface="ＭＳ Ｐゴシック" panose="020B0600070205080204" pitchFamily="50" charset="-128"/>
              </a:rPr>
              <a:t>発表シート　：　社長向けの提案内容のプレゼンを想定し、</a:t>
            </a:r>
            <a:endParaRPr kumimoji="1" lang="en-US" altLang="ja-JP" dirty="0">
              <a:solidFill>
                <a:srgbClr val="FF0000"/>
              </a:solidFill>
              <a:latin typeface="ＭＳ Ｐゴシック" panose="020B0600070205080204" pitchFamily="50" charset="-128"/>
            </a:endParaRPr>
          </a:p>
          <a:p>
            <a:r>
              <a:rPr lang="ja-JP" altLang="en-US" dirty="0">
                <a:solidFill>
                  <a:srgbClr val="FF0000"/>
                </a:solidFill>
                <a:latin typeface="ＭＳ Ｐゴシック" panose="020B0600070205080204" pitchFamily="50" charset="-128"/>
              </a:rPr>
              <a:t>　　　　　　　　　 </a:t>
            </a:r>
            <a:r>
              <a:rPr kumimoji="1" lang="ja-JP" altLang="en-US" dirty="0">
                <a:solidFill>
                  <a:srgbClr val="FF0000"/>
                </a:solidFill>
                <a:latin typeface="ＭＳ Ｐゴシック" panose="020B0600070205080204" pitchFamily="50" charset="-128"/>
              </a:rPr>
              <a:t>絵を使って表現した「提案事項の特色」</a:t>
            </a:r>
          </a:p>
        </p:txBody>
      </p:sp>
    </p:spTree>
    <p:extLst>
      <p:ext uri="{BB962C8B-B14F-4D97-AF65-F5344CB8AC3E}">
        <p14:creationId xmlns:p14="http://schemas.microsoft.com/office/powerpoint/2010/main" val="1974741058"/>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64C3917-B5D9-4F38-ADD2-9629F1908F2C}"/>
              </a:ext>
            </a:extLst>
          </p:cNvPr>
          <p:cNvSpPr>
            <a:spLocks noGrp="1"/>
          </p:cNvSpPr>
          <p:nvPr>
            <p:ph type="title"/>
          </p:nvPr>
        </p:nvSpPr>
        <p:spPr/>
        <p:txBody>
          <a:bodyPr/>
          <a:lstStyle/>
          <a:p>
            <a:r>
              <a:rPr lang="ja-JP" altLang="en-US" dirty="0">
                <a:latin typeface="ＭＳ Ｐゴシック" panose="020B0600070205080204" pitchFamily="50" charset="-128"/>
                <a:ea typeface="ＭＳ Ｐゴシック" panose="020B0600070205080204" pitchFamily="50" charset="-128"/>
              </a:rPr>
              <a:t>演習対象のプロセス</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3" name="コンテンツ プレースホルダー 2">
            <a:extLst>
              <a:ext uri="{FF2B5EF4-FFF2-40B4-BE49-F238E27FC236}">
                <a16:creationId xmlns:a16="http://schemas.microsoft.com/office/drawing/2014/main" id="{5DB63EF6-FEBB-4063-A140-F0E3C7FAED3E}"/>
              </a:ext>
            </a:extLst>
          </p:cNvPr>
          <p:cNvSpPr>
            <a:spLocks noGrp="1"/>
          </p:cNvSpPr>
          <p:nvPr>
            <p:ph idx="1"/>
          </p:nvPr>
        </p:nvSpPr>
        <p:spPr>
          <a:xfrm>
            <a:off x="129397" y="784928"/>
            <a:ext cx="8961855" cy="915880"/>
          </a:xfrm>
        </p:spPr>
        <p:txBody>
          <a:bodyPr/>
          <a:lstStyle/>
          <a:p>
            <a:pPr marL="0" indent="0">
              <a:buNone/>
            </a:pPr>
            <a:r>
              <a:rPr lang="ja-JP" altLang="en-US" sz="1600" dirty="0">
                <a:latin typeface="ＭＳ Ｐゴシック" panose="020B0600070205080204" pitchFamily="50" charset="-128"/>
                <a:ea typeface="ＭＳ Ｐゴシック" panose="020B0600070205080204" pitchFamily="50" charset="-128"/>
              </a:rPr>
              <a:t>　・各プロセスの活動で、４つのポイントに着目した活動を意識して取り組んでください。実施内容の記録　</a:t>
            </a:r>
            <a:endParaRPr lang="en-US" altLang="ja-JP" sz="1600" dirty="0">
              <a:latin typeface="ＭＳ Ｐゴシック" panose="020B0600070205080204" pitchFamily="50" charset="-128"/>
              <a:ea typeface="ＭＳ Ｐゴシック" panose="020B0600070205080204" pitchFamily="50" charset="-128"/>
            </a:endParaRPr>
          </a:p>
          <a:p>
            <a:pPr marL="0" indent="0">
              <a:buNone/>
            </a:pPr>
            <a:r>
              <a:rPr lang="ja-JP" altLang="en-US" sz="1600" dirty="0">
                <a:latin typeface="ＭＳ Ｐゴシック" panose="020B0600070205080204" pitchFamily="50" charset="-128"/>
                <a:ea typeface="ＭＳ Ｐゴシック" panose="020B0600070205080204" pitchFamily="50" charset="-128"/>
              </a:rPr>
              <a:t>　または実施中のチェックに　ポイント</a:t>
            </a:r>
            <a:r>
              <a:rPr lang="en-US" altLang="ja-JP" sz="1600" dirty="0">
                <a:latin typeface="ＭＳ Ｐゴシック" panose="020B0600070205080204" pitchFamily="50" charset="-128"/>
                <a:ea typeface="ＭＳ Ｐゴシック" panose="020B0600070205080204" pitchFamily="50" charset="-128"/>
              </a:rPr>
              <a:t>×</a:t>
            </a:r>
            <a:r>
              <a:rPr lang="ja-JP" altLang="en-US" sz="1600" dirty="0">
                <a:latin typeface="ＭＳ Ｐゴシック" panose="020B0600070205080204" pitchFamily="50" charset="-128"/>
                <a:ea typeface="ＭＳ Ｐゴシック" panose="020B0600070205080204" pitchFamily="50" charset="-128"/>
              </a:rPr>
              <a:t>プロセス対応表（</a:t>
            </a:r>
            <a:r>
              <a:rPr lang="ja-JP" altLang="en-US" sz="1600" dirty="0">
                <a:solidFill>
                  <a:srgbClr val="0000FF"/>
                </a:solidFill>
                <a:latin typeface="ＭＳ Ｐゴシック" panose="020B0600070205080204" pitchFamily="50" charset="-128"/>
                <a:ea typeface="ＭＳ Ｐゴシック" panose="020B0600070205080204" pitchFamily="50" charset="-128"/>
              </a:rPr>
              <a:t>シート</a:t>
            </a:r>
            <a:r>
              <a:rPr lang="en-US" altLang="ja-JP" sz="1600" dirty="0">
                <a:solidFill>
                  <a:srgbClr val="0000FF"/>
                </a:solidFill>
                <a:latin typeface="ＭＳ Ｐゴシック" panose="020B0600070205080204" pitchFamily="50" charset="-128"/>
                <a:ea typeface="ＭＳ Ｐゴシック" panose="020B0600070205080204" pitchFamily="50" charset="-128"/>
              </a:rPr>
              <a:t>E</a:t>
            </a:r>
            <a:r>
              <a:rPr lang="ja-JP" altLang="en-US" sz="1600" dirty="0">
                <a:latin typeface="ＭＳ Ｐゴシック" panose="020B0600070205080204" pitchFamily="50" charset="-128"/>
                <a:ea typeface="ＭＳ Ｐゴシック" panose="020B0600070205080204" pitchFamily="50" charset="-128"/>
              </a:rPr>
              <a:t>）　を適宜利用してください。　</a:t>
            </a:r>
            <a:endParaRPr lang="en-US" altLang="ja-JP" sz="1800" u="sng" dirty="0">
              <a:latin typeface="ＭＳ Ｐゴシック" panose="020B0600070205080204" pitchFamily="50" charset="-128"/>
              <a:ea typeface="ＭＳ Ｐゴシック" panose="020B0600070205080204" pitchFamily="50" charset="-128"/>
            </a:endParaRPr>
          </a:p>
          <a:p>
            <a:pPr marL="0" indent="0">
              <a:buNone/>
            </a:pPr>
            <a:endParaRPr lang="en-US" altLang="ja-JP" sz="1800" u="sng" dirty="0">
              <a:latin typeface="ＭＳ Ｐゴシック" panose="020B0600070205080204" pitchFamily="50" charset="-128"/>
              <a:ea typeface="ＭＳ Ｐゴシック" panose="020B0600070205080204" pitchFamily="50" charset="-128"/>
            </a:endParaRPr>
          </a:p>
          <a:p>
            <a:pPr marL="0" indent="0">
              <a:buNone/>
            </a:pPr>
            <a:endParaRPr lang="en-US" altLang="ja-JP" sz="1800" u="sng" dirty="0">
              <a:latin typeface="ＭＳ Ｐゴシック" panose="020B0600070205080204" pitchFamily="50" charset="-128"/>
              <a:ea typeface="ＭＳ Ｐゴシック" panose="020B0600070205080204" pitchFamily="50" charset="-128"/>
            </a:endParaRPr>
          </a:p>
          <a:p>
            <a:pPr marL="0" indent="0">
              <a:buNone/>
            </a:pPr>
            <a:endParaRPr lang="en-US" altLang="ja-JP" sz="1600" dirty="0">
              <a:latin typeface="ＭＳ Ｐゴシック" panose="020B0600070205080204" pitchFamily="50" charset="-128"/>
              <a:ea typeface="ＭＳ Ｐゴシック" panose="020B0600070205080204" pitchFamily="50" charset="-128"/>
            </a:endParaRPr>
          </a:p>
        </p:txBody>
      </p:sp>
      <p:sp>
        <p:nvSpPr>
          <p:cNvPr id="6" name="テキスト ボックス 5">
            <a:extLst>
              <a:ext uri="{FF2B5EF4-FFF2-40B4-BE49-F238E27FC236}">
                <a16:creationId xmlns:a16="http://schemas.microsoft.com/office/drawing/2014/main" id="{EE208E06-DBC3-47F5-87B9-719EDAF86B50}"/>
              </a:ext>
            </a:extLst>
          </p:cNvPr>
          <p:cNvSpPr txBox="1"/>
          <p:nvPr/>
        </p:nvSpPr>
        <p:spPr>
          <a:xfrm>
            <a:off x="179512" y="1817699"/>
            <a:ext cx="4032448" cy="369332"/>
          </a:xfrm>
          <a:prstGeom prst="rect">
            <a:avLst/>
          </a:prstGeom>
          <a:noFill/>
          <a:ln>
            <a:solidFill>
              <a:srgbClr val="FF0000"/>
            </a:solidFill>
          </a:ln>
        </p:spPr>
        <p:txBody>
          <a:bodyPr wrap="square" rtlCol="0">
            <a:spAutoFit/>
          </a:bodyPr>
          <a:lstStyle/>
          <a:p>
            <a:r>
              <a:rPr kumimoji="1" lang="ja-JP" altLang="en-US" sz="1800" dirty="0">
                <a:solidFill>
                  <a:srgbClr val="FF0000"/>
                </a:solidFill>
                <a:latin typeface="ＭＳ Ｐゴシック" panose="020B0600070205080204" pitchFamily="50" charset="-128"/>
              </a:rPr>
              <a:t>シート</a:t>
            </a:r>
            <a:r>
              <a:rPr kumimoji="1" lang="en-US" altLang="ja-JP" sz="1800" dirty="0">
                <a:solidFill>
                  <a:srgbClr val="FF0000"/>
                </a:solidFill>
                <a:latin typeface="ＭＳ Ｐゴシック" panose="020B0600070205080204" pitchFamily="50" charset="-128"/>
              </a:rPr>
              <a:t>E</a:t>
            </a:r>
            <a:r>
              <a:rPr kumimoji="1" lang="ja-JP" altLang="en-US" sz="1800" dirty="0">
                <a:solidFill>
                  <a:srgbClr val="FF0000"/>
                </a:solidFill>
                <a:latin typeface="ＭＳ Ｐゴシック" panose="020B0600070205080204" pitchFamily="50" charset="-128"/>
              </a:rPr>
              <a:t>：　ポイント</a:t>
            </a:r>
            <a:r>
              <a:rPr kumimoji="1" lang="en-US" altLang="ja-JP" sz="1800" dirty="0">
                <a:solidFill>
                  <a:srgbClr val="FF0000"/>
                </a:solidFill>
                <a:latin typeface="ＭＳ Ｐゴシック" panose="020B0600070205080204" pitchFamily="50" charset="-128"/>
              </a:rPr>
              <a:t>×</a:t>
            </a:r>
            <a:r>
              <a:rPr kumimoji="1" lang="ja-JP" altLang="en-US" sz="1800" dirty="0">
                <a:solidFill>
                  <a:srgbClr val="FF0000"/>
                </a:solidFill>
                <a:latin typeface="ＭＳ Ｐゴシック" panose="020B0600070205080204" pitchFamily="50" charset="-128"/>
              </a:rPr>
              <a:t>プロセス対応表　</a:t>
            </a:r>
            <a:endParaRPr kumimoji="1" lang="en-US" altLang="ja-JP" sz="1800" dirty="0">
              <a:solidFill>
                <a:srgbClr val="FF0000"/>
              </a:solidFill>
              <a:latin typeface="ＭＳ Ｐゴシック" panose="020B0600070205080204" pitchFamily="50" charset="-128"/>
            </a:endParaRPr>
          </a:p>
        </p:txBody>
      </p:sp>
      <p:graphicFrame>
        <p:nvGraphicFramePr>
          <p:cNvPr id="4" name="表 3">
            <a:extLst>
              <a:ext uri="{FF2B5EF4-FFF2-40B4-BE49-F238E27FC236}">
                <a16:creationId xmlns:a16="http://schemas.microsoft.com/office/drawing/2014/main" id="{1D6D7C7C-03EF-4D6F-8B48-C99310EEF13E}"/>
              </a:ext>
            </a:extLst>
          </p:cNvPr>
          <p:cNvGraphicFramePr>
            <a:graphicFrameLocks noGrp="1"/>
          </p:cNvGraphicFramePr>
          <p:nvPr>
            <p:extLst>
              <p:ext uri="{D42A27DB-BD31-4B8C-83A1-F6EECF244321}">
                <p14:modId xmlns:p14="http://schemas.microsoft.com/office/powerpoint/2010/main" val="1970792076"/>
              </p:ext>
            </p:extLst>
          </p:nvPr>
        </p:nvGraphicFramePr>
        <p:xfrm>
          <a:off x="467544" y="2336672"/>
          <a:ext cx="8352930" cy="4116664"/>
        </p:xfrm>
        <a:graphic>
          <a:graphicData uri="http://schemas.openxmlformats.org/drawingml/2006/table">
            <a:tbl>
              <a:tblPr firstRow="1" bandRow="1">
                <a:tableStyleId>{9DCAF9ED-07DC-4A11-8D7F-57B35C25682E}</a:tableStyleId>
              </a:tblPr>
              <a:tblGrid>
                <a:gridCol w="1440160">
                  <a:extLst>
                    <a:ext uri="{9D8B030D-6E8A-4147-A177-3AD203B41FA5}">
                      <a16:colId xmlns:a16="http://schemas.microsoft.com/office/drawing/2014/main" val="1866856546"/>
                    </a:ext>
                  </a:extLst>
                </a:gridCol>
                <a:gridCol w="1656184">
                  <a:extLst>
                    <a:ext uri="{9D8B030D-6E8A-4147-A177-3AD203B41FA5}">
                      <a16:colId xmlns:a16="http://schemas.microsoft.com/office/drawing/2014/main" val="4028429091"/>
                    </a:ext>
                  </a:extLst>
                </a:gridCol>
                <a:gridCol w="1800200">
                  <a:extLst>
                    <a:ext uri="{9D8B030D-6E8A-4147-A177-3AD203B41FA5}">
                      <a16:colId xmlns:a16="http://schemas.microsoft.com/office/drawing/2014/main" val="759446291"/>
                    </a:ext>
                  </a:extLst>
                </a:gridCol>
                <a:gridCol w="1728192">
                  <a:extLst>
                    <a:ext uri="{9D8B030D-6E8A-4147-A177-3AD203B41FA5}">
                      <a16:colId xmlns:a16="http://schemas.microsoft.com/office/drawing/2014/main" val="1749922189"/>
                    </a:ext>
                  </a:extLst>
                </a:gridCol>
                <a:gridCol w="1728194">
                  <a:extLst>
                    <a:ext uri="{9D8B030D-6E8A-4147-A177-3AD203B41FA5}">
                      <a16:colId xmlns:a16="http://schemas.microsoft.com/office/drawing/2014/main" val="208828660"/>
                    </a:ext>
                  </a:extLst>
                </a:gridCol>
              </a:tblGrid>
              <a:tr h="552889">
                <a:tc>
                  <a:txBody>
                    <a:bodyPr/>
                    <a:lstStyle/>
                    <a:p>
                      <a:endParaRPr kumimoji="1" lang="ja-JP" altLang="en-US" sz="14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1400" dirty="0">
                          <a:latin typeface="ＭＳ Ｐゴシック" panose="020B0600070205080204" pitchFamily="50" charset="-128"/>
                          <a:ea typeface="ＭＳ Ｐゴシック" panose="020B0600070205080204" pitchFamily="50" charset="-128"/>
                        </a:rPr>
                        <a:t>目的指向と全体俯瞰</a:t>
                      </a:r>
                      <a:endParaRPr kumimoji="1" lang="ja-JP" altLang="en-US" sz="1400" dirty="0">
                        <a:solidFill>
                          <a:schemeClr val="tx2"/>
                        </a:solidFill>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1400" dirty="0">
                          <a:latin typeface="ＭＳ Ｐゴシック" panose="020B0600070205080204" pitchFamily="50" charset="-128"/>
                          <a:ea typeface="ＭＳ Ｐゴシック" panose="020B0600070205080204" pitchFamily="50" charset="-128"/>
                        </a:rPr>
                        <a:t>多様な専門分野を統合</a:t>
                      </a:r>
                      <a:endParaRPr kumimoji="1" lang="ja-JP" altLang="en-US" sz="1400" dirty="0">
                        <a:solidFill>
                          <a:schemeClr val="tx2"/>
                        </a:solidFill>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1400" dirty="0">
                          <a:latin typeface="ＭＳ Ｐゴシック" panose="020B0600070205080204" pitchFamily="50" charset="-128"/>
                          <a:ea typeface="ＭＳ Ｐゴシック" panose="020B0600070205080204" pitchFamily="50" charset="-128"/>
                        </a:rPr>
                        <a:t>抽象化・モデル化</a:t>
                      </a:r>
                      <a:endParaRPr kumimoji="1" lang="ja-JP" altLang="en-US" sz="1400" dirty="0">
                        <a:solidFill>
                          <a:schemeClr val="tx2"/>
                        </a:solidFill>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1400" dirty="0">
                          <a:latin typeface="ＭＳ Ｐゴシック" panose="020B0600070205080204" pitchFamily="50" charset="-128"/>
                          <a:ea typeface="ＭＳ Ｐゴシック" panose="020B0600070205080204" pitchFamily="50" charset="-128"/>
                        </a:rPr>
                        <a:t>反復による発見と進化</a:t>
                      </a:r>
                      <a:endParaRPr kumimoji="1" lang="ja-JP" altLang="en-US" sz="1400" dirty="0">
                        <a:solidFill>
                          <a:schemeClr val="tx2"/>
                        </a:solidFill>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5037479"/>
                  </a:ext>
                </a:extLst>
              </a:tr>
              <a:tr h="1187925">
                <a:tc>
                  <a:txBody>
                    <a:bodyPr/>
                    <a:lstStyle/>
                    <a:p>
                      <a:r>
                        <a:rPr kumimoji="1" lang="ja-JP" altLang="en-US" sz="1600" dirty="0">
                          <a:latin typeface="ＭＳ Ｐゴシック" panose="020B0600070205080204" pitchFamily="50" charset="-128"/>
                          <a:ea typeface="ＭＳ Ｐゴシック" panose="020B0600070205080204" pitchFamily="50" charset="-128"/>
                        </a:rPr>
                        <a:t>ビジネス又はミッション分析</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83501737"/>
                  </a:ext>
                </a:extLst>
              </a:tr>
              <a:tr h="1187925">
                <a:tc>
                  <a:txBody>
                    <a:bodyPr/>
                    <a:lstStyle/>
                    <a:p>
                      <a:r>
                        <a:rPr kumimoji="1" lang="ja-JP" altLang="en-US" sz="1600" dirty="0">
                          <a:latin typeface="ＭＳ Ｐゴシック" panose="020B0600070205080204" pitchFamily="50" charset="-128"/>
                          <a:ea typeface="ＭＳ Ｐゴシック" panose="020B0600070205080204" pitchFamily="50" charset="-128"/>
                        </a:rPr>
                        <a:t>利害関係者ニーズ及び利害関係者要求事項定義</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896417200"/>
                  </a:ext>
                </a:extLst>
              </a:tr>
              <a:tr h="1187925">
                <a:tc>
                  <a:txBody>
                    <a:bodyPr/>
                    <a:lstStyle/>
                    <a:p>
                      <a:r>
                        <a:rPr kumimoji="1" lang="ja-JP" altLang="en-US" sz="1600" dirty="0">
                          <a:latin typeface="ＭＳ Ｐゴシック" panose="020B0600070205080204" pitchFamily="50" charset="-128"/>
                          <a:ea typeface="ＭＳ Ｐゴシック" panose="020B0600070205080204" pitchFamily="50" charset="-128"/>
                        </a:rPr>
                        <a:t>システム要求事項定義</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155830192"/>
                  </a:ext>
                </a:extLst>
              </a:tr>
            </a:tbl>
          </a:graphicData>
        </a:graphic>
      </p:graphicFrame>
      <p:sp>
        <p:nvSpPr>
          <p:cNvPr id="5" name="矢印: 下 4">
            <a:extLst>
              <a:ext uri="{FF2B5EF4-FFF2-40B4-BE49-F238E27FC236}">
                <a16:creationId xmlns:a16="http://schemas.microsoft.com/office/drawing/2014/main" id="{57F3E5B2-7BA2-40D9-BEDD-7C533F633950}"/>
              </a:ext>
            </a:extLst>
          </p:cNvPr>
          <p:cNvSpPr/>
          <p:nvPr/>
        </p:nvSpPr>
        <p:spPr bwMode="auto">
          <a:xfrm>
            <a:off x="69660" y="2822894"/>
            <a:ext cx="397884" cy="3642299"/>
          </a:xfrm>
          <a:prstGeom prst="downArrow">
            <a:avLst/>
          </a:prstGeom>
          <a:noFill/>
          <a:ln w="317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rgbClr val="FF99CC"/>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2400" b="1"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552355432"/>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96E7D0EF-CA7F-47DB-8966-53384E0C850F}"/>
              </a:ext>
            </a:extLst>
          </p:cNvPr>
          <p:cNvSpPr>
            <a:spLocks noGrp="1"/>
          </p:cNvSpPr>
          <p:nvPr>
            <p:ph idx="1"/>
          </p:nvPr>
        </p:nvSpPr>
        <p:spPr>
          <a:xfrm>
            <a:off x="539552" y="3141203"/>
            <a:ext cx="8280400" cy="575593"/>
          </a:xfrm>
        </p:spPr>
        <p:txBody>
          <a:bodyPr/>
          <a:lstStyle/>
          <a:p>
            <a:pPr algn="ctr">
              <a:buClrTx/>
            </a:pPr>
            <a:r>
              <a:rPr kumimoji="1" lang="ja-JP" altLang="en-US" dirty="0">
                <a:latin typeface="ＭＳ Ｐゴシック" panose="020B0600070205080204" pitchFamily="50" charset="-128"/>
                <a:ea typeface="ＭＳ Ｐゴシック" panose="020B0600070205080204" pitchFamily="50" charset="-128"/>
              </a:rPr>
              <a:t>ケースの説明</a:t>
            </a:r>
          </a:p>
        </p:txBody>
      </p:sp>
    </p:spTree>
    <p:extLst>
      <p:ext uri="{BB962C8B-B14F-4D97-AF65-F5344CB8AC3E}">
        <p14:creationId xmlns:p14="http://schemas.microsoft.com/office/powerpoint/2010/main" val="590800724"/>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1">
            <a:extLst>
              <a:ext uri="{FF2B5EF4-FFF2-40B4-BE49-F238E27FC236}">
                <a16:creationId xmlns:a16="http://schemas.microsoft.com/office/drawing/2014/main" id="{6E27DF9F-439D-472A-B4D5-A458BE889ED9}"/>
              </a:ext>
            </a:extLst>
          </p:cNvPr>
          <p:cNvSpPr>
            <a:spLocks noGrp="1"/>
          </p:cNvSpPr>
          <p:nvPr>
            <p:ph type="title"/>
          </p:nvPr>
        </p:nvSpPr>
        <p:spPr>
          <a:xfrm>
            <a:off x="323850" y="115888"/>
            <a:ext cx="8280598" cy="504825"/>
          </a:xfrm>
        </p:spPr>
        <p:txBody>
          <a:bodyPr/>
          <a:lstStyle/>
          <a:p>
            <a:r>
              <a:rPr lang="ja-JP" altLang="en-US" dirty="0">
                <a:latin typeface="ＭＳ Ｐゴシック" panose="020B0600070205080204" pitchFamily="50" charset="-128"/>
                <a:ea typeface="ＭＳ Ｐゴシック" panose="020B0600070205080204" pitchFamily="50" charset="-128"/>
              </a:rPr>
              <a:t>ケースの前提：状況</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7" name="コンテンツ プレースホルダー 2">
            <a:extLst>
              <a:ext uri="{FF2B5EF4-FFF2-40B4-BE49-F238E27FC236}">
                <a16:creationId xmlns:a16="http://schemas.microsoft.com/office/drawing/2014/main" id="{D5ACEB5A-F836-44A9-A887-26C30DA2ECBB}"/>
              </a:ext>
            </a:extLst>
          </p:cNvPr>
          <p:cNvSpPr>
            <a:spLocks noGrp="1"/>
          </p:cNvSpPr>
          <p:nvPr>
            <p:ph idx="1"/>
          </p:nvPr>
        </p:nvSpPr>
        <p:spPr>
          <a:xfrm>
            <a:off x="440210" y="927865"/>
            <a:ext cx="8496944" cy="984098"/>
          </a:xfrm>
          <a:ln>
            <a:solidFill>
              <a:schemeClr val="tx1"/>
            </a:solidFill>
          </a:ln>
        </p:spPr>
        <p:txBody>
          <a:bodyPr/>
          <a:lstStyle/>
          <a:p>
            <a:pPr marL="0" indent="0">
              <a:buNone/>
            </a:pPr>
            <a:r>
              <a:rPr lang="ja-JP" altLang="en-US" sz="1800" dirty="0">
                <a:latin typeface="ＭＳ Ｐゴシック" panose="020B0600070205080204" pitchFamily="50" charset="-128"/>
                <a:ea typeface="ＭＳ Ｐゴシック" panose="020B0600070205080204" pitchFamily="50" charset="-128"/>
              </a:rPr>
              <a:t>Ａ社　　居酒屋チェーン（店舗数：</a:t>
            </a:r>
            <a:r>
              <a:rPr lang="en-US" altLang="ja-JP" sz="1800" dirty="0">
                <a:latin typeface="ＭＳ Ｐゴシック" panose="020B0600070205080204" pitchFamily="50" charset="-128"/>
                <a:ea typeface="ＭＳ Ｐゴシック" panose="020B0600070205080204" pitchFamily="50" charset="-128"/>
              </a:rPr>
              <a:t>10</a:t>
            </a:r>
            <a:r>
              <a:rPr lang="ja-JP" altLang="en-US" sz="1800" dirty="0">
                <a:latin typeface="ＭＳ Ｐゴシック" panose="020B0600070205080204" pitchFamily="50" charset="-128"/>
                <a:ea typeface="ＭＳ Ｐゴシック" panose="020B0600070205080204" pitchFamily="50" charset="-128"/>
              </a:rPr>
              <a:t>店）を営む</a:t>
            </a:r>
            <a:endParaRPr lang="en-US" altLang="ja-JP" sz="1800" dirty="0">
              <a:latin typeface="ＭＳ Ｐゴシック" panose="020B0600070205080204" pitchFamily="50" charset="-128"/>
              <a:ea typeface="ＭＳ Ｐゴシック" panose="020B0600070205080204" pitchFamily="50" charset="-128"/>
            </a:endParaRPr>
          </a:p>
          <a:p>
            <a:pPr marL="0" indent="0">
              <a:buNone/>
            </a:pPr>
            <a:r>
              <a:rPr lang="ja-JP" altLang="en-US" sz="1800" dirty="0">
                <a:latin typeface="ＭＳ Ｐゴシック" panose="020B0600070205080204" pitchFamily="50" charset="-128"/>
                <a:ea typeface="ＭＳ Ｐゴシック" panose="020B0600070205080204" pitchFamily="50" charset="-128"/>
              </a:rPr>
              <a:t>　社長のＢ氏がオーナー兼調理人の小料理店からスタートし、成長、展開してきた</a:t>
            </a:r>
            <a:endParaRPr lang="en-US" altLang="ja-JP" sz="1800" dirty="0">
              <a:latin typeface="ＭＳ Ｐゴシック" panose="020B0600070205080204" pitchFamily="50" charset="-128"/>
              <a:ea typeface="ＭＳ Ｐゴシック" panose="020B0600070205080204" pitchFamily="50" charset="-128"/>
            </a:endParaRPr>
          </a:p>
          <a:p>
            <a:pPr marL="0" indent="0">
              <a:buNone/>
            </a:pPr>
            <a:r>
              <a:rPr lang="ja-JP" altLang="en-US" sz="1800" dirty="0">
                <a:latin typeface="ＭＳ Ｐゴシック" panose="020B0600070205080204" pitchFamily="50" charset="-128"/>
                <a:ea typeface="ＭＳ Ｐゴシック" panose="020B0600070205080204" pitchFamily="50" charset="-128"/>
              </a:rPr>
              <a:t>　「売り」として付帯条件の特徴があり、その個性が好評な要因である</a:t>
            </a:r>
            <a:endParaRPr lang="en-US" altLang="ja-JP" sz="1800" dirty="0">
              <a:latin typeface="ＭＳ Ｐゴシック" panose="020B0600070205080204" pitchFamily="50" charset="-128"/>
              <a:ea typeface="ＭＳ Ｐゴシック" panose="020B0600070205080204" pitchFamily="50" charset="-128"/>
            </a:endParaRPr>
          </a:p>
        </p:txBody>
      </p:sp>
      <p:sp>
        <p:nvSpPr>
          <p:cNvPr id="8" name="コンテンツ プレースホルダー 2">
            <a:extLst>
              <a:ext uri="{FF2B5EF4-FFF2-40B4-BE49-F238E27FC236}">
                <a16:creationId xmlns:a16="http://schemas.microsoft.com/office/drawing/2014/main" id="{07BB0974-CFF9-4664-A2A0-350E7CCA3302}"/>
              </a:ext>
            </a:extLst>
          </p:cNvPr>
          <p:cNvSpPr txBox="1">
            <a:spLocks/>
          </p:cNvSpPr>
          <p:nvPr/>
        </p:nvSpPr>
        <p:spPr bwMode="auto">
          <a:xfrm>
            <a:off x="577970" y="3461212"/>
            <a:ext cx="8359184" cy="13359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hlink"/>
              </a:buClr>
              <a:buFont typeface="Wingdings" panose="05000000000000000000" pitchFamily="2" charset="2"/>
              <a:buChar char="n"/>
              <a:defRPr kumimoji="1" sz="28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90000"/>
              <a:buFont typeface="Wingdings" panose="05000000000000000000" pitchFamily="2" charset="2"/>
              <a:buChar char="l"/>
              <a:defRPr kumimoji="1" sz="24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hlink"/>
              </a:buClr>
              <a:buSzPct val="80000"/>
              <a:buFont typeface="Wingdings" panose="05000000000000000000" pitchFamily="2" charset="2"/>
              <a:buChar char="p"/>
              <a:defRPr kumimoji="1" sz="20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hlink"/>
              </a:buClr>
              <a:buFont typeface="ＭＳ Ｐゴシック" panose="020B0600070205080204" pitchFamily="50" charset="-128"/>
              <a:buChar char="-"/>
              <a:defRPr kumimoji="1"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hlink"/>
              </a:buClr>
              <a:buFont typeface="Arial" panose="020B0604020202020204" pitchFamily="34" charset="0"/>
              <a:buChar char="•"/>
              <a:defRPr kumimoji="1"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Wingdings" panose="05000000000000000000" pitchFamily="2" charset="2"/>
              <a:buNone/>
            </a:pPr>
            <a:r>
              <a:rPr lang="ja-JP" altLang="en-US" sz="1400" b="0" dirty="0">
                <a:latin typeface="ＭＳ Ｐゴシック" panose="020B0600070205080204" pitchFamily="50" charset="-128"/>
                <a:ea typeface="ＭＳ Ｐゴシック" panose="020B0600070205080204" pitchFamily="50" charset="-128"/>
              </a:rPr>
              <a:t>・</a:t>
            </a:r>
            <a:r>
              <a:rPr lang="en-US" altLang="ja-JP" sz="1400" b="0" dirty="0">
                <a:latin typeface="ＭＳ Ｐゴシック" panose="020B0600070205080204" pitchFamily="50" charset="-128"/>
                <a:ea typeface="ＭＳ Ｐゴシック" panose="020B0600070205080204" pitchFamily="50" charset="-128"/>
              </a:rPr>
              <a:t>10</a:t>
            </a:r>
            <a:r>
              <a:rPr lang="ja-JP" altLang="en-US" sz="1400" b="0" dirty="0">
                <a:latin typeface="ＭＳ Ｐゴシック" panose="020B0600070205080204" pitchFamily="50" charset="-128"/>
                <a:ea typeface="ＭＳ Ｐゴシック" panose="020B0600070205080204" pitchFamily="50" charset="-128"/>
              </a:rPr>
              <a:t>店それぞれの店長はプレーイングマネージャー。クレームはいつも目の行き届いていないところで発生。</a:t>
            </a:r>
            <a:endParaRPr lang="en-US" altLang="ja-JP" sz="1400" b="0" dirty="0">
              <a:latin typeface="ＭＳ Ｐゴシック" panose="020B0600070205080204" pitchFamily="50" charset="-128"/>
              <a:ea typeface="ＭＳ Ｐゴシック" panose="020B0600070205080204" pitchFamily="50" charset="-128"/>
            </a:endParaRPr>
          </a:p>
          <a:p>
            <a:pPr marL="0" indent="0">
              <a:buNone/>
            </a:pPr>
            <a:r>
              <a:rPr lang="ja-JP" altLang="en-US" sz="1400" b="0" dirty="0">
                <a:latin typeface="ＭＳ Ｐゴシック" panose="020B0600070205080204" pitchFamily="50" charset="-128"/>
                <a:ea typeface="ＭＳ Ｐゴシック" panose="020B0600070205080204" pitchFamily="50" charset="-128"/>
              </a:rPr>
              <a:t>・大きなクレームに対して店員が冷静に対応できておらず、内容を正確に把握できていない。</a:t>
            </a:r>
            <a:endParaRPr lang="en-US" altLang="ja-JP" sz="1400" b="0" dirty="0">
              <a:latin typeface="ＭＳ Ｐゴシック" panose="020B0600070205080204" pitchFamily="50" charset="-128"/>
              <a:ea typeface="ＭＳ Ｐゴシック" panose="020B0600070205080204" pitchFamily="50" charset="-128"/>
            </a:endParaRPr>
          </a:p>
          <a:p>
            <a:pPr marL="0" indent="0">
              <a:buFont typeface="Wingdings" panose="05000000000000000000" pitchFamily="2" charset="2"/>
              <a:buNone/>
            </a:pPr>
            <a:r>
              <a:rPr lang="ja-JP" altLang="en-US" sz="1400" b="0" dirty="0">
                <a:latin typeface="ＭＳ Ｐゴシック" panose="020B0600070205080204" pitchFamily="50" charset="-128"/>
                <a:ea typeface="ＭＳ Ｐゴシック" panose="020B0600070205080204" pitchFamily="50" charset="-128"/>
              </a:rPr>
              <a:t>・クレーム発生状況の情報が乏しく、クレーム客への的確な対応も、従業員への具体的な助言もできていない。</a:t>
            </a:r>
            <a:endParaRPr lang="en-US" altLang="ja-JP" sz="1400" b="0" dirty="0">
              <a:latin typeface="ＭＳ Ｐゴシック" panose="020B0600070205080204" pitchFamily="50" charset="-128"/>
              <a:ea typeface="ＭＳ Ｐゴシック" panose="020B0600070205080204" pitchFamily="50" charset="-128"/>
            </a:endParaRPr>
          </a:p>
          <a:p>
            <a:pPr marL="0" indent="0">
              <a:buFont typeface="Wingdings" panose="05000000000000000000" pitchFamily="2" charset="2"/>
              <a:buNone/>
            </a:pPr>
            <a:r>
              <a:rPr lang="ja-JP" altLang="en-US" sz="1400" b="0" dirty="0">
                <a:latin typeface="ＭＳ Ｐゴシック" panose="020B0600070205080204" pitchFamily="50" charset="-128"/>
                <a:ea typeface="ＭＳ Ｐゴシック" panose="020B0600070205080204" pitchFamily="50" charset="-128"/>
              </a:rPr>
              <a:t>・社長自身が数回臨店調査を実施したが、クレームが起きず、現場で確認することはできなかった。</a:t>
            </a:r>
            <a:endParaRPr lang="en-US" altLang="ja-JP" sz="1400" b="0" dirty="0">
              <a:latin typeface="ＭＳ Ｐゴシック" panose="020B0600070205080204" pitchFamily="50" charset="-128"/>
              <a:ea typeface="ＭＳ Ｐゴシック" panose="020B0600070205080204" pitchFamily="50" charset="-128"/>
            </a:endParaRPr>
          </a:p>
          <a:p>
            <a:pPr marL="0" indent="0">
              <a:buNone/>
            </a:pPr>
            <a:r>
              <a:rPr lang="ja-JP" altLang="en-US" sz="1400" b="0" dirty="0">
                <a:latin typeface="ＭＳ Ｐゴシック" panose="020B0600070205080204" pitchFamily="50" charset="-128"/>
                <a:ea typeface="ＭＳ Ｐゴシック" panose="020B0600070205080204" pitchFamily="50" charset="-128"/>
              </a:rPr>
              <a:t>・社長は、クレームの原因には店の特徴が関係していると考えており、それを裏付けるため材料がほしかった。</a:t>
            </a:r>
            <a:endParaRPr lang="en-US" altLang="ja-JP" sz="1400" b="0" dirty="0">
              <a:latin typeface="ＭＳ Ｐゴシック" panose="020B0600070205080204" pitchFamily="50" charset="-128"/>
              <a:ea typeface="ＭＳ Ｐゴシック" panose="020B0600070205080204" pitchFamily="50" charset="-128"/>
            </a:endParaRPr>
          </a:p>
        </p:txBody>
      </p:sp>
      <p:sp>
        <p:nvSpPr>
          <p:cNvPr id="9" name="コンテンツ プレースホルダー 2">
            <a:extLst>
              <a:ext uri="{FF2B5EF4-FFF2-40B4-BE49-F238E27FC236}">
                <a16:creationId xmlns:a16="http://schemas.microsoft.com/office/drawing/2014/main" id="{6B6EF8BD-9632-4F72-844B-4D9D3249E332}"/>
              </a:ext>
            </a:extLst>
          </p:cNvPr>
          <p:cNvSpPr txBox="1">
            <a:spLocks/>
          </p:cNvSpPr>
          <p:nvPr/>
        </p:nvSpPr>
        <p:spPr bwMode="auto">
          <a:xfrm>
            <a:off x="440210" y="2167999"/>
            <a:ext cx="8496944" cy="129843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hlink"/>
              </a:buClr>
              <a:buFont typeface="Wingdings" panose="05000000000000000000" pitchFamily="2" charset="2"/>
              <a:buChar char="n"/>
              <a:defRPr kumimoji="1" sz="28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90000"/>
              <a:buFont typeface="Wingdings" panose="05000000000000000000" pitchFamily="2" charset="2"/>
              <a:buChar char="l"/>
              <a:defRPr kumimoji="1" sz="24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hlink"/>
              </a:buClr>
              <a:buSzPct val="80000"/>
              <a:buFont typeface="Wingdings" panose="05000000000000000000" pitchFamily="2" charset="2"/>
              <a:buChar char="p"/>
              <a:defRPr kumimoji="1" sz="20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hlink"/>
              </a:buClr>
              <a:buFont typeface="ＭＳ Ｐゴシック" panose="020B0600070205080204" pitchFamily="50" charset="-128"/>
              <a:buChar char="-"/>
              <a:defRPr kumimoji="1"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hlink"/>
              </a:buClr>
              <a:buFont typeface="Arial" panose="020B0604020202020204" pitchFamily="34" charset="0"/>
              <a:buChar char="•"/>
              <a:defRPr kumimoji="1"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1800" b="0" dirty="0">
                <a:latin typeface="ＭＳ Ｐゴシック" panose="020B0600070205080204" pitchFamily="50" charset="-128"/>
                <a:ea typeface="ＭＳ Ｐゴシック" panose="020B0600070205080204" pitchFamily="50" charset="-128"/>
              </a:rPr>
              <a:t>チェーン店全体の評判が下降し、来店客数の伸びが停滞している。経営として問題視している。</a:t>
            </a:r>
            <a:endParaRPr lang="en-US" altLang="ja-JP" sz="1800" b="0" dirty="0">
              <a:latin typeface="ＭＳ Ｐゴシック" panose="020B0600070205080204" pitchFamily="50" charset="-128"/>
              <a:ea typeface="ＭＳ Ｐゴシック" panose="020B0600070205080204" pitchFamily="50" charset="-128"/>
            </a:endParaRPr>
          </a:p>
          <a:p>
            <a:pPr marL="0" indent="0">
              <a:buNone/>
            </a:pPr>
            <a:r>
              <a:rPr lang="ja-JP" altLang="en-US" sz="1800" b="0" dirty="0">
                <a:latin typeface="ＭＳ Ｐゴシック" panose="020B0600070205080204" pitchFamily="50" charset="-128"/>
                <a:ea typeface="ＭＳ Ｐゴシック" panose="020B0600070205080204" pitchFamily="50" charset="-128"/>
              </a:rPr>
              <a:t>想定原因として、接客面のクレームが多発しＳＮＳ上で悪評が流布されるような事態が続いていることがある。</a:t>
            </a:r>
            <a:endParaRPr lang="en-US" altLang="ja-JP" sz="1800" b="0" dirty="0">
              <a:latin typeface="ＭＳ Ｐゴシック" panose="020B0600070205080204" pitchFamily="50" charset="-128"/>
              <a:ea typeface="ＭＳ Ｐゴシック" panose="020B0600070205080204" pitchFamily="50" charset="-128"/>
            </a:endParaRPr>
          </a:p>
        </p:txBody>
      </p:sp>
      <p:sp>
        <p:nvSpPr>
          <p:cNvPr id="12" name="テキスト ボックス 11">
            <a:extLst>
              <a:ext uri="{FF2B5EF4-FFF2-40B4-BE49-F238E27FC236}">
                <a16:creationId xmlns:a16="http://schemas.microsoft.com/office/drawing/2014/main" id="{6C0E138E-9D94-425B-A0C5-BDA6DDFB9626}"/>
              </a:ext>
            </a:extLst>
          </p:cNvPr>
          <p:cNvSpPr txBox="1"/>
          <p:nvPr/>
        </p:nvSpPr>
        <p:spPr>
          <a:xfrm>
            <a:off x="310309" y="735826"/>
            <a:ext cx="1381371" cy="246221"/>
          </a:xfrm>
          <a:prstGeom prst="rect">
            <a:avLst/>
          </a:prstGeom>
          <a:solidFill>
            <a:srgbClr val="0070C0"/>
          </a:solidFill>
        </p:spPr>
        <p:txBody>
          <a:bodyPr wrap="square" lIns="36000" tIns="0" rIns="36000" bIns="0" rtlCol="0">
            <a:spAutoFit/>
          </a:bodyPr>
          <a:lstStyle/>
          <a:p>
            <a:r>
              <a:rPr kumimoji="1" lang="ja-JP" altLang="en-US" sz="1600" b="0" dirty="0">
                <a:solidFill>
                  <a:schemeClr val="bg1"/>
                </a:solidFill>
              </a:rPr>
              <a:t>ケースの舞台</a:t>
            </a:r>
          </a:p>
        </p:txBody>
      </p:sp>
      <p:sp>
        <p:nvSpPr>
          <p:cNvPr id="13" name="テキスト ボックス 12">
            <a:extLst>
              <a:ext uri="{FF2B5EF4-FFF2-40B4-BE49-F238E27FC236}">
                <a16:creationId xmlns:a16="http://schemas.microsoft.com/office/drawing/2014/main" id="{0C5DBC9D-7201-4F47-BCB5-FD1A6B0BC60D}"/>
              </a:ext>
            </a:extLst>
          </p:cNvPr>
          <p:cNvSpPr txBox="1"/>
          <p:nvPr/>
        </p:nvSpPr>
        <p:spPr>
          <a:xfrm>
            <a:off x="323850" y="1956034"/>
            <a:ext cx="1069905" cy="276999"/>
          </a:xfrm>
          <a:prstGeom prst="rect">
            <a:avLst/>
          </a:prstGeom>
          <a:solidFill>
            <a:srgbClr val="0070C0"/>
          </a:solidFill>
        </p:spPr>
        <p:txBody>
          <a:bodyPr wrap="square" lIns="36000" tIns="0" rIns="36000" bIns="0" rtlCol="0">
            <a:noAutofit/>
          </a:bodyPr>
          <a:lstStyle/>
          <a:p>
            <a:pPr algn="ctr"/>
            <a:r>
              <a:rPr kumimoji="1" lang="ja-JP" altLang="en-US" sz="1600" b="0" dirty="0">
                <a:solidFill>
                  <a:schemeClr val="bg1"/>
                </a:solidFill>
              </a:rPr>
              <a:t>発端</a:t>
            </a:r>
          </a:p>
        </p:txBody>
      </p:sp>
      <p:sp>
        <p:nvSpPr>
          <p:cNvPr id="14" name="コンテンツ プレースホルダー 2">
            <a:extLst>
              <a:ext uri="{FF2B5EF4-FFF2-40B4-BE49-F238E27FC236}">
                <a16:creationId xmlns:a16="http://schemas.microsoft.com/office/drawing/2014/main" id="{9FA76D41-37E9-4227-928C-8B64C45291AA}"/>
              </a:ext>
            </a:extLst>
          </p:cNvPr>
          <p:cNvSpPr txBox="1">
            <a:spLocks/>
          </p:cNvSpPr>
          <p:nvPr/>
        </p:nvSpPr>
        <p:spPr bwMode="auto">
          <a:xfrm>
            <a:off x="349089" y="5197204"/>
            <a:ext cx="8484601" cy="1240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hlink"/>
              </a:buClr>
              <a:buFont typeface="Wingdings" panose="05000000000000000000" pitchFamily="2" charset="2"/>
              <a:buChar char="n"/>
              <a:defRPr kumimoji="1" sz="28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90000"/>
              <a:buFont typeface="Wingdings" panose="05000000000000000000" pitchFamily="2" charset="2"/>
              <a:buChar char="l"/>
              <a:defRPr kumimoji="1" sz="24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hlink"/>
              </a:buClr>
              <a:buSzPct val="80000"/>
              <a:buFont typeface="Wingdings" panose="05000000000000000000" pitchFamily="2" charset="2"/>
              <a:buChar char="p"/>
              <a:defRPr kumimoji="1" sz="20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hlink"/>
              </a:buClr>
              <a:buFont typeface="ＭＳ Ｐゴシック" panose="020B0600070205080204" pitchFamily="50" charset="-128"/>
              <a:buChar char="-"/>
              <a:defRPr kumimoji="1"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hlink"/>
              </a:buClr>
              <a:buFont typeface="Arial" panose="020B0604020202020204" pitchFamily="34" charset="0"/>
              <a:buChar char="•"/>
              <a:defRPr kumimoji="1"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Wingdings" panose="05000000000000000000" pitchFamily="2" charset="2"/>
              <a:buNone/>
            </a:pPr>
            <a:r>
              <a:rPr lang="ja-JP" altLang="en-US" sz="1400" b="0" dirty="0">
                <a:latin typeface="ＭＳ Ｐゴシック" panose="020B0600070205080204" pitchFamily="50" charset="-128"/>
                <a:ea typeface="ＭＳ Ｐゴシック" panose="020B0600070205080204" pitchFamily="50" charset="-128"/>
              </a:rPr>
              <a:t>　</a:t>
            </a:r>
            <a:r>
              <a:rPr lang="ja-JP" altLang="en-US" sz="1600" b="0" dirty="0">
                <a:latin typeface="ＭＳ Ｐゴシック" panose="020B0600070205080204" pitchFamily="50" charset="-128"/>
                <a:ea typeface="ＭＳ Ｐゴシック" panose="020B0600070205080204" pitchFamily="50" charset="-128"/>
              </a:rPr>
              <a:t>社長はあるところで新しい製品（愛称：</a:t>
            </a:r>
            <a:r>
              <a:rPr lang="en-US" altLang="ja-JP" sz="1600" b="0" dirty="0">
                <a:latin typeface="ＭＳ Ｐゴシック" panose="020B0600070205080204" pitchFamily="50" charset="-128"/>
                <a:ea typeface="ＭＳ Ｐゴシック" panose="020B0600070205080204" pitchFamily="50" charset="-128"/>
              </a:rPr>
              <a:t>Mary</a:t>
            </a:r>
            <a:r>
              <a:rPr lang="ja-JP" altLang="en-US" sz="1600" b="0" dirty="0">
                <a:latin typeface="ＭＳ Ｐゴシック" panose="020B0600070205080204" pitchFamily="50" charset="-128"/>
                <a:ea typeface="ＭＳ Ｐゴシック" panose="020B0600070205080204" pitchFamily="50" charset="-128"/>
              </a:rPr>
              <a:t>）のことを知った。多拠点の画像と音声の記録・収集機能と、それらの検索・参照機能がコンパクトにまとめられているものであった。（次葉参照）</a:t>
            </a:r>
            <a:endParaRPr lang="en-US" altLang="ja-JP" sz="1600" b="0" dirty="0">
              <a:latin typeface="ＭＳ Ｐゴシック" panose="020B0600070205080204" pitchFamily="50" charset="-128"/>
              <a:ea typeface="ＭＳ Ｐゴシック" panose="020B0600070205080204" pitchFamily="50" charset="-128"/>
            </a:endParaRPr>
          </a:p>
          <a:p>
            <a:pPr marL="0" indent="0">
              <a:buFont typeface="Wingdings" panose="05000000000000000000" pitchFamily="2" charset="2"/>
              <a:buNone/>
            </a:pPr>
            <a:r>
              <a:rPr lang="ja-JP" altLang="en-US" sz="1600" b="0" dirty="0">
                <a:latin typeface="ＭＳ Ｐゴシック" panose="020B0600070205080204" pitchFamily="50" charset="-128"/>
                <a:ea typeface="ＭＳ Ｐゴシック" panose="020B0600070205080204" pitchFamily="50" charset="-128"/>
              </a:rPr>
              <a:t>　社長は、これをうまく使うと、目となり耳となり、問題発生の状況を把握できると考えた。</a:t>
            </a:r>
            <a:endParaRPr lang="en-US" altLang="ja-JP" sz="1600" b="0" dirty="0">
              <a:latin typeface="ＭＳ Ｐゴシック" panose="020B0600070205080204" pitchFamily="50" charset="-128"/>
              <a:ea typeface="ＭＳ Ｐゴシック" panose="020B0600070205080204" pitchFamily="50" charset="-128"/>
            </a:endParaRPr>
          </a:p>
          <a:p>
            <a:pPr marL="0" indent="0">
              <a:buFont typeface="Wingdings" panose="05000000000000000000" pitchFamily="2" charset="2"/>
              <a:buNone/>
            </a:pPr>
            <a:r>
              <a:rPr lang="ja-JP" altLang="en-US" sz="1600" b="0" dirty="0">
                <a:latin typeface="ＭＳ Ｐゴシック" panose="020B0600070205080204" pitchFamily="50" charset="-128"/>
                <a:ea typeface="ＭＳ Ｐゴシック" panose="020B0600070205080204" pitchFamily="50" charset="-128"/>
              </a:rPr>
              <a:t>→　そこで、「映像と音声を記録して、仕事の様子を後から参照して顧客クレームの原因調査に活用するシステム」の提案をコンサルティング会社に要請した。</a:t>
            </a:r>
            <a:endParaRPr lang="en-US" altLang="ja-JP" sz="1600" b="0" dirty="0">
              <a:latin typeface="ＭＳ Ｐゴシック" panose="020B0600070205080204" pitchFamily="50" charset="-128"/>
              <a:ea typeface="ＭＳ Ｐゴシック" panose="020B0600070205080204" pitchFamily="50" charset="-128"/>
            </a:endParaRPr>
          </a:p>
          <a:p>
            <a:pPr marL="0" indent="0">
              <a:buFont typeface="Wingdings" panose="05000000000000000000" pitchFamily="2" charset="2"/>
              <a:buNone/>
            </a:pPr>
            <a:endParaRPr lang="en-US" altLang="ja-JP" sz="1400" b="0" dirty="0">
              <a:latin typeface="ＭＳ Ｐゴシック" panose="020B0600070205080204" pitchFamily="50" charset="-128"/>
              <a:ea typeface="ＭＳ Ｐゴシック" panose="020B0600070205080204" pitchFamily="50" charset="-128"/>
            </a:endParaRPr>
          </a:p>
          <a:p>
            <a:pPr marL="0" indent="0">
              <a:buFont typeface="Wingdings" panose="05000000000000000000" pitchFamily="2" charset="2"/>
              <a:buNone/>
            </a:pPr>
            <a:endParaRPr lang="en-US" altLang="ja-JP" sz="1400" b="0" dirty="0">
              <a:latin typeface="ＭＳ Ｐゴシック" panose="020B0600070205080204" pitchFamily="50" charset="-128"/>
              <a:ea typeface="ＭＳ Ｐゴシック" panose="020B0600070205080204" pitchFamily="50" charset="-128"/>
            </a:endParaRPr>
          </a:p>
          <a:p>
            <a:pPr marL="0" indent="0">
              <a:buFont typeface="Wingdings" panose="05000000000000000000" pitchFamily="2" charset="2"/>
              <a:buNone/>
            </a:pPr>
            <a:endParaRPr lang="en-US" altLang="ja-JP" sz="1400" b="0" dirty="0">
              <a:latin typeface="ＭＳ Ｐゴシック" panose="020B0600070205080204" pitchFamily="50" charset="-128"/>
              <a:ea typeface="ＭＳ Ｐゴシック" panose="020B0600070205080204" pitchFamily="50" charset="-128"/>
            </a:endParaRPr>
          </a:p>
        </p:txBody>
      </p:sp>
      <p:sp>
        <p:nvSpPr>
          <p:cNvPr id="15" name="テキスト ボックス 14">
            <a:extLst>
              <a:ext uri="{FF2B5EF4-FFF2-40B4-BE49-F238E27FC236}">
                <a16:creationId xmlns:a16="http://schemas.microsoft.com/office/drawing/2014/main" id="{705E8B86-20BC-44E8-A4B9-7668B8D610ED}"/>
              </a:ext>
            </a:extLst>
          </p:cNvPr>
          <p:cNvSpPr txBox="1"/>
          <p:nvPr/>
        </p:nvSpPr>
        <p:spPr>
          <a:xfrm>
            <a:off x="310309" y="4978070"/>
            <a:ext cx="3109563" cy="276999"/>
          </a:xfrm>
          <a:prstGeom prst="rect">
            <a:avLst/>
          </a:prstGeom>
          <a:solidFill>
            <a:srgbClr val="0070C0"/>
          </a:solidFill>
        </p:spPr>
        <p:txBody>
          <a:bodyPr wrap="square" lIns="36000" tIns="0" rIns="36000" bIns="0" rtlCol="0">
            <a:noAutofit/>
          </a:bodyPr>
          <a:lstStyle/>
          <a:p>
            <a:pPr algn="ctr"/>
            <a:r>
              <a:rPr kumimoji="1" lang="ja-JP" altLang="en-US" sz="1600" dirty="0">
                <a:solidFill>
                  <a:schemeClr val="bg1"/>
                </a:solidFill>
              </a:rPr>
              <a:t>解決に向けた動き（社長の初動）</a:t>
            </a:r>
          </a:p>
        </p:txBody>
      </p:sp>
    </p:spTree>
    <p:extLst>
      <p:ext uri="{BB962C8B-B14F-4D97-AF65-F5344CB8AC3E}">
        <p14:creationId xmlns:p14="http://schemas.microsoft.com/office/powerpoint/2010/main" val="1715221163"/>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8" name="正方形/長方形 7">
            <a:extLst>
              <a:ext uri="{FF2B5EF4-FFF2-40B4-BE49-F238E27FC236}">
                <a16:creationId xmlns:a16="http://schemas.microsoft.com/office/drawing/2014/main" id="{9BFCD2B4-8677-4830-A4B8-5D0494981D43}"/>
              </a:ext>
            </a:extLst>
          </p:cNvPr>
          <p:cNvSpPr/>
          <p:nvPr/>
        </p:nvSpPr>
        <p:spPr bwMode="auto">
          <a:xfrm>
            <a:off x="395536" y="3212976"/>
            <a:ext cx="3240360" cy="2160240"/>
          </a:xfrm>
          <a:prstGeom prst="rect">
            <a:avLst/>
          </a:prstGeom>
          <a:noFill/>
          <a:ln w="317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rgbClr val="FF99CC"/>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2400" b="1"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pic>
        <p:nvPicPr>
          <p:cNvPr id="6" name="図 5">
            <a:extLst>
              <a:ext uri="{FF2B5EF4-FFF2-40B4-BE49-F238E27FC236}">
                <a16:creationId xmlns:a16="http://schemas.microsoft.com/office/drawing/2014/main" id="{73BE75D4-53DF-4BF4-86CB-3CEEC5CB8A7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565246" y="3346641"/>
            <a:ext cx="576234" cy="611907"/>
          </a:xfrm>
          <a:prstGeom prst="rect">
            <a:avLst/>
          </a:prstGeom>
        </p:spPr>
      </p:pic>
      <p:pic>
        <p:nvPicPr>
          <p:cNvPr id="15" name="図 14">
            <a:extLst>
              <a:ext uri="{FF2B5EF4-FFF2-40B4-BE49-F238E27FC236}">
                <a16:creationId xmlns:a16="http://schemas.microsoft.com/office/drawing/2014/main" id="{B2AEDD9D-92D4-4BFF-9FDE-30F6EBEA404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04504" y="3419494"/>
            <a:ext cx="576235" cy="611907"/>
          </a:xfrm>
          <a:prstGeom prst="rect">
            <a:avLst/>
          </a:prstGeom>
        </p:spPr>
      </p:pic>
      <p:sp>
        <p:nvSpPr>
          <p:cNvPr id="10" name="正方形/長方形 9">
            <a:extLst>
              <a:ext uri="{FF2B5EF4-FFF2-40B4-BE49-F238E27FC236}">
                <a16:creationId xmlns:a16="http://schemas.microsoft.com/office/drawing/2014/main" id="{E805BB84-6FE0-4A7B-855A-C2302E0890EA}"/>
              </a:ext>
            </a:extLst>
          </p:cNvPr>
          <p:cNvSpPr/>
          <p:nvPr/>
        </p:nvSpPr>
        <p:spPr bwMode="auto">
          <a:xfrm>
            <a:off x="1043608" y="3522648"/>
            <a:ext cx="3240360" cy="2160240"/>
          </a:xfrm>
          <a:prstGeom prst="rect">
            <a:avLst/>
          </a:prstGeom>
          <a:solidFill>
            <a:schemeClr val="bg1"/>
          </a:solidFill>
          <a:ln w="317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2400" b="1"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4" name="タイトル 1">
            <a:extLst>
              <a:ext uri="{FF2B5EF4-FFF2-40B4-BE49-F238E27FC236}">
                <a16:creationId xmlns:a16="http://schemas.microsoft.com/office/drawing/2014/main" id="{C4E008F6-3AF2-4C77-A233-1F0CBE191A66}"/>
              </a:ext>
            </a:extLst>
          </p:cNvPr>
          <p:cNvSpPr txBox="1">
            <a:spLocks/>
          </p:cNvSpPr>
          <p:nvPr/>
        </p:nvSpPr>
        <p:spPr bwMode="auto">
          <a:xfrm>
            <a:off x="289572" y="188603"/>
            <a:ext cx="8848278"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kumimoji="1" sz="2800" kern="1200">
                <a:solidFill>
                  <a:schemeClr val="tx2"/>
                </a:solidFill>
                <a:latin typeface="+mj-lt"/>
                <a:ea typeface="+mj-ea"/>
                <a:cs typeface="+mj-cs"/>
              </a:defRPr>
            </a:lvl1pPr>
            <a:lvl2pPr algn="l" rtl="0" eaLnBrk="0" fontAlgn="base" hangingPunct="0">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2pPr>
            <a:lvl3pPr algn="l" rtl="0" eaLnBrk="0" fontAlgn="base" hangingPunct="0">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3pPr>
            <a:lvl4pPr algn="l" rtl="0" eaLnBrk="0" fontAlgn="base" hangingPunct="0">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4pPr>
            <a:lvl5pPr algn="l" rtl="0" eaLnBrk="0" fontAlgn="base" hangingPunct="0">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5pPr>
            <a:lvl6pPr marL="457200" algn="l" rtl="0" fontAlgn="base">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6pPr>
            <a:lvl7pPr marL="914400" algn="l" rtl="0" fontAlgn="base">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7pPr>
            <a:lvl8pPr marL="1371600" algn="l" rtl="0" fontAlgn="base">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8pPr>
            <a:lvl9pPr marL="1828800" algn="l" rtl="0" fontAlgn="base">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9pPr>
          </a:lstStyle>
          <a:p>
            <a:r>
              <a:rPr lang="ja-JP" altLang="en-US" b="0" dirty="0">
                <a:solidFill>
                  <a:srgbClr val="000000"/>
                </a:solidFill>
                <a:latin typeface="ＭＳ Ｐゴシック" panose="020B0600070205080204" pitchFamily="50" charset="-128"/>
                <a:ea typeface="ＭＳ Ｐゴシック" panose="020B0600070205080204" pitchFamily="50" charset="-128"/>
              </a:rPr>
              <a:t>ケースの前提：</a:t>
            </a:r>
            <a:r>
              <a:rPr lang="ja-JP" altLang="en-US" b="0" dirty="0">
                <a:latin typeface="ＭＳ Ｐゴシック" panose="020B0600070205080204" pitchFamily="50" charset="-128"/>
                <a:ea typeface="ＭＳ Ｐゴシック" panose="020B0600070205080204" pitchFamily="50" charset="-128"/>
              </a:rPr>
              <a:t>製品＋サービス（</a:t>
            </a:r>
            <a:r>
              <a:rPr lang="ja-JP" altLang="en-US" sz="2000" b="0" dirty="0">
                <a:latin typeface="ＭＳ Ｐゴシック" panose="020B0600070205080204" pitchFamily="50" charset="-128"/>
                <a:ea typeface="ＭＳ Ｐゴシック" panose="020B0600070205080204" pitchFamily="50" charset="-128"/>
              </a:rPr>
              <a:t>「</a:t>
            </a:r>
            <a:r>
              <a:rPr lang="en-US" altLang="ja-JP" sz="2000" b="0" dirty="0">
                <a:latin typeface="ＭＳ Ｐゴシック" panose="020B0600070205080204" pitchFamily="50" charset="-128"/>
                <a:ea typeface="ＭＳ Ｐゴシック" panose="020B0600070205080204" pitchFamily="50" charset="-128"/>
              </a:rPr>
              <a:t>Mary</a:t>
            </a:r>
            <a:r>
              <a:rPr lang="ja-JP" altLang="en-US" sz="2000" b="0" dirty="0">
                <a:latin typeface="ＭＳ Ｐゴシック" panose="020B0600070205080204" pitchFamily="50" charset="-128"/>
                <a:ea typeface="ＭＳ Ｐゴシック" panose="020B0600070205080204" pitchFamily="50" charset="-128"/>
              </a:rPr>
              <a:t>」</a:t>
            </a:r>
            <a:r>
              <a:rPr lang="ja-JP" altLang="en-US" b="0" dirty="0">
                <a:latin typeface="ＭＳ Ｐゴシック" panose="020B0600070205080204" pitchFamily="50" charset="-128"/>
                <a:ea typeface="ＭＳ Ｐゴシック" panose="020B0600070205080204" pitchFamily="50" charset="-128"/>
              </a:rPr>
              <a:t>）の基本機能</a:t>
            </a:r>
          </a:p>
        </p:txBody>
      </p:sp>
      <p:pic>
        <p:nvPicPr>
          <p:cNvPr id="7" name="図 6">
            <a:extLst>
              <a:ext uri="{FF2B5EF4-FFF2-40B4-BE49-F238E27FC236}">
                <a16:creationId xmlns:a16="http://schemas.microsoft.com/office/drawing/2014/main" id="{711D74EB-757C-451C-94E6-C8027D40347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047595" y="1021542"/>
            <a:ext cx="2521131" cy="1546642"/>
          </a:xfrm>
          <a:prstGeom prst="rect">
            <a:avLst/>
          </a:prstGeom>
        </p:spPr>
      </p:pic>
      <p:pic>
        <p:nvPicPr>
          <p:cNvPr id="11" name="図 10">
            <a:extLst>
              <a:ext uri="{FF2B5EF4-FFF2-40B4-BE49-F238E27FC236}">
                <a16:creationId xmlns:a16="http://schemas.microsoft.com/office/drawing/2014/main" id="{1FCD4BB7-3E49-4088-867C-C2780E091EC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35291" y="3708537"/>
            <a:ext cx="576235" cy="611907"/>
          </a:xfrm>
          <a:prstGeom prst="rect">
            <a:avLst/>
          </a:prstGeom>
        </p:spPr>
      </p:pic>
      <p:sp>
        <p:nvSpPr>
          <p:cNvPr id="12" name="正方形/長方形 11">
            <a:extLst>
              <a:ext uri="{FF2B5EF4-FFF2-40B4-BE49-F238E27FC236}">
                <a16:creationId xmlns:a16="http://schemas.microsoft.com/office/drawing/2014/main" id="{A7BB79AD-7643-4E42-B7EB-05A5C62162A5}"/>
              </a:ext>
            </a:extLst>
          </p:cNvPr>
          <p:cNvSpPr/>
          <p:nvPr/>
        </p:nvSpPr>
        <p:spPr bwMode="auto">
          <a:xfrm>
            <a:off x="2676559" y="4221088"/>
            <a:ext cx="3240360" cy="2160240"/>
          </a:xfrm>
          <a:prstGeom prst="rect">
            <a:avLst/>
          </a:prstGeom>
          <a:solidFill>
            <a:schemeClr val="bg1"/>
          </a:solidFill>
          <a:ln w="317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2400" b="1"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3" name="正方形/長方形 12">
            <a:extLst>
              <a:ext uri="{FF2B5EF4-FFF2-40B4-BE49-F238E27FC236}">
                <a16:creationId xmlns:a16="http://schemas.microsoft.com/office/drawing/2014/main" id="{B7EC0A94-2309-47BC-B03E-0A5280806063}"/>
              </a:ext>
            </a:extLst>
          </p:cNvPr>
          <p:cNvSpPr/>
          <p:nvPr/>
        </p:nvSpPr>
        <p:spPr bwMode="auto">
          <a:xfrm>
            <a:off x="5949841" y="1447890"/>
            <a:ext cx="2803440" cy="1546642"/>
          </a:xfrm>
          <a:prstGeom prst="rect">
            <a:avLst/>
          </a:prstGeom>
          <a:noFill/>
          <a:ln w="317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rgbClr val="FF99CC"/>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2400" b="1"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pic>
        <p:nvPicPr>
          <p:cNvPr id="14" name="図 13">
            <a:extLst>
              <a:ext uri="{FF2B5EF4-FFF2-40B4-BE49-F238E27FC236}">
                <a16:creationId xmlns:a16="http://schemas.microsoft.com/office/drawing/2014/main" id="{88AA285E-EFE5-4685-99C1-86A2935FF70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08167" y="4329260"/>
            <a:ext cx="576235" cy="611907"/>
          </a:xfrm>
          <a:prstGeom prst="rect">
            <a:avLst/>
          </a:prstGeom>
        </p:spPr>
      </p:pic>
      <p:pic>
        <p:nvPicPr>
          <p:cNvPr id="18" name="図 17">
            <a:extLst>
              <a:ext uri="{FF2B5EF4-FFF2-40B4-BE49-F238E27FC236}">
                <a16:creationId xmlns:a16="http://schemas.microsoft.com/office/drawing/2014/main" id="{B9FA933A-7037-4B88-BAA3-4285DAF095F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1439482" y="3681189"/>
            <a:ext cx="576234" cy="611907"/>
          </a:xfrm>
          <a:prstGeom prst="rect">
            <a:avLst/>
          </a:prstGeom>
        </p:spPr>
      </p:pic>
      <p:pic>
        <p:nvPicPr>
          <p:cNvPr id="21" name="図 20">
            <a:extLst>
              <a:ext uri="{FF2B5EF4-FFF2-40B4-BE49-F238E27FC236}">
                <a16:creationId xmlns:a16="http://schemas.microsoft.com/office/drawing/2014/main" id="{A8828078-3211-43B2-9ED2-F651124C131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2954222" y="4329261"/>
            <a:ext cx="576234" cy="611907"/>
          </a:xfrm>
          <a:prstGeom prst="rect">
            <a:avLst/>
          </a:prstGeom>
        </p:spPr>
      </p:pic>
      <p:pic>
        <p:nvPicPr>
          <p:cNvPr id="23" name="図 22">
            <a:extLst>
              <a:ext uri="{FF2B5EF4-FFF2-40B4-BE49-F238E27FC236}">
                <a16:creationId xmlns:a16="http://schemas.microsoft.com/office/drawing/2014/main" id="{E80BCFF8-8B17-45FA-956A-B21E04088ED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608167" y="5013175"/>
            <a:ext cx="1219451" cy="1044377"/>
          </a:xfrm>
          <a:prstGeom prst="rect">
            <a:avLst/>
          </a:prstGeom>
        </p:spPr>
      </p:pic>
      <p:sp>
        <p:nvSpPr>
          <p:cNvPr id="25" name="テキスト ボックス 24">
            <a:extLst>
              <a:ext uri="{FF2B5EF4-FFF2-40B4-BE49-F238E27FC236}">
                <a16:creationId xmlns:a16="http://schemas.microsoft.com/office/drawing/2014/main" id="{87B2FB47-DE5C-4498-815D-8397A39AF78F}"/>
              </a:ext>
            </a:extLst>
          </p:cNvPr>
          <p:cNvSpPr txBox="1"/>
          <p:nvPr/>
        </p:nvSpPr>
        <p:spPr>
          <a:xfrm>
            <a:off x="1843486" y="5682199"/>
            <a:ext cx="670974" cy="461665"/>
          </a:xfrm>
          <a:prstGeom prst="rect">
            <a:avLst/>
          </a:prstGeom>
          <a:noFill/>
        </p:spPr>
        <p:txBody>
          <a:bodyPr wrap="square" rtlCol="0">
            <a:spAutoFit/>
          </a:bodyPr>
          <a:lstStyle/>
          <a:p>
            <a:r>
              <a:rPr kumimoji="1" lang="ja-JP" altLang="en-US" dirty="0">
                <a:solidFill>
                  <a:srgbClr val="FF0000"/>
                </a:solidFill>
              </a:rPr>
              <a:t>・・・</a:t>
            </a:r>
          </a:p>
        </p:txBody>
      </p:sp>
      <p:pic>
        <p:nvPicPr>
          <p:cNvPr id="26" name="図 25">
            <a:extLst>
              <a:ext uri="{FF2B5EF4-FFF2-40B4-BE49-F238E27FC236}">
                <a16:creationId xmlns:a16="http://schemas.microsoft.com/office/drawing/2014/main" id="{4CF7DD24-CEC2-4022-9D4B-2FA9156F858C}"/>
              </a:ext>
            </a:extLst>
          </p:cNvPr>
          <p:cNvPicPr>
            <a:picLocks noChangeAspect="1"/>
          </p:cNvPicPr>
          <p:nvPr/>
        </p:nvPicPr>
        <p:blipFill>
          <a:blip r:embed="rId6"/>
          <a:stretch>
            <a:fillRect/>
          </a:stretch>
        </p:blipFill>
        <p:spPr>
          <a:xfrm>
            <a:off x="7614898" y="1441984"/>
            <a:ext cx="1163980" cy="1163980"/>
          </a:xfrm>
          <a:prstGeom prst="rect">
            <a:avLst/>
          </a:prstGeom>
        </p:spPr>
      </p:pic>
      <p:pic>
        <p:nvPicPr>
          <p:cNvPr id="27" name="図 26">
            <a:extLst>
              <a:ext uri="{FF2B5EF4-FFF2-40B4-BE49-F238E27FC236}">
                <a16:creationId xmlns:a16="http://schemas.microsoft.com/office/drawing/2014/main" id="{9F783464-186F-4A70-8186-DE99A053F573}"/>
              </a:ext>
            </a:extLst>
          </p:cNvPr>
          <p:cNvPicPr>
            <a:picLocks noChangeAspect="1"/>
          </p:cNvPicPr>
          <p:nvPr/>
        </p:nvPicPr>
        <p:blipFill>
          <a:blip r:embed="rId7"/>
          <a:stretch>
            <a:fillRect/>
          </a:stretch>
        </p:blipFill>
        <p:spPr>
          <a:xfrm>
            <a:off x="7096405" y="1664300"/>
            <a:ext cx="892318" cy="892318"/>
          </a:xfrm>
          <a:prstGeom prst="rect">
            <a:avLst/>
          </a:prstGeom>
        </p:spPr>
      </p:pic>
      <p:cxnSp>
        <p:nvCxnSpPr>
          <p:cNvPr id="29" name="直線コネクタ 28">
            <a:extLst>
              <a:ext uri="{FF2B5EF4-FFF2-40B4-BE49-F238E27FC236}">
                <a16:creationId xmlns:a16="http://schemas.microsoft.com/office/drawing/2014/main" id="{E734611E-8CDF-4EF8-935F-66B7F754BEFD}"/>
              </a:ext>
            </a:extLst>
          </p:cNvPr>
          <p:cNvCxnSpPr>
            <a:cxnSpLocks/>
          </p:cNvCxnSpPr>
          <p:nvPr/>
        </p:nvCxnSpPr>
        <p:spPr bwMode="auto">
          <a:xfrm>
            <a:off x="2128874" y="2975102"/>
            <a:ext cx="765238" cy="1194607"/>
          </a:xfrm>
          <a:prstGeom prst="line">
            <a:avLst/>
          </a:prstGeom>
          <a:noFill/>
          <a:ln>
            <a:noFill/>
          </a:ln>
          <a:effectLst/>
          <a:extLst>
            <a:ext uri="{909E8E84-426E-40DD-AFC4-6F175D3DCCD1}">
              <a14:hiddenFill xmlns:a14="http://schemas.microsoft.com/office/drawing/2010/main">
                <a:solidFill>
                  <a:srgbClr val="FF99CC"/>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 name="直線コネクタ 31">
            <a:extLst>
              <a:ext uri="{FF2B5EF4-FFF2-40B4-BE49-F238E27FC236}">
                <a16:creationId xmlns:a16="http://schemas.microsoft.com/office/drawing/2014/main" id="{5636D6E2-AC33-4B18-9FF5-ACB3EF953254}"/>
              </a:ext>
            </a:extLst>
          </p:cNvPr>
          <p:cNvCxnSpPr>
            <a:cxnSpLocks/>
            <a:stCxn id="8" idx="0"/>
            <a:endCxn id="7" idx="2"/>
          </p:cNvCxnSpPr>
          <p:nvPr/>
        </p:nvCxnSpPr>
        <p:spPr bwMode="auto">
          <a:xfrm flipV="1">
            <a:off x="2015716" y="2568184"/>
            <a:ext cx="1292445" cy="644792"/>
          </a:xfrm>
          <a:prstGeom prst="line">
            <a:avLst/>
          </a:prstGeom>
          <a:noFill/>
          <a:ln w="9525"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rgbClr val="FF99CC"/>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5" name="直線コネクタ 34">
            <a:extLst>
              <a:ext uri="{FF2B5EF4-FFF2-40B4-BE49-F238E27FC236}">
                <a16:creationId xmlns:a16="http://schemas.microsoft.com/office/drawing/2014/main" id="{2291C6DD-4D44-4167-A1C4-71588EFDB900}"/>
              </a:ext>
            </a:extLst>
          </p:cNvPr>
          <p:cNvCxnSpPr>
            <a:cxnSpLocks/>
            <a:stCxn id="10" idx="0"/>
            <a:endCxn id="7" idx="2"/>
          </p:cNvCxnSpPr>
          <p:nvPr/>
        </p:nvCxnSpPr>
        <p:spPr bwMode="auto">
          <a:xfrm flipV="1">
            <a:off x="2663788" y="2568184"/>
            <a:ext cx="644373" cy="954464"/>
          </a:xfrm>
          <a:prstGeom prst="line">
            <a:avLst/>
          </a:prstGeom>
          <a:noFill/>
          <a:ln w="9525"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rgbClr val="FF99CC"/>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8" name="直線コネクタ 37">
            <a:extLst>
              <a:ext uri="{FF2B5EF4-FFF2-40B4-BE49-F238E27FC236}">
                <a16:creationId xmlns:a16="http://schemas.microsoft.com/office/drawing/2014/main" id="{CA1B726E-D846-433E-8766-D058182644D1}"/>
              </a:ext>
            </a:extLst>
          </p:cNvPr>
          <p:cNvCxnSpPr>
            <a:cxnSpLocks/>
            <a:stCxn id="12" idx="0"/>
            <a:endCxn id="7" idx="2"/>
          </p:cNvCxnSpPr>
          <p:nvPr/>
        </p:nvCxnSpPr>
        <p:spPr bwMode="auto">
          <a:xfrm flipH="1" flipV="1">
            <a:off x="3308161" y="2568184"/>
            <a:ext cx="988578" cy="1652904"/>
          </a:xfrm>
          <a:prstGeom prst="line">
            <a:avLst/>
          </a:prstGeom>
          <a:noFill/>
          <a:ln w="9525"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rgbClr val="FF99CC"/>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8" name="直線コネクタ 47">
            <a:extLst>
              <a:ext uri="{FF2B5EF4-FFF2-40B4-BE49-F238E27FC236}">
                <a16:creationId xmlns:a16="http://schemas.microsoft.com/office/drawing/2014/main" id="{163DDC4A-6371-46A0-A712-2828D0A612FC}"/>
              </a:ext>
            </a:extLst>
          </p:cNvPr>
          <p:cNvCxnSpPr>
            <a:cxnSpLocks/>
            <a:stCxn id="13" idx="1"/>
            <a:endCxn id="7" idx="3"/>
          </p:cNvCxnSpPr>
          <p:nvPr/>
        </p:nvCxnSpPr>
        <p:spPr bwMode="auto">
          <a:xfrm flipH="1" flipV="1">
            <a:off x="4568726" y="1794863"/>
            <a:ext cx="1381115" cy="426348"/>
          </a:xfrm>
          <a:prstGeom prst="line">
            <a:avLst/>
          </a:prstGeom>
          <a:noFill/>
          <a:ln w="9525"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rgbClr val="FF99CC"/>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1" name="吹き出し: 円形 60">
            <a:extLst>
              <a:ext uri="{FF2B5EF4-FFF2-40B4-BE49-F238E27FC236}">
                <a16:creationId xmlns:a16="http://schemas.microsoft.com/office/drawing/2014/main" id="{B94EEFC9-AAC1-437A-984A-B75856EE077E}"/>
              </a:ext>
            </a:extLst>
          </p:cNvPr>
          <p:cNvSpPr/>
          <p:nvPr/>
        </p:nvSpPr>
        <p:spPr bwMode="auto">
          <a:xfrm>
            <a:off x="390719" y="1086126"/>
            <a:ext cx="1759166" cy="948615"/>
          </a:xfrm>
          <a:prstGeom prst="wedgeEllipseCallout">
            <a:avLst>
              <a:gd name="adj1" fmla="val 79887"/>
              <a:gd name="adj2" fmla="val 57766"/>
            </a:avLst>
          </a:prstGeom>
          <a:noFill/>
          <a:ln w="317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99CC"/>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noAutofit/>
          </a:bodyPr>
          <a:lstStyle/>
          <a:p>
            <a:pPr algn="ctr" eaLnBrk="1" hangingPunct="1"/>
            <a:r>
              <a:rPr lang="ja-JP" altLang="en-US" sz="1400" dirty="0"/>
              <a:t>クラウド</a:t>
            </a:r>
            <a:r>
              <a:rPr lang="ja-JP" altLang="en-US" sz="1100" dirty="0"/>
              <a:t>上で多拠点</a:t>
            </a:r>
            <a:r>
              <a:rPr kumimoji="1" lang="ja-JP" altLang="en-US" sz="1100" b="1" i="0" u="none" strike="noStrike" cap="none" normalizeH="0" baseline="0" dirty="0">
                <a:ln>
                  <a:noFill/>
                </a:ln>
                <a:effectLst/>
                <a:latin typeface="Arial" panose="020B0604020202020204" pitchFamily="34" charset="0"/>
                <a:ea typeface="ＭＳ Ｐゴシック" panose="020B0600070205080204" pitchFamily="50" charset="-128"/>
              </a:rPr>
              <a:t>の映像・音声記録を管理</a:t>
            </a:r>
          </a:p>
        </p:txBody>
      </p:sp>
      <p:sp>
        <p:nvSpPr>
          <p:cNvPr id="62" name="吹き出し: 円形 61">
            <a:extLst>
              <a:ext uri="{FF2B5EF4-FFF2-40B4-BE49-F238E27FC236}">
                <a16:creationId xmlns:a16="http://schemas.microsoft.com/office/drawing/2014/main" id="{92370CE8-856E-4BC2-B684-1CC58C4E9CCC}"/>
              </a:ext>
            </a:extLst>
          </p:cNvPr>
          <p:cNvSpPr/>
          <p:nvPr/>
        </p:nvSpPr>
        <p:spPr bwMode="auto">
          <a:xfrm>
            <a:off x="5827617" y="4743283"/>
            <a:ext cx="3131979" cy="1710053"/>
          </a:xfrm>
          <a:prstGeom prst="wedgeEllipseCallout">
            <a:avLst>
              <a:gd name="adj1" fmla="val -59838"/>
              <a:gd name="adj2" fmla="val -16207"/>
            </a:avLst>
          </a:prstGeom>
          <a:solidFill>
            <a:schemeClr val="bg1"/>
          </a:solidFill>
          <a:ln w="3175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400" b="1" i="0" u="none" strike="noStrike" cap="none" normalizeH="0" baseline="0" dirty="0">
                <a:ln>
                  <a:noFill/>
                </a:ln>
                <a:effectLst/>
                <a:latin typeface="ＭＳ Ｐゴシック" panose="020B0600070205080204" pitchFamily="50" charset="-128"/>
              </a:rPr>
              <a:t>拠点</a:t>
            </a:r>
            <a:r>
              <a:rPr kumimoji="1" lang="ja-JP" altLang="en-US" sz="1100" b="1" i="0" u="none" strike="noStrike" cap="none" normalizeH="0" baseline="0" dirty="0">
                <a:ln>
                  <a:noFill/>
                </a:ln>
                <a:effectLst/>
                <a:latin typeface="ＭＳ Ｐゴシック" panose="020B0600070205080204" pitchFamily="50" charset="-128"/>
              </a:rPr>
              <a:t>ごとの機能</a:t>
            </a:r>
            <a:endParaRPr kumimoji="1" lang="en-US" altLang="ja-JP" sz="1100" b="1" i="0" u="none" strike="noStrike" cap="none" normalizeH="0" baseline="0" dirty="0">
              <a:ln>
                <a:noFill/>
              </a:ln>
              <a:effectLst/>
              <a:latin typeface="ＭＳ Ｐゴシック" panose="020B0600070205080204" pitchFamily="50" charset="-128"/>
            </a:endParaRPr>
          </a:p>
          <a:p>
            <a:pPr marL="0" marR="0" indent="0" defTabSz="914400" rtl="0" eaLnBrk="1" fontAlgn="base" latinLnBrk="0" hangingPunct="1">
              <a:lnSpc>
                <a:spcPct val="100000"/>
              </a:lnSpc>
              <a:spcBef>
                <a:spcPct val="0"/>
              </a:spcBef>
              <a:spcAft>
                <a:spcPct val="0"/>
              </a:spcAft>
              <a:buClrTx/>
              <a:buSzTx/>
              <a:buFontTx/>
              <a:buNone/>
              <a:tabLst/>
            </a:pPr>
            <a:r>
              <a:rPr lang="ja-JP" altLang="en-US" sz="1100" dirty="0">
                <a:latin typeface="ＭＳ Ｐゴシック" panose="020B0600070205080204" pitchFamily="50" charset="-128"/>
              </a:rPr>
              <a:t>・拠点の動画・音声記録</a:t>
            </a:r>
            <a:endParaRPr lang="en-US" altLang="ja-JP" sz="1100" dirty="0">
              <a:latin typeface="ＭＳ Ｐゴシック" panose="020B0600070205080204" pitchFamily="50" charset="-128"/>
            </a:endParaRPr>
          </a:p>
          <a:p>
            <a:pPr marL="0" marR="0" indent="0" defTabSz="914400" rtl="0" eaLnBrk="1" fontAlgn="base" latinLnBrk="0" hangingPunct="1">
              <a:lnSpc>
                <a:spcPct val="100000"/>
              </a:lnSpc>
              <a:spcBef>
                <a:spcPct val="0"/>
              </a:spcBef>
              <a:spcAft>
                <a:spcPct val="0"/>
              </a:spcAft>
              <a:buClrTx/>
              <a:buSzTx/>
              <a:buFontTx/>
              <a:buNone/>
              <a:tabLst/>
            </a:pPr>
            <a:r>
              <a:rPr lang="ja-JP" altLang="en-US" sz="1100" dirty="0">
                <a:latin typeface="ＭＳ Ｐゴシック" panose="020B0600070205080204" pitchFamily="50" charset="-128"/>
              </a:rPr>
              <a:t>・拠点内でのデータ参照</a:t>
            </a:r>
            <a:endParaRPr lang="en-US" altLang="ja-JP" sz="1100" dirty="0">
              <a:latin typeface="ＭＳ Ｐゴシック" panose="020B0600070205080204" pitchFamily="50" charset="-128"/>
            </a:endParaRPr>
          </a:p>
          <a:p>
            <a:pPr marL="0" marR="0" indent="0" defTabSz="914400" rtl="0" eaLnBrk="1" fontAlgn="base" latinLnBrk="0" hangingPunct="1">
              <a:lnSpc>
                <a:spcPct val="100000"/>
              </a:lnSpc>
              <a:spcBef>
                <a:spcPct val="0"/>
              </a:spcBef>
              <a:spcAft>
                <a:spcPct val="0"/>
              </a:spcAft>
              <a:buClrTx/>
              <a:buSzTx/>
              <a:buFontTx/>
              <a:buNone/>
              <a:tabLst/>
            </a:pPr>
            <a:r>
              <a:rPr kumimoji="1" lang="ja-JP" altLang="en-US" sz="1100" b="1" i="0" u="none" strike="noStrike" cap="none" normalizeH="0" baseline="0" dirty="0">
                <a:ln>
                  <a:noFill/>
                </a:ln>
                <a:effectLst/>
                <a:latin typeface="ＭＳ Ｐゴシック" panose="020B0600070205080204" pitchFamily="50" charset="-128"/>
              </a:rPr>
              <a:t>・データ管理機能（保存・削除）</a:t>
            </a:r>
            <a:endParaRPr kumimoji="1" lang="en-US" altLang="ja-JP" sz="1100" b="1" i="0" u="none" strike="noStrike" cap="none" normalizeH="0" baseline="0" dirty="0">
              <a:ln>
                <a:noFill/>
              </a:ln>
              <a:effectLst/>
              <a:latin typeface="ＭＳ Ｐゴシック" panose="020B0600070205080204" pitchFamily="50" charset="-128"/>
            </a:endParaRPr>
          </a:p>
          <a:p>
            <a:pPr marL="0" marR="0" indent="0" defTabSz="914400" rtl="0" eaLnBrk="1" fontAlgn="base" latinLnBrk="0" hangingPunct="1">
              <a:lnSpc>
                <a:spcPct val="100000"/>
              </a:lnSpc>
              <a:spcBef>
                <a:spcPct val="0"/>
              </a:spcBef>
              <a:spcAft>
                <a:spcPct val="0"/>
              </a:spcAft>
              <a:buClrTx/>
              <a:buSzTx/>
              <a:buFontTx/>
              <a:buNone/>
              <a:tabLst/>
            </a:pPr>
            <a:r>
              <a:rPr lang="ja-JP" altLang="en-US" sz="1100" dirty="0">
                <a:latin typeface="ＭＳ Ｐゴシック" panose="020B0600070205080204" pitchFamily="50" charset="-128"/>
              </a:rPr>
              <a:t>・参照権制限</a:t>
            </a:r>
            <a:endParaRPr kumimoji="1" lang="en-US" altLang="ja-JP" sz="1100" b="1" i="0" u="none" strike="noStrike" cap="none" normalizeH="0" baseline="0" dirty="0">
              <a:ln>
                <a:noFill/>
              </a:ln>
              <a:effectLst/>
              <a:latin typeface="ＭＳ Ｐゴシック" panose="020B0600070205080204" pitchFamily="50" charset="-128"/>
            </a:endParaRPr>
          </a:p>
          <a:p>
            <a:pPr marL="0" marR="0" indent="0" defTabSz="914400" rtl="0" eaLnBrk="1" fontAlgn="base" latinLnBrk="0" hangingPunct="1">
              <a:lnSpc>
                <a:spcPct val="100000"/>
              </a:lnSpc>
              <a:spcBef>
                <a:spcPct val="0"/>
              </a:spcBef>
              <a:spcAft>
                <a:spcPct val="0"/>
              </a:spcAft>
              <a:buClrTx/>
              <a:buSzTx/>
              <a:buFontTx/>
              <a:buNone/>
              <a:tabLst/>
            </a:pPr>
            <a:r>
              <a:rPr kumimoji="1" lang="ja-JP" altLang="en-US" sz="1100" b="1" i="0" u="none" strike="noStrike" cap="none" normalizeH="0" baseline="0" dirty="0">
                <a:ln>
                  <a:noFill/>
                </a:ln>
                <a:effectLst/>
                <a:latin typeface="ＭＳ Ｐゴシック" panose="020B0600070205080204" pitchFamily="50" charset="-128"/>
              </a:rPr>
              <a:t>・クラウドへのデータ送信</a:t>
            </a:r>
            <a:endParaRPr kumimoji="1" lang="en-US" altLang="ja-JP" sz="1100" b="1" i="0" u="none" strike="noStrike" cap="none" normalizeH="0" baseline="0" dirty="0">
              <a:ln>
                <a:noFill/>
              </a:ln>
              <a:effectLst/>
              <a:latin typeface="ＭＳ Ｐゴシック" panose="020B0600070205080204" pitchFamily="50" charset="-128"/>
            </a:endParaRPr>
          </a:p>
          <a:p>
            <a:pPr marL="0" marR="0" indent="0" defTabSz="914400" rtl="0" eaLnBrk="1" fontAlgn="base" latinLnBrk="0" hangingPunct="1">
              <a:lnSpc>
                <a:spcPct val="100000"/>
              </a:lnSpc>
              <a:spcBef>
                <a:spcPct val="0"/>
              </a:spcBef>
              <a:spcAft>
                <a:spcPct val="0"/>
              </a:spcAft>
              <a:buClrTx/>
              <a:buSzTx/>
              <a:buFontTx/>
              <a:buNone/>
              <a:tabLst/>
            </a:pPr>
            <a:r>
              <a:rPr lang="ja-JP" altLang="en-US" sz="1100" dirty="0">
                <a:latin typeface="ＭＳ Ｐゴシック" panose="020B0600070205080204" pitchFamily="50" charset="-128"/>
              </a:rPr>
              <a:t>等</a:t>
            </a:r>
            <a:endParaRPr kumimoji="1" lang="ja-JP" altLang="en-US" sz="1100" b="1" i="0" u="none" strike="noStrike" cap="none" normalizeH="0" baseline="0" dirty="0">
              <a:ln>
                <a:noFill/>
              </a:ln>
              <a:effectLst/>
              <a:latin typeface="ＭＳ Ｐゴシック" panose="020B0600070205080204" pitchFamily="50" charset="-128"/>
            </a:endParaRPr>
          </a:p>
        </p:txBody>
      </p:sp>
      <p:sp>
        <p:nvSpPr>
          <p:cNvPr id="63" name="四角形: 角を丸くする 62">
            <a:extLst>
              <a:ext uri="{FF2B5EF4-FFF2-40B4-BE49-F238E27FC236}">
                <a16:creationId xmlns:a16="http://schemas.microsoft.com/office/drawing/2014/main" id="{A0534025-349D-48A7-B865-F995EC24E37E}"/>
              </a:ext>
            </a:extLst>
          </p:cNvPr>
          <p:cNvSpPr/>
          <p:nvPr/>
        </p:nvSpPr>
        <p:spPr bwMode="auto">
          <a:xfrm>
            <a:off x="289572" y="5264335"/>
            <a:ext cx="670975" cy="306467"/>
          </a:xfrm>
          <a:prstGeom prst="roundRect">
            <a:avLst/>
          </a:prstGeom>
          <a:solidFill>
            <a:schemeClr val="bg1"/>
          </a:solidFill>
          <a:ln w="317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200" b="1" i="0" u="none" strike="noStrike" cap="none" normalizeH="0" baseline="0" dirty="0">
                <a:ln>
                  <a:noFill/>
                </a:ln>
                <a:solidFill>
                  <a:schemeClr val="tx1"/>
                </a:solidFill>
                <a:effectLst/>
                <a:latin typeface="Arial" panose="020B0604020202020204" pitchFamily="34" charset="0"/>
                <a:ea typeface="ＭＳ Ｐゴシック" panose="020B0600070205080204" pitchFamily="50" charset="-128"/>
              </a:rPr>
              <a:t>拠点１</a:t>
            </a:r>
          </a:p>
        </p:txBody>
      </p:sp>
      <p:sp>
        <p:nvSpPr>
          <p:cNvPr id="65" name="四角形: 角を丸くする 64">
            <a:extLst>
              <a:ext uri="{FF2B5EF4-FFF2-40B4-BE49-F238E27FC236}">
                <a16:creationId xmlns:a16="http://schemas.microsoft.com/office/drawing/2014/main" id="{3A00F3A4-42C4-4361-9247-25CEEAAE7D0A}"/>
              </a:ext>
            </a:extLst>
          </p:cNvPr>
          <p:cNvSpPr/>
          <p:nvPr/>
        </p:nvSpPr>
        <p:spPr bwMode="auto">
          <a:xfrm>
            <a:off x="950303" y="5506881"/>
            <a:ext cx="670975" cy="306467"/>
          </a:xfrm>
          <a:prstGeom prst="roundRect">
            <a:avLst/>
          </a:prstGeom>
          <a:solidFill>
            <a:schemeClr val="bg1"/>
          </a:solidFill>
          <a:ln w="317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200" b="1" i="0" u="none" strike="noStrike" cap="none" normalizeH="0" baseline="0" dirty="0">
                <a:ln>
                  <a:noFill/>
                </a:ln>
                <a:solidFill>
                  <a:schemeClr val="tx1"/>
                </a:solidFill>
                <a:effectLst/>
                <a:latin typeface="Arial" panose="020B0604020202020204" pitchFamily="34" charset="0"/>
                <a:ea typeface="ＭＳ Ｐゴシック" panose="020B0600070205080204" pitchFamily="50" charset="-128"/>
              </a:rPr>
              <a:t>拠点</a:t>
            </a:r>
            <a:r>
              <a:rPr kumimoji="1" lang="en-US" altLang="ja-JP" sz="1200" b="1" i="0" u="none" strike="noStrike" cap="none" normalizeH="0" baseline="0" dirty="0">
                <a:ln>
                  <a:noFill/>
                </a:ln>
                <a:solidFill>
                  <a:schemeClr val="tx1"/>
                </a:solidFill>
                <a:effectLst/>
                <a:latin typeface="Arial" panose="020B0604020202020204" pitchFamily="34" charset="0"/>
                <a:ea typeface="ＭＳ Ｐゴシック" panose="020B0600070205080204" pitchFamily="50" charset="-128"/>
              </a:rPr>
              <a:t>2</a:t>
            </a:r>
            <a:endParaRPr kumimoji="1" lang="ja-JP" altLang="en-US" sz="1200" b="1" i="0" u="none" strike="noStrike" cap="none" normalizeH="0" baseline="0" dirty="0">
              <a:ln>
                <a:noFill/>
              </a:ln>
              <a:solidFill>
                <a:schemeClr val="tx1"/>
              </a:solidFill>
              <a:effectLst/>
              <a:latin typeface="Arial" panose="020B0604020202020204" pitchFamily="34" charset="0"/>
              <a:ea typeface="ＭＳ Ｐゴシック" panose="020B0600070205080204" pitchFamily="50" charset="-128"/>
            </a:endParaRPr>
          </a:p>
        </p:txBody>
      </p:sp>
      <p:sp>
        <p:nvSpPr>
          <p:cNvPr id="66" name="四角形: 角を丸くする 65">
            <a:extLst>
              <a:ext uri="{FF2B5EF4-FFF2-40B4-BE49-F238E27FC236}">
                <a16:creationId xmlns:a16="http://schemas.microsoft.com/office/drawing/2014/main" id="{A8125EB2-A6C3-486C-8D84-6A89EB723287}"/>
              </a:ext>
            </a:extLst>
          </p:cNvPr>
          <p:cNvSpPr/>
          <p:nvPr/>
        </p:nvSpPr>
        <p:spPr bwMode="auto">
          <a:xfrm>
            <a:off x="2557133" y="6221776"/>
            <a:ext cx="1663654" cy="306467"/>
          </a:xfrm>
          <a:prstGeom prst="roundRect">
            <a:avLst/>
          </a:prstGeom>
          <a:solidFill>
            <a:schemeClr val="bg1"/>
          </a:solidFill>
          <a:ln w="317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200" b="1" i="0" u="none" strike="noStrike" cap="none" normalizeH="0" baseline="0" dirty="0">
                <a:ln>
                  <a:noFill/>
                </a:ln>
                <a:solidFill>
                  <a:schemeClr val="tx1"/>
                </a:solidFill>
                <a:effectLst/>
                <a:latin typeface="Arial" panose="020B0604020202020204" pitchFamily="34" charset="0"/>
                <a:ea typeface="ＭＳ Ｐゴシック" panose="020B0600070205080204" pitchFamily="50" charset="-128"/>
              </a:rPr>
              <a:t>拠点</a:t>
            </a:r>
            <a:r>
              <a:rPr kumimoji="1" lang="en-US" altLang="ja-JP" sz="1200" b="1" i="0" u="none" strike="noStrike" cap="none" normalizeH="0" baseline="0" dirty="0">
                <a:ln>
                  <a:noFill/>
                </a:ln>
                <a:solidFill>
                  <a:schemeClr val="tx1"/>
                </a:solidFill>
                <a:effectLst/>
                <a:latin typeface="Arial" panose="020B0604020202020204" pitchFamily="34" charset="0"/>
                <a:ea typeface="ＭＳ Ｐゴシック" panose="020B0600070205080204" pitchFamily="50" charset="-128"/>
              </a:rPr>
              <a:t>n</a:t>
            </a:r>
            <a:r>
              <a:rPr kumimoji="1" lang="ja-JP" altLang="en-US" sz="1200" b="1" i="0" u="none" strike="noStrike" cap="none" normalizeH="0" baseline="0" dirty="0">
                <a:ln>
                  <a:noFill/>
                </a:ln>
                <a:solidFill>
                  <a:schemeClr val="tx1"/>
                </a:solidFill>
                <a:effectLst/>
                <a:latin typeface="Arial" panose="020B0604020202020204" pitchFamily="34" charset="0"/>
                <a:ea typeface="ＭＳ Ｐゴシック" panose="020B0600070205080204" pitchFamily="50" charset="-128"/>
              </a:rPr>
              <a:t>：Ａ社では店舗</a:t>
            </a:r>
            <a:endParaRPr kumimoji="1" lang="en-US" altLang="ja-JP" sz="1200" b="1" i="0" u="none" strike="noStrike" cap="none" normalizeH="0" baseline="0" dirty="0">
              <a:ln>
                <a:noFill/>
              </a:ln>
              <a:solidFill>
                <a:schemeClr val="tx1"/>
              </a:solidFill>
              <a:effectLst/>
              <a:latin typeface="Arial" panose="020B0604020202020204" pitchFamily="34" charset="0"/>
              <a:ea typeface="ＭＳ Ｐゴシック" panose="020B0600070205080204" pitchFamily="50" charset="-128"/>
            </a:endParaRPr>
          </a:p>
        </p:txBody>
      </p:sp>
      <p:sp>
        <p:nvSpPr>
          <p:cNvPr id="67" name="テキスト ボックス 66">
            <a:extLst>
              <a:ext uri="{FF2B5EF4-FFF2-40B4-BE49-F238E27FC236}">
                <a16:creationId xmlns:a16="http://schemas.microsoft.com/office/drawing/2014/main" id="{32011BBB-0BF9-4AA9-90E5-E5DEAF19793C}"/>
              </a:ext>
            </a:extLst>
          </p:cNvPr>
          <p:cNvSpPr txBox="1"/>
          <p:nvPr/>
        </p:nvSpPr>
        <p:spPr>
          <a:xfrm>
            <a:off x="3805016" y="4522555"/>
            <a:ext cx="576235" cy="369332"/>
          </a:xfrm>
          <a:prstGeom prst="rect">
            <a:avLst/>
          </a:prstGeom>
          <a:noFill/>
        </p:spPr>
        <p:txBody>
          <a:bodyPr wrap="square" rtlCol="0">
            <a:spAutoFit/>
          </a:bodyPr>
          <a:lstStyle/>
          <a:p>
            <a:r>
              <a:rPr kumimoji="1" lang="ja-JP" altLang="en-US" sz="1800" dirty="0"/>
              <a:t>・・・</a:t>
            </a:r>
          </a:p>
        </p:txBody>
      </p:sp>
      <p:sp>
        <p:nvSpPr>
          <p:cNvPr id="68" name="吹き出し: 円形 67">
            <a:extLst>
              <a:ext uri="{FF2B5EF4-FFF2-40B4-BE49-F238E27FC236}">
                <a16:creationId xmlns:a16="http://schemas.microsoft.com/office/drawing/2014/main" id="{3EF51F1A-7937-499D-928E-0204449B6950}"/>
              </a:ext>
            </a:extLst>
          </p:cNvPr>
          <p:cNvSpPr/>
          <p:nvPr/>
        </p:nvSpPr>
        <p:spPr bwMode="auto">
          <a:xfrm>
            <a:off x="5904148" y="3058200"/>
            <a:ext cx="3055449" cy="1464355"/>
          </a:xfrm>
          <a:prstGeom prst="wedgeEllipseCallout">
            <a:avLst>
              <a:gd name="adj1" fmla="val -2809"/>
              <a:gd name="adj2" fmla="val -53802"/>
            </a:avLst>
          </a:prstGeom>
          <a:solidFill>
            <a:schemeClr val="bg1"/>
          </a:solidFill>
          <a:ln w="317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400" b="0" i="0" u="none" strike="noStrike" cap="none" normalizeH="0" baseline="0" dirty="0">
                <a:ln>
                  <a:noFill/>
                </a:ln>
                <a:effectLst/>
                <a:latin typeface="ＭＳ Ｐゴシック" panose="020B0600070205080204" pitchFamily="50" charset="-128"/>
              </a:rPr>
              <a:t>中央拠点</a:t>
            </a:r>
            <a:r>
              <a:rPr kumimoji="1" lang="ja-JP" altLang="en-US" sz="1100" b="1" i="0" u="none" strike="noStrike" cap="none" normalizeH="0" baseline="0" dirty="0">
                <a:ln>
                  <a:noFill/>
                </a:ln>
                <a:effectLst/>
                <a:latin typeface="ＭＳ Ｐゴシック" panose="020B0600070205080204" pitchFamily="50" charset="-128"/>
              </a:rPr>
              <a:t>での機能</a:t>
            </a:r>
            <a:endParaRPr kumimoji="1" lang="en-US" altLang="ja-JP" sz="1100" b="1" i="0" u="none" strike="noStrike" cap="none" normalizeH="0" baseline="0" dirty="0">
              <a:ln>
                <a:noFill/>
              </a:ln>
              <a:effectLst/>
              <a:latin typeface="ＭＳ Ｐゴシック" panose="020B0600070205080204" pitchFamily="50" charset="-128"/>
            </a:endParaRPr>
          </a:p>
          <a:p>
            <a:pPr eaLnBrk="1" hangingPunct="1"/>
            <a:r>
              <a:rPr lang="ja-JP" altLang="en-US" sz="1100" dirty="0">
                <a:latin typeface="ＭＳ Ｐゴシック" panose="020B0600070205080204" pitchFamily="50" charset="-128"/>
              </a:rPr>
              <a:t>・クラウド上データ参照</a:t>
            </a:r>
            <a:endParaRPr lang="en-US" altLang="ja-JP" sz="1100" dirty="0">
              <a:latin typeface="ＭＳ Ｐゴシック" panose="020B0600070205080204" pitchFamily="50" charset="-128"/>
            </a:endParaRPr>
          </a:p>
          <a:p>
            <a:pPr eaLnBrk="1" hangingPunct="1"/>
            <a:r>
              <a:rPr lang="ja-JP" altLang="en-US" sz="1100" dirty="0">
                <a:latin typeface="ＭＳ Ｐゴシック" panose="020B0600070205080204" pitchFamily="50" charset="-128"/>
              </a:rPr>
              <a:t>・拠点のデータ参照</a:t>
            </a:r>
            <a:endParaRPr lang="en-US" altLang="ja-JP" sz="1100" dirty="0">
              <a:latin typeface="ＭＳ Ｐゴシック" panose="020B0600070205080204" pitchFamily="50" charset="-128"/>
            </a:endParaRPr>
          </a:p>
          <a:p>
            <a:pPr marL="0" marR="0" indent="0" defTabSz="914400" rtl="0" eaLnBrk="1" fontAlgn="base" latinLnBrk="0" hangingPunct="1">
              <a:lnSpc>
                <a:spcPct val="100000"/>
              </a:lnSpc>
              <a:spcBef>
                <a:spcPct val="0"/>
              </a:spcBef>
              <a:spcAft>
                <a:spcPct val="0"/>
              </a:spcAft>
              <a:buClrTx/>
              <a:buSzTx/>
              <a:buFontTx/>
              <a:buNone/>
              <a:tabLst/>
            </a:pPr>
            <a:r>
              <a:rPr kumimoji="1" lang="ja-JP" altLang="en-US" sz="1100" b="1" i="0" u="none" strike="noStrike" cap="none" normalizeH="0" baseline="0" dirty="0">
                <a:ln>
                  <a:noFill/>
                </a:ln>
                <a:effectLst/>
                <a:latin typeface="ＭＳ Ｐゴシック" panose="020B0600070205080204" pitchFamily="50" charset="-128"/>
              </a:rPr>
              <a:t>・</a:t>
            </a:r>
            <a:r>
              <a:rPr lang="ja-JP" altLang="en-US" sz="1100" dirty="0">
                <a:latin typeface="ＭＳ Ｐゴシック" panose="020B0600070205080204" pitchFamily="50" charset="-128"/>
              </a:rPr>
              <a:t>データ編集・取出し</a:t>
            </a:r>
            <a:r>
              <a:rPr lang="en-US" altLang="ja-JP" sz="1100" dirty="0">
                <a:latin typeface="ＭＳ Ｐゴシック" panose="020B0600070205080204" pitchFamily="50" charset="-128"/>
              </a:rPr>
              <a:t>(</a:t>
            </a:r>
            <a:r>
              <a:rPr lang="ja-JP" altLang="en-US" sz="1100" dirty="0">
                <a:latin typeface="ＭＳ Ｐゴシック" panose="020B0600070205080204" pitchFamily="50" charset="-128"/>
              </a:rPr>
              <a:t>証拠用）</a:t>
            </a:r>
            <a:endParaRPr kumimoji="1" lang="en-US" altLang="ja-JP" sz="1100" b="1" i="0" u="none" strike="noStrike" cap="none" normalizeH="0" baseline="0" dirty="0">
              <a:ln>
                <a:noFill/>
              </a:ln>
              <a:effectLst/>
              <a:latin typeface="ＭＳ Ｐゴシック" panose="020B0600070205080204" pitchFamily="50" charset="-128"/>
            </a:endParaRPr>
          </a:p>
          <a:p>
            <a:pPr marL="0" marR="0" indent="0" defTabSz="914400" rtl="0" eaLnBrk="1" fontAlgn="base" latinLnBrk="0" hangingPunct="1">
              <a:lnSpc>
                <a:spcPct val="100000"/>
              </a:lnSpc>
              <a:spcBef>
                <a:spcPct val="0"/>
              </a:spcBef>
              <a:spcAft>
                <a:spcPct val="0"/>
              </a:spcAft>
              <a:buClrTx/>
              <a:buSzTx/>
              <a:buFontTx/>
              <a:buNone/>
              <a:tabLst/>
            </a:pPr>
            <a:r>
              <a:rPr lang="ja-JP" altLang="en-US" sz="1100" dirty="0">
                <a:latin typeface="ＭＳ Ｐゴシック" panose="020B0600070205080204" pitchFamily="50" charset="-128"/>
              </a:rPr>
              <a:t>・データ管理の操作（保存・削除）</a:t>
            </a:r>
            <a:endParaRPr kumimoji="1" lang="en-US" altLang="ja-JP" sz="1100" b="1" i="0" u="none" strike="noStrike" cap="none" normalizeH="0" baseline="0" dirty="0">
              <a:ln>
                <a:noFill/>
              </a:ln>
              <a:effectLst/>
              <a:latin typeface="ＭＳ Ｐゴシック" panose="020B0600070205080204" pitchFamily="50" charset="-128"/>
            </a:endParaRPr>
          </a:p>
        </p:txBody>
      </p:sp>
      <p:sp>
        <p:nvSpPr>
          <p:cNvPr id="73" name="テキスト ボックス 72">
            <a:extLst>
              <a:ext uri="{FF2B5EF4-FFF2-40B4-BE49-F238E27FC236}">
                <a16:creationId xmlns:a16="http://schemas.microsoft.com/office/drawing/2014/main" id="{FB2BB887-972F-483B-876D-6EAC48E5B1F1}"/>
              </a:ext>
            </a:extLst>
          </p:cNvPr>
          <p:cNvSpPr txBox="1"/>
          <p:nvPr/>
        </p:nvSpPr>
        <p:spPr>
          <a:xfrm>
            <a:off x="2754320" y="5435978"/>
            <a:ext cx="1656514" cy="707886"/>
          </a:xfrm>
          <a:prstGeom prst="rect">
            <a:avLst/>
          </a:prstGeom>
          <a:noFill/>
          <a:ln>
            <a:solidFill>
              <a:srgbClr val="FF0000"/>
            </a:solidFill>
            <a:prstDash val="sysDot"/>
          </a:ln>
        </p:spPr>
        <p:txBody>
          <a:bodyPr wrap="square" rtlCol="0">
            <a:spAutoFit/>
          </a:bodyPr>
          <a:lstStyle/>
          <a:p>
            <a:r>
              <a:rPr kumimoji="1" lang="ja-JP" altLang="en-US" sz="800" dirty="0">
                <a:latin typeface="ＭＳ Ｐゴシック" panose="020B0600070205080204" pitchFamily="50" charset="-128"/>
              </a:rPr>
              <a:t>構成：</a:t>
            </a:r>
            <a:endParaRPr kumimoji="1" lang="en-US" altLang="ja-JP" sz="800" dirty="0">
              <a:latin typeface="ＭＳ Ｐゴシック" panose="020B0600070205080204" pitchFamily="50" charset="-128"/>
            </a:endParaRPr>
          </a:p>
          <a:p>
            <a:r>
              <a:rPr kumimoji="1" lang="ja-JP" altLang="en-US" sz="800" dirty="0">
                <a:latin typeface="ＭＳ Ｐゴシック" panose="020B0600070205080204" pitchFamily="50" charset="-128"/>
              </a:rPr>
              <a:t>・ＰＣ（機器・ソフトとも推奨構成）</a:t>
            </a:r>
            <a:endParaRPr kumimoji="1" lang="en-US" altLang="ja-JP" sz="800" dirty="0">
              <a:latin typeface="ＭＳ Ｐゴシック" panose="020B0600070205080204" pitchFamily="50" charset="-128"/>
            </a:endParaRPr>
          </a:p>
          <a:p>
            <a:r>
              <a:rPr lang="ja-JP" altLang="en-US" sz="800" dirty="0">
                <a:latin typeface="ＭＳ Ｐゴシック" panose="020B0600070205080204" pitchFamily="50" charset="-128"/>
              </a:rPr>
              <a:t>・</a:t>
            </a:r>
            <a:r>
              <a:rPr kumimoji="1" lang="ja-JP" altLang="en-US" sz="800" dirty="0">
                <a:latin typeface="ＭＳ Ｐゴシック" panose="020B0600070205080204" pitchFamily="50" charset="-128"/>
              </a:rPr>
              <a:t>カメラ＆録音機（指定機種）</a:t>
            </a:r>
            <a:endParaRPr kumimoji="1" lang="en-US" altLang="ja-JP" sz="800" dirty="0">
              <a:latin typeface="ＭＳ Ｐゴシック" panose="020B0600070205080204" pitchFamily="50" charset="-128"/>
            </a:endParaRPr>
          </a:p>
          <a:p>
            <a:r>
              <a:rPr lang="ja-JP" altLang="en-US" sz="800" dirty="0">
                <a:latin typeface="ＭＳ Ｐゴシック" panose="020B0600070205080204" pitchFamily="50" charset="-128"/>
              </a:rPr>
              <a:t>・店内ＬＡＮ（</a:t>
            </a:r>
            <a:r>
              <a:rPr lang="en-US" altLang="ja-JP" sz="800" dirty="0" err="1">
                <a:latin typeface="ＭＳ Ｐゴシック" panose="020B0600070205080204" pitchFamily="50" charset="-128"/>
              </a:rPr>
              <a:t>wifi</a:t>
            </a:r>
            <a:r>
              <a:rPr lang="en-US" altLang="ja-JP" sz="800" dirty="0">
                <a:latin typeface="ＭＳ Ｐゴシック" panose="020B0600070205080204" pitchFamily="50" charset="-128"/>
              </a:rPr>
              <a:t>)</a:t>
            </a:r>
          </a:p>
          <a:p>
            <a:r>
              <a:rPr lang="ja-JP" altLang="en-US" sz="800" dirty="0">
                <a:latin typeface="ＭＳ Ｐゴシック" panose="020B0600070205080204" pitchFamily="50" charset="-128"/>
              </a:rPr>
              <a:t>・ネットワーク</a:t>
            </a:r>
            <a:r>
              <a:rPr lang="en-US" altLang="ja-JP" sz="800" dirty="0">
                <a:latin typeface="ＭＳ Ｐゴシック" panose="020B0600070205080204" pitchFamily="50" charset="-128"/>
              </a:rPr>
              <a:t>( internet</a:t>
            </a:r>
            <a:r>
              <a:rPr lang="ja-JP" altLang="en-US" sz="800" dirty="0">
                <a:latin typeface="ＭＳ Ｐゴシック" panose="020B0600070205080204" pitchFamily="50" charset="-128"/>
              </a:rPr>
              <a:t>接続環境）</a:t>
            </a:r>
            <a:endParaRPr lang="en-US" altLang="ja-JP" sz="800" dirty="0">
              <a:latin typeface="ＭＳ Ｐゴシック" panose="020B0600070205080204" pitchFamily="50" charset="-128"/>
            </a:endParaRPr>
          </a:p>
        </p:txBody>
      </p:sp>
      <p:sp>
        <p:nvSpPr>
          <p:cNvPr id="74" name="四角形: 角を丸くする 73">
            <a:extLst>
              <a:ext uri="{FF2B5EF4-FFF2-40B4-BE49-F238E27FC236}">
                <a16:creationId xmlns:a16="http://schemas.microsoft.com/office/drawing/2014/main" id="{ADF4EE2E-D880-4E1F-94C8-1440EFFB396C}"/>
              </a:ext>
            </a:extLst>
          </p:cNvPr>
          <p:cNvSpPr/>
          <p:nvPr/>
        </p:nvSpPr>
        <p:spPr bwMode="auto">
          <a:xfrm>
            <a:off x="6521535" y="1225335"/>
            <a:ext cx="1866365" cy="306467"/>
          </a:xfrm>
          <a:prstGeom prst="roundRect">
            <a:avLst/>
          </a:prstGeom>
          <a:solidFill>
            <a:schemeClr val="bg1"/>
          </a:solidFill>
          <a:ln w="317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200" b="1" i="0" u="none" strike="noStrike" cap="none" normalizeH="0" baseline="0" dirty="0">
                <a:ln>
                  <a:noFill/>
                </a:ln>
                <a:solidFill>
                  <a:schemeClr val="tx1"/>
                </a:solidFill>
                <a:effectLst/>
                <a:latin typeface="Arial" panose="020B0604020202020204" pitchFamily="34" charset="0"/>
                <a:ea typeface="ＭＳ Ｐゴシック" panose="020B0600070205080204" pitchFamily="50" charset="-128"/>
              </a:rPr>
              <a:t>中央拠点：Ａ社では本社</a:t>
            </a:r>
          </a:p>
        </p:txBody>
      </p:sp>
      <p:sp>
        <p:nvSpPr>
          <p:cNvPr id="75" name="テキスト ボックス 74">
            <a:extLst>
              <a:ext uri="{FF2B5EF4-FFF2-40B4-BE49-F238E27FC236}">
                <a16:creationId xmlns:a16="http://schemas.microsoft.com/office/drawing/2014/main" id="{E480F721-B13B-451D-AB52-6FDF5AD808A9}"/>
              </a:ext>
            </a:extLst>
          </p:cNvPr>
          <p:cNvSpPr txBox="1"/>
          <p:nvPr/>
        </p:nvSpPr>
        <p:spPr>
          <a:xfrm>
            <a:off x="2699792" y="4877786"/>
            <a:ext cx="1453285" cy="577081"/>
          </a:xfrm>
          <a:prstGeom prst="rect">
            <a:avLst/>
          </a:prstGeom>
          <a:noFill/>
        </p:spPr>
        <p:txBody>
          <a:bodyPr wrap="square" rtlCol="0">
            <a:spAutoFit/>
          </a:bodyPr>
          <a:lstStyle/>
          <a:p>
            <a:r>
              <a:rPr kumimoji="1" lang="ja-JP" altLang="en-US" sz="1050" dirty="0"/>
              <a:t>ビデオカメラ</a:t>
            </a:r>
            <a:endParaRPr kumimoji="1" lang="en-US" altLang="ja-JP" sz="1050" dirty="0"/>
          </a:p>
          <a:p>
            <a:r>
              <a:rPr lang="ja-JP" altLang="en-US" sz="1050" dirty="0"/>
              <a:t>（焦点・角度固定</a:t>
            </a:r>
            <a:endParaRPr lang="en-US" altLang="ja-JP" sz="1050" dirty="0"/>
          </a:p>
          <a:p>
            <a:r>
              <a:rPr kumimoji="1" lang="ja-JP" altLang="en-US" sz="1050" dirty="0"/>
              <a:t>　録音機付き</a:t>
            </a:r>
            <a:r>
              <a:rPr kumimoji="1" lang="ja-JP" altLang="en-US" sz="1050" dirty="0">
                <a:solidFill>
                  <a:srgbClr val="FF0000"/>
                </a:solidFill>
              </a:rPr>
              <a:t>*</a:t>
            </a:r>
            <a:r>
              <a:rPr kumimoji="1" lang="ja-JP" altLang="en-US" sz="1050" dirty="0"/>
              <a:t>）</a:t>
            </a:r>
          </a:p>
        </p:txBody>
      </p:sp>
      <p:sp>
        <p:nvSpPr>
          <p:cNvPr id="78" name="テキスト ボックス 77">
            <a:extLst>
              <a:ext uri="{FF2B5EF4-FFF2-40B4-BE49-F238E27FC236}">
                <a16:creationId xmlns:a16="http://schemas.microsoft.com/office/drawing/2014/main" id="{5E80F553-FA7F-42EB-9D9F-9DD594247C93}"/>
              </a:ext>
            </a:extLst>
          </p:cNvPr>
          <p:cNvSpPr txBox="1"/>
          <p:nvPr/>
        </p:nvSpPr>
        <p:spPr>
          <a:xfrm>
            <a:off x="4418963" y="5940657"/>
            <a:ext cx="1530877" cy="377026"/>
          </a:xfrm>
          <a:prstGeom prst="rect">
            <a:avLst/>
          </a:prstGeom>
          <a:noFill/>
        </p:spPr>
        <p:txBody>
          <a:bodyPr wrap="square" rtlCol="0">
            <a:spAutoFit/>
          </a:bodyPr>
          <a:lstStyle/>
          <a:p>
            <a:r>
              <a:rPr kumimoji="1" lang="ja-JP" altLang="en-US" sz="1050" dirty="0"/>
              <a:t>ノートＰＣ</a:t>
            </a:r>
            <a:endParaRPr kumimoji="1" lang="en-US" altLang="ja-JP" sz="1050" dirty="0"/>
          </a:p>
          <a:p>
            <a:r>
              <a:rPr kumimoji="1" lang="ja-JP" altLang="en-US" sz="800" dirty="0"/>
              <a:t>　（参照</a:t>
            </a:r>
            <a:r>
              <a:rPr lang="ja-JP" altLang="en-US" sz="800" dirty="0"/>
              <a:t>・操作・データ保存用）</a:t>
            </a:r>
            <a:endParaRPr kumimoji="1" lang="ja-JP" altLang="en-US" sz="800" dirty="0"/>
          </a:p>
        </p:txBody>
      </p:sp>
      <p:sp>
        <p:nvSpPr>
          <p:cNvPr id="79" name="テキスト ボックス 78">
            <a:extLst>
              <a:ext uri="{FF2B5EF4-FFF2-40B4-BE49-F238E27FC236}">
                <a16:creationId xmlns:a16="http://schemas.microsoft.com/office/drawing/2014/main" id="{73B2E6BD-105C-4DF1-939C-0365D08F9E80}"/>
              </a:ext>
            </a:extLst>
          </p:cNvPr>
          <p:cNvSpPr txBox="1"/>
          <p:nvPr/>
        </p:nvSpPr>
        <p:spPr>
          <a:xfrm>
            <a:off x="7096405" y="2505137"/>
            <a:ext cx="1530877" cy="415498"/>
          </a:xfrm>
          <a:prstGeom prst="rect">
            <a:avLst/>
          </a:prstGeom>
          <a:noFill/>
        </p:spPr>
        <p:txBody>
          <a:bodyPr wrap="square" rtlCol="0">
            <a:spAutoFit/>
          </a:bodyPr>
          <a:lstStyle/>
          <a:p>
            <a:r>
              <a:rPr kumimoji="1" lang="ja-JP" altLang="en-US" sz="1050" dirty="0"/>
              <a:t>ＰＣ</a:t>
            </a:r>
            <a:endParaRPr kumimoji="1" lang="en-US" altLang="ja-JP" sz="1050" dirty="0"/>
          </a:p>
          <a:p>
            <a:r>
              <a:rPr kumimoji="1" lang="ja-JP" altLang="en-US" sz="1050" dirty="0"/>
              <a:t>　（参照</a:t>
            </a:r>
            <a:r>
              <a:rPr lang="ja-JP" altLang="en-US" sz="1050" dirty="0"/>
              <a:t>・データ編集用）</a:t>
            </a:r>
            <a:endParaRPr kumimoji="1" lang="ja-JP" altLang="en-US" sz="1050" dirty="0"/>
          </a:p>
        </p:txBody>
      </p:sp>
      <p:pic>
        <p:nvPicPr>
          <p:cNvPr id="81" name="図 80">
            <a:extLst>
              <a:ext uri="{FF2B5EF4-FFF2-40B4-BE49-F238E27FC236}">
                <a16:creationId xmlns:a16="http://schemas.microsoft.com/office/drawing/2014/main" id="{4C9904AA-ABAE-46D6-BBEC-0C422D4A35F1}"/>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flipH="1">
            <a:off x="6120326" y="1577848"/>
            <a:ext cx="492541" cy="523033"/>
          </a:xfrm>
          <a:prstGeom prst="rect">
            <a:avLst/>
          </a:prstGeom>
        </p:spPr>
      </p:pic>
      <p:sp>
        <p:nvSpPr>
          <p:cNvPr id="82" name="テキスト ボックス 81">
            <a:extLst>
              <a:ext uri="{FF2B5EF4-FFF2-40B4-BE49-F238E27FC236}">
                <a16:creationId xmlns:a16="http://schemas.microsoft.com/office/drawing/2014/main" id="{B52E6060-1BA2-47AA-87E0-F64242D33F1A}"/>
              </a:ext>
            </a:extLst>
          </p:cNvPr>
          <p:cNvSpPr txBox="1"/>
          <p:nvPr/>
        </p:nvSpPr>
        <p:spPr>
          <a:xfrm>
            <a:off x="5990291" y="2166169"/>
            <a:ext cx="1158015" cy="415498"/>
          </a:xfrm>
          <a:prstGeom prst="rect">
            <a:avLst/>
          </a:prstGeom>
          <a:noFill/>
        </p:spPr>
        <p:txBody>
          <a:bodyPr wrap="square" rtlCol="0">
            <a:spAutoFit/>
          </a:bodyPr>
          <a:lstStyle/>
          <a:p>
            <a:r>
              <a:rPr kumimoji="1" lang="ja-JP" altLang="en-US" sz="1050" dirty="0"/>
              <a:t>ビデオカメラ</a:t>
            </a:r>
            <a:endParaRPr kumimoji="1" lang="en-US" altLang="ja-JP" sz="1050" dirty="0"/>
          </a:p>
          <a:p>
            <a:r>
              <a:rPr lang="ja-JP" altLang="en-US" sz="1050" dirty="0"/>
              <a:t>（</a:t>
            </a:r>
            <a:r>
              <a:rPr kumimoji="1" lang="ja-JP" altLang="en-US" sz="1050" dirty="0"/>
              <a:t>録画・録音機）</a:t>
            </a:r>
          </a:p>
        </p:txBody>
      </p:sp>
      <p:sp>
        <p:nvSpPr>
          <p:cNvPr id="83" name="テキスト ボックス 82">
            <a:extLst>
              <a:ext uri="{FF2B5EF4-FFF2-40B4-BE49-F238E27FC236}">
                <a16:creationId xmlns:a16="http://schemas.microsoft.com/office/drawing/2014/main" id="{8CA079E2-2485-493D-AE0F-CA37FBF7C331}"/>
              </a:ext>
            </a:extLst>
          </p:cNvPr>
          <p:cNvSpPr txBox="1"/>
          <p:nvPr/>
        </p:nvSpPr>
        <p:spPr>
          <a:xfrm>
            <a:off x="436281" y="6009907"/>
            <a:ext cx="1742692" cy="507831"/>
          </a:xfrm>
          <a:prstGeom prst="rect">
            <a:avLst/>
          </a:prstGeom>
          <a:noFill/>
        </p:spPr>
        <p:txBody>
          <a:bodyPr wrap="square" rtlCol="0">
            <a:spAutoFit/>
          </a:bodyPr>
          <a:lstStyle/>
          <a:p>
            <a:r>
              <a:rPr kumimoji="1" lang="ja-JP" altLang="en-US" sz="900" dirty="0"/>
              <a:t>注：カメラと独立の録音機を複数台設置できる。録音機は据え置きタイプと装着タイプがある。</a:t>
            </a:r>
          </a:p>
        </p:txBody>
      </p:sp>
      <p:sp>
        <p:nvSpPr>
          <p:cNvPr id="3" name="吹き出し: 角を丸めた四角形 2">
            <a:extLst>
              <a:ext uri="{FF2B5EF4-FFF2-40B4-BE49-F238E27FC236}">
                <a16:creationId xmlns:a16="http://schemas.microsoft.com/office/drawing/2014/main" id="{79AAB008-38DB-4A74-A68D-2DB3DE7B30EF}"/>
              </a:ext>
            </a:extLst>
          </p:cNvPr>
          <p:cNvSpPr/>
          <p:nvPr/>
        </p:nvSpPr>
        <p:spPr bwMode="auto">
          <a:xfrm>
            <a:off x="118373" y="2599811"/>
            <a:ext cx="2192602" cy="441599"/>
          </a:xfrm>
          <a:prstGeom prst="wedgeRoundRectCallout">
            <a:avLst>
              <a:gd name="adj1" fmla="val -12305"/>
              <a:gd name="adj2" fmla="val 70952"/>
              <a:gd name="adj3" fmla="val 16667"/>
            </a:avLst>
          </a:prstGeom>
          <a:noFill/>
          <a:ln w="317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rgbClr val="FF99CC"/>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en-US" altLang="ja-JP" sz="1000" b="1" i="0" u="none" strike="noStrike" cap="none" normalizeH="0" baseline="0" dirty="0">
                <a:ln>
                  <a:noFill/>
                </a:ln>
                <a:solidFill>
                  <a:schemeClr val="tx1"/>
                </a:solidFill>
                <a:effectLst/>
                <a:latin typeface="ＭＳ Ｐゴシック" panose="020B0600070205080204" pitchFamily="50" charset="-128"/>
              </a:rPr>
              <a:t>1</a:t>
            </a:r>
            <a:r>
              <a:rPr lang="ja-JP" altLang="en-US" sz="1000" dirty="0">
                <a:latin typeface="ＭＳ Ｐゴシック" panose="020B0600070205080204" pitchFamily="50" charset="-128"/>
              </a:rPr>
              <a:t>店舗お試し用貸し出しあり</a:t>
            </a:r>
            <a:r>
              <a:rPr kumimoji="1" lang="ja-JP" altLang="en-US" sz="1000" b="1" i="0" u="none" strike="noStrike" cap="none" normalizeH="0" baseline="0" dirty="0">
                <a:ln>
                  <a:noFill/>
                </a:ln>
                <a:solidFill>
                  <a:schemeClr val="tx1"/>
                </a:solidFill>
                <a:effectLst/>
                <a:latin typeface="ＭＳ Ｐゴシック" panose="020B0600070205080204" pitchFamily="50" charset="-128"/>
              </a:rPr>
              <a:t>（有償だが本採用時に相応の値引きあり）</a:t>
            </a:r>
          </a:p>
        </p:txBody>
      </p:sp>
    </p:spTree>
    <p:extLst>
      <p:ext uri="{BB962C8B-B14F-4D97-AF65-F5344CB8AC3E}">
        <p14:creationId xmlns:p14="http://schemas.microsoft.com/office/powerpoint/2010/main" val="951612948"/>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FFF0C23C-648A-4122-B994-200F26842984}"/>
              </a:ext>
            </a:extLst>
          </p:cNvPr>
          <p:cNvSpPr>
            <a:spLocks noGrp="1"/>
          </p:cNvSpPr>
          <p:nvPr>
            <p:ph idx="1"/>
          </p:nvPr>
        </p:nvSpPr>
        <p:spPr>
          <a:xfrm>
            <a:off x="359532" y="693465"/>
            <a:ext cx="8424936" cy="5741988"/>
          </a:xfrm>
        </p:spPr>
        <p:txBody>
          <a:bodyPr/>
          <a:lstStyle/>
          <a:p>
            <a:pPr>
              <a:buClrTx/>
            </a:pPr>
            <a:r>
              <a:rPr lang="ja-JP" altLang="en-US" sz="1600" dirty="0">
                <a:latin typeface="ＭＳ Ｐゴシック" panose="020B0600070205080204" pitchFamily="50" charset="-128"/>
                <a:ea typeface="ＭＳ Ｐゴシック" panose="020B0600070205080204" pitchFamily="50" charset="-128"/>
              </a:rPr>
              <a:t>拠点側</a:t>
            </a:r>
            <a:r>
              <a:rPr kumimoji="1" lang="ja-JP" altLang="en-US" sz="1600" dirty="0">
                <a:latin typeface="ＭＳ Ｐゴシック" panose="020B0600070205080204" pitchFamily="50" charset="-128"/>
                <a:ea typeface="ＭＳ Ｐゴシック" panose="020B0600070205080204" pitchFamily="50" charset="-128"/>
              </a:rPr>
              <a:t>基本機能（＋サポートサービス）</a:t>
            </a:r>
            <a:endParaRPr kumimoji="1" lang="en-US" altLang="ja-JP" sz="1600" dirty="0">
              <a:latin typeface="ＭＳ Ｐゴシック" panose="020B0600070205080204" pitchFamily="50" charset="-128"/>
              <a:ea typeface="ＭＳ Ｐゴシック" panose="020B0600070205080204" pitchFamily="50" charset="-128"/>
            </a:endParaRPr>
          </a:p>
          <a:p>
            <a:pPr lvl="1">
              <a:buClrTx/>
            </a:pPr>
            <a:r>
              <a:rPr lang="ja-JP" altLang="en-US" sz="1400" dirty="0">
                <a:latin typeface="ＭＳ Ｐゴシック" panose="020B0600070205080204" pitchFamily="50" charset="-128"/>
                <a:ea typeface="ＭＳ Ｐゴシック" panose="020B0600070205080204" pitchFamily="50" charset="-128"/>
              </a:rPr>
              <a:t>録画・録音の開始終了機能（タイマ設定、</a:t>
            </a:r>
            <a:r>
              <a:rPr lang="en-US" altLang="ja-JP" sz="1400" dirty="0">
                <a:latin typeface="ＭＳ Ｐゴシック" panose="020B0600070205080204" pitchFamily="50" charset="-128"/>
                <a:ea typeface="ＭＳ Ｐゴシック" panose="020B0600070205080204" pitchFamily="50" charset="-128"/>
              </a:rPr>
              <a:t>PC</a:t>
            </a:r>
            <a:r>
              <a:rPr lang="ja-JP" altLang="en-US" sz="1400" dirty="0">
                <a:latin typeface="ＭＳ Ｐゴシック" panose="020B0600070205080204" pitchFamily="50" charset="-128"/>
                <a:ea typeface="ＭＳ Ｐゴシック" panose="020B0600070205080204" pitchFamily="50" charset="-128"/>
              </a:rPr>
              <a:t>から操作での制御）　と記録データの</a:t>
            </a:r>
            <a:r>
              <a:rPr lang="en-US" altLang="ja-JP" sz="1400" dirty="0">
                <a:latin typeface="ＭＳ Ｐゴシック" panose="020B0600070205080204" pitchFamily="50" charset="-128"/>
                <a:ea typeface="ＭＳ Ｐゴシック" panose="020B0600070205080204" pitchFamily="50" charset="-128"/>
              </a:rPr>
              <a:t>PC</a:t>
            </a:r>
            <a:r>
              <a:rPr lang="ja-JP" altLang="en-US" sz="1400" dirty="0">
                <a:latin typeface="ＭＳ Ｐゴシック" panose="020B0600070205080204" pitchFamily="50" charset="-128"/>
                <a:ea typeface="ＭＳ Ｐゴシック" panose="020B0600070205080204" pitchFamily="50" charset="-128"/>
              </a:rPr>
              <a:t>上への保存</a:t>
            </a:r>
            <a:endParaRPr lang="en-US" altLang="ja-JP" sz="1400" dirty="0">
              <a:latin typeface="ＭＳ Ｐゴシック" panose="020B0600070205080204" pitchFamily="50" charset="-128"/>
              <a:ea typeface="ＭＳ Ｐゴシック" panose="020B0600070205080204" pitchFamily="50" charset="-128"/>
            </a:endParaRPr>
          </a:p>
          <a:p>
            <a:pPr lvl="1">
              <a:buClrTx/>
            </a:pPr>
            <a:r>
              <a:rPr lang="ja-JP" altLang="en-US" sz="1400" dirty="0">
                <a:latin typeface="ＭＳ Ｐゴシック" panose="020B0600070205080204" pitchFamily="50" charset="-128"/>
                <a:ea typeface="ＭＳ Ｐゴシック" panose="020B0600070205080204" pitchFamily="50" charset="-128"/>
              </a:rPr>
              <a:t>録画・録音と並行でＰＣから参照する機能　（カメラと録音機を指定して映像と音声を合成して再生。時刻指定で参照開始時点を指定。早回し、巻き戻しの機能は</a:t>
            </a:r>
            <a:r>
              <a:rPr lang="ja-JP" altLang="en-US" sz="1400" dirty="0" err="1">
                <a:latin typeface="ＭＳ Ｐゴシック" panose="020B0600070205080204" pitchFamily="50" charset="-128"/>
                <a:ea typeface="ＭＳ Ｐゴシック" panose="020B0600070205080204" pitchFamily="50" charset="-128"/>
              </a:rPr>
              <a:t>無し</a:t>
            </a:r>
            <a:r>
              <a:rPr lang="ja-JP" altLang="en-US" sz="1400" dirty="0">
                <a:latin typeface="ＭＳ Ｐゴシック" panose="020B0600070205080204" pitchFamily="50" charset="-128"/>
                <a:ea typeface="ＭＳ Ｐゴシック" panose="020B0600070205080204" pitchFamily="50" charset="-128"/>
              </a:rPr>
              <a:t>。）</a:t>
            </a:r>
            <a:endParaRPr lang="en-US" altLang="ja-JP" sz="1400" dirty="0">
              <a:latin typeface="ＭＳ Ｐゴシック" panose="020B0600070205080204" pitchFamily="50" charset="-128"/>
              <a:ea typeface="ＭＳ Ｐゴシック" panose="020B0600070205080204" pitchFamily="50" charset="-128"/>
            </a:endParaRPr>
          </a:p>
          <a:p>
            <a:pPr lvl="1">
              <a:buClrTx/>
            </a:pPr>
            <a:r>
              <a:rPr lang="ja-JP" altLang="en-US" sz="1400" dirty="0">
                <a:latin typeface="ＭＳ Ｐゴシック" panose="020B0600070205080204" pitchFamily="50" charset="-128"/>
                <a:ea typeface="ＭＳ Ｐゴシック" panose="020B0600070205080204" pitchFamily="50" charset="-128"/>
              </a:rPr>
              <a:t>保存データの設定期間に基づく自動削除機能（設定、設定変更はＰＣから操作で可能）</a:t>
            </a:r>
            <a:endParaRPr lang="en-US" altLang="ja-JP" sz="1400" dirty="0">
              <a:latin typeface="ＭＳ Ｐゴシック" panose="020B0600070205080204" pitchFamily="50" charset="-128"/>
              <a:ea typeface="ＭＳ Ｐゴシック" panose="020B0600070205080204" pitchFamily="50" charset="-128"/>
            </a:endParaRPr>
          </a:p>
          <a:p>
            <a:pPr lvl="1">
              <a:buClrTx/>
            </a:pPr>
            <a:r>
              <a:rPr lang="ja-JP" altLang="en-US" sz="1400" dirty="0">
                <a:latin typeface="ＭＳ Ｐゴシック" panose="020B0600070205080204" pitchFamily="50" charset="-128"/>
                <a:ea typeface="ＭＳ Ｐゴシック" panose="020B0600070205080204" pitchFamily="50" charset="-128"/>
              </a:rPr>
              <a:t>画像・音声データの参照ログ記録機能、データ改ざん防止機能</a:t>
            </a:r>
            <a:endParaRPr lang="en-US" altLang="ja-JP" sz="1400" dirty="0">
              <a:latin typeface="ＭＳ Ｐゴシック" panose="020B0600070205080204" pitchFamily="50" charset="-128"/>
              <a:ea typeface="ＭＳ Ｐゴシック" panose="020B0600070205080204" pitchFamily="50" charset="-128"/>
            </a:endParaRPr>
          </a:p>
          <a:p>
            <a:pPr lvl="1">
              <a:buClrTx/>
            </a:pPr>
            <a:r>
              <a:rPr lang="ja-JP" altLang="en-US" sz="1400" dirty="0">
                <a:latin typeface="ＭＳ Ｐゴシック" panose="020B0600070205080204" pitchFamily="50" charset="-128"/>
                <a:ea typeface="ＭＳ Ｐゴシック" panose="020B0600070205080204" pitchFamily="50" charset="-128"/>
              </a:rPr>
              <a:t>画像・音声データのプライバシーモード照会機能（音声を変更、顔を覆って隠す等）</a:t>
            </a:r>
            <a:endParaRPr lang="en-US" altLang="ja-JP" sz="1400" dirty="0">
              <a:latin typeface="ＭＳ Ｐゴシック" panose="020B0600070205080204" pitchFamily="50" charset="-128"/>
              <a:ea typeface="ＭＳ Ｐゴシック" panose="020B0600070205080204" pitchFamily="50" charset="-128"/>
            </a:endParaRPr>
          </a:p>
          <a:p>
            <a:pPr lvl="1">
              <a:buClrTx/>
            </a:pPr>
            <a:r>
              <a:rPr lang="ja-JP" altLang="en-US" sz="1400" dirty="0">
                <a:latin typeface="ＭＳ Ｐゴシック" panose="020B0600070205080204" pitchFamily="50" charset="-128"/>
                <a:ea typeface="ＭＳ Ｐゴシック" panose="020B0600070205080204" pitchFamily="50" charset="-128"/>
              </a:rPr>
              <a:t>操作、又はタイマ設定にしたがってクラウド上へデータをアップロードする機能</a:t>
            </a:r>
            <a:endParaRPr lang="en-US" altLang="ja-JP" sz="1400" dirty="0">
              <a:latin typeface="ＭＳ Ｐゴシック" panose="020B0600070205080204" pitchFamily="50" charset="-128"/>
              <a:ea typeface="ＭＳ Ｐゴシック" panose="020B0600070205080204" pitchFamily="50" charset="-128"/>
            </a:endParaRPr>
          </a:p>
          <a:p>
            <a:pPr lvl="1">
              <a:buClrTx/>
            </a:pPr>
            <a:r>
              <a:rPr lang="ja-JP" altLang="en-US" sz="1400" dirty="0">
                <a:latin typeface="ＭＳ Ｐゴシック" panose="020B0600070205080204" pitchFamily="50" charset="-128"/>
                <a:ea typeface="ＭＳ Ｐゴシック" panose="020B0600070205080204" pitchFamily="50" charset="-128"/>
              </a:rPr>
              <a:t>初期設置、初期設定、定期保守</a:t>
            </a:r>
            <a:endParaRPr lang="en-US" altLang="ja-JP" sz="1400" dirty="0">
              <a:latin typeface="ＭＳ Ｐゴシック" panose="020B0600070205080204" pitchFamily="50" charset="-128"/>
              <a:ea typeface="ＭＳ Ｐゴシック" panose="020B0600070205080204" pitchFamily="50" charset="-128"/>
            </a:endParaRPr>
          </a:p>
          <a:p>
            <a:pPr>
              <a:buClrTx/>
            </a:pPr>
            <a:r>
              <a:rPr lang="ja-JP" altLang="en-US" sz="1600" dirty="0">
                <a:latin typeface="ＭＳ Ｐゴシック" panose="020B0600070205080204" pitchFamily="50" charset="-128"/>
                <a:ea typeface="ＭＳ Ｐゴシック" panose="020B0600070205080204" pitchFamily="50" charset="-128"/>
              </a:rPr>
              <a:t>本社基本機能（＋サポートサービス）</a:t>
            </a:r>
            <a:endParaRPr lang="en-US" altLang="ja-JP" sz="1600" dirty="0">
              <a:latin typeface="ＭＳ Ｐゴシック" panose="020B0600070205080204" pitchFamily="50" charset="-128"/>
              <a:ea typeface="ＭＳ Ｐゴシック" panose="020B0600070205080204" pitchFamily="50" charset="-128"/>
            </a:endParaRPr>
          </a:p>
          <a:p>
            <a:pPr lvl="1">
              <a:buClrTx/>
            </a:pPr>
            <a:r>
              <a:rPr lang="ja-JP" altLang="en-US" sz="1400" dirty="0">
                <a:latin typeface="ＭＳ Ｐゴシック" panose="020B0600070205080204" pitchFamily="50" charset="-128"/>
                <a:ea typeface="ＭＳ Ｐゴシック" panose="020B0600070205080204" pitchFamily="50" charset="-128"/>
              </a:rPr>
              <a:t>クラウド上へアップロード済のデータを本社のＰＣで参照する機能（店、カメラ、録音機を指定して映像と音声を合成して再生。時刻指定で参照開始時点を指定。早回し、巻き戻しは無し）</a:t>
            </a:r>
            <a:endParaRPr lang="en-US" altLang="ja-JP" sz="1400" dirty="0">
              <a:latin typeface="ＭＳ Ｐゴシック" panose="020B0600070205080204" pitchFamily="50" charset="-128"/>
              <a:ea typeface="ＭＳ Ｐゴシック" panose="020B0600070205080204" pitchFamily="50" charset="-128"/>
            </a:endParaRPr>
          </a:p>
          <a:p>
            <a:pPr lvl="1">
              <a:buClrTx/>
            </a:pPr>
            <a:r>
              <a:rPr lang="ja-JP" altLang="en-US" sz="1400" dirty="0">
                <a:latin typeface="ＭＳ Ｐゴシック" panose="020B0600070205080204" pitchFamily="50" charset="-128"/>
                <a:ea typeface="ＭＳ Ｐゴシック" panose="020B0600070205080204" pitchFamily="50" charset="-128"/>
              </a:rPr>
              <a:t>クラウド上の保存期間に基づくデータの自動削除機能（保存延長機能も）</a:t>
            </a:r>
            <a:endParaRPr lang="en-US" altLang="ja-JP" sz="1400" dirty="0">
              <a:latin typeface="ＭＳ Ｐゴシック" panose="020B0600070205080204" pitchFamily="50" charset="-128"/>
              <a:ea typeface="ＭＳ Ｐゴシック" panose="020B0600070205080204" pitchFamily="50" charset="-128"/>
            </a:endParaRPr>
          </a:p>
          <a:p>
            <a:pPr lvl="1">
              <a:buClrTx/>
            </a:pPr>
            <a:r>
              <a:rPr lang="ja-JP" altLang="en-US" sz="1400" dirty="0">
                <a:latin typeface="ＭＳ Ｐゴシック" panose="020B0600070205080204" pitchFamily="50" charset="-128"/>
                <a:ea typeface="ＭＳ Ｐゴシック" panose="020B0600070205080204" pitchFamily="50" charset="-128"/>
              </a:rPr>
              <a:t>画像・音声データの参照ログ記録機能、改ざん防止機能、証拠提出用データ抽出機能</a:t>
            </a:r>
            <a:endParaRPr lang="en-US" altLang="ja-JP" sz="1400" dirty="0">
              <a:latin typeface="ＭＳ Ｐゴシック" panose="020B0600070205080204" pitchFamily="50" charset="-128"/>
              <a:ea typeface="ＭＳ Ｐゴシック" panose="020B0600070205080204" pitchFamily="50" charset="-128"/>
            </a:endParaRPr>
          </a:p>
          <a:p>
            <a:pPr lvl="1">
              <a:buClrTx/>
            </a:pPr>
            <a:r>
              <a:rPr lang="ja-JP" altLang="en-US" sz="1400" dirty="0">
                <a:latin typeface="ＭＳ Ｐゴシック" panose="020B0600070205080204" pitchFamily="50" charset="-128"/>
                <a:ea typeface="ＭＳ Ｐゴシック" panose="020B0600070205080204" pitchFamily="50" charset="-128"/>
              </a:rPr>
              <a:t>各拠点の参照ログ閲覧機能</a:t>
            </a:r>
            <a:endParaRPr lang="en-US" altLang="ja-JP" sz="1400" dirty="0">
              <a:latin typeface="ＭＳ Ｐゴシック" panose="020B0600070205080204" pitchFamily="50" charset="-128"/>
              <a:ea typeface="ＭＳ Ｐゴシック" panose="020B0600070205080204" pitchFamily="50" charset="-128"/>
            </a:endParaRPr>
          </a:p>
          <a:p>
            <a:pPr lvl="1">
              <a:buClrTx/>
            </a:pPr>
            <a:r>
              <a:rPr lang="ja-JP" altLang="en-US" sz="1400" dirty="0">
                <a:latin typeface="ＭＳ Ｐゴシック" panose="020B0600070205080204" pitchFamily="50" charset="-128"/>
                <a:ea typeface="ＭＳ Ｐゴシック" panose="020B0600070205080204" pitchFamily="50" charset="-128"/>
              </a:rPr>
              <a:t>画像・音声データのプライバシーモード照会機能（音声を変更、顔を覆って隠す等）</a:t>
            </a:r>
            <a:endParaRPr lang="en-US" altLang="ja-JP" sz="1400" dirty="0">
              <a:latin typeface="ＭＳ Ｐゴシック" panose="020B0600070205080204" pitchFamily="50" charset="-128"/>
              <a:ea typeface="ＭＳ Ｐゴシック" panose="020B0600070205080204" pitchFamily="50" charset="-128"/>
            </a:endParaRPr>
          </a:p>
          <a:p>
            <a:pPr lvl="1">
              <a:buClrTx/>
            </a:pPr>
            <a:r>
              <a:rPr lang="ja-JP" altLang="en-US" sz="1400" dirty="0">
                <a:latin typeface="ＭＳ Ｐゴシック" panose="020B0600070205080204" pitchFamily="50" charset="-128"/>
                <a:ea typeface="ＭＳ Ｐゴシック" panose="020B0600070205080204" pitchFamily="50" charset="-128"/>
              </a:rPr>
              <a:t>初期設置、初期設定、定期保守</a:t>
            </a:r>
            <a:endParaRPr lang="en-US" altLang="ja-JP" sz="1400" dirty="0">
              <a:latin typeface="ＭＳ Ｐゴシック" panose="020B0600070205080204" pitchFamily="50" charset="-128"/>
              <a:ea typeface="ＭＳ Ｐゴシック" panose="020B0600070205080204" pitchFamily="50" charset="-128"/>
            </a:endParaRPr>
          </a:p>
          <a:p>
            <a:pPr>
              <a:buClrTx/>
            </a:pPr>
            <a:r>
              <a:rPr lang="ja-JP" altLang="en-US" sz="1600" dirty="0">
                <a:latin typeface="ＭＳ Ｐゴシック" panose="020B0600070205080204" pitchFamily="50" charset="-128"/>
                <a:ea typeface="ＭＳ Ｐゴシック" panose="020B0600070205080204" pitchFamily="50" charset="-128"/>
              </a:rPr>
              <a:t>クラウド側基本機能（＋サポートサービス）</a:t>
            </a:r>
            <a:endParaRPr lang="en-US" altLang="ja-JP" sz="1400" dirty="0">
              <a:latin typeface="ＭＳ Ｐゴシック" panose="020B0600070205080204" pitchFamily="50" charset="-128"/>
              <a:ea typeface="ＭＳ Ｐゴシック" panose="020B0600070205080204" pitchFamily="50" charset="-128"/>
            </a:endParaRPr>
          </a:p>
          <a:p>
            <a:pPr lvl="1">
              <a:buClrTx/>
            </a:pPr>
            <a:r>
              <a:rPr lang="ja-JP" altLang="en-US" sz="1400" dirty="0">
                <a:latin typeface="ＭＳ Ｐゴシック" panose="020B0600070205080204" pitchFamily="50" charset="-128"/>
                <a:ea typeface="ＭＳ Ｐゴシック" panose="020B0600070205080204" pitchFamily="50" charset="-128"/>
              </a:rPr>
              <a:t>データ保管</a:t>
            </a:r>
            <a:endParaRPr lang="en-US" altLang="ja-JP" sz="1400" dirty="0">
              <a:latin typeface="ＭＳ Ｐゴシック" panose="020B0600070205080204" pitchFamily="50" charset="-128"/>
              <a:ea typeface="ＭＳ Ｐゴシック" panose="020B0600070205080204" pitchFamily="50" charset="-128"/>
            </a:endParaRPr>
          </a:p>
          <a:p>
            <a:pPr lvl="1">
              <a:buClrTx/>
            </a:pPr>
            <a:r>
              <a:rPr lang="ja-JP" altLang="en-US" sz="1400" dirty="0">
                <a:latin typeface="ＭＳ Ｐゴシック" panose="020B0600070205080204" pitchFamily="50" charset="-128"/>
                <a:ea typeface="ＭＳ Ｐゴシック" panose="020B0600070205080204" pitchFamily="50" charset="-128"/>
              </a:rPr>
              <a:t>同一日同一カメラのデータへの参照同時アクセスは</a:t>
            </a:r>
            <a:r>
              <a:rPr lang="en-US" altLang="ja-JP" sz="1400" dirty="0">
                <a:latin typeface="ＭＳ Ｐゴシック" panose="020B0600070205080204" pitchFamily="50" charset="-128"/>
                <a:ea typeface="ＭＳ Ｐゴシック" panose="020B0600070205080204" pitchFamily="50" charset="-128"/>
              </a:rPr>
              <a:t>10</a:t>
            </a:r>
            <a:r>
              <a:rPr lang="ja-JP" altLang="en-US" sz="1400" dirty="0">
                <a:latin typeface="ＭＳ Ｐゴシック" panose="020B0600070205080204" pitchFamily="50" charset="-128"/>
                <a:ea typeface="ＭＳ Ｐゴシック" panose="020B0600070205080204" pitchFamily="50" charset="-128"/>
              </a:rPr>
              <a:t>台まで可</a:t>
            </a:r>
            <a:endParaRPr lang="en-US" altLang="ja-JP" sz="1200" dirty="0">
              <a:latin typeface="ＭＳ Ｐゴシック" panose="020B0600070205080204" pitchFamily="50" charset="-128"/>
              <a:ea typeface="ＭＳ Ｐゴシック" panose="020B0600070205080204" pitchFamily="50" charset="-128"/>
            </a:endParaRPr>
          </a:p>
          <a:p>
            <a:pPr lvl="1">
              <a:buClrTx/>
            </a:pPr>
            <a:r>
              <a:rPr lang="ja-JP" altLang="en-US" sz="1400" dirty="0">
                <a:latin typeface="ＭＳ Ｐゴシック" panose="020B0600070205080204" pitchFamily="50" charset="-128"/>
                <a:ea typeface="ＭＳ Ｐゴシック" panose="020B0600070205080204" pitchFamily="50" charset="-128"/>
              </a:rPr>
              <a:t>諸々運用サービス（サイバー攻撃からの防御を含む）</a:t>
            </a:r>
            <a:endParaRPr lang="en-US" altLang="ja-JP" sz="1400" dirty="0">
              <a:latin typeface="ＭＳ Ｐゴシック" panose="020B0600070205080204" pitchFamily="50" charset="-128"/>
              <a:ea typeface="ＭＳ Ｐゴシック" panose="020B0600070205080204" pitchFamily="50" charset="-128"/>
            </a:endParaRPr>
          </a:p>
          <a:p>
            <a:pPr>
              <a:buClrTx/>
            </a:pPr>
            <a:r>
              <a:rPr lang="ja-JP" altLang="en-US" sz="1600" dirty="0">
                <a:latin typeface="ＭＳ Ｐゴシック" panose="020B0600070205080204" pitchFamily="50" charset="-128"/>
                <a:ea typeface="ＭＳ Ｐゴシック" panose="020B0600070205080204" pitchFamily="50" charset="-128"/>
              </a:rPr>
              <a:t>基本機能にないものはカスタマイズ対応を要する</a:t>
            </a:r>
            <a:endParaRPr kumimoji="1" lang="ja-JP" altLang="en-US" sz="1600" dirty="0">
              <a:latin typeface="ＭＳ Ｐゴシック" panose="020B0600070205080204" pitchFamily="50" charset="-128"/>
              <a:ea typeface="ＭＳ Ｐゴシック" panose="020B0600070205080204" pitchFamily="50" charset="-128"/>
            </a:endParaRPr>
          </a:p>
        </p:txBody>
      </p:sp>
      <p:sp>
        <p:nvSpPr>
          <p:cNvPr id="8" name="タイトル 1">
            <a:extLst>
              <a:ext uri="{FF2B5EF4-FFF2-40B4-BE49-F238E27FC236}">
                <a16:creationId xmlns:a16="http://schemas.microsoft.com/office/drawing/2014/main" id="{0EAF2E62-C3A4-4DFD-89B0-E77A0EEC59AD}"/>
              </a:ext>
            </a:extLst>
          </p:cNvPr>
          <p:cNvSpPr txBox="1">
            <a:spLocks/>
          </p:cNvSpPr>
          <p:nvPr/>
        </p:nvSpPr>
        <p:spPr bwMode="auto">
          <a:xfrm>
            <a:off x="289572" y="188603"/>
            <a:ext cx="8848278"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kumimoji="1" sz="2800" kern="1200">
                <a:solidFill>
                  <a:schemeClr val="tx2"/>
                </a:solidFill>
                <a:latin typeface="+mj-lt"/>
                <a:ea typeface="+mj-ea"/>
                <a:cs typeface="+mj-cs"/>
              </a:defRPr>
            </a:lvl1pPr>
            <a:lvl2pPr algn="l" rtl="0" eaLnBrk="0" fontAlgn="base" hangingPunct="0">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2pPr>
            <a:lvl3pPr algn="l" rtl="0" eaLnBrk="0" fontAlgn="base" hangingPunct="0">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3pPr>
            <a:lvl4pPr algn="l" rtl="0" eaLnBrk="0" fontAlgn="base" hangingPunct="0">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4pPr>
            <a:lvl5pPr algn="l" rtl="0" eaLnBrk="0" fontAlgn="base" hangingPunct="0">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5pPr>
            <a:lvl6pPr marL="457200" algn="l" rtl="0" fontAlgn="base">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6pPr>
            <a:lvl7pPr marL="914400" algn="l" rtl="0" fontAlgn="base">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7pPr>
            <a:lvl8pPr marL="1371600" algn="l" rtl="0" fontAlgn="base">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8pPr>
            <a:lvl9pPr marL="1828800" algn="l" rtl="0" fontAlgn="base">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9pPr>
          </a:lstStyle>
          <a:p>
            <a:r>
              <a:rPr lang="ja-JP" altLang="en-US" sz="2400" b="0" dirty="0">
                <a:solidFill>
                  <a:srgbClr val="000000"/>
                </a:solidFill>
                <a:latin typeface="ＭＳ Ｐゴシック" panose="020B0600070205080204" pitchFamily="50" charset="-128"/>
                <a:ea typeface="ＭＳ Ｐゴシック" panose="020B0600070205080204" pitchFamily="50" charset="-128"/>
              </a:rPr>
              <a:t>ケースの前提：</a:t>
            </a:r>
            <a:r>
              <a:rPr lang="ja-JP" altLang="en-US" sz="2400" b="0" dirty="0">
                <a:latin typeface="ＭＳ Ｐゴシック" panose="020B0600070205080204" pitchFamily="50" charset="-128"/>
                <a:ea typeface="ＭＳ Ｐゴシック" panose="020B0600070205080204" pitchFamily="50" charset="-128"/>
              </a:rPr>
              <a:t>本ケースにおける製品（「</a:t>
            </a:r>
            <a:r>
              <a:rPr lang="en-US" altLang="ja-JP" sz="2400" b="0" dirty="0">
                <a:latin typeface="ＭＳ Ｐゴシック" panose="020B0600070205080204" pitchFamily="50" charset="-128"/>
                <a:ea typeface="ＭＳ Ｐゴシック" panose="020B0600070205080204" pitchFamily="50" charset="-128"/>
              </a:rPr>
              <a:t>Mary</a:t>
            </a:r>
            <a:r>
              <a:rPr lang="ja-JP" altLang="en-US" sz="2400" b="0" dirty="0">
                <a:latin typeface="ＭＳ Ｐゴシック" panose="020B0600070205080204" pitchFamily="50" charset="-128"/>
                <a:ea typeface="ＭＳ Ｐゴシック" panose="020B0600070205080204" pitchFamily="50" charset="-128"/>
              </a:rPr>
              <a:t>」）の基本機能</a:t>
            </a:r>
          </a:p>
        </p:txBody>
      </p:sp>
    </p:spTree>
    <p:extLst>
      <p:ext uri="{BB962C8B-B14F-4D97-AF65-F5344CB8AC3E}">
        <p14:creationId xmlns:p14="http://schemas.microsoft.com/office/powerpoint/2010/main" val="626790572"/>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64C3917-B5D9-4F38-ADD2-9629F1908F2C}"/>
              </a:ext>
            </a:extLst>
          </p:cNvPr>
          <p:cNvSpPr>
            <a:spLocks noGrp="1"/>
          </p:cNvSpPr>
          <p:nvPr>
            <p:ph type="title"/>
          </p:nvPr>
        </p:nvSpPr>
        <p:spPr>
          <a:xfrm>
            <a:off x="323850" y="115888"/>
            <a:ext cx="8280598" cy="504825"/>
          </a:xfrm>
        </p:spPr>
        <p:txBody>
          <a:bodyPr/>
          <a:lstStyle/>
          <a:p>
            <a:r>
              <a:rPr lang="ja-JP" altLang="en-US" dirty="0">
                <a:latin typeface="ＭＳ Ｐゴシック" panose="020B0600070205080204" pitchFamily="50" charset="-128"/>
                <a:ea typeface="ＭＳ Ｐゴシック" panose="020B0600070205080204" pitchFamily="50" charset="-128"/>
              </a:rPr>
              <a:t>ケースの前提　調査・検討　（視察・関係者の声等）</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3" name="コンテンツ プレースホルダー 2">
            <a:extLst>
              <a:ext uri="{FF2B5EF4-FFF2-40B4-BE49-F238E27FC236}">
                <a16:creationId xmlns:a16="http://schemas.microsoft.com/office/drawing/2014/main" id="{5DB63EF6-FEBB-4063-A140-F0E3C7FAED3E}"/>
              </a:ext>
            </a:extLst>
          </p:cNvPr>
          <p:cNvSpPr>
            <a:spLocks noGrp="1"/>
          </p:cNvSpPr>
          <p:nvPr>
            <p:ph idx="1"/>
          </p:nvPr>
        </p:nvSpPr>
        <p:spPr>
          <a:xfrm>
            <a:off x="304954" y="2852936"/>
            <a:ext cx="8659534" cy="3672408"/>
          </a:xfrm>
        </p:spPr>
        <p:txBody>
          <a:bodyPr/>
          <a:lstStyle/>
          <a:p>
            <a:pPr marL="0" indent="0">
              <a:buNone/>
            </a:pPr>
            <a:r>
              <a:rPr kumimoji="1" lang="ja-JP" altLang="en-US" sz="1400" b="1" dirty="0">
                <a:latin typeface="ＭＳ Ｐゴシック" panose="020B0600070205080204" pitchFamily="50" charset="-128"/>
                <a:ea typeface="ＭＳ Ｐゴシック" panose="020B0600070205080204" pitchFamily="50" charset="-128"/>
              </a:rPr>
              <a:t>関係者の声</a:t>
            </a:r>
            <a:endParaRPr kumimoji="1" lang="en-US" altLang="ja-JP" sz="1400" b="1" dirty="0">
              <a:latin typeface="ＭＳ Ｐゴシック" panose="020B0600070205080204" pitchFamily="50" charset="-128"/>
              <a:ea typeface="ＭＳ Ｐゴシック" panose="020B0600070205080204" pitchFamily="50" charset="-128"/>
            </a:endParaRPr>
          </a:p>
          <a:p>
            <a:pPr marL="0" indent="0">
              <a:buNone/>
            </a:pPr>
            <a:r>
              <a:rPr kumimoji="1" lang="ja-JP" altLang="en-US" sz="1400" b="1" dirty="0">
                <a:latin typeface="ＭＳ Ｐゴシック" panose="020B0600070205080204" pitchFamily="50" charset="-128"/>
                <a:ea typeface="ＭＳ Ｐゴシック" panose="020B0600070205080204" pitchFamily="50" charset="-128"/>
              </a:rPr>
              <a:t>■</a:t>
            </a:r>
            <a:r>
              <a:rPr lang="en-US" altLang="ja-JP" sz="1400" b="1" dirty="0">
                <a:latin typeface="ＭＳ Ｐゴシック" panose="020B0600070205080204" pitchFamily="50" charset="-128"/>
                <a:ea typeface="ＭＳ Ｐゴシック" panose="020B0600070205080204" pitchFamily="50" charset="-128"/>
              </a:rPr>
              <a:t>B</a:t>
            </a:r>
            <a:r>
              <a:rPr lang="ja-JP" altLang="en-US" sz="1400" b="1" dirty="0">
                <a:latin typeface="ＭＳ Ｐゴシック" panose="020B0600070205080204" pitchFamily="50" charset="-128"/>
                <a:ea typeface="ＭＳ Ｐゴシック" panose="020B0600070205080204" pitchFamily="50" charset="-128"/>
              </a:rPr>
              <a:t>社長</a:t>
            </a:r>
            <a:endParaRPr lang="en-US" altLang="ja-JP" sz="1400" b="1" dirty="0">
              <a:latin typeface="ＭＳ Ｐゴシック" panose="020B0600070205080204" pitchFamily="50" charset="-128"/>
              <a:ea typeface="ＭＳ Ｐゴシック" panose="020B0600070205080204" pitchFamily="50" charset="-128"/>
            </a:endParaRPr>
          </a:p>
          <a:p>
            <a:pPr>
              <a:buClrTx/>
              <a:buFont typeface="Arial" panose="020B0604020202020204" pitchFamily="34" charset="0"/>
              <a:buChar char="•"/>
            </a:pPr>
            <a:r>
              <a:rPr lang="ja-JP" altLang="en-US" sz="1400" dirty="0">
                <a:latin typeface="ＭＳ Ｐゴシック" panose="020B0600070205080204" pitchFamily="50" charset="-128"/>
                <a:ea typeface="ＭＳ Ｐゴシック" panose="020B0600070205080204" pitchFamily="50" charset="-128"/>
              </a:rPr>
              <a:t>とにかく度重なるクレームがチェーン全体の評判に傷をつけている。これを無くしたい。これが今回の主題。</a:t>
            </a:r>
            <a:endParaRPr lang="en-US" altLang="ja-JP" sz="1400" dirty="0">
              <a:latin typeface="ＭＳ Ｐゴシック" panose="020B0600070205080204" pitchFamily="50" charset="-128"/>
              <a:ea typeface="ＭＳ Ｐゴシック" panose="020B0600070205080204" pitchFamily="50" charset="-128"/>
            </a:endParaRPr>
          </a:p>
          <a:p>
            <a:pPr>
              <a:buClrTx/>
              <a:buFont typeface="Arial" panose="020B0604020202020204" pitchFamily="34" charset="0"/>
              <a:buChar char="•"/>
            </a:pPr>
            <a:r>
              <a:rPr lang="ja-JP" altLang="en-US" sz="1400" dirty="0">
                <a:latin typeface="ＭＳ Ｐゴシック" panose="020B0600070205080204" pitchFamily="50" charset="-128"/>
                <a:ea typeface="ＭＳ Ｐゴシック" panose="020B0600070205080204" pitchFamily="50" charset="-128"/>
              </a:rPr>
              <a:t>店長たちは映像と音声で状況を把握できれば、クレームを収められると思う。</a:t>
            </a:r>
            <a:endParaRPr lang="en-US" altLang="ja-JP" sz="1400" dirty="0">
              <a:latin typeface="ＭＳ Ｐゴシック" panose="020B0600070205080204" pitchFamily="50" charset="-128"/>
              <a:ea typeface="ＭＳ Ｐゴシック" panose="020B0600070205080204" pitchFamily="50" charset="-128"/>
            </a:endParaRPr>
          </a:p>
          <a:p>
            <a:pPr>
              <a:buClrTx/>
              <a:buFont typeface="Arial" panose="020B0604020202020204" pitchFamily="34" charset="0"/>
              <a:buChar char="•"/>
            </a:pPr>
            <a:r>
              <a:rPr lang="ja-JP" altLang="en-US" sz="1400" dirty="0">
                <a:latin typeface="ＭＳ Ｐゴシック" panose="020B0600070205080204" pitchFamily="50" charset="-128"/>
                <a:ea typeface="ＭＳ Ｐゴシック" panose="020B0600070205080204" pitchFamily="50" charset="-128"/>
              </a:rPr>
              <a:t>店長は忙しいから、一時的にクレームが減っても、映像と音声の記録は継続的に使いたい。</a:t>
            </a:r>
            <a:endParaRPr lang="en-US" altLang="ja-JP" sz="1400" dirty="0">
              <a:latin typeface="ＭＳ Ｐゴシック" panose="020B0600070205080204" pitchFamily="50" charset="-128"/>
              <a:ea typeface="ＭＳ Ｐゴシック" panose="020B0600070205080204" pitchFamily="50" charset="-128"/>
            </a:endParaRPr>
          </a:p>
          <a:p>
            <a:pPr>
              <a:buClrTx/>
              <a:buFont typeface="Arial" panose="020B0604020202020204" pitchFamily="34" charset="0"/>
              <a:buChar char="•"/>
            </a:pPr>
            <a:r>
              <a:rPr lang="ja-JP" altLang="en-US" sz="1400" dirty="0">
                <a:latin typeface="ＭＳ Ｐゴシック" panose="020B0600070205080204" pitchFamily="50" charset="-128"/>
                <a:ea typeface="ＭＳ Ｐゴシック" panose="020B0600070205080204" pitchFamily="50" charset="-128"/>
              </a:rPr>
              <a:t>他店の情報も参考になるものは見せ合う、店長会議で皆で一緒に見る、 など店間をまたがって参照させたい。</a:t>
            </a:r>
            <a:endParaRPr lang="en-US" altLang="ja-JP" sz="1400" dirty="0">
              <a:latin typeface="ＭＳ Ｐゴシック" panose="020B0600070205080204" pitchFamily="50" charset="-128"/>
              <a:ea typeface="ＭＳ Ｐゴシック" panose="020B0600070205080204" pitchFamily="50" charset="-128"/>
            </a:endParaRPr>
          </a:p>
          <a:p>
            <a:pPr>
              <a:buClrTx/>
              <a:buFont typeface="Arial" panose="020B0604020202020204" pitchFamily="34" charset="0"/>
              <a:buChar char="•"/>
            </a:pPr>
            <a:r>
              <a:rPr lang="ja-JP" altLang="en-US" sz="1400" dirty="0">
                <a:latin typeface="ＭＳ Ｐゴシック" panose="020B0600070205080204" pitchFamily="50" charset="-128"/>
                <a:ea typeface="ＭＳ Ｐゴシック" panose="020B0600070205080204" pitchFamily="50" charset="-128"/>
              </a:rPr>
              <a:t>ネット経由の店長研修にも使えるといい。</a:t>
            </a:r>
            <a:endParaRPr lang="en-US" altLang="ja-JP" sz="1400" dirty="0">
              <a:latin typeface="ＭＳ Ｐゴシック" panose="020B0600070205080204" pitchFamily="50" charset="-128"/>
              <a:ea typeface="ＭＳ Ｐゴシック" panose="020B0600070205080204" pitchFamily="50" charset="-128"/>
            </a:endParaRPr>
          </a:p>
          <a:p>
            <a:pPr>
              <a:buClrTx/>
              <a:buFont typeface="Arial" panose="020B0604020202020204" pitchFamily="34" charset="0"/>
              <a:buChar char="•"/>
            </a:pPr>
            <a:r>
              <a:rPr lang="ja-JP" altLang="en-US" sz="1400" dirty="0">
                <a:latin typeface="ＭＳ Ｐゴシック" panose="020B0600070205080204" pitchFamily="50" charset="-128"/>
                <a:ea typeface="ＭＳ Ｐゴシック" panose="020B0600070205080204" pitchFamily="50" charset="-128"/>
              </a:rPr>
              <a:t>映像や音声記録は、時には自分も参照して店長にアドバイスできるようにしたい。</a:t>
            </a:r>
            <a:endParaRPr lang="en-US" altLang="ja-JP" sz="1400" dirty="0">
              <a:latin typeface="ＭＳ Ｐゴシック" panose="020B0600070205080204" pitchFamily="50" charset="-128"/>
              <a:ea typeface="ＭＳ Ｐゴシック" panose="020B0600070205080204" pitchFamily="50" charset="-128"/>
            </a:endParaRPr>
          </a:p>
          <a:p>
            <a:pPr>
              <a:buClrTx/>
              <a:buFont typeface="Arial" panose="020B0604020202020204" pitchFamily="34" charset="0"/>
              <a:buChar char="•"/>
            </a:pPr>
            <a:r>
              <a:rPr lang="ja-JP" altLang="en-US" sz="1400" dirty="0">
                <a:latin typeface="ＭＳ Ｐゴシック" panose="020B0600070205080204" pitchFamily="50" charset="-128"/>
                <a:ea typeface="ＭＳ Ｐゴシック" panose="020B0600070205080204" pitchFamily="50" charset="-128"/>
              </a:rPr>
              <a:t>ネットは自分で確かめている。店発信の</a:t>
            </a:r>
            <a:r>
              <a:rPr lang="en-US" altLang="ja-JP" sz="1400" dirty="0">
                <a:latin typeface="ＭＳ Ｐゴシック" panose="020B0600070205080204" pitchFamily="50" charset="-128"/>
                <a:ea typeface="ＭＳ Ｐゴシック" panose="020B0600070205080204" pitchFamily="50" charset="-128"/>
              </a:rPr>
              <a:t>SNS</a:t>
            </a:r>
            <a:r>
              <a:rPr lang="ja-JP" altLang="en-US" sz="1400" dirty="0">
                <a:latin typeface="ＭＳ Ｐゴシック" panose="020B0600070205080204" pitchFamily="50" charset="-128"/>
                <a:ea typeface="ＭＳ Ｐゴシック" panose="020B0600070205080204" pitchFamily="50" charset="-128"/>
              </a:rPr>
              <a:t>や食グルメガイドのサイトにしばしば印象の悪い書きこみがある。</a:t>
            </a:r>
            <a:endParaRPr lang="en-US" altLang="ja-JP" sz="1400" dirty="0">
              <a:latin typeface="ＭＳ Ｐゴシック" panose="020B0600070205080204" pitchFamily="50" charset="-128"/>
              <a:ea typeface="ＭＳ Ｐゴシック" panose="020B0600070205080204" pitchFamily="50" charset="-128"/>
            </a:endParaRPr>
          </a:p>
          <a:p>
            <a:pPr marL="0" indent="0">
              <a:buNone/>
            </a:pPr>
            <a:r>
              <a:rPr lang="ja-JP" altLang="en-US" sz="1400" b="1" dirty="0">
                <a:latin typeface="ＭＳ Ｐゴシック" panose="020B0600070205080204" pitchFamily="50" charset="-128"/>
                <a:ea typeface="ＭＳ Ｐゴシック" panose="020B0600070205080204" pitchFamily="50" charset="-128"/>
              </a:rPr>
              <a:t>■お客</a:t>
            </a:r>
            <a:r>
              <a:rPr lang="en-US" altLang="ja-JP" sz="1400" b="1" dirty="0">
                <a:latin typeface="ＭＳ Ｐゴシック" panose="020B0600070205080204" pitchFamily="50" charset="-128"/>
                <a:ea typeface="ＭＳ Ｐゴシック" panose="020B0600070205080204" pitchFamily="50" charset="-128"/>
              </a:rPr>
              <a:t>(</a:t>
            </a:r>
            <a:r>
              <a:rPr lang="ja-JP" altLang="en-US" sz="1400" b="1" dirty="0">
                <a:latin typeface="ＭＳ Ｐゴシック" panose="020B0600070205080204" pitchFamily="50" charset="-128"/>
                <a:ea typeface="ＭＳ Ｐゴシック" panose="020B0600070205080204" pitchFamily="50" charset="-128"/>
              </a:rPr>
              <a:t>近しいお客様に打診）</a:t>
            </a:r>
            <a:endParaRPr lang="en-US" altLang="ja-JP" sz="1400" b="1" dirty="0">
              <a:latin typeface="ＭＳ Ｐゴシック" panose="020B0600070205080204" pitchFamily="50" charset="-128"/>
              <a:ea typeface="ＭＳ Ｐゴシック" panose="020B0600070205080204" pitchFamily="50" charset="-128"/>
            </a:endParaRPr>
          </a:p>
          <a:p>
            <a:pPr>
              <a:buClrTx/>
              <a:buFont typeface="Arial" panose="020B0604020202020204" pitchFamily="34" charset="0"/>
              <a:buChar char="•"/>
            </a:pPr>
            <a:r>
              <a:rPr lang="ja-JP" altLang="en-US" sz="1400" dirty="0">
                <a:latin typeface="ＭＳ Ｐゴシック" panose="020B0600070205080204" pitchFamily="50" charset="-128"/>
                <a:ea typeface="ＭＳ Ｐゴシック" panose="020B0600070205080204" pitchFamily="50" charset="-128"/>
              </a:rPr>
              <a:t>接客係との会話はともかく、内輪の会話は聞かれたくないし、もちろん録音されたくない。</a:t>
            </a:r>
            <a:endParaRPr lang="en-US" altLang="ja-JP" sz="1400" dirty="0">
              <a:latin typeface="ＭＳ Ｐゴシック" panose="020B0600070205080204" pitchFamily="50" charset="-128"/>
              <a:ea typeface="ＭＳ Ｐゴシック" panose="020B0600070205080204" pitchFamily="50" charset="-128"/>
            </a:endParaRPr>
          </a:p>
          <a:p>
            <a:pPr>
              <a:buClrTx/>
              <a:buFont typeface="Arial" panose="020B0604020202020204" pitchFamily="34" charset="0"/>
              <a:buChar char="•"/>
            </a:pPr>
            <a:r>
              <a:rPr lang="ja-JP" altLang="en-US" sz="1400" dirty="0">
                <a:latin typeface="ＭＳ Ｐゴシック" panose="020B0600070205080204" pitchFamily="50" charset="-128"/>
                <a:ea typeface="ＭＳ Ｐゴシック" panose="020B0600070205080204" pitchFamily="50" charset="-128"/>
              </a:rPr>
              <a:t>防犯やサービス改善のために映像や音声を参照されるのは構わないが、それ以外の目的のために利用されるのは嫌！</a:t>
            </a:r>
            <a:endParaRPr lang="en-US" altLang="ja-JP" sz="1400" dirty="0">
              <a:latin typeface="ＭＳ Ｐゴシック" panose="020B0600070205080204" pitchFamily="50" charset="-128"/>
              <a:ea typeface="ＭＳ Ｐゴシック" panose="020B0600070205080204" pitchFamily="50" charset="-128"/>
            </a:endParaRPr>
          </a:p>
          <a:p>
            <a:pPr>
              <a:buClrTx/>
              <a:buFont typeface="Arial" panose="020B0604020202020204" pitchFamily="34" charset="0"/>
              <a:buChar char="•"/>
            </a:pPr>
            <a:r>
              <a:rPr lang="ja-JP" altLang="en-US" sz="1400" dirty="0">
                <a:latin typeface="ＭＳ Ｐゴシック" panose="020B0600070205080204" pitchFamily="50" charset="-128"/>
                <a:ea typeface="ＭＳ Ｐゴシック" panose="020B0600070205080204" pitchFamily="50" charset="-128"/>
              </a:rPr>
              <a:t>そういう目的での施策のために店の「売り」である良いところを損なわないでほしい。</a:t>
            </a:r>
            <a:endParaRPr lang="en-US" altLang="ja-JP" sz="1400" dirty="0">
              <a:latin typeface="ＭＳ Ｐゴシック" panose="020B0600070205080204" pitchFamily="50" charset="-128"/>
              <a:ea typeface="ＭＳ Ｐゴシック" panose="020B0600070205080204" pitchFamily="50" charset="-128"/>
            </a:endParaRPr>
          </a:p>
        </p:txBody>
      </p:sp>
      <p:sp>
        <p:nvSpPr>
          <p:cNvPr id="4" name="コンテンツ プレースホルダー 2">
            <a:extLst>
              <a:ext uri="{FF2B5EF4-FFF2-40B4-BE49-F238E27FC236}">
                <a16:creationId xmlns:a16="http://schemas.microsoft.com/office/drawing/2014/main" id="{32E769E1-2D06-4A17-BB30-FE0526F7B742}"/>
              </a:ext>
            </a:extLst>
          </p:cNvPr>
          <p:cNvSpPr txBox="1">
            <a:spLocks/>
          </p:cNvSpPr>
          <p:nvPr/>
        </p:nvSpPr>
        <p:spPr bwMode="auto">
          <a:xfrm>
            <a:off x="251520" y="786690"/>
            <a:ext cx="8784976" cy="19002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hlink"/>
              </a:buClr>
              <a:buFont typeface="Wingdings" panose="05000000000000000000" pitchFamily="2" charset="2"/>
              <a:buChar char="n"/>
              <a:defRPr kumimoji="1" sz="28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90000"/>
              <a:buFont typeface="Wingdings" panose="05000000000000000000" pitchFamily="2" charset="2"/>
              <a:buChar char="l"/>
              <a:defRPr kumimoji="1" sz="24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hlink"/>
              </a:buClr>
              <a:buSzPct val="80000"/>
              <a:buFont typeface="Wingdings" panose="05000000000000000000" pitchFamily="2" charset="2"/>
              <a:buChar char="p"/>
              <a:defRPr kumimoji="1" sz="20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hlink"/>
              </a:buClr>
              <a:buFont typeface="ＭＳ Ｐゴシック" panose="020B0600070205080204" pitchFamily="50" charset="-128"/>
              <a:buChar char="-"/>
              <a:defRPr kumimoji="1"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hlink"/>
              </a:buClr>
              <a:buFont typeface="Arial" panose="020B0604020202020204" pitchFamily="34" charset="0"/>
              <a:buChar char="•"/>
              <a:defRPr kumimoji="1"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Wingdings" panose="05000000000000000000" pitchFamily="2" charset="2"/>
              <a:buNone/>
            </a:pPr>
            <a:r>
              <a:rPr lang="ja-JP" altLang="en-US" sz="1600" b="1" dirty="0">
                <a:latin typeface="ＭＳ Ｐゴシック" panose="020B0600070205080204" pitchFamily="50" charset="-128"/>
                <a:ea typeface="ＭＳ Ｐゴシック" panose="020B0600070205080204" pitchFamily="50" charset="-128"/>
              </a:rPr>
              <a:t>コンサルティング会社は早速検討および</a:t>
            </a:r>
            <a:r>
              <a:rPr lang="en-US" altLang="ja-JP" sz="1600" b="1" dirty="0">
                <a:latin typeface="ＭＳ Ｐゴシック" panose="020B0600070205080204" pitchFamily="50" charset="-128"/>
                <a:ea typeface="ＭＳ Ｐゴシック" panose="020B0600070205080204" pitchFamily="50" charset="-128"/>
              </a:rPr>
              <a:t>A</a:t>
            </a:r>
            <a:r>
              <a:rPr lang="ja-JP" altLang="en-US" sz="1600" b="1" dirty="0">
                <a:latin typeface="ＭＳ Ｐゴシック" panose="020B0600070205080204" pitchFamily="50" charset="-128"/>
                <a:ea typeface="ＭＳ Ｐゴシック" panose="020B0600070205080204" pitchFamily="50" charset="-128"/>
              </a:rPr>
              <a:t>社との情報交換を開始しました。</a:t>
            </a:r>
            <a:endParaRPr lang="en-US" altLang="ja-JP" sz="1400" b="1" dirty="0">
              <a:latin typeface="ＭＳ Ｐゴシック" panose="020B0600070205080204" pitchFamily="50" charset="-128"/>
              <a:ea typeface="ＭＳ Ｐゴシック" panose="020B0600070205080204" pitchFamily="50" charset="-128"/>
            </a:endParaRPr>
          </a:p>
          <a:p>
            <a:pPr marL="466725" indent="-285750">
              <a:buClrTx/>
              <a:buFont typeface="Arial" panose="020B0604020202020204" pitchFamily="34" charset="0"/>
              <a:buChar char="•"/>
            </a:pPr>
            <a:r>
              <a:rPr lang="ja-JP" altLang="en-US" sz="1400" b="0" dirty="0">
                <a:latin typeface="ＭＳ Ｐゴシック" panose="020B0600070205080204" pitchFamily="50" charset="-128"/>
                <a:ea typeface="ＭＳ Ｐゴシック" panose="020B0600070205080204" pitchFamily="50" charset="-128"/>
              </a:rPr>
              <a:t>店舗の業務状況把握のための店舗視察</a:t>
            </a:r>
            <a:endParaRPr lang="en-US" altLang="ja-JP" sz="1400" b="0" dirty="0">
              <a:latin typeface="ＭＳ Ｐゴシック" panose="020B0600070205080204" pitchFamily="50" charset="-128"/>
              <a:ea typeface="ＭＳ Ｐゴシック" panose="020B0600070205080204" pitchFamily="50" charset="-128"/>
            </a:endParaRPr>
          </a:p>
          <a:p>
            <a:pPr marL="466725" indent="-285750">
              <a:buClrTx/>
              <a:buFont typeface="Arial" panose="020B0604020202020204" pitchFamily="34" charset="0"/>
              <a:buChar char="•"/>
            </a:pPr>
            <a:r>
              <a:rPr lang="ja-JP" altLang="en-US" sz="1400" b="0" dirty="0">
                <a:latin typeface="ＭＳ Ｐゴシック" panose="020B0600070205080204" pitchFamily="50" charset="-128"/>
                <a:ea typeface="ＭＳ Ｐゴシック" panose="020B0600070205080204" pitchFamily="50" charset="-128"/>
              </a:rPr>
              <a:t>店舗運営に関する事情聴取（今回の一連のことに関する店長の言い分も含む）</a:t>
            </a:r>
            <a:endParaRPr lang="en-US" altLang="ja-JP" sz="1400" b="0" dirty="0">
              <a:latin typeface="ＭＳ Ｐゴシック" panose="020B0600070205080204" pitchFamily="50" charset="-128"/>
              <a:ea typeface="ＭＳ Ｐゴシック" panose="020B0600070205080204" pitchFamily="50" charset="-128"/>
            </a:endParaRPr>
          </a:p>
          <a:p>
            <a:pPr marL="466725" indent="-285750">
              <a:buClrTx/>
              <a:buFont typeface="Arial" panose="020B0604020202020204" pitchFamily="34" charset="0"/>
              <a:buChar char="•"/>
            </a:pPr>
            <a:r>
              <a:rPr lang="en-US" altLang="ja-JP" sz="1400" b="0" dirty="0">
                <a:latin typeface="ＭＳ Ｐゴシック" panose="020B0600070205080204" pitchFamily="50" charset="-128"/>
                <a:ea typeface="ＭＳ Ｐゴシック" panose="020B0600070205080204" pitchFamily="50" charset="-128"/>
              </a:rPr>
              <a:t>A</a:t>
            </a:r>
            <a:r>
              <a:rPr lang="ja-JP" altLang="en-US" sz="1400" b="0" dirty="0">
                <a:latin typeface="ＭＳ Ｐゴシック" panose="020B0600070205080204" pitchFamily="50" charset="-128"/>
                <a:ea typeface="ＭＳ Ｐゴシック" panose="020B0600070205080204" pitchFamily="50" charset="-128"/>
              </a:rPr>
              <a:t>社への「</a:t>
            </a:r>
            <a:r>
              <a:rPr lang="en-US" altLang="ja-JP" sz="1400" b="0" dirty="0">
                <a:latin typeface="ＭＳ Ｐゴシック" panose="020B0600070205080204" pitchFamily="50" charset="-128"/>
                <a:ea typeface="ＭＳ Ｐゴシック" panose="020B0600070205080204" pitchFamily="50" charset="-128"/>
              </a:rPr>
              <a:t>Mary</a:t>
            </a:r>
            <a:r>
              <a:rPr lang="ja-JP" altLang="en-US" sz="1400" b="0" dirty="0">
                <a:latin typeface="ＭＳ Ｐゴシック" panose="020B0600070205080204" pitchFamily="50" charset="-128"/>
                <a:ea typeface="ＭＳ Ｐゴシック" panose="020B0600070205080204" pitchFamily="50" charset="-128"/>
              </a:rPr>
              <a:t>」に関する情報提供（基本的なサポート方針や価格の見通しなどについて理解促進のため）</a:t>
            </a:r>
            <a:endParaRPr lang="en-US" altLang="ja-JP" sz="1400" b="0" dirty="0">
              <a:latin typeface="ＭＳ Ｐゴシック" panose="020B0600070205080204" pitchFamily="50" charset="-128"/>
              <a:ea typeface="ＭＳ Ｐゴシック" panose="020B0600070205080204" pitchFamily="50" charset="-128"/>
            </a:endParaRPr>
          </a:p>
          <a:p>
            <a:pPr marL="466725" indent="-285750">
              <a:buClrTx/>
              <a:buFont typeface="Arial" panose="020B0604020202020204" pitchFamily="34" charset="0"/>
              <a:buChar char="•"/>
            </a:pPr>
            <a:r>
              <a:rPr lang="en-US" altLang="ja-JP" sz="1400" b="0" dirty="0">
                <a:latin typeface="ＭＳ Ｐゴシック" panose="020B0600070205080204" pitchFamily="50" charset="-128"/>
                <a:ea typeface="ＭＳ Ｐゴシック" panose="020B0600070205080204" pitchFamily="50" charset="-128"/>
              </a:rPr>
              <a:t>A</a:t>
            </a:r>
            <a:r>
              <a:rPr lang="ja-JP" altLang="en-US" sz="1400" b="0" dirty="0">
                <a:latin typeface="ＭＳ Ｐゴシック" panose="020B0600070205080204" pitchFamily="50" charset="-128"/>
                <a:ea typeface="ＭＳ Ｐゴシック" panose="020B0600070205080204" pitchFamily="50" charset="-128"/>
              </a:rPr>
              <a:t>社によりイメージを掴んでもらうための「</a:t>
            </a:r>
            <a:r>
              <a:rPr lang="en-US" altLang="ja-JP" sz="1400" b="0" dirty="0">
                <a:latin typeface="ＭＳ Ｐゴシック" panose="020B0600070205080204" pitchFamily="50" charset="-128"/>
                <a:ea typeface="ＭＳ Ｐゴシック" panose="020B0600070205080204" pitchFamily="50" charset="-128"/>
              </a:rPr>
              <a:t>Mary</a:t>
            </a:r>
            <a:r>
              <a:rPr lang="ja-JP" altLang="en-US" sz="1400" b="0" dirty="0">
                <a:latin typeface="ＭＳ Ｐゴシック" panose="020B0600070205080204" pitchFamily="50" charset="-128"/>
                <a:ea typeface="ＭＳ Ｐゴシック" panose="020B0600070205080204" pitchFamily="50" charset="-128"/>
              </a:rPr>
              <a:t>」導入企業への視察を実施（社長、店長数名）</a:t>
            </a:r>
            <a:endParaRPr lang="en-US" altLang="ja-JP" sz="1400" b="0" dirty="0">
              <a:latin typeface="ＭＳ Ｐゴシック" panose="020B0600070205080204" pitchFamily="50" charset="-128"/>
              <a:ea typeface="ＭＳ Ｐゴシック" panose="020B0600070205080204" pitchFamily="50" charset="-128"/>
            </a:endParaRPr>
          </a:p>
          <a:p>
            <a:pPr marL="0" indent="0">
              <a:buFont typeface="Wingdings" panose="05000000000000000000" pitchFamily="2" charset="2"/>
              <a:buNone/>
            </a:pPr>
            <a:r>
              <a:rPr lang="ja-JP" altLang="en-US" sz="1400" b="0" dirty="0">
                <a:latin typeface="ＭＳ Ｐゴシック" panose="020B0600070205080204" pitchFamily="50" charset="-128"/>
                <a:ea typeface="ＭＳ Ｐゴシック" panose="020B0600070205080204" pitchFamily="50" charset="-128"/>
              </a:rPr>
              <a:t>以上の活動を通して現実的に役立ちそうな可能性がわかったことから、導入に向けた検討を具体的に進めていくことになり、関係者から今回の事項についての声を集めました。</a:t>
            </a:r>
            <a:endParaRPr lang="en-US" altLang="ja-JP" sz="1400" b="0" dirty="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3321228096"/>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64C3917-B5D9-4F38-ADD2-9629F1908F2C}"/>
              </a:ext>
            </a:extLst>
          </p:cNvPr>
          <p:cNvSpPr>
            <a:spLocks noGrp="1"/>
          </p:cNvSpPr>
          <p:nvPr>
            <p:ph type="title"/>
          </p:nvPr>
        </p:nvSpPr>
        <p:spPr>
          <a:xfrm>
            <a:off x="323850" y="115888"/>
            <a:ext cx="8280598" cy="504825"/>
          </a:xfrm>
        </p:spPr>
        <p:txBody>
          <a:bodyPr/>
          <a:lstStyle/>
          <a:p>
            <a:r>
              <a:rPr lang="ja-JP" altLang="en-US" dirty="0">
                <a:latin typeface="ＭＳ Ｐゴシック" panose="020B0600070205080204" pitchFamily="50" charset="-128"/>
                <a:ea typeface="ＭＳ Ｐゴシック" panose="020B0600070205080204" pitchFamily="50" charset="-128"/>
              </a:rPr>
              <a:t>ケースの前提　調査・検討　（視察・関係者の声等）</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6" name="コンテンツ プレースホルダー 2">
            <a:extLst>
              <a:ext uri="{FF2B5EF4-FFF2-40B4-BE49-F238E27FC236}">
                <a16:creationId xmlns:a16="http://schemas.microsoft.com/office/drawing/2014/main" id="{C09CE672-7015-4040-9BCC-E0F4268815C1}"/>
              </a:ext>
            </a:extLst>
          </p:cNvPr>
          <p:cNvSpPr>
            <a:spLocks noGrp="1"/>
          </p:cNvSpPr>
          <p:nvPr>
            <p:ph idx="1"/>
          </p:nvPr>
        </p:nvSpPr>
        <p:spPr>
          <a:xfrm>
            <a:off x="179512" y="711348"/>
            <a:ext cx="8784976" cy="5886004"/>
          </a:xfrm>
        </p:spPr>
        <p:txBody>
          <a:bodyPr/>
          <a:lstStyle/>
          <a:p>
            <a:pPr marL="0" indent="0">
              <a:buNone/>
            </a:pPr>
            <a:r>
              <a:rPr lang="ja-JP" altLang="en-US" sz="1400" b="1" dirty="0">
                <a:latin typeface="ＭＳ Ｐゴシック" panose="020B0600070205080204" pitchFamily="50" charset="-128"/>
                <a:ea typeface="ＭＳ Ｐゴシック" panose="020B0600070205080204" pitchFamily="50" charset="-128"/>
              </a:rPr>
              <a:t>■店長（一部）</a:t>
            </a:r>
            <a:endParaRPr lang="en-US" altLang="ja-JP" sz="1400" b="1" dirty="0">
              <a:latin typeface="ＭＳ Ｐゴシック" panose="020B0600070205080204" pitchFamily="50" charset="-128"/>
              <a:ea typeface="ＭＳ Ｐゴシック" panose="020B0600070205080204" pitchFamily="50" charset="-128"/>
            </a:endParaRPr>
          </a:p>
          <a:p>
            <a:pPr indent="-216000">
              <a:buClrTx/>
              <a:buFont typeface="Arial" panose="020B0604020202020204" pitchFamily="34" charset="0"/>
              <a:buChar char="•"/>
            </a:pPr>
            <a:r>
              <a:rPr lang="ja-JP" altLang="en-US" sz="1400" dirty="0">
                <a:latin typeface="ＭＳ Ｐゴシック" panose="020B0600070205080204" pitchFamily="50" charset="-128"/>
                <a:ea typeface="ＭＳ Ｐゴシック" panose="020B0600070205080204" pitchFamily="50" charset="-128"/>
              </a:rPr>
              <a:t>怒られている内容を店員が把握できておらず、報告を聴いても、状況がわからなくて困っている。問題のあった時点を映像と音声で確認できるならその後のクレーム対応に有効だと思う。</a:t>
            </a:r>
            <a:endParaRPr lang="en-US" altLang="ja-JP" sz="1400" dirty="0">
              <a:latin typeface="ＭＳ Ｐゴシック" panose="020B0600070205080204" pitchFamily="50" charset="-128"/>
              <a:ea typeface="ＭＳ Ｐゴシック" panose="020B0600070205080204" pitchFamily="50" charset="-128"/>
            </a:endParaRPr>
          </a:p>
          <a:p>
            <a:pPr indent="-216000">
              <a:buClrTx/>
              <a:buFont typeface="Arial" panose="020B0604020202020204" pitchFamily="34" charset="0"/>
              <a:buChar char="•"/>
            </a:pPr>
            <a:r>
              <a:rPr lang="ja-JP" altLang="en-US" sz="1400" dirty="0">
                <a:latin typeface="ＭＳ Ｐゴシック" panose="020B0600070205080204" pitchFamily="50" charset="-128"/>
                <a:ea typeface="ＭＳ Ｐゴシック" panose="020B0600070205080204" pitchFamily="50" charset="-128"/>
              </a:rPr>
              <a:t>ただどんな感じで記録されるのかわからないし、お客様に不快な思いをさせてしまったり、接客係が気が散るような要素になっては困る。少し試してみてから広げる方がよいと思う。</a:t>
            </a:r>
            <a:endParaRPr lang="en-US" altLang="ja-JP" sz="1400" dirty="0">
              <a:latin typeface="ＭＳ Ｐゴシック" panose="020B0600070205080204" pitchFamily="50" charset="-128"/>
              <a:ea typeface="ＭＳ Ｐゴシック" panose="020B0600070205080204" pitchFamily="50" charset="-128"/>
            </a:endParaRPr>
          </a:p>
          <a:p>
            <a:pPr indent="-216000">
              <a:buClrTx/>
              <a:buFont typeface="Arial" panose="020B0604020202020204" pitchFamily="34" charset="0"/>
              <a:buChar char="•"/>
            </a:pPr>
            <a:r>
              <a:rPr lang="ja-JP" altLang="en-US" sz="1400" dirty="0">
                <a:latin typeface="ＭＳ Ｐゴシック" panose="020B0600070205080204" pitchFamily="50" charset="-128"/>
                <a:ea typeface="ＭＳ Ｐゴシック" panose="020B0600070205080204" pitchFamily="50" charset="-128"/>
              </a:rPr>
              <a:t>調査段階は原則として自分ひとりで見るが、結果は店の皆にも知らせたいので、皆にも見せられるとよい。</a:t>
            </a:r>
            <a:endParaRPr lang="en-US" altLang="ja-JP" sz="1400" dirty="0">
              <a:latin typeface="ＭＳ Ｐゴシック" panose="020B0600070205080204" pitchFamily="50" charset="-128"/>
              <a:ea typeface="ＭＳ Ｐゴシック" panose="020B0600070205080204" pitchFamily="50" charset="-128"/>
            </a:endParaRPr>
          </a:p>
          <a:p>
            <a:pPr indent="-216000">
              <a:buClrTx/>
              <a:buFont typeface="Arial" panose="020B0604020202020204" pitchFamily="34" charset="0"/>
              <a:buChar char="•"/>
            </a:pPr>
            <a:r>
              <a:rPr lang="ja-JP" altLang="en-US" sz="1400" dirty="0">
                <a:latin typeface="ＭＳ Ｐゴシック" panose="020B0600070205080204" pitchFamily="50" charset="-128"/>
                <a:ea typeface="ＭＳ Ｐゴシック" panose="020B0600070205080204" pitchFamily="50" charset="-128"/>
              </a:rPr>
              <a:t>古くなって不要なデータの削除などは気にしていられないので、なにもしなくてもいいようにしてほしい。逆に長く残したい場合は特別な操作があってもいい。店で残す必要はないと思うけど。</a:t>
            </a:r>
            <a:endParaRPr lang="en-US" altLang="ja-JP" sz="1400" dirty="0">
              <a:latin typeface="ＭＳ Ｐゴシック" panose="020B0600070205080204" pitchFamily="50" charset="-128"/>
              <a:ea typeface="ＭＳ Ｐゴシック" panose="020B0600070205080204" pitchFamily="50" charset="-128"/>
            </a:endParaRPr>
          </a:p>
          <a:p>
            <a:pPr indent="-216000">
              <a:buClrTx/>
              <a:buFont typeface="Arial" panose="020B0604020202020204" pitchFamily="34" charset="0"/>
              <a:buChar char="•"/>
            </a:pPr>
            <a:r>
              <a:rPr lang="ja-JP" altLang="en-US" sz="1400" dirty="0">
                <a:latin typeface="ＭＳ Ｐゴシック" panose="020B0600070205080204" pitchFamily="50" charset="-128"/>
                <a:ea typeface="ＭＳ Ｐゴシック" panose="020B0600070205080204" pitchFamily="50" charset="-128"/>
              </a:rPr>
              <a:t>他店の情報も共有してサービス向上につなげる活動もできるとよい。</a:t>
            </a:r>
            <a:endParaRPr lang="en-US" altLang="ja-JP" sz="1400" dirty="0">
              <a:latin typeface="ＭＳ Ｐゴシック" panose="020B0600070205080204" pitchFamily="50" charset="-128"/>
              <a:ea typeface="ＭＳ Ｐゴシック" panose="020B0600070205080204" pitchFamily="50" charset="-128"/>
            </a:endParaRPr>
          </a:p>
          <a:p>
            <a:pPr indent="-216000">
              <a:buClrTx/>
              <a:buFont typeface="Arial" panose="020B0604020202020204" pitchFamily="34" charset="0"/>
              <a:buChar char="•"/>
            </a:pPr>
            <a:r>
              <a:rPr lang="ja-JP" altLang="en-US" sz="1400" dirty="0">
                <a:latin typeface="ＭＳ Ｐゴシック" panose="020B0600070205080204" pitchFamily="50" charset="-128"/>
                <a:ea typeface="ＭＳ Ｐゴシック" panose="020B0600070205080204" pitchFamily="50" charset="-128"/>
              </a:rPr>
              <a:t>接客係がマイクを装着するの？実はイヤホンを装着させて、指示の伝達に使えたらいいなと思っていた。</a:t>
            </a:r>
            <a:endParaRPr lang="en-US" altLang="ja-JP" sz="1400" dirty="0">
              <a:latin typeface="ＭＳ Ｐゴシック" panose="020B0600070205080204" pitchFamily="50" charset="-128"/>
              <a:ea typeface="ＭＳ Ｐゴシック" panose="020B0600070205080204" pitchFamily="50" charset="-128"/>
            </a:endParaRPr>
          </a:p>
          <a:p>
            <a:pPr indent="-216000">
              <a:buClrTx/>
              <a:buFont typeface="Arial" panose="020B0604020202020204" pitchFamily="34" charset="0"/>
              <a:buChar char="•"/>
            </a:pPr>
            <a:r>
              <a:rPr lang="ja-JP" altLang="en-US" sz="1400" dirty="0">
                <a:latin typeface="ＭＳ Ｐゴシック" panose="020B0600070205080204" pitchFamily="50" charset="-128"/>
                <a:ea typeface="ＭＳ Ｐゴシック" panose="020B0600070205080204" pitchFamily="50" charset="-128"/>
              </a:rPr>
              <a:t>せっかく</a:t>
            </a:r>
            <a:r>
              <a:rPr lang="en-US" altLang="ja-JP" sz="1400" dirty="0">
                <a:latin typeface="ＭＳ Ｐゴシック" panose="020B0600070205080204" pitchFamily="50" charset="-128"/>
                <a:ea typeface="ＭＳ Ｐゴシック" panose="020B0600070205080204" pitchFamily="50" charset="-128"/>
              </a:rPr>
              <a:t>IT</a:t>
            </a:r>
            <a:r>
              <a:rPr lang="ja-JP" altLang="en-US" sz="1400" dirty="0">
                <a:latin typeface="ＭＳ Ｐゴシック" panose="020B0600070205080204" pitchFamily="50" charset="-128"/>
                <a:ea typeface="ＭＳ Ｐゴシック" panose="020B0600070205080204" pitchFamily="50" charset="-128"/>
              </a:rPr>
              <a:t>を導入するなら</a:t>
            </a:r>
            <a:r>
              <a:rPr lang="en-US" altLang="ja-JP" sz="1400" dirty="0">
                <a:latin typeface="ＭＳ Ｐゴシック" panose="020B0600070205080204" pitchFamily="50" charset="-128"/>
                <a:ea typeface="ＭＳ Ｐゴシック" panose="020B0600070205080204" pitchFamily="50" charset="-128"/>
              </a:rPr>
              <a:t>POS</a:t>
            </a:r>
            <a:r>
              <a:rPr lang="ja-JP" altLang="en-US" sz="1400" dirty="0">
                <a:latin typeface="ＭＳ Ｐゴシック" panose="020B0600070205080204" pitchFamily="50" charset="-128"/>
                <a:ea typeface="ＭＳ Ｐゴシック" panose="020B0600070205080204" pitchFamily="50" charset="-128"/>
              </a:rPr>
              <a:t>のデータとも連動できるとよいと思う。クレーム対応だけでなく</a:t>
            </a:r>
            <a:r>
              <a:rPr lang="en-US" altLang="ja-JP" sz="1400" dirty="0">
                <a:latin typeface="ＭＳ Ｐゴシック" panose="020B0600070205080204" pitchFamily="50" charset="-128"/>
                <a:ea typeface="ＭＳ Ｐゴシック" panose="020B0600070205080204" pitchFamily="50" charset="-128"/>
              </a:rPr>
              <a:t>,,</a:t>
            </a:r>
            <a:r>
              <a:rPr lang="ja-JP" altLang="en-US" sz="1400" dirty="0">
                <a:latin typeface="ＭＳ Ｐゴシック" panose="020B0600070205080204" pitchFamily="50" charset="-128"/>
                <a:ea typeface="ＭＳ Ｐゴシック" panose="020B0600070205080204" pitchFamily="50" charset="-128"/>
              </a:rPr>
              <a:t>お客様の様子の映像から、どういうお客にどのメニューをお薦めすると良いかなどがわかると売上げにもお客様満足度にも貢献できそう。</a:t>
            </a:r>
            <a:endParaRPr lang="en-US" altLang="ja-JP" sz="1400" dirty="0">
              <a:latin typeface="ＭＳ Ｐゴシック" panose="020B0600070205080204" pitchFamily="50" charset="-128"/>
              <a:ea typeface="ＭＳ Ｐゴシック" panose="020B0600070205080204" pitchFamily="50" charset="-128"/>
            </a:endParaRPr>
          </a:p>
          <a:p>
            <a:pPr indent="-216000">
              <a:buClrTx/>
              <a:buFont typeface="Arial" panose="020B0604020202020204" pitchFamily="34" charset="0"/>
              <a:buChar char="•"/>
            </a:pPr>
            <a:r>
              <a:rPr lang="ja-JP" altLang="en-US" sz="1400" dirty="0">
                <a:latin typeface="ＭＳ Ｐゴシック" panose="020B0600070205080204" pitchFamily="50" charset="-128"/>
                <a:ea typeface="ＭＳ Ｐゴシック" panose="020B0600070205080204" pitchFamily="50" charset="-128"/>
              </a:rPr>
              <a:t>画像を自分のスマホでも見られるとうれしい。そうすれば外でも見られる。</a:t>
            </a:r>
            <a:br>
              <a:rPr lang="ja-JP" altLang="en-US" sz="1400" dirty="0">
                <a:latin typeface="ＭＳ Ｐゴシック" panose="020B0600070205080204" pitchFamily="50" charset="-128"/>
                <a:ea typeface="ＭＳ Ｐゴシック" panose="020B0600070205080204" pitchFamily="50" charset="-128"/>
              </a:rPr>
            </a:br>
            <a:r>
              <a:rPr lang="en-US" altLang="ja-JP" sz="1400" dirty="0">
                <a:latin typeface="ＭＳ Ｐゴシック" panose="020B0600070205080204" pitchFamily="50" charset="-128"/>
                <a:ea typeface="ＭＳ Ｐゴシック" panose="020B0600070205080204" pitchFamily="50" charset="-128"/>
              </a:rPr>
              <a:t> </a:t>
            </a:r>
            <a:r>
              <a:rPr lang="ja-JP" altLang="en-US" sz="1400" dirty="0">
                <a:latin typeface="ＭＳ Ｐゴシック" panose="020B0600070205080204" pitchFamily="50" charset="-128"/>
                <a:ea typeface="ＭＳ Ｐゴシック" panose="020B0600070205080204" pitchFamily="50" charset="-128"/>
              </a:rPr>
              <a:t>（店外で仕事するのですか？　という問いに対しては無言。別途確認したが店外で仕事をする習慣は無い。）</a:t>
            </a:r>
            <a:endParaRPr lang="en-US" altLang="ja-JP" sz="1400" dirty="0">
              <a:latin typeface="ＭＳ Ｐゴシック" panose="020B0600070205080204" pitchFamily="50" charset="-128"/>
              <a:ea typeface="ＭＳ Ｐゴシック" panose="020B0600070205080204" pitchFamily="50" charset="-128"/>
            </a:endParaRPr>
          </a:p>
          <a:p>
            <a:pPr indent="-216000">
              <a:buClrTx/>
              <a:buFont typeface="Arial" panose="020B0604020202020204" pitchFamily="34" charset="0"/>
              <a:buChar char="•"/>
            </a:pPr>
            <a:r>
              <a:rPr lang="ja-JP" altLang="en-US" sz="1400" dirty="0">
                <a:latin typeface="ＭＳ Ｐゴシック" panose="020B0600070205080204" pitchFamily="50" charset="-128"/>
                <a:ea typeface="ＭＳ Ｐゴシック" panose="020B0600070205080204" pitchFamily="50" charset="-128"/>
              </a:rPr>
              <a:t>お客様によってはお客様自身の行動を見てもらえるとよいかも。</a:t>
            </a:r>
            <a:endParaRPr lang="en-US" altLang="ja-JP" sz="1400" dirty="0">
              <a:latin typeface="ＭＳ Ｐゴシック" panose="020B0600070205080204" pitchFamily="50" charset="-128"/>
              <a:ea typeface="ＭＳ Ｐゴシック" panose="020B0600070205080204" pitchFamily="50" charset="-128"/>
            </a:endParaRPr>
          </a:p>
          <a:p>
            <a:pPr indent="-216000">
              <a:buClrTx/>
              <a:buFont typeface="Arial" panose="020B0604020202020204" pitchFamily="34" charset="0"/>
              <a:buChar char="•"/>
            </a:pPr>
            <a:r>
              <a:rPr lang="ja-JP" altLang="en-US" sz="1400" dirty="0">
                <a:latin typeface="ＭＳ Ｐゴシック" panose="020B0600070205080204" pitchFamily="50" charset="-128"/>
                <a:ea typeface="ＭＳ Ｐゴシック" panose="020B0600070205080204" pitchFamily="50" charset="-128"/>
              </a:rPr>
              <a:t>せっかく映像をとるのだから、料理が配膳されずに放置されていたら警告音を発するなど、問題発生防止にも役立つとよい。</a:t>
            </a:r>
            <a:endParaRPr lang="en-US" altLang="ja-JP" sz="1400" dirty="0">
              <a:latin typeface="ＭＳ Ｐゴシック" panose="020B0600070205080204" pitchFamily="50" charset="-128"/>
              <a:ea typeface="ＭＳ Ｐゴシック" panose="020B0600070205080204" pitchFamily="50" charset="-128"/>
            </a:endParaRPr>
          </a:p>
          <a:p>
            <a:pPr indent="-216000">
              <a:buClrTx/>
              <a:buFont typeface="Arial" panose="020B0604020202020204" pitchFamily="34" charset="0"/>
              <a:buChar char="•"/>
            </a:pPr>
            <a:r>
              <a:rPr lang="ja-JP" altLang="en-US" sz="1400" dirty="0">
                <a:latin typeface="ＭＳ Ｐゴシック" panose="020B0600070205080204" pitchFamily="50" charset="-128"/>
                <a:ea typeface="ＭＳ Ｐゴシック" panose="020B0600070205080204" pitchFamily="50" charset="-128"/>
              </a:rPr>
              <a:t>せっかく映像をとるのなら、ＡＩとか入れて顔を検知して優良客の来店や、要注意客の来店を知らせるのにも使えるとよい。</a:t>
            </a:r>
            <a:endParaRPr lang="en-US" altLang="ja-JP" sz="1400" dirty="0">
              <a:latin typeface="ＭＳ Ｐゴシック" panose="020B0600070205080204" pitchFamily="50" charset="-128"/>
              <a:ea typeface="ＭＳ Ｐゴシック" panose="020B0600070205080204" pitchFamily="50" charset="-128"/>
            </a:endParaRPr>
          </a:p>
          <a:p>
            <a:pPr marL="0" indent="0">
              <a:buNone/>
            </a:pPr>
            <a:r>
              <a:rPr lang="ja-JP" altLang="en-US" sz="1400" b="1" dirty="0">
                <a:latin typeface="ＭＳ Ｐゴシック" panose="020B0600070205080204" pitchFamily="50" charset="-128"/>
                <a:ea typeface="ＭＳ Ｐゴシック" panose="020B0600070205080204" pitchFamily="50" charset="-128"/>
              </a:rPr>
              <a:t>■接客係（一部）</a:t>
            </a:r>
            <a:endParaRPr lang="en-US" altLang="ja-JP" sz="1400" b="1" dirty="0">
              <a:latin typeface="ＭＳ Ｐゴシック" panose="020B0600070205080204" pitchFamily="50" charset="-128"/>
              <a:ea typeface="ＭＳ Ｐゴシック" panose="020B0600070205080204" pitchFamily="50" charset="-128"/>
            </a:endParaRPr>
          </a:p>
          <a:p>
            <a:pPr indent="-216000">
              <a:buClrTx/>
              <a:buFont typeface="Arial" panose="020B0604020202020204" pitchFamily="34" charset="0"/>
              <a:buChar char="•"/>
            </a:pPr>
            <a:r>
              <a:rPr lang="ja-JP" altLang="en-US" sz="1400" dirty="0">
                <a:latin typeface="ＭＳ Ｐゴシック" panose="020B0600070205080204" pitchFamily="50" charset="-128"/>
                <a:ea typeface="ＭＳ Ｐゴシック" panose="020B0600070205080204" pitchFamily="50" charset="-128"/>
              </a:rPr>
              <a:t>映像や音声記録で調べられるようにするなら、指摘された問題点は自分でも映像や音声で直接確認したい。</a:t>
            </a:r>
            <a:endParaRPr lang="en-US" altLang="ja-JP" sz="1400" dirty="0">
              <a:latin typeface="ＭＳ Ｐゴシック" panose="020B0600070205080204" pitchFamily="50" charset="-128"/>
              <a:ea typeface="ＭＳ Ｐゴシック" panose="020B0600070205080204" pitchFamily="50" charset="-128"/>
            </a:endParaRPr>
          </a:p>
          <a:p>
            <a:pPr indent="-216000">
              <a:buClrTx/>
              <a:buFont typeface="Arial" panose="020B0604020202020204" pitchFamily="34" charset="0"/>
              <a:buChar char="•"/>
            </a:pPr>
            <a:r>
              <a:rPr lang="ja-JP" altLang="en-US" sz="1400" dirty="0">
                <a:latin typeface="ＭＳ Ｐゴシック" panose="020B0600070205080204" pitchFamily="50" charset="-128"/>
                <a:ea typeface="ＭＳ Ｐゴシック" panose="020B0600070205080204" pitchFamily="50" charset="-128"/>
              </a:rPr>
              <a:t>合間の会話も録音されるのは気になる。特にトイレの音は録音してほしくない。</a:t>
            </a:r>
            <a:endParaRPr lang="en-US" altLang="ja-JP" sz="1400" dirty="0">
              <a:latin typeface="ＭＳ Ｐゴシック" panose="020B0600070205080204" pitchFamily="50" charset="-128"/>
              <a:ea typeface="ＭＳ Ｐゴシック" panose="020B0600070205080204" pitchFamily="50" charset="-128"/>
            </a:endParaRPr>
          </a:p>
          <a:p>
            <a:pPr indent="-216000">
              <a:buClrTx/>
              <a:buFont typeface="Arial" panose="020B0604020202020204" pitchFamily="34" charset="0"/>
              <a:buChar char="•"/>
            </a:pPr>
            <a:r>
              <a:rPr lang="ja-JP" altLang="en-US" sz="1400" dirty="0">
                <a:latin typeface="ＭＳ Ｐゴシック" panose="020B0600070205080204" pitchFamily="50" charset="-128"/>
                <a:ea typeface="ＭＳ Ｐゴシック" panose="020B0600070205080204" pitchFamily="50" charset="-128"/>
              </a:rPr>
              <a:t>聞き取りにくいときがあっても、お客様に大きい声を出してもらうようなことはできない。</a:t>
            </a:r>
            <a:endParaRPr lang="en-US" altLang="ja-JP" sz="1400" dirty="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3900518930"/>
      </p:ext>
    </p:extLst>
  </p:cSld>
  <p:clrMapOvr>
    <a:masterClrMapping/>
  </p:clrMapOvr>
  <p:transition/>
</p:sld>
</file>

<file path=ppt/theme/theme1.xml><?xml version="1.0" encoding="utf-8"?>
<a:theme xmlns:a="http://schemas.openxmlformats.org/drawingml/2006/main" name="IPA01">
  <a:themeElements>
    <a:clrScheme name="IPA01 15">
      <a:dk1>
        <a:srgbClr val="000000"/>
      </a:dk1>
      <a:lt1>
        <a:srgbClr val="FFFFFF"/>
      </a:lt1>
      <a:dk2>
        <a:srgbClr val="000000"/>
      </a:dk2>
      <a:lt2>
        <a:srgbClr val="808080"/>
      </a:lt2>
      <a:accent1>
        <a:srgbClr val="CCECFF"/>
      </a:accent1>
      <a:accent2>
        <a:srgbClr val="9999FF"/>
      </a:accent2>
      <a:accent3>
        <a:srgbClr val="FFFFFF"/>
      </a:accent3>
      <a:accent4>
        <a:srgbClr val="000000"/>
      </a:accent4>
      <a:accent5>
        <a:srgbClr val="E2F4FF"/>
      </a:accent5>
      <a:accent6>
        <a:srgbClr val="8A8AE7"/>
      </a:accent6>
      <a:hlink>
        <a:srgbClr val="339966"/>
      </a:hlink>
      <a:folHlink>
        <a:srgbClr val="FF7C80"/>
      </a:folHlink>
    </a:clrScheme>
    <a:fontScheme name="IPA01">
      <a:majorFont>
        <a:latin typeface="Arial"/>
        <a:ea typeface="HGPｺﾞｼｯｸE"/>
        <a:cs typeface=""/>
      </a:majorFont>
      <a:minorFont>
        <a:latin typeface="Arial"/>
        <a:ea typeface="HGPｺﾞｼｯｸ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noFill/>
        <a:ln w="317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rgbClr val="FF99CC"/>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rtlCol="0" anchor="t"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1" sz="2400" b="1"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rgbClr val="FF99CC"/>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2400" b="1"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defRPr>
        </a:defPPr>
      </a:lstStyle>
    </a:lnDef>
  </a:objectDefaults>
  <a:extraClrSchemeLst>
    <a:extraClrScheme>
      <a:clrScheme name="IPA0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IPA0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IPA0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IPA0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IPA0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IPA0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IPA0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IPA0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IPA0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IPA0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IPA0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IPA0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IPA01 1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CCFF99"/>
        </a:hlink>
        <a:folHlink>
          <a:srgbClr val="AF67FF"/>
        </a:folHlink>
      </a:clrScheme>
      <a:clrMap bg1="lt1" tx1="dk1" bg2="lt2" tx2="dk2" accent1="accent1" accent2="accent2" accent3="accent3" accent4="accent4" accent5="accent5" accent6="accent6" hlink="hlink" folHlink="folHlink"/>
    </a:extraClrScheme>
    <a:extraClrScheme>
      <a:clrScheme name="IPA01 14">
        <a:dk1>
          <a:srgbClr val="000000"/>
        </a:dk1>
        <a:lt1>
          <a:srgbClr val="FFFFFF"/>
        </a:lt1>
        <a:dk2>
          <a:srgbClr val="000000"/>
        </a:dk2>
        <a:lt2>
          <a:srgbClr val="808080"/>
        </a:lt2>
        <a:accent1>
          <a:srgbClr val="CCECFF"/>
        </a:accent1>
        <a:accent2>
          <a:srgbClr val="CCCCFF"/>
        </a:accent2>
        <a:accent3>
          <a:srgbClr val="FFFFFF"/>
        </a:accent3>
        <a:accent4>
          <a:srgbClr val="000000"/>
        </a:accent4>
        <a:accent5>
          <a:srgbClr val="E2F4FF"/>
        </a:accent5>
        <a:accent6>
          <a:srgbClr val="B9B9E7"/>
        </a:accent6>
        <a:hlink>
          <a:srgbClr val="339966"/>
        </a:hlink>
        <a:folHlink>
          <a:srgbClr val="FF7C80"/>
        </a:folHlink>
      </a:clrScheme>
      <a:clrMap bg1="lt1" tx1="dk1" bg2="lt2" tx2="dk2" accent1="accent1" accent2="accent2" accent3="accent3" accent4="accent4" accent5="accent5" accent6="accent6" hlink="hlink" folHlink="folHlink"/>
    </a:extraClrScheme>
    <a:extraClrScheme>
      <a:clrScheme name="IPA01 15">
        <a:dk1>
          <a:srgbClr val="000000"/>
        </a:dk1>
        <a:lt1>
          <a:srgbClr val="FFFFFF"/>
        </a:lt1>
        <a:dk2>
          <a:srgbClr val="000000"/>
        </a:dk2>
        <a:lt2>
          <a:srgbClr val="808080"/>
        </a:lt2>
        <a:accent1>
          <a:srgbClr val="CCECFF"/>
        </a:accent1>
        <a:accent2>
          <a:srgbClr val="9999FF"/>
        </a:accent2>
        <a:accent3>
          <a:srgbClr val="FFFFFF"/>
        </a:accent3>
        <a:accent4>
          <a:srgbClr val="000000"/>
        </a:accent4>
        <a:accent5>
          <a:srgbClr val="E2F4FF"/>
        </a:accent5>
        <a:accent6>
          <a:srgbClr val="8A8AE7"/>
        </a:accent6>
        <a:hlink>
          <a:srgbClr val="339966"/>
        </a:hlink>
        <a:folHlink>
          <a:srgbClr val="FF7C8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IPA2004">
  <a:themeElements>
    <a:clrScheme name="IPA2004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IPA2004">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IPA2004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IPA2004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IPA2004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IPA2004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IPA2004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IPA2004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IPA2004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IPA2004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IPA2004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IPA2004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IPA2004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IPA2004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IPA01">
  <a:themeElements>
    <a:clrScheme name="IPA01 15">
      <a:dk1>
        <a:srgbClr val="000000"/>
      </a:dk1>
      <a:lt1>
        <a:srgbClr val="FFFFFF"/>
      </a:lt1>
      <a:dk2>
        <a:srgbClr val="000000"/>
      </a:dk2>
      <a:lt2>
        <a:srgbClr val="808080"/>
      </a:lt2>
      <a:accent1>
        <a:srgbClr val="CCECFF"/>
      </a:accent1>
      <a:accent2>
        <a:srgbClr val="9999FF"/>
      </a:accent2>
      <a:accent3>
        <a:srgbClr val="FFFFFF"/>
      </a:accent3>
      <a:accent4>
        <a:srgbClr val="000000"/>
      </a:accent4>
      <a:accent5>
        <a:srgbClr val="E2F4FF"/>
      </a:accent5>
      <a:accent6>
        <a:srgbClr val="8A8AE7"/>
      </a:accent6>
      <a:hlink>
        <a:srgbClr val="339966"/>
      </a:hlink>
      <a:folHlink>
        <a:srgbClr val="FF7C80"/>
      </a:folHlink>
    </a:clrScheme>
    <a:fontScheme name="IPA01">
      <a:majorFont>
        <a:latin typeface="Arial"/>
        <a:ea typeface="HGPｺﾞｼｯｸE"/>
        <a:cs typeface=""/>
      </a:majorFont>
      <a:minorFont>
        <a:latin typeface="Arial"/>
        <a:ea typeface="HGPｺﾞｼｯｸ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noFill/>
        <a:ln w="317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rgbClr val="FF99CC"/>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rtlCol="0" anchor="t"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1" sz="2400" b="1"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rgbClr val="FF99CC"/>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2400" b="1"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defRPr>
        </a:defPPr>
      </a:lstStyle>
    </a:lnDef>
  </a:objectDefaults>
  <a:extraClrSchemeLst>
    <a:extraClrScheme>
      <a:clrScheme name="IPA0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IPA0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IPA0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IPA0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IPA0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IPA0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IPA0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IPA0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IPA0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IPA0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IPA0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IPA0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IPA01 1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CCFF99"/>
        </a:hlink>
        <a:folHlink>
          <a:srgbClr val="AF67FF"/>
        </a:folHlink>
      </a:clrScheme>
      <a:clrMap bg1="lt1" tx1="dk1" bg2="lt2" tx2="dk2" accent1="accent1" accent2="accent2" accent3="accent3" accent4="accent4" accent5="accent5" accent6="accent6" hlink="hlink" folHlink="folHlink"/>
    </a:extraClrScheme>
    <a:extraClrScheme>
      <a:clrScheme name="IPA01 14">
        <a:dk1>
          <a:srgbClr val="000000"/>
        </a:dk1>
        <a:lt1>
          <a:srgbClr val="FFFFFF"/>
        </a:lt1>
        <a:dk2>
          <a:srgbClr val="000000"/>
        </a:dk2>
        <a:lt2>
          <a:srgbClr val="808080"/>
        </a:lt2>
        <a:accent1>
          <a:srgbClr val="CCECFF"/>
        </a:accent1>
        <a:accent2>
          <a:srgbClr val="CCCCFF"/>
        </a:accent2>
        <a:accent3>
          <a:srgbClr val="FFFFFF"/>
        </a:accent3>
        <a:accent4>
          <a:srgbClr val="000000"/>
        </a:accent4>
        <a:accent5>
          <a:srgbClr val="E2F4FF"/>
        </a:accent5>
        <a:accent6>
          <a:srgbClr val="B9B9E7"/>
        </a:accent6>
        <a:hlink>
          <a:srgbClr val="339966"/>
        </a:hlink>
        <a:folHlink>
          <a:srgbClr val="FF7C80"/>
        </a:folHlink>
      </a:clrScheme>
      <a:clrMap bg1="lt1" tx1="dk1" bg2="lt2" tx2="dk2" accent1="accent1" accent2="accent2" accent3="accent3" accent4="accent4" accent5="accent5" accent6="accent6" hlink="hlink" folHlink="folHlink"/>
    </a:extraClrScheme>
    <a:extraClrScheme>
      <a:clrScheme name="IPA01 15">
        <a:dk1>
          <a:srgbClr val="000000"/>
        </a:dk1>
        <a:lt1>
          <a:srgbClr val="FFFFFF"/>
        </a:lt1>
        <a:dk2>
          <a:srgbClr val="000000"/>
        </a:dk2>
        <a:lt2>
          <a:srgbClr val="808080"/>
        </a:lt2>
        <a:accent1>
          <a:srgbClr val="CCECFF"/>
        </a:accent1>
        <a:accent2>
          <a:srgbClr val="9999FF"/>
        </a:accent2>
        <a:accent3>
          <a:srgbClr val="FFFFFF"/>
        </a:accent3>
        <a:accent4>
          <a:srgbClr val="000000"/>
        </a:accent4>
        <a:accent5>
          <a:srgbClr val="E2F4FF"/>
        </a:accent5>
        <a:accent6>
          <a:srgbClr val="8A8AE7"/>
        </a:accent6>
        <a:hlink>
          <a:srgbClr val="339966"/>
        </a:hlink>
        <a:folHlink>
          <a:srgbClr val="FF7C8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3297</Words>
  <Application>Microsoft Office PowerPoint</Application>
  <PresentationFormat>画面に合わせる (4:3)</PresentationFormat>
  <Paragraphs>619</Paragraphs>
  <Slides>29</Slides>
  <Notes>29</Notes>
  <HiddenSlides>0</HiddenSlides>
  <MMClips>0</MMClips>
  <ScaleCrop>false</ScaleCrop>
  <HeadingPairs>
    <vt:vector size="6" baseType="variant">
      <vt:variant>
        <vt:lpstr>使用されているフォント</vt:lpstr>
      </vt:variant>
      <vt:variant>
        <vt:i4>7</vt:i4>
      </vt:variant>
      <vt:variant>
        <vt:lpstr>テーマ</vt:lpstr>
      </vt:variant>
      <vt:variant>
        <vt:i4>3</vt:i4>
      </vt:variant>
      <vt:variant>
        <vt:lpstr>スライド タイトル</vt:lpstr>
      </vt:variant>
      <vt:variant>
        <vt:i4>29</vt:i4>
      </vt:variant>
    </vt:vector>
  </HeadingPairs>
  <TitlesOfParts>
    <vt:vector size="39" baseType="lpstr">
      <vt:lpstr>HGPｺﾞｼｯｸE</vt:lpstr>
      <vt:lpstr>HGP創英角ｺﾞｼｯｸUB</vt:lpstr>
      <vt:lpstr>ＭＳ Ｐゴシック</vt:lpstr>
      <vt:lpstr>ＭＳ Ｐ明朝</vt:lpstr>
      <vt:lpstr>メイリオ</vt:lpstr>
      <vt:lpstr>Arial</vt:lpstr>
      <vt:lpstr>Wingdings</vt:lpstr>
      <vt:lpstr>IPA01</vt:lpstr>
      <vt:lpstr>1_IPA2004</vt:lpstr>
      <vt:lpstr>1_IPA01</vt:lpstr>
      <vt:lpstr>ケースの説明　と　演習課題</vt:lpstr>
      <vt:lpstr>グループ演習について</vt:lpstr>
      <vt:lpstr>演習対象のプロセス</vt:lpstr>
      <vt:lpstr>PowerPoint プレゼンテーション</vt:lpstr>
      <vt:lpstr>ケースの前提：状況</vt:lpstr>
      <vt:lpstr>PowerPoint プレゼンテーション</vt:lpstr>
      <vt:lpstr>PowerPoint プレゼンテーション</vt:lpstr>
      <vt:lpstr>ケースの前提　調査・検討　（視察・関係者の声等）</vt:lpstr>
      <vt:lpstr>ケースの前提　調査・検討　（視察・関係者の声等）</vt:lpstr>
      <vt:lpstr>PowerPoint プレゼンテーション</vt:lpstr>
      <vt:lpstr>演習課題</vt:lpstr>
      <vt:lpstr>演習課題　　：　付帯条件</vt:lpstr>
      <vt:lpstr>(参考）　付帯条件「演芸居酒屋」の場合の例　</vt:lpstr>
      <vt:lpstr>演習課題　①ビジネス又はミッション分析</vt:lpstr>
      <vt:lpstr>演習課題　①ビジネス又はミッション分析</vt:lpstr>
      <vt:lpstr>テクニカルプロセス概説　（再掲） ６．４．１　ビジネス又はミッション分析</vt:lpstr>
      <vt:lpstr>PowerPoint プレゼンテーション</vt:lpstr>
      <vt:lpstr>ビジネス又はミッション分析</vt:lpstr>
      <vt:lpstr>ビジネス又はミッション分析</vt:lpstr>
      <vt:lpstr>演習課題　 ②利害関係者ニーズ及び利害関係者要求事項定義</vt:lpstr>
      <vt:lpstr>テクニカルプロセス概説　（再掲） ６．４．２　利害関係者ニーズ及び利害関係者要求事項定義</vt:lpstr>
      <vt:lpstr>PowerPoint プレゼンテーション</vt:lpstr>
      <vt:lpstr>PowerPoint プレゼンテーション</vt:lpstr>
      <vt:lpstr>②利害関係者ニーズ及び利害関係者要求事項定義</vt:lpstr>
      <vt:lpstr>演習課題　③システムの要求事項定義</vt:lpstr>
      <vt:lpstr>テクニカルプロセス概説　（再掲） ６．４．３　システム要求事項定義</vt:lpstr>
      <vt:lpstr>PowerPoint プレゼンテーション</vt:lpstr>
      <vt:lpstr>システム要求事項定義</vt:lpstr>
      <vt:lpstr>演習課題　④発表シートの作成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2019-03-12T04:36:33Z</dcterms:created>
  <dcterms:modified xsi:type="dcterms:W3CDTF">2020-03-04T01:53:05Z</dcterms:modified>
</cp:coreProperties>
</file>