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3" r:id="rId1"/>
  </p:sldMasterIdLst>
  <p:notesMasterIdLst>
    <p:notesMasterId r:id="rId39"/>
  </p:notesMasterIdLst>
  <p:handoutMasterIdLst>
    <p:handoutMasterId r:id="rId40"/>
  </p:handoutMasterIdLst>
  <p:sldIdLst>
    <p:sldId id="280" r:id="rId2"/>
    <p:sldId id="270" r:id="rId3"/>
    <p:sldId id="269" r:id="rId4"/>
    <p:sldId id="491" r:id="rId5"/>
    <p:sldId id="484" r:id="rId6"/>
    <p:sldId id="485" r:id="rId7"/>
    <p:sldId id="277" r:id="rId8"/>
    <p:sldId id="263" r:id="rId9"/>
    <p:sldId id="450" r:id="rId10"/>
    <p:sldId id="471" r:id="rId11"/>
    <p:sldId id="486" r:id="rId12"/>
    <p:sldId id="281" r:id="rId13"/>
    <p:sldId id="271" r:id="rId14"/>
    <p:sldId id="262" r:id="rId15"/>
    <p:sldId id="260" r:id="rId16"/>
    <p:sldId id="261" r:id="rId17"/>
    <p:sldId id="282" r:id="rId18"/>
    <p:sldId id="283" r:id="rId19"/>
    <p:sldId id="284" r:id="rId20"/>
    <p:sldId id="337" r:id="rId21"/>
    <p:sldId id="286" r:id="rId22"/>
    <p:sldId id="487" r:id="rId23"/>
    <p:sldId id="472" r:id="rId24"/>
    <p:sldId id="475" r:id="rId25"/>
    <p:sldId id="496" r:id="rId26"/>
    <p:sldId id="490" r:id="rId27"/>
    <p:sldId id="478" r:id="rId28"/>
    <p:sldId id="492" r:id="rId29"/>
    <p:sldId id="479" r:id="rId30"/>
    <p:sldId id="474" r:id="rId31"/>
    <p:sldId id="480" r:id="rId32"/>
    <p:sldId id="287" r:id="rId33"/>
    <p:sldId id="493" r:id="rId34"/>
    <p:sldId id="482" r:id="rId35"/>
    <p:sldId id="494" r:id="rId36"/>
    <p:sldId id="338" r:id="rId37"/>
    <p:sldId id="497" r:id="rId38"/>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4472C4"/>
    <a:srgbClr val="D1EDD6"/>
    <a:srgbClr val="F8CBAD"/>
    <a:srgbClr val="FFE699"/>
    <a:srgbClr val="CCFFFF"/>
    <a:srgbClr val="FF6600"/>
    <a:srgbClr val="EEB8E6"/>
    <a:srgbClr val="44C474"/>
    <a:srgbClr val="E2C4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9" autoAdjust="0"/>
    <p:restoredTop sz="91156" autoAdjust="0"/>
  </p:normalViewPr>
  <p:slideViewPr>
    <p:cSldViewPr snapToGrid="0">
      <p:cViewPr varScale="1">
        <p:scale>
          <a:sx n="100" d="100"/>
          <a:sy n="100" d="100"/>
        </p:scale>
        <p:origin x="1848" y="78"/>
      </p:cViewPr>
      <p:guideLst>
        <p:guide orient="horz" pos="2160"/>
        <p:guide pos="2880"/>
      </p:guideLst>
    </p:cSldViewPr>
  </p:slideViewPr>
  <p:notesTextViewPr>
    <p:cViewPr>
      <p:scale>
        <a:sx n="1" d="1"/>
        <a:sy n="1" d="1"/>
      </p:scale>
      <p:origin x="0" y="0"/>
    </p:cViewPr>
  </p:notesTextViewPr>
  <p:notesViewPr>
    <p:cSldViewPr snapToGrid="0">
      <p:cViewPr varScale="1">
        <p:scale>
          <a:sx n="77" d="100"/>
          <a:sy n="77" d="100"/>
        </p:scale>
        <p:origin x="4002"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2252A47-E9EA-453F-95A9-B61526174799}"/>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2E44B19D-7C9F-4579-A6E4-03F650F4B91B}"/>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05245759-5DD4-46E6-AECA-BB7CFEDB8084}" type="datetimeFigureOut">
              <a:rPr kumimoji="1" lang="ja-JP" altLang="en-US" smtClean="0"/>
              <a:t>2020/3/4</a:t>
            </a:fld>
            <a:endParaRPr kumimoji="1" lang="ja-JP" altLang="en-US"/>
          </a:p>
        </p:txBody>
      </p:sp>
      <p:sp>
        <p:nvSpPr>
          <p:cNvPr id="4" name="フッター プレースホルダー 3">
            <a:extLst>
              <a:ext uri="{FF2B5EF4-FFF2-40B4-BE49-F238E27FC236}">
                <a16:creationId xmlns:a16="http://schemas.microsoft.com/office/drawing/2014/main" id="{1EF382B0-9A84-4706-A04F-929657737F28}"/>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593EB6C7-1FAF-4661-BE61-732796EAD0EC}"/>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1DE7CEDB-3DE5-4094-9AEB-895EE5D7D2BF}" type="slidenum">
              <a:rPr kumimoji="1" lang="ja-JP" altLang="en-US" smtClean="0"/>
              <a:t>‹#›</a:t>
            </a:fld>
            <a:endParaRPr kumimoji="1" lang="ja-JP" altLang="en-US"/>
          </a:p>
        </p:txBody>
      </p:sp>
    </p:spTree>
    <p:extLst>
      <p:ext uri="{BB962C8B-B14F-4D97-AF65-F5344CB8AC3E}">
        <p14:creationId xmlns:p14="http://schemas.microsoft.com/office/powerpoint/2010/main" val="12745336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744812D7-4ABE-4955-90C4-EDB47753186F}" type="datetimeFigureOut">
              <a:rPr kumimoji="1" lang="ja-JP" altLang="en-US" smtClean="0"/>
              <a:t>2020/3/4</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0869D1E8-1183-4083-BD80-85DB2DB7F5B4}" type="slidenum">
              <a:rPr kumimoji="1" lang="ja-JP" altLang="en-US" smtClean="0"/>
              <a:t>‹#›</a:t>
            </a:fld>
            <a:endParaRPr kumimoji="1" lang="ja-JP" altLang="en-US"/>
          </a:p>
        </p:txBody>
      </p:sp>
    </p:spTree>
    <p:extLst>
      <p:ext uri="{BB962C8B-B14F-4D97-AF65-F5344CB8AC3E}">
        <p14:creationId xmlns:p14="http://schemas.microsoft.com/office/powerpoint/2010/main" val="275089679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bwMode="black"/>
        <p:txBody>
          <a:bodyPr/>
          <a:lstStyle/>
          <a:p>
            <a:r>
              <a:rPr lang="ja-JP" altLang="en-US" dirty="0"/>
              <a:t>　皆さんには、「ソフトウェアエンジニアリングは知ってるよ。」とか、「私は</a:t>
            </a:r>
            <a:r>
              <a:rPr kumimoji="1" lang="ja-JP" altLang="en-US" dirty="0"/>
              <a:t>システムエンジニアです。」と言う人が多いと思います。言葉は似通っていますが、「システムズエンジニアリング」はその両方とは異なる概念です。</a:t>
            </a:r>
            <a:r>
              <a:rPr lang="ja-JP" altLang="en-US" dirty="0"/>
              <a:t>では、それは何かを以下で概説させて頂きます。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a:t>
            </a:fld>
            <a:endParaRPr kumimoji="1" lang="ja-JP" altLang="en-US"/>
          </a:p>
        </p:txBody>
      </p:sp>
    </p:spTree>
    <p:extLst>
      <p:ext uri="{BB962C8B-B14F-4D97-AF65-F5344CB8AC3E}">
        <p14:creationId xmlns:p14="http://schemas.microsoft.com/office/powerpoint/2010/main" val="2002401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システムズエンジニアリングを典型的に説明する思考過程を示します。</a:t>
            </a:r>
            <a:r>
              <a:rPr kumimoji="1" lang="en-US" altLang="ja-JP" dirty="0"/>
              <a:t>Need</a:t>
            </a:r>
            <a:r>
              <a:rPr lang="ja-JP" altLang="en-US" dirty="0"/>
              <a:t>（要求）があり、それを分析することによって、具体的な</a:t>
            </a:r>
            <a:r>
              <a:rPr lang="en-US" altLang="ja-JP" dirty="0"/>
              <a:t>Intent</a:t>
            </a:r>
            <a:r>
              <a:rPr lang="ja-JP" altLang="en-US" dirty="0"/>
              <a:t>（システムへの要求事項）を明確化します。そして、それを満たすための設計を行い、</a:t>
            </a:r>
            <a:r>
              <a:rPr kumimoji="1" lang="en-US" altLang="ja-JP" dirty="0"/>
              <a:t>Function</a:t>
            </a:r>
            <a:r>
              <a:rPr kumimoji="1" lang="ja-JP" altLang="en-US" dirty="0"/>
              <a:t>（機能）へと落とし込みます。</a:t>
            </a:r>
            <a:endParaRPr kumimoji="1" lang="en-US" altLang="ja-JP" dirty="0"/>
          </a:p>
          <a:p>
            <a:r>
              <a:rPr lang="ja-JP" altLang="en-US" dirty="0"/>
              <a:t>　これを、冷蔵庫設計に至る例で説明します。実は、冷蔵庫という発想が先にあったわけではなく、検討の結果として冷蔵庫に至ったとお考え下さい。</a:t>
            </a:r>
            <a:endParaRPr lang="en-US" altLang="ja-JP" dirty="0"/>
          </a:p>
          <a:p>
            <a:r>
              <a:rPr kumimoji="1" lang="ja-JP" altLang="en-US" dirty="0"/>
              <a:t>最初は、「食べ物を無駄にしない」から出発してもよいですし、「食べ物が</a:t>
            </a:r>
            <a:endParaRPr kumimoji="1" lang="en-US" altLang="ja-JP" dirty="0"/>
          </a:p>
          <a:p>
            <a:r>
              <a:rPr lang="ja-JP" altLang="en-US" dirty="0"/>
              <a:t>腐らないこと」から出発してもよいのですが、後者だとして、腐らないようにするにはどのようなアイデアが考えられますか。ここでは、２つのアイデアのみ記述しており、腐るスピードを落とすことと、早く食べさせることです。このように、色々なアイデアを出し、それらを比較検討して、どの方向で解決策を見出すかを考えるのがシステムズエンジニアリングの基本的なアプローチです。そして、腐るスピードを落とす方向を選んだとしても、冷やすというアイデアと、防腐剤を利用するというアイデアが出てきます。尚、早く食べさせる方向を選んだとすれば、促進メッセージを出したり、消費期限管理を行うようなアイデアも出てきます。この場合は、たまたま濃い紫のルートを選んだことにより、冷蔵庫という発想になっただけです。</a:t>
            </a:r>
            <a:endParaRPr lang="en-US" altLang="ja-JP" dirty="0"/>
          </a:p>
          <a:p>
            <a:r>
              <a:rPr kumimoji="1" lang="ja-JP" altLang="en-US" dirty="0"/>
              <a:t>　ちなみに、今回用意している演習は、図の</a:t>
            </a:r>
            <a:r>
              <a:rPr lang="en-US" altLang="ja-JP" dirty="0"/>
              <a:t>Intent</a:t>
            </a:r>
            <a:r>
              <a:rPr lang="ja-JP" altLang="en-US" dirty="0"/>
              <a:t>の明確化までのプロセスです。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10</a:t>
            </a:fld>
            <a:endParaRPr kumimoji="1" lang="ja-JP" altLang="en-US"/>
          </a:p>
        </p:txBody>
      </p:sp>
    </p:spTree>
    <p:extLst>
      <p:ext uri="{BB962C8B-B14F-4D97-AF65-F5344CB8AC3E}">
        <p14:creationId xmlns:p14="http://schemas.microsoft.com/office/powerpoint/2010/main" val="3786255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システムズエンジニアリングには、色々なポイントがありますが、ここでは独自に４つの点を挙げました。もちろん、これだけではありません。</a:t>
            </a:r>
            <a:endParaRPr kumimoji="1" lang="en-US" altLang="ja-JP" dirty="0"/>
          </a:p>
          <a:p>
            <a:r>
              <a:rPr lang="ja-JP" altLang="en-US" dirty="0"/>
              <a:t>　以下で、これらを順に説明していきます。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11</a:t>
            </a:fld>
            <a:endParaRPr kumimoji="1" lang="ja-JP" altLang="en-US"/>
          </a:p>
        </p:txBody>
      </p:sp>
    </p:spTree>
    <p:extLst>
      <p:ext uri="{BB962C8B-B14F-4D97-AF65-F5344CB8AC3E}">
        <p14:creationId xmlns:p14="http://schemas.microsoft.com/office/powerpoint/2010/main" val="2731025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１つ目は、目的思考と全体俯瞰ですが、まずは目的思考からです。</a:t>
            </a:r>
            <a:endParaRPr kumimoji="1" lang="en-US" altLang="ja-JP" dirty="0"/>
          </a:p>
          <a:p>
            <a:r>
              <a:rPr lang="ja-JP" altLang="en-US" dirty="0"/>
              <a:t>（数年前の朝ドラに、「あさが来た」というのがありますが、その登場人物に五代友厚（ごだいともあつ）という人が出てきます。大阪商工会議所の前身の組織を作った人で</a:t>
            </a:r>
            <a:r>
              <a:rPr kumimoji="1" lang="ja-JP" altLang="en-US" dirty="0"/>
              <a:t>す。その人が言った有名な言葉として、「地位か名誉か金か。</a:t>
            </a:r>
            <a:r>
              <a:rPr lang="ja-JP" altLang="en-US" dirty="0"/>
              <a:t>いや大切なのは目的である。」というのがあります。何となく意味深な言葉ですね。）</a:t>
            </a:r>
            <a:endParaRPr lang="en-US" altLang="ja-JP" dirty="0"/>
          </a:p>
          <a:p>
            <a:r>
              <a:rPr lang="ja-JP" altLang="en-US" dirty="0"/>
              <a:t>　我々は、普段の仕事において、ついつい目先の問題解決に囚われがちで、本来の目的を忘れがちになります。（例を話すために次ページを表示）発展途上国に保育器を提供することになったのですが、その保育器が徐々に使われなくなりました。それは、発展途上国では、高度な保育器のメンテが難しく、特にメンテ部品が手に入りにくいという理由によるものです。そこで考え直すと、保育器の本来の目的は、赤ん坊の命を救うことにあるのです。先進国では、</a:t>
            </a:r>
            <a:r>
              <a:rPr lang="en-US" altLang="ja-JP" dirty="0"/>
              <a:t>99</a:t>
            </a:r>
            <a:r>
              <a:rPr lang="ja-JP" altLang="en-US" dirty="0"/>
              <a:t>％の赤ん坊を救わなければならないので、高度な機能が必要になりますが、発展途上国ではそこまで要求せず、大勢の命を救えればよいのです。赤ん坊の命を救うためには、温めるだけで十分な目的を果たせます。そこで、機能を温めることだけにシンプル化し、現地でも手に入る中古自動車の部品を利用することにしました。これによって、真に役立つ保育器が出来たということです。これには、オチがあり、</a:t>
            </a:r>
            <a:r>
              <a:rPr kumimoji="1" lang="ja-JP" altLang="en-US" dirty="0"/>
              <a:t>温めるだけならば、保育器よりも毛布の方が良いだろうということで、結局はそれに落ちついたそうです。（ここで表示をこのページに戻し、「部分最適</a:t>
            </a:r>
            <a:r>
              <a:rPr kumimoji="1" lang="ja-JP" altLang="en-US" dirty="0" err="1"/>
              <a:t>、、</a:t>
            </a:r>
            <a:r>
              <a:rPr kumimoji="1" lang="ja-JP" altLang="en-US" dirty="0"/>
              <a:t>」の部分の説明に続く。説明文は次のシートのノートを参照。）</a:t>
            </a:r>
            <a:endParaRPr kumimoji="1" lang="en-US" altLang="ja-JP"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12</a:t>
            </a:fld>
            <a:endParaRPr kumimoji="1" lang="ja-JP" altLang="en-US"/>
          </a:p>
        </p:txBody>
      </p:sp>
    </p:spTree>
    <p:extLst>
      <p:ext uri="{BB962C8B-B14F-4D97-AF65-F5344CB8AC3E}">
        <p14:creationId xmlns:p14="http://schemas.microsoft.com/office/powerpoint/2010/main" val="2218943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（前ページのシートの説明の続き）</a:t>
            </a:r>
            <a:endParaRPr kumimoji="1" lang="en-US" altLang="ja-JP" dirty="0"/>
          </a:p>
          <a:p>
            <a:r>
              <a:rPr lang="ja-JP" altLang="en-US" dirty="0"/>
              <a:t>　他にも、単品では最適設計が行われても、それらを組み合わせて新しい製</a:t>
            </a:r>
            <a:endParaRPr lang="en-US" altLang="ja-JP" dirty="0"/>
          </a:p>
          <a:p>
            <a:r>
              <a:rPr kumimoji="1" lang="ja-JP" altLang="en-US" dirty="0"/>
              <a:t>品を作ろうとすると、利用目的が</a:t>
            </a:r>
            <a:r>
              <a:rPr lang="ja-JP" altLang="en-US" dirty="0"/>
              <a:t>異なってくるわけですから、部分最適が必ずしも全体最適にならないケースも多々出てきます。</a:t>
            </a:r>
            <a:endParaRPr lang="en-US" altLang="ja-JP" dirty="0"/>
          </a:p>
          <a:p>
            <a:r>
              <a:rPr lang="ja-JP" altLang="en-US" dirty="0"/>
              <a:t>　次に大事なのが、</a:t>
            </a:r>
            <a:r>
              <a:rPr lang="en-US" altLang="ja-JP" dirty="0"/>
              <a:t>Validation</a:t>
            </a:r>
            <a:r>
              <a:rPr lang="ja-JP" altLang="en-US" dirty="0"/>
              <a:t>です。</a:t>
            </a:r>
            <a:r>
              <a:rPr lang="en-US" altLang="ja-JP" dirty="0"/>
              <a:t>V&amp;V</a:t>
            </a:r>
            <a:r>
              <a:rPr lang="ja-JP" altLang="en-US" dirty="0"/>
              <a:t>という言葉を聞かれたことがあると思いますが、これは</a:t>
            </a:r>
            <a:r>
              <a:rPr lang="en-US" altLang="ja-JP" dirty="0"/>
              <a:t>Verification&amp; Validation</a:t>
            </a:r>
            <a:r>
              <a:rPr lang="ja-JP" altLang="en-US" dirty="0"/>
              <a:t>です。</a:t>
            </a:r>
            <a:r>
              <a:rPr lang="en-US" altLang="ja-JP" dirty="0"/>
              <a:t> Verification</a:t>
            </a:r>
            <a:r>
              <a:rPr lang="ja-JP" altLang="en-US" dirty="0"/>
              <a:t>は試験を行うことと考えればよいのですが、</a:t>
            </a:r>
            <a:r>
              <a:rPr lang="en-US" altLang="ja-JP" dirty="0"/>
              <a:t> Validation</a:t>
            </a:r>
            <a:r>
              <a:rPr lang="ja-JP" altLang="en-US" dirty="0"/>
              <a:t>は役に立つかどうかを確認する必要があります。</a:t>
            </a:r>
            <a:endParaRPr lang="en-US" altLang="ja-JP" dirty="0"/>
          </a:p>
          <a:p>
            <a:r>
              <a:rPr kumimoji="1" lang="ja-JP" altLang="en-US" dirty="0"/>
              <a:t>　ある会社が、田舎で猿に畑を荒らされて困るという話しを聞き、猿の首に</a:t>
            </a:r>
            <a:r>
              <a:rPr kumimoji="1" lang="en-US" altLang="ja-JP" dirty="0"/>
              <a:t>RF-ID</a:t>
            </a:r>
            <a:r>
              <a:rPr kumimoji="1" lang="ja-JP" altLang="en-US" dirty="0"/>
              <a:t>タグを着け、それが近づけば爆音を鳴らして脅かすシステムを作りました。システムを作った段階では、猿を撃退させるのに有効だと思われました。ところが、実際に導入しようとすると、</a:t>
            </a:r>
            <a:r>
              <a:rPr lang="en-US" altLang="ja-JP" dirty="0"/>
              <a:t> RF-ID</a:t>
            </a:r>
            <a:r>
              <a:rPr lang="ja-JP" altLang="en-US" dirty="0"/>
              <a:t>タグを着ける猿を捕まえることが出来ないという笑い話が発生しました。役立つことの確認が重要ですね。</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13</a:t>
            </a:fld>
            <a:endParaRPr kumimoji="1" lang="ja-JP" altLang="en-US"/>
          </a:p>
        </p:txBody>
      </p:sp>
    </p:spTree>
    <p:extLst>
      <p:ext uri="{BB962C8B-B14F-4D97-AF65-F5344CB8AC3E}">
        <p14:creationId xmlns:p14="http://schemas.microsoft.com/office/powerpoint/2010/main" val="759500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次に、全体俯瞰です。それを行うには、一般的に、空間軸、意味軸、時間軸で考えることが必要だと言われています。</a:t>
            </a:r>
            <a:endParaRPr kumimoji="1" lang="en-US" altLang="ja-JP" dirty="0"/>
          </a:p>
          <a:p>
            <a:r>
              <a:rPr lang="ja-JP" altLang="en-US" dirty="0"/>
              <a:t>　空間軸とは、その利用環境を考えることですが、例えば東京では正常に動作していた製品が、北海道の寒冷地へもっていけば動作しないという問題があったりします。</a:t>
            </a:r>
            <a:endParaRPr lang="en-US" altLang="ja-JP" dirty="0"/>
          </a:p>
          <a:p>
            <a:r>
              <a:rPr lang="ja-JP" altLang="en-US" dirty="0"/>
              <a:t>　意味軸とは、利用目的を中心に考えることですが、そのためには登場人物を洗い出しておき、それぞれの立場からの要求事項を明確にする必要があります。</a:t>
            </a:r>
            <a:endParaRPr lang="en-US" altLang="ja-JP" dirty="0"/>
          </a:p>
          <a:p>
            <a:r>
              <a:rPr lang="ja-JP" altLang="en-US" dirty="0"/>
              <a:t>　時間軸は、製品のライフサイクル全般を考えることであり、特に将来的に新しい製品に切り替える方法や破棄の方法についても考えておく必要があります。</a:t>
            </a:r>
            <a:endParaRPr lang="en-US" altLang="ja-JP"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14</a:t>
            </a:fld>
            <a:endParaRPr kumimoji="1" lang="ja-JP" altLang="en-US"/>
          </a:p>
        </p:txBody>
      </p:sp>
    </p:spTree>
    <p:extLst>
      <p:ext uri="{BB962C8B-B14F-4D97-AF65-F5344CB8AC3E}">
        <p14:creationId xmlns:p14="http://schemas.microsoft.com/office/powerpoint/2010/main" val="3506085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今説明した空間軸や意味軸を考えるには、コンテキスト図を書くのが有効です。対象システムとそれに関係する環境との関係性を洗い出して図</a:t>
            </a:r>
            <a:r>
              <a:rPr lang="ja-JP" altLang="en-US" dirty="0"/>
              <a:t>にする</a:t>
            </a:r>
            <a:r>
              <a:rPr kumimoji="1" lang="ja-JP" altLang="en-US" dirty="0"/>
              <a:t>のがコンテキスト図です。</a:t>
            </a:r>
            <a:endParaRPr kumimoji="1" lang="en-US" altLang="ja-JP" dirty="0"/>
          </a:p>
          <a:p>
            <a:r>
              <a:rPr lang="ja-JP" altLang="en-US" dirty="0"/>
              <a:t>　頭の良い人ならば、「このような図を書かなくてもわかるよ。」という人がいるかもしれませんが、</a:t>
            </a:r>
            <a:r>
              <a:rPr lang="en-US" altLang="ja-JP" dirty="0"/>
              <a:t>IoT</a:t>
            </a:r>
            <a:r>
              <a:rPr lang="ja-JP" altLang="en-US" dirty="0"/>
              <a:t>システムのような異なる分野の融合システムを検討する際には、互いの理解を共有することが重要であり、図はそれに役立ちます。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15</a:t>
            </a:fld>
            <a:endParaRPr kumimoji="1" lang="ja-JP" altLang="en-US"/>
          </a:p>
        </p:txBody>
      </p:sp>
    </p:spTree>
    <p:extLst>
      <p:ext uri="{BB962C8B-B14F-4D97-AF65-F5344CB8AC3E}">
        <p14:creationId xmlns:p14="http://schemas.microsoft.com/office/powerpoint/2010/main" val="427229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つながるものに変化が生じたら、この場合は自動運転車や冷蔵庫が新たにつながったらということですが、それによる影響を考える事項が色々と出てきます。このように、考えを巡らすことによって、気づきや考え漏れ防止を行うことも大切で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16</a:t>
            </a:fld>
            <a:endParaRPr kumimoji="1" lang="ja-JP" altLang="en-US"/>
          </a:p>
        </p:txBody>
      </p:sp>
    </p:spTree>
    <p:extLst>
      <p:ext uri="{BB962C8B-B14F-4D97-AF65-F5344CB8AC3E}">
        <p14:creationId xmlns:p14="http://schemas.microsoft.com/office/powerpoint/2010/main" val="963325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２つ目として、多様な分野の統合を考える必要が出てきます。（</a:t>
            </a:r>
            <a:r>
              <a:rPr kumimoji="1" lang="en-US" altLang="ja-JP" dirty="0"/>
              <a:t>IPA</a:t>
            </a:r>
            <a:r>
              <a:rPr kumimoji="1" lang="ja-JP" altLang="en-US" dirty="0"/>
              <a:t>は、</a:t>
            </a:r>
            <a:endParaRPr kumimoji="1" lang="en-US" altLang="ja-JP" dirty="0"/>
          </a:p>
          <a:p>
            <a:r>
              <a:rPr lang="ja-JP" altLang="en-US" dirty="0"/>
              <a:t>「つながる世界の開発指針」というのを作りました。これは、</a:t>
            </a:r>
            <a:r>
              <a:rPr lang="en-US" altLang="ja-JP" dirty="0"/>
              <a:t>IoT</a:t>
            </a:r>
            <a:r>
              <a:rPr lang="ja-JP" altLang="en-US" dirty="0"/>
              <a:t>時代の開発において留意すべき事項を、１７個の指針としてまとめたものです。その作成においては、色々な業界分野から識者と思われる人にご参加頂いた研究会を開催しました。業界が異なると、言葉や常識が全く通じず、理解の共通化が難しいことを痛感しました。例えば、「品質」というものの理解や概念は業界によって全く異なります。細部で合意を得ようとしてもまとまらないので、指針のレベルの抽象度を上げ、どの業界でも通用する言葉と内容に絞った記述としました。）</a:t>
            </a:r>
            <a:endParaRPr lang="en-US" altLang="ja-JP" dirty="0"/>
          </a:p>
          <a:p>
            <a:r>
              <a:rPr lang="ja-JP" altLang="en-US" dirty="0"/>
              <a:t>　ここには、当たり前の留意点しか記述していませんが、</a:t>
            </a:r>
            <a:r>
              <a:rPr kumimoji="1" lang="ja-JP" altLang="en-US" dirty="0"/>
              <a:t>このような当たり前と思われる事項であっても、異なる分野の人達と一緒に仕事をするためには重要だと考えるべきだと思います。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17</a:t>
            </a:fld>
            <a:endParaRPr kumimoji="1" lang="ja-JP" altLang="en-US"/>
          </a:p>
        </p:txBody>
      </p:sp>
    </p:spTree>
    <p:extLst>
      <p:ext uri="{BB962C8B-B14F-4D97-AF65-F5344CB8AC3E}">
        <p14:creationId xmlns:p14="http://schemas.microsoft.com/office/powerpoint/2010/main" val="31180433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３つ目は、抽象化・モデル化です。頭の中の理解や空中戦のような会話では、真の共通理解が出来ているか不安です。そのためには、図や表で整理することが重要です。</a:t>
            </a:r>
            <a:endParaRPr kumimoji="1" lang="en-US" altLang="ja-JP" dirty="0"/>
          </a:p>
          <a:p>
            <a:r>
              <a:rPr lang="ja-JP" altLang="en-US" dirty="0"/>
              <a:t>　</a:t>
            </a:r>
            <a:r>
              <a:rPr kumimoji="1" lang="ja-JP" altLang="en-US" dirty="0"/>
              <a:t>技術者の中には、図を書いて、そこに細かなことをやたら書き込みがちな人がいます。もちろん、設計図のような仕様を記述する目的の場合はそれが必要になってきますが、共通理解を目的とするならば事情は異なってきます。むしろ、見る側の人の立場に立って、ポイントとなる事項に絞ったシンプルにデフォルメされた絵の方が伝わると考えるべきでしょう。</a:t>
            </a:r>
            <a:endParaRPr kumimoji="1" lang="en-US" altLang="ja-JP" dirty="0"/>
          </a:p>
          <a:p>
            <a:r>
              <a:rPr lang="ja-JP" altLang="en-US" dirty="0"/>
              <a:t>　表は、整理軸の共通理解に有効です。他人が表を見る時、縦軸と横軸に並んでいる項目を見て、そこに次元が異なる事項が記述されていないか、一般的な整理として妥当なものが並んでいるかをチェックするでしょう。そして、その中の重要な交点の箇所を見て、そこに妥当なことが記述されているかを見れば、表の全体をチェックせずとも、何となく正しい表だと判断してくれます。</a:t>
            </a:r>
            <a:endParaRPr lang="en-US" altLang="ja-JP" dirty="0"/>
          </a:p>
          <a:p>
            <a:r>
              <a:rPr kumimoji="1" lang="ja-JP" altLang="en-US" dirty="0"/>
              <a:t>　抽象化・モデル化においては、重要要素と無視要素をはっきりさせておく必要があります。細部に亘ってモデル化するのは所詮不可能なので、目的に応じて重要要素を絞り込む必要があります。では、無視要素については、何も触れなくてよいかと言えばそうではありません。欄外にでも、何をどういう理由で無視したかを明記しておくことが重要でしょう。考えた上で無視したのか、考えすら及ばすに結果的に無視になってしまったのかは、大きな違いがあり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18</a:t>
            </a:fld>
            <a:endParaRPr kumimoji="1" lang="ja-JP" altLang="en-US"/>
          </a:p>
        </p:txBody>
      </p:sp>
    </p:spTree>
    <p:extLst>
      <p:ext uri="{BB962C8B-B14F-4D97-AF65-F5344CB8AC3E}">
        <p14:creationId xmlns:p14="http://schemas.microsoft.com/office/powerpoint/2010/main" val="1661964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720" y="4783307"/>
            <a:ext cx="5445760" cy="4156156"/>
          </a:xfrm>
        </p:spPr>
        <p:txBody>
          <a:bodyPr/>
          <a:lstStyle/>
          <a:p>
            <a:r>
              <a:rPr kumimoji="1" lang="ja-JP" altLang="en-US" dirty="0"/>
              <a:t>　４つ目は、反復による発見と進化です。アジャイルだと捉える方もいらっしゃるでしょうし、そもそもアジャイルの定義にも揺れがあるので、ニアリーイコールだと考えて頂いても結構です。要は、現場評価を設計の見直しに反映させるべく反復を繰り返し、より良いものに仕上げていくことです。</a:t>
            </a:r>
            <a:endParaRPr kumimoji="1" lang="en-US" altLang="ja-JP" dirty="0"/>
          </a:p>
          <a:p>
            <a:r>
              <a:rPr lang="ja-JP" altLang="en-US" dirty="0"/>
              <a:t>　ただし、何でもかんでも見直し可能だと思うと、いつまで経っても出来上がりません。最初は骨組みの部分もボンヤリとしているでしょうから、そこに見直しが必要ですが、徐々に骨組み部分が固まってくれば、そこは固定とし、見直し可能部分と明確に区別しておく必要があります。基盤のアーキテクチャは、まさに骨組みなので、一旦定めたら、余程のことが無い限り、変更しないものだと認識しておく必要があります。</a:t>
            </a:r>
            <a:endParaRPr lang="en-US" altLang="ja-JP" dirty="0"/>
          </a:p>
          <a:p>
            <a:r>
              <a:rPr kumimoji="1" lang="ja-JP" altLang="en-US" dirty="0"/>
              <a:t>　</a:t>
            </a:r>
            <a:r>
              <a:rPr kumimoji="1" lang="en-US" altLang="ja-JP" dirty="0"/>
              <a:t>Validation</a:t>
            </a:r>
            <a:r>
              <a:rPr kumimoji="1" lang="ja-JP" altLang="en-US" dirty="0"/>
              <a:t>とも関係しますが、実用に供するための現場実験が重要です。（あるゲームセンタ運営会社が、メダルを預けておく装置を作りました。</a:t>
            </a:r>
            <a:r>
              <a:rPr kumimoji="1" lang="en-US" altLang="ja-JP" dirty="0"/>
              <a:t>1,000</a:t>
            </a:r>
            <a:r>
              <a:rPr kumimoji="1" lang="ja-JP" altLang="en-US" dirty="0"/>
              <a:t>円程度でメダルを借りて遊ぶメダルゲームがありますが、たまに運よく大量のメダルを獲得することがあります。しかし、余ったメダルを預けておくために、対人で住所や氏名を記述して預けるのは面倒です。そこで、メダルを使いきってしまい、再来店しようとしません。ゲーム運営会社にとっては、</a:t>
            </a:r>
            <a:r>
              <a:rPr lang="ja-JP" altLang="en-US" dirty="0"/>
              <a:t>再来店してくれさえすれば、またお金を使ってくれるので、再来店してくれることが大事なのです。</a:t>
            </a:r>
            <a:r>
              <a:rPr kumimoji="1" lang="ja-JP" altLang="en-US" dirty="0"/>
              <a:t>そこで、対人認証なく、機械的な指紋認証だけでメダルを預け払い出しできる装置を作</a:t>
            </a:r>
            <a:r>
              <a:rPr lang="ja-JP" altLang="en-US" dirty="0"/>
              <a:t>りました。しかし、実験室データでは９９％以上の指紋認証技術であったとしても、現場では薄暗い環境であったり、濡れた手や指紋の薄い人など、揺らぎが出ました。そこで、現場実験</a:t>
            </a:r>
            <a:r>
              <a:rPr kumimoji="1" lang="ja-JP" altLang="en-US" dirty="0"/>
              <a:t>を繰り返し、実環境でも認証率の高い指紋認証方式を作り上げました。）</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19</a:t>
            </a:fld>
            <a:endParaRPr kumimoji="1" lang="ja-JP" altLang="en-US"/>
          </a:p>
        </p:txBody>
      </p:sp>
    </p:spTree>
    <p:extLst>
      <p:ext uri="{BB962C8B-B14F-4D97-AF65-F5344CB8AC3E}">
        <p14:creationId xmlns:p14="http://schemas.microsoft.com/office/powerpoint/2010/main" val="411294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r>
              <a:rPr kumimoji="1" lang="en-US" altLang="ja-JP" dirty="0"/>
              <a:t>IoT</a:t>
            </a:r>
            <a:r>
              <a:rPr kumimoji="1" lang="ja-JP" altLang="en-US" dirty="0"/>
              <a:t>時代には、例えばスマホと自動車がつながって、スマホで自動車を自動駐車するような新しいサービスが生まれてきます。これは、新しいビジネスチャンスです。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a:t>
            </a:fld>
            <a:endParaRPr kumimoji="1" lang="ja-JP" altLang="en-US"/>
          </a:p>
        </p:txBody>
      </p:sp>
    </p:spTree>
    <p:extLst>
      <p:ext uri="{BB962C8B-B14F-4D97-AF65-F5344CB8AC3E}">
        <p14:creationId xmlns:p14="http://schemas.microsoft.com/office/powerpoint/2010/main" val="37791609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これまでは、システムズエンジニアリングの特徴的なポイントの観点から留意点を述べてきましたが、ここではプロセスに従って説明していきたいと思います。プロセスは、</a:t>
            </a:r>
            <a:r>
              <a:rPr kumimoji="1" lang="en-US" altLang="ja-JP" dirty="0"/>
              <a:t>ISO/IEC/IEEE</a:t>
            </a:r>
            <a:r>
              <a:rPr kumimoji="1" lang="ja-JP" altLang="en-US" dirty="0"/>
              <a:t>の１５２８８の規格にて記述されていますので、正確に知りたい方はそちらを参照願います。</a:t>
            </a:r>
            <a:endParaRPr kumimoji="1" lang="en-US" altLang="ja-JP" dirty="0"/>
          </a:p>
          <a:p>
            <a:r>
              <a:rPr lang="ja-JP" altLang="en-US" dirty="0"/>
              <a:t>　各プロセスの中でも、システムズエンジニアリングの特徴的な箇所である色付けした事項について説明していきます。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20</a:t>
            </a:fld>
            <a:endParaRPr kumimoji="1" lang="ja-JP" altLang="en-US"/>
          </a:p>
        </p:txBody>
      </p:sp>
    </p:spTree>
    <p:extLst>
      <p:ext uri="{BB962C8B-B14F-4D97-AF65-F5344CB8AC3E}">
        <p14:creationId xmlns:p14="http://schemas.microsoft.com/office/powerpoint/2010/main" val="127079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最初は、ビジネスやミッションの分析です。この図の以後の見方ですが、</a:t>
            </a:r>
            <a:endParaRPr kumimoji="1" lang="en-US" altLang="ja-JP" dirty="0"/>
          </a:p>
          <a:p>
            <a:r>
              <a:rPr lang="ja-JP" altLang="en-US" dirty="0"/>
              <a:t>左側に入力、真ん中にこのプロセスで実施する事項、右側に出力あるいは成果物を記述しています。</a:t>
            </a:r>
            <a:endParaRPr lang="en-US" altLang="ja-JP" dirty="0"/>
          </a:p>
          <a:p>
            <a:r>
              <a:rPr lang="ja-JP" altLang="en-US" dirty="0"/>
              <a:t>　このプロセスでは、ボンヤリとした目的を、クリアな現実的なものにしていきます。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21</a:t>
            </a:fld>
            <a:endParaRPr kumimoji="1" lang="ja-JP" altLang="en-US"/>
          </a:p>
        </p:txBody>
      </p:sp>
    </p:spTree>
    <p:extLst>
      <p:ext uri="{BB962C8B-B14F-4D97-AF65-F5344CB8AC3E}">
        <p14:creationId xmlns:p14="http://schemas.microsoft.com/office/powerpoint/2010/main" val="16610971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一般論で述べても理解しにくいでしょうから、例で説明します。最初の課題認識は、自分の５歳の子供が野菜嫌いで食べないという問題を解決したいということです。（５歳と言えばチコちゃんですが、この例が後で参考になり引用されることが多いため、この例を「チコちゃんの例」と呼んでいます。）</a:t>
            </a:r>
            <a:endParaRPr kumimoji="1" lang="en-US" altLang="ja-JP" dirty="0"/>
          </a:p>
          <a:p>
            <a:r>
              <a:rPr lang="ja-JP" altLang="en-US" dirty="0"/>
              <a:t>　この課題認識を分析すると、まず野菜嫌いを解決したいのか、それとも野菜を食べさせることだけでよいのか認識合わせが必要になります。ここが、解決の方向性を決定する最初の分岐点となります。まずは食べさせることを狙いとするならば、食べない原因を探っていくことになります。味が嫌いだとか、親の料理がへただとか、見た目のすり込みだとか、色々な要因を分析していく必要があり、この場合は見た目が原因だったとします。すると、解決のイメージは、野菜だと気づかずに美味しく食べてくれる工夫をすることになります。</a:t>
            </a:r>
            <a:endParaRPr lang="en-US" altLang="ja-JP" dirty="0"/>
          </a:p>
          <a:p>
            <a:r>
              <a:rPr kumimoji="1" lang="ja-JP" altLang="en-US" dirty="0"/>
              <a:t>　このように、最初はボンヤリとしていた目的を、具体的で実行可能な解決方法に落としていきました。これが、このプロセスの中心的な狙いです。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22</a:t>
            </a:fld>
            <a:endParaRPr kumimoji="1" lang="ja-JP" altLang="en-US"/>
          </a:p>
        </p:txBody>
      </p:sp>
    </p:spTree>
    <p:extLst>
      <p:ext uri="{BB962C8B-B14F-4D97-AF65-F5344CB8AC3E}">
        <p14:creationId xmlns:p14="http://schemas.microsoft.com/office/powerpoint/2010/main" val="4342728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このプロセスにおける留意点は、出発点、すなわち今回の目的を何にするかを明確化し、意識合わせすることです。</a:t>
            </a:r>
            <a:endParaRPr kumimoji="1" lang="en-US" altLang="ja-JP" dirty="0"/>
          </a:p>
          <a:p>
            <a:r>
              <a:rPr lang="ja-JP" altLang="en-US" dirty="0"/>
              <a:t>　先に説明した冷蔵庫開発の例では、「食べ物を無駄にしない」を議論の出発点にするか、更に進んで「食べ物を腐らせない」にするか、もっと進んで「食べ物を冷やす」にするかによって、議論すべき事項の膨らみが異なってきます。出発点を広めにとりすぎると、議論が発散する危惧があります。ただし、本来の目的を忘れて先を急ぐのは慎むべきで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23</a:t>
            </a:fld>
            <a:endParaRPr kumimoji="1" lang="ja-JP" altLang="en-US"/>
          </a:p>
        </p:txBody>
      </p:sp>
    </p:spTree>
    <p:extLst>
      <p:ext uri="{BB962C8B-B14F-4D97-AF65-F5344CB8AC3E}">
        <p14:creationId xmlns:p14="http://schemas.microsoft.com/office/powerpoint/2010/main" val="1943994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続いて、先ほどのプロセスで定めたゴールの方向性、すなわち事業上の要求事項や明確化した問題に対して、利害関係者ニーズをヒアリングしながら、利害関係者の要求事項としてまとめていきます。ここで重要なのは、利害関係者の要求事項に優先順位を付けておくことです。ニーズを否定することは出来ませんが、一方でニーズを全て満たしたシステムを作ることは困難ですので、どこに注力</a:t>
            </a:r>
            <a:r>
              <a:rPr lang="ja-JP" altLang="en-US" dirty="0" err="1"/>
              <a:t>す</a:t>
            </a:r>
            <a:r>
              <a:rPr kumimoji="1" lang="ja-JP" altLang="en-US" dirty="0" err="1"/>
              <a:t>べきかと</a:t>
            </a:r>
            <a:r>
              <a:rPr kumimoji="1" lang="ja-JP" altLang="en-US" dirty="0"/>
              <a:t>いう感触を合せておくことが重要でしょう。風呂敷を広げすぎて検討コストを増大させることの防止になります。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24</a:t>
            </a:fld>
            <a:endParaRPr kumimoji="1" lang="ja-JP" altLang="en-US"/>
          </a:p>
        </p:txBody>
      </p:sp>
    </p:spTree>
    <p:extLst>
      <p:ext uri="{BB962C8B-B14F-4D97-AF65-F5344CB8AC3E}">
        <p14:creationId xmlns:p14="http://schemas.microsoft.com/office/powerpoint/2010/main" val="19016322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この段階では、まずは</a:t>
            </a:r>
            <a:r>
              <a:rPr kumimoji="1" lang="en-US" altLang="ja-JP" dirty="0"/>
              <a:t>Black Box Requirement</a:t>
            </a:r>
            <a:r>
              <a:rPr kumimoji="1" lang="ja-JP" altLang="en-US" dirty="0"/>
              <a:t>を考えることが重要です。要求事項を整理している段階であるにも関わらず、ついついシステムの作りを意識してしまい</a:t>
            </a:r>
            <a:r>
              <a:rPr lang="ja-JP" altLang="en-US" dirty="0"/>
              <a:t>、「それは無理だ。」とか言ってしまいがちになります。</a:t>
            </a:r>
            <a:endParaRPr lang="en-US" altLang="ja-JP" dirty="0"/>
          </a:p>
          <a:p>
            <a:r>
              <a:rPr kumimoji="1" lang="ja-JP" altLang="en-US" dirty="0"/>
              <a:t>最初から物の作りに落とし込んでしまうと、真の解決につながらない危険があります。要求、すなわち目的を見失わなければ、色々な解決のアイデアが生まれてくることもあります。最初は外界との関係、次に内部の作りという順でステップ的に整理していくのがよいでしょう。</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25</a:t>
            </a:fld>
            <a:endParaRPr kumimoji="1" lang="ja-JP" altLang="en-US"/>
          </a:p>
        </p:txBody>
      </p:sp>
    </p:spTree>
    <p:extLst>
      <p:ext uri="{BB962C8B-B14F-4D97-AF65-F5344CB8AC3E}">
        <p14:creationId xmlns:p14="http://schemas.microsoft.com/office/powerpoint/2010/main" val="416362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は、システム要求事項の定義です。この時点になって初めて、ユーザ視点の要求事項を満たす解決策を、技術視点で検討します。利害関係者の要求事項を聞いていた段階では、言いたい放題のニーズを聞くことになったかと思いますが、ここでは、システムを開発する側から見ての現実解を探ることになります。そして、システム要求書としてとりまとめます。</a:t>
            </a:r>
            <a:endParaRPr kumimoji="1" lang="en-US" altLang="ja-JP"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26</a:t>
            </a:fld>
            <a:endParaRPr kumimoji="1" lang="ja-JP" altLang="en-US"/>
          </a:p>
        </p:txBody>
      </p:sp>
    </p:spTree>
    <p:extLst>
      <p:ext uri="{BB962C8B-B14F-4D97-AF65-F5344CB8AC3E}">
        <p14:creationId xmlns:p14="http://schemas.microsoft.com/office/powerpoint/2010/main" val="2404209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ここで重要なことが２つあります。</a:t>
            </a:r>
            <a:endParaRPr kumimoji="1" lang="en-US" altLang="ja-JP" dirty="0"/>
          </a:p>
          <a:p>
            <a:r>
              <a:rPr lang="ja-JP" altLang="en-US" dirty="0"/>
              <a:t>　１つ目</a:t>
            </a:r>
            <a:r>
              <a:rPr kumimoji="1" lang="ja-JP" altLang="en-US" dirty="0"/>
              <a:t>は、全ての利害関係者の要求事項を提供することは、コスト、開発期間、技術等の観点で所詮無理なので、どこかに一線を引いて、実現する範囲を明確化することです。何を優先するかは絶対的に決まることではないので、システム提供のポリシーとして理解を得ることが重要です。</a:t>
            </a:r>
            <a:endParaRPr kumimoji="1" lang="en-US" altLang="ja-JP" dirty="0"/>
          </a:p>
          <a:p>
            <a:r>
              <a:rPr lang="ja-JP" altLang="en-US" dirty="0"/>
              <a:t>　２つ目は、利害関係者の要求事項は、表（おもて）に見える機能が中心となりがちですが、ここでは専門家である方々から見て、非機能要件等も明確化していく必要があります。非機能要件とは、信頼性、セキュリティ、運用条件など、具体的にシステムが提供する機能として陽に現れないもので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27</a:t>
            </a:fld>
            <a:endParaRPr kumimoji="1" lang="ja-JP" altLang="en-US"/>
          </a:p>
        </p:txBody>
      </p:sp>
    </p:spTree>
    <p:extLst>
      <p:ext uri="{BB962C8B-B14F-4D97-AF65-F5344CB8AC3E}">
        <p14:creationId xmlns:p14="http://schemas.microsoft.com/office/powerpoint/2010/main" val="31134688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この絵は、利害関係者のニーズと要求事項、そしてシステム要求事項が密接な関係を持ち、元の目的との合致性が必要なことを意味しています。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28</a:t>
            </a:fld>
            <a:endParaRPr kumimoji="1" lang="ja-JP" altLang="en-US"/>
          </a:p>
        </p:txBody>
      </p:sp>
    </p:spTree>
    <p:extLst>
      <p:ext uri="{BB962C8B-B14F-4D97-AF65-F5344CB8AC3E}">
        <p14:creationId xmlns:p14="http://schemas.microsoft.com/office/powerpoint/2010/main" val="30039108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次に、アーキテクチャの定義です。システム要求事項を実現するために、</a:t>
            </a:r>
            <a:endParaRPr kumimoji="1" lang="en-US" altLang="ja-JP" dirty="0"/>
          </a:p>
          <a:p>
            <a:r>
              <a:rPr lang="ja-JP" altLang="en-US" dirty="0"/>
              <a:t>システムの実現手段を構造的に示すことです。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29</a:t>
            </a:fld>
            <a:endParaRPr kumimoji="1" lang="ja-JP" altLang="en-US"/>
          </a:p>
        </p:txBody>
      </p:sp>
    </p:spTree>
    <p:extLst>
      <p:ext uri="{BB962C8B-B14F-4D97-AF65-F5344CB8AC3E}">
        <p14:creationId xmlns:p14="http://schemas.microsoft.com/office/powerpoint/2010/main" val="1880502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一方で、不具合を発生させると、つながる相手に迷惑をかけるような問題が顕著化しますし、複数分野にまたがるサービスでは、自分達が得意だった分野のルールや常識が通用しなくなります。このようなリスクを</a:t>
            </a:r>
            <a:r>
              <a:rPr lang="ja-JP" altLang="en-US" dirty="0"/>
              <a:t>想定す</a:t>
            </a:r>
            <a:r>
              <a:rPr kumimoji="1" lang="ja-JP" altLang="en-US" dirty="0"/>
              <a:t>る時、</a:t>
            </a:r>
            <a:endParaRPr kumimoji="1" lang="en-US" altLang="ja-JP" dirty="0"/>
          </a:p>
          <a:p>
            <a:r>
              <a:rPr lang="ja-JP" altLang="en-US" dirty="0"/>
              <a:t>新たな開発のアプローチが必要になってきます。そこで有効となるであろうと考えたのが、「システムズエンジニアリング」です。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a:t>
            </a:fld>
            <a:endParaRPr kumimoji="1" lang="ja-JP" altLang="en-US"/>
          </a:p>
        </p:txBody>
      </p:sp>
    </p:spTree>
    <p:extLst>
      <p:ext uri="{BB962C8B-B14F-4D97-AF65-F5344CB8AC3E}">
        <p14:creationId xmlns:p14="http://schemas.microsoft.com/office/powerpoint/2010/main" val="25361749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アーキテクチャ設計の留意点を順に示します。</a:t>
            </a:r>
            <a:endParaRPr kumimoji="1" lang="en-US" altLang="ja-JP" dirty="0"/>
          </a:p>
          <a:p>
            <a:r>
              <a:rPr lang="ja-JP" altLang="en-US" dirty="0"/>
              <a:t>　機能設計と物理設計を分けて考えることが重要です。機能設計は、論理設計と呼ぶ人もいます。どういう機能が必要かを明確化する時点では、機能をひとかたまりのものとして考えるでしょうが、実装を検討すると、それは例えば２つのサーバに分けて実現するかもしれません。すなわち、機能設計したものを物理的な構造に落とし込むという頭の整理が必要です。</a:t>
            </a:r>
            <a:endParaRPr lang="en-US" altLang="ja-JP" dirty="0"/>
          </a:p>
          <a:p>
            <a:r>
              <a:rPr kumimoji="1" lang="ja-JP" altLang="en-US" dirty="0"/>
              <a:t>　更に、アーキテクチャとは物の作りの構造なので、歪みがあったり、矛盾があったり、整理の理解が難しいものは望ましくありません。例えば、階層の異なるものの間での</a:t>
            </a:r>
            <a:r>
              <a:rPr lang="ja-JP" altLang="en-US" dirty="0"/>
              <a:t>情報や制御のやりとりなどは慎む必要があります。</a:t>
            </a:r>
            <a:endParaRPr lang="en-US" altLang="ja-JP" dirty="0"/>
          </a:p>
          <a:p>
            <a:r>
              <a:rPr kumimoji="1" lang="ja-JP" altLang="en-US" dirty="0"/>
              <a:t>　また、実現手段は本来は色々な方法があるはずです。初めから思い込みで</a:t>
            </a:r>
            <a:endParaRPr kumimoji="1" lang="en-US" altLang="ja-JP" dirty="0"/>
          </a:p>
          <a:p>
            <a:r>
              <a:rPr lang="ja-JP" altLang="en-US" dirty="0"/>
              <a:t>スタートしてしまうと、簡易で有効な方法を見落とす危険があります。一旦立ち止まって、案を比較検討するという姿勢が重要です。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30</a:t>
            </a:fld>
            <a:endParaRPr kumimoji="1" lang="ja-JP" altLang="en-US"/>
          </a:p>
        </p:txBody>
      </p:sp>
    </p:spTree>
    <p:extLst>
      <p:ext uri="{BB962C8B-B14F-4D97-AF65-F5344CB8AC3E}">
        <p14:creationId xmlns:p14="http://schemas.microsoft.com/office/powerpoint/2010/main" val="14992213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システム分析とは、対象システムに対して、それを評価することであり、指標の設定や評価に用いるデータ取得方法を考えます。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31</a:t>
            </a:fld>
            <a:endParaRPr kumimoji="1" lang="ja-JP" altLang="en-US"/>
          </a:p>
        </p:txBody>
      </p:sp>
    </p:spTree>
    <p:extLst>
      <p:ext uri="{BB962C8B-B14F-4D97-AF65-F5344CB8AC3E}">
        <p14:creationId xmlns:p14="http://schemas.microsoft.com/office/powerpoint/2010/main" val="16443626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ここでは、主要な指標として、○○性、所謂</a:t>
            </a:r>
            <a:r>
              <a:rPr kumimoji="1" lang="en-US" altLang="ja-JP" dirty="0" err="1"/>
              <a:t>ility</a:t>
            </a:r>
            <a:r>
              <a:rPr kumimoji="1" lang="ja-JP" altLang="en-US" dirty="0"/>
              <a:t>（イリティ）と呼ばれるものを設定します。</a:t>
            </a:r>
            <a:r>
              <a:rPr lang="en-US" altLang="ja-JP" dirty="0"/>
              <a:t> </a:t>
            </a:r>
            <a:r>
              <a:rPr lang="ja-JP" altLang="en-US" dirty="0"/>
              <a:t>イリティとは、</a:t>
            </a:r>
            <a:r>
              <a:rPr lang="en-US" altLang="ja-JP" dirty="0"/>
              <a:t>availability</a:t>
            </a:r>
            <a:r>
              <a:rPr lang="ja-JP" altLang="en-US" dirty="0" err="1"/>
              <a:t>、</a:t>
            </a:r>
            <a:r>
              <a:rPr lang="en-US" altLang="ja-JP" dirty="0"/>
              <a:t>reliability</a:t>
            </a:r>
            <a:r>
              <a:rPr lang="ja-JP" altLang="en-US" dirty="0"/>
              <a:t>などです。機能以外の設計条件が曖昧なケースが多いので、少し大まかでもよいので、方針レベルの条件として明確化するのが望ましいでしょう。</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32</a:t>
            </a:fld>
            <a:endParaRPr kumimoji="1" lang="ja-JP" altLang="en-US"/>
          </a:p>
        </p:txBody>
      </p:sp>
    </p:spTree>
    <p:extLst>
      <p:ext uri="{BB962C8B-B14F-4D97-AF65-F5344CB8AC3E}">
        <p14:creationId xmlns:p14="http://schemas.microsoft.com/office/powerpoint/2010/main" val="29880499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その例として、大まかな信頼性条件を記してみました。信頼性やセキュリティには万全というものが存在しないので、ポリシーとして対応レベルを設定しておくことが必要です。ここに記した例は、実はほとんどのシステムに当てはまるものであり、あまり違和感はないでしょう。このような漠然とした方針でも、明記しておくだけで以後のいざこざ防止につながりま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33</a:t>
            </a:fld>
            <a:endParaRPr kumimoji="1" lang="ja-JP" altLang="en-US"/>
          </a:p>
        </p:txBody>
      </p:sp>
    </p:spTree>
    <p:extLst>
      <p:ext uri="{BB962C8B-B14F-4D97-AF65-F5344CB8AC3E}">
        <p14:creationId xmlns:p14="http://schemas.microsoft.com/office/powerpoint/2010/main" val="9885337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r>
              <a:rPr kumimoji="1" lang="en-US" altLang="ja-JP" dirty="0"/>
              <a:t>Validation</a:t>
            </a:r>
            <a:r>
              <a:rPr kumimoji="1" lang="ja-JP" altLang="en-US" dirty="0" err="1"/>
              <a:t>、</a:t>
            </a:r>
            <a:r>
              <a:rPr kumimoji="1" lang="ja-JP" altLang="en-US" dirty="0"/>
              <a:t>すなわち妥当性確認です。これは、本来の目的を果たすか確認することであり、役立つかどうかを見極めることです。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34</a:t>
            </a:fld>
            <a:endParaRPr kumimoji="1" lang="ja-JP" altLang="en-US"/>
          </a:p>
        </p:txBody>
      </p:sp>
    </p:spTree>
    <p:extLst>
      <p:ext uri="{BB962C8B-B14F-4D97-AF65-F5344CB8AC3E}">
        <p14:creationId xmlns:p14="http://schemas.microsoft.com/office/powerpoint/2010/main" val="8280561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システムが出来上がってからの現場試験と誤解しがちですが、システムズエンジニアリングでは、各プロセスにおいて確認や見直しを行うことが特徴</a:t>
            </a:r>
            <a:endParaRPr kumimoji="1" lang="en-US" altLang="ja-JP" dirty="0"/>
          </a:p>
          <a:p>
            <a:r>
              <a:rPr lang="ja-JP" altLang="en-US" dirty="0"/>
              <a:t>です。例えば、仕様書を記述したら、それが当初の目的を満たしているかを確認するドキュメントレビューもその一つです。システムを開発しているうちに、時間とともに環境条件が変化したり、ミスが混入したりすることもあるため、随時実施することには意味がありま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35</a:t>
            </a:fld>
            <a:endParaRPr kumimoji="1" lang="ja-JP" altLang="en-US"/>
          </a:p>
        </p:txBody>
      </p:sp>
    </p:spTree>
    <p:extLst>
      <p:ext uri="{BB962C8B-B14F-4D97-AF65-F5344CB8AC3E}">
        <p14:creationId xmlns:p14="http://schemas.microsoft.com/office/powerpoint/2010/main" val="5920583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この表は、横軸にシステムズエンジニアリングのポイントとなる事項を列挙し、縦軸にプロセスを並べています。我々は、「ポイント</a:t>
            </a:r>
            <a:r>
              <a:rPr kumimoji="1" lang="en-US" altLang="ja-JP" dirty="0"/>
              <a:t>×</a:t>
            </a:r>
            <a:r>
              <a:rPr kumimoji="1" lang="ja-JP" altLang="en-US" dirty="0"/>
              <a:t>プロセス対応表」</a:t>
            </a:r>
            <a:r>
              <a:rPr lang="ja-JP" altLang="en-US" dirty="0"/>
              <a:t>、略して「</a:t>
            </a:r>
            <a:r>
              <a:rPr lang="en-US" altLang="ja-JP" dirty="0"/>
              <a:t>PP</a:t>
            </a:r>
            <a:r>
              <a:rPr lang="ja-JP" altLang="en-US" dirty="0"/>
              <a:t>表」と呼んでいます。この表の交点のところに着目し、何をすればよいかを探ったり、対策を練ることが、システムズエンジニアリングの実践に有効だと考えています。</a:t>
            </a:r>
            <a:endParaRPr lang="en-US" altLang="ja-JP" dirty="0"/>
          </a:p>
          <a:p>
            <a:r>
              <a:rPr kumimoji="1" lang="ja-JP" altLang="en-US" dirty="0"/>
              <a:t>　もちろん、この表の全ての欄を埋める必要はありません。考えを巡らせるヒントを与えてくれるだけであり、実際はひととおり検討をしてみた上で、該当する事項がなかったらパスすればよいのです。</a:t>
            </a:r>
            <a:endParaRPr kumimoji="1" lang="en-US" altLang="ja-JP" dirty="0"/>
          </a:p>
          <a:p>
            <a:r>
              <a:rPr lang="ja-JP" altLang="en-US" dirty="0"/>
              <a:t>　以上で、システムズエンジニアリングの概説を終わります。</a:t>
            </a:r>
            <a:endParaRPr kumimoji="1" lang="ja-JP" altLang="en-US" dirty="0"/>
          </a:p>
        </p:txBody>
      </p:sp>
      <p:sp>
        <p:nvSpPr>
          <p:cNvPr id="4" name="スライド番号プレースホルダー 3"/>
          <p:cNvSpPr>
            <a:spLocks noGrp="1"/>
          </p:cNvSpPr>
          <p:nvPr>
            <p:ph type="sldNum" sz="quarter" idx="10"/>
          </p:nvPr>
        </p:nvSpPr>
        <p:spPr/>
        <p:txBody>
          <a:bodyPr/>
          <a:lstStyle/>
          <a:p>
            <a:fld id="{2A57B424-EC2B-45B0-9308-920F15BB750B}" type="slidenum">
              <a:rPr kumimoji="1" lang="ja-JP" altLang="en-US" smtClean="0"/>
              <a:t>36</a:t>
            </a:fld>
            <a:endParaRPr kumimoji="1" lang="ja-JP" altLang="en-US"/>
          </a:p>
        </p:txBody>
      </p:sp>
    </p:spTree>
    <p:extLst>
      <p:ext uri="{BB962C8B-B14F-4D97-AF65-F5344CB8AC3E}">
        <p14:creationId xmlns:p14="http://schemas.microsoft.com/office/powerpoint/2010/main" val="19862739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37</a:t>
            </a:fld>
            <a:endParaRPr kumimoji="1" lang="ja-JP" altLang="en-US"/>
          </a:p>
        </p:txBody>
      </p:sp>
    </p:spTree>
    <p:extLst>
      <p:ext uri="{BB962C8B-B14F-4D97-AF65-F5344CB8AC3E}">
        <p14:creationId xmlns:p14="http://schemas.microsoft.com/office/powerpoint/2010/main" val="2411467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更なる</a:t>
            </a:r>
            <a:r>
              <a:rPr kumimoji="1" lang="en-US" altLang="ja-JP" dirty="0"/>
              <a:t>IoT</a:t>
            </a:r>
            <a:r>
              <a:rPr kumimoji="1" lang="ja-JP" altLang="en-US" dirty="0"/>
              <a:t>の特徴として、意識しておかなければいけない概念に　</a:t>
            </a:r>
            <a:r>
              <a:rPr kumimoji="1" lang="en-US" altLang="ja-JP" dirty="0"/>
              <a:t>System</a:t>
            </a:r>
            <a:r>
              <a:rPr kumimoji="1" lang="ja-JP" altLang="en-US" dirty="0"/>
              <a:t> </a:t>
            </a:r>
            <a:r>
              <a:rPr kumimoji="1" lang="en-US" altLang="ja-JP" dirty="0"/>
              <a:t>of</a:t>
            </a:r>
            <a:r>
              <a:rPr kumimoji="1" lang="ja-JP" altLang="en-US" dirty="0"/>
              <a:t> </a:t>
            </a:r>
            <a:r>
              <a:rPr kumimoji="1" lang="en-US" altLang="ja-JP" dirty="0"/>
              <a:t>Systems</a:t>
            </a:r>
            <a:r>
              <a:rPr kumimoji="1" lang="ja-JP" altLang="en-US" dirty="0"/>
              <a:t> があります。これは、正確には</a:t>
            </a:r>
            <a:r>
              <a:rPr kumimoji="1" lang="en-US" altLang="ja-JP" dirty="0"/>
              <a:t>5</a:t>
            </a:r>
            <a:r>
              <a:rPr kumimoji="1" lang="ja-JP" altLang="en-US" dirty="0"/>
              <a:t>個程度の条件を満たすものとして定義されていますが、ここでは簡易に述べると、単独で役割を担う個々のシステムが包含したり、繋がったりして、新たなシステムを構成するという考え方です。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4</a:t>
            </a:fld>
            <a:endParaRPr kumimoji="1" lang="ja-JP" altLang="en-US"/>
          </a:p>
        </p:txBody>
      </p:sp>
    </p:spTree>
    <p:extLst>
      <p:ext uri="{BB962C8B-B14F-4D97-AF65-F5344CB8AC3E}">
        <p14:creationId xmlns:p14="http://schemas.microsoft.com/office/powerpoint/2010/main" val="2175319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これまでは、依頼されたソフトウェアを作るなど、局所的な面がありましたが、今後は当初の目的に対して役に立つシステムを作るという広い発想で取り組んでいく必要があると思います。</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5</a:t>
            </a:fld>
            <a:endParaRPr kumimoji="1" lang="ja-JP" altLang="en-US"/>
          </a:p>
        </p:txBody>
      </p:sp>
    </p:spTree>
    <p:extLst>
      <p:ext uri="{BB962C8B-B14F-4D97-AF65-F5344CB8AC3E}">
        <p14:creationId xmlns:p14="http://schemas.microsoft.com/office/powerpoint/2010/main" val="9488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さて、システムズエンジニアリングとは、ここに記載したような極めて抽象的な言葉で定義されています。これでは何のことかさっぱりわからないので、まず何かを端的に言えば、航空・宇宙領域で確立した企画・開発のアプローチを、汎用的に体系化したものだとお考え下さい。欧米を中心に発展してきており、日本ではまだ慶應大学大学院など、数大学でしか本格的な授業が行われていません。知っている人が少ないのも致し方ないことです。しかし、日本では馴染みのない新しいアプローチかと言うと、そうではありません。</a:t>
            </a:r>
            <a:r>
              <a:rPr kumimoji="1" lang="en-US" altLang="ja-JP" dirty="0"/>
              <a:t>IT</a:t>
            </a:r>
            <a:r>
              <a:rPr kumimoji="1" lang="ja-JP" altLang="en-US" dirty="0"/>
              <a:t>業界の</a:t>
            </a:r>
            <a:r>
              <a:rPr kumimoji="1" lang="en-US" altLang="ja-JP" dirty="0" err="1"/>
              <a:t>Sier</a:t>
            </a:r>
            <a:r>
              <a:rPr kumimoji="1" lang="ja-JP" altLang="en-US" dirty="0"/>
              <a:t>など、これに近いことは実際に行ってきています。従って、今日</a:t>
            </a:r>
            <a:r>
              <a:rPr lang="ja-JP" altLang="en-US" dirty="0"/>
              <a:t>解説をさせて頂いても、目から鱗のような新鮮な内容をお感じにならないと思います。むしろ、開発のやり方を「体系化」したということにポイントがあるとお考え下さい。</a:t>
            </a:r>
            <a:endParaRPr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6</a:t>
            </a:fld>
            <a:endParaRPr kumimoji="1" lang="ja-JP" altLang="en-US"/>
          </a:p>
        </p:txBody>
      </p:sp>
    </p:spTree>
    <p:extLst>
      <p:ext uri="{BB962C8B-B14F-4D97-AF65-F5344CB8AC3E}">
        <p14:creationId xmlns:p14="http://schemas.microsoft.com/office/powerpoint/2010/main" val="602236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まず先に、システムズエンジニアリングがどのような場合に役立つのかを述べておきます。複数の専門分野の人が関わるプロジェクトや、単品開発では</a:t>
            </a:r>
            <a:r>
              <a:rPr lang="ja-JP" altLang="en-US" dirty="0"/>
              <a:t>ない付加価値の高いサービスを開発したり、自らの製品を取り巻く環境を一段高い視点から総合的に見渡す必要がある場合などに有効だと考えています。</a:t>
            </a:r>
            <a:r>
              <a:rPr kumimoji="1" lang="ja-JP" altLang="en-US" dirty="0"/>
              <a:t>これらは、まさしく複数の製品がつながって新しい価値を提供する</a:t>
            </a:r>
            <a:r>
              <a:rPr kumimoji="1" lang="en-US" altLang="ja-JP" dirty="0"/>
              <a:t>IoT</a:t>
            </a:r>
            <a:r>
              <a:rPr kumimoji="1" lang="ja-JP" altLang="en-US" dirty="0"/>
              <a:t>時代の製品やシステム開発に要求される事項ではないかと思います。</a:t>
            </a:r>
          </a:p>
        </p:txBody>
      </p:sp>
      <p:sp>
        <p:nvSpPr>
          <p:cNvPr id="4" name="スライド番号プレースホルダー 3"/>
          <p:cNvSpPr>
            <a:spLocks noGrp="1"/>
          </p:cNvSpPr>
          <p:nvPr>
            <p:ph type="sldNum" sz="quarter" idx="10"/>
          </p:nvPr>
        </p:nvSpPr>
        <p:spPr/>
        <p:txBody>
          <a:bodyPr/>
          <a:lstStyle/>
          <a:p>
            <a:fld id="{0869D1E8-1183-4083-BD80-85DB2DB7F5B4}" type="slidenum">
              <a:rPr kumimoji="1" lang="ja-JP" altLang="en-US" smtClean="0"/>
              <a:t>7</a:t>
            </a:fld>
            <a:endParaRPr kumimoji="1" lang="ja-JP" altLang="en-US"/>
          </a:p>
        </p:txBody>
      </p:sp>
    </p:spTree>
    <p:extLst>
      <p:ext uri="{BB962C8B-B14F-4D97-AF65-F5344CB8AC3E}">
        <p14:creationId xmlns:p14="http://schemas.microsoft.com/office/powerpoint/2010/main" val="1809955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一番上の層は、航空・宇宙など</a:t>
            </a:r>
            <a:r>
              <a:rPr lang="ja-JP" altLang="en-US" dirty="0"/>
              <a:t>の高度先進システムであり、元からシステムズエンジニアリングが生まれた</a:t>
            </a:r>
            <a:r>
              <a:rPr kumimoji="1" lang="ja-JP" altLang="en-US" dirty="0"/>
              <a:t>ところなので、放っておいても進展するでしょう。真ん中の層は、</a:t>
            </a:r>
            <a:r>
              <a:rPr kumimoji="1" lang="en-US" altLang="ja-JP" dirty="0"/>
              <a:t>IoT</a:t>
            </a:r>
            <a:r>
              <a:rPr kumimoji="1" lang="ja-JP" altLang="en-US" dirty="0"/>
              <a:t>システムなど、多くの方が開発に取り組む層です。そこにシステムズエンジニアリングを適用することにより、我国の製品・システム開発の底上げに寄与出来ればと考えています。</a:t>
            </a:r>
            <a:endParaRPr kumimoji="1" lang="en-US" altLang="ja-JP" dirty="0"/>
          </a:p>
          <a:p>
            <a:r>
              <a:rPr lang="ja-JP" altLang="en-US" dirty="0"/>
              <a:t>　例えて言えば、</a:t>
            </a:r>
            <a:r>
              <a:rPr lang="en-US" altLang="ja-JP" dirty="0"/>
              <a:t>F</a:t>
            </a:r>
            <a:r>
              <a:rPr lang="ja-JP" altLang="en-US" dirty="0"/>
              <a:t>１マシンの開発に使った方法を、一般車の開発にも適用してみようということです。しかし、「一般車の開発は、これまでのやり方で十分だったよ。」という人もいると思います。ところが、一般車にも「自動運転」という新たな要件が出てきたわけです。すると、これまでのやり方が通用するとは言いにくい状況となっており、そこにシステムズエンジニアリングを適用する理由が出てきます。</a:t>
            </a:r>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8</a:t>
            </a:fld>
            <a:endParaRPr kumimoji="1" lang="ja-JP" altLang="en-US"/>
          </a:p>
        </p:txBody>
      </p:sp>
    </p:spTree>
    <p:extLst>
      <p:ext uri="{BB962C8B-B14F-4D97-AF65-F5344CB8AC3E}">
        <p14:creationId xmlns:p14="http://schemas.microsoft.com/office/powerpoint/2010/main" val="4185439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システムズエンジニアリングとは、（薄青い部分に記載しているように）</a:t>
            </a:r>
            <a:endParaRPr kumimoji="1" lang="en-US" altLang="ja-JP" dirty="0"/>
          </a:p>
          <a:p>
            <a:r>
              <a:rPr lang="ja-JP" altLang="en-US" dirty="0"/>
              <a:t>アプローチや考え方、およびプロセスです。このような「考え方」のような事項は抽象度が高すぎて、理解や実践には雲を掴むような感触があります。そこで、システムズエンジニアリングの原典を離れて、濃い青の「たんこぶ」の部分に示した具体的な取組み方法</a:t>
            </a:r>
            <a:r>
              <a:rPr kumimoji="1" lang="ja-JP" altLang="en-US" dirty="0"/>
              <a:t>やアクションをご紹介しようとしています。従って、世の中で言われるシステムズエンジニアリングを忠実にご紹介するのではなく、私</a:t>
            </a:r>
            <a:r>
              <a:rPr lang="ja-JP" altLang="en-US" dirty="0"/>
              <a:t>達の独自の解釈などを加えていることをご容赦下さい。</a:t>
            </a:r>
            <a:endParaRPr lang="en-US" altLang="ja-JP" dirty="0"/>
          </a:p>
          <a:p>
            <a:r>
              <a:rPr kumimoji="1" lang="ja-JP" altLang="en-US" dirty="0"/>
              <a:t>　例えて言えば、システムズエンジニアリングとは宗教のようなもので、現世ご利益を求める我々にとっては理解が難しいので、サンスクリット語で書かれた仏教の原典に、独自の解釈を加えて、現実的な効能を示そうとしているとお考え下さい。</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9</a:t>
            </a:fld>
            <a:endParaRPr kumimoji="1" lang="ja-JP" altLang="en-US"/>
          </a:p>
        </p:txBody>
      </p:sp>
    </p:spTree>
    <p:extLst>
      <p:ext uri="{BB962C8B-B14F-4D97-AF65-F5344CB8AC3E}">
        <p14:creationId xmlns:p14="http://schemas.microsoft.com/office/powerpoint/2010/main" val="26805227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1"/>
            <a:ext cx="41036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sz="1800">
              <a:latin typeface="IPA Pゴシック" panose="020B0500000000000000" pitchFamily="50" charset="-128"/>
              <a:ea typeface="IPA Pゴシック" panose="020B0500000000000000" pitchFamily="50" charset="-128"/>
            </a:endParaRPr>
          </a:p>
        </p:txBody>
      </p:sp>
      <p:sp>
        <p:nvSpPr>
          <p:cNvPr id="5" name="正方形/長方形 4"/>
          <p:cNvSpPr/>
          <p:nvPr/>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6" name="正方形/長方形 5"/>
          <p:cNvSpPr/>
          <p:nvPr/>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7" name="直線コネクタ 6"/>
          <p:cNvCxnSpPr/>
          <p:nvPr/>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80976"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5496" y="44624"/>
            <a:ext cx="3099817" cy="9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1" y="1958977"/>
            <a:ext cx="7344990" cy="1325563"/>
          </a:xfrm>
        </p:spPr>
        <p:txBody>
          <a:bodyPr/>
          <a:lstStyle>
            <a:lvl1pPr>
              <a:defRPr b="1">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atin typeface="IPA Pゴシック" panose="020B0500000000000000" pitchFamily="50" charset="-128"/>
                <a:ea typeface="IPA Pゴシック" panose="020B0500000000000000" pitchFamily="50" charset="-128"/>
              </a:defRPr>
            </a:lvl1pPr>
          </a:lstStyle>
          <a:p>
            <a:r>
              <a:rPr lang="ja-JP" altLang="en-US"/>
              <a:t>マスター サブタイトルの書式設定</a:t>
            </a:r>
            <a:endParaRPr lang="ja-JP" altLang="en-US" dirty="0"/>
          </a:p>
        </p:txBody>
      </p:sp>
      <p:sp>
        <p:nvSpPr>
          <p:cNvPr id="10" name="Rectangle 5"/>
          <p:cNvSpPr>
            <a:spLocks noGrp="1" noChangeArrowheads="1"/>
          </p:cNvSpPr>
          <p:nvPr>
            <p:ph type="dt" sz="half" idx="10"/>
          </p:nvPr>
        </p:nvSpPr>
        <p:spPr>
          <a:xfrm>
            <a:off x="468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3714E6FE-753C-4C2B-9A49-7665A663683D}" type="datetime1">
              <a:rPr lang="ja-JP" altLang="en-US" smtClean="0"/>
              <a:t>2020/3/4</a:t>
            </a:fld>
            <a:endParaRPr lang="ja-JP" altLang="en-US"/>
          </a:p>
        </p:txBody>
      </p:sp>
      <p:sp>
        <p:nvSpPr>
          <p:cNvPr id="11" name="Rectangle 6"/>
          <p:cNvSpPr>
            <a:spLocks noGrp="1" noChangeArrowheads="1"/>
          </p:cNvSpPr>
          <p:nvPr>
            <p:ph type="ftr" sz="quarter" idx="11"/>
          </p:nvPr>
        </p:nvSpPr>
        <p:spPr>
          <a:xfrm>
            <a:off x="3135313" y="6461127"/>
            <a:ext cx="2895600" cy="352425"/>
          </a:xfrm>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　</a:t>
            </a:r>
            <a:r>
              <a:rPr lang="en-US" altLang="ja-JP" dirty="0"/>
              <a:t>2020 </a:t>
            </a:r>
            <a:r>
              <a:rPr lang="ja-JP" altLang="en-US" dirty="0"/>
              <a:t>ＩＰＡ</a:t>
            </a:r>
          </a:p>
        </p:txBody>
      </p:sp>
      <p:sp>
        <p:nvSpPr>
          <p:cNvPr id="12" name="Rectangle 7"/>
          <p:cNvSpPr>
            <a:spLocks noGrp="1" noChangeArrowheads="1"/>
          </p:cNvSpPr>
          <p:nvPr>
            <p:ph type="sldNum" sz="quarter" idx="12"/>
          </p:nvPr>
        </p:nvSpPr>
        <p:spPr>
          <a:xfrm>
            <a:off x="6564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983210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AE097B5E-671F-493B-AE65-7EA70980F09C}" type="datetime1">
              <a:rPr kumimoji="1" lang="ja-JP" altLang="en-US" smtClean="0"/>
              <a:t>2020/3/4</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dirty="0"/>
              <a:t>©</a:t>
            </a:r>
            <a:r>
              <a:rPr kumimoji="1" lang="ja-JP" altLang="en-US" dirty="0"/>
              <a:t>　</a:t>
            </a:r>
            <a:r>
              <a:rPr kumimoji="1" lang="en-US" altLang="ja-JP" dirty="0"/>
              <a:t>2020 </a:t>
            </a:r>
            <a:r>
              <a:rPr kumimoji="1" lang="ja-JP" altLang="en-US" dirty="0"/>
              <a:t>ＩＰＡ</a:t>
            </a:r>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925443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0422275C-E51F-47D9-B8F5-F5B92361F9A4}" type="datetime1">
              <a:rPr kumimoji="1" lang="ja-JP" altLang="en-US" smtClean="0"/>
              <a:t>2020/3/4</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dirty="0"/>
              <a:t>©</a:t>
            </a:r>
            <a:r>
              <a:rPr kumimoji="1" lang="ja-JP" altLang="en-US" dirty="0"/>
              <a:t>　</a:t>
            </a:r>
            <a:r>
              <a:rPr kumimoji="1" lang="en-US" altLang="ja-JP" dirty="0"/>
              <a:t>2020 </a:t>
            </a:r>
            <a:r>
              <a:rPr kumimoji="1" lang="ja-JP" altLang="en-US" dirty="0"/>
              <a:t>ＩＰＡ</a:t>
            </a:r>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812597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46113207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p>
        </p:txBody>
      </p:sp>
      <p:sp>
        <p:nvSpPr>
          <p:cNvPr id="3" name="コンテンツ プレースホルダ 2"/>
          <p:cNvSpPr>
            <a:spLocks noGrp="1"/>
          </p:cNvSpPr>
          <p:nvPr>
            <p:ph idx="1"/>
          </p:nvPr>
        </p:nvSpPr>
        <p:spPr/>
        <p:txBody>
          <a:bodyPr/>
          <a:lstStyle>
            <a:lvl1pPr>
              <a:defRPr>
                <a:latin typeface="IPA Pゴシック" panose="020B0500000000000000" pitchFamily="50" charset="-128"/>
                <a:ea typeface="IPA Pゴシック" panose="020B0500000000000000" pitchFamily="50" charset="-128"/>
              </a:defRPr>
            </a:lvl1pPr>
            <a:lvl2pPr>
              <a:defRPr>
                <a:latin typeface="IPA Pゴシック" panose="020B0500000000000000" pitchFamily="50" charset="-128"/>
                <a:ea typeface="IPA Pゴシック" panose="020B0500000000000000" pitchFamily="50" charset="-128"/>
              </a:defRPr>
            </a:lvl2pPr>
            <a:lvl3pPr>
              <a:defRPr>
                <a:latin typeface="IPA Pゴシック" panose="020B0500000000000000" pitchFamily="50" charset="-128"/>
                <a:ea typeface="IPA Pゴシック" panose="020B0500000000000000" pitchFamily="50" charset="-128"/>
              </a:defRPr>
            </a:lvl3pPr>
            <a:lvl4pPr>
              <a:defRPr>
                <a:latin typeface="IPA Pゴシック" panose="020B0500000000000000" pitchFamily="50" charset="-128"/>
                <a:ea typeface="IPA Pゴシック" panose="020B0500000000000000" pitchFamily="50" charset="-128"/>
              </a:defRPr>
            </a:lvl4pPr>
            <a:lvl5pPr>
              <a:defRPr>
                <a:latin typeface="IPA Pゴシック" panose="020B0500000000000000" pitchFamily="50" charset="-128"/>
                <a:ea typeface="IPA Pゴシック" panose="020B0500000000000000"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214F6323-D567-4249-9887-112711320E3E}" type="datetime1">
              <a:rPr lang="ja-JP" altLang="en-US" smtClean="0"/>
              <a:t>2020/3/4</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　</a:t>
            </a:r>
            <a:r>
              <a:rPr lang="en-US" altLang="ja-JP" dirty="0"/>
              <a:t>2020 </a:t>
            </a:r>
            <a:r>
              <a:rPr lang="ja-JP" altLang="en-US" dirty="0"/>
              <a:t>ＩＰＡ</a:t>
            </a:r>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6793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atin typeface="IPA Pゴシック" panose="020B0500000000000000" pitchFamily="50" charset="-128"/>
                <a:ea typeface="IPA Pゴシック" panose="020B0500000000000000" pitchFamily="50"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AF834358-47C6-4C6D-BD43-730B18EC41E7}" type="datetime1">
              <a:rPr lang="ja-JP" altLang="en-US" smtClean="0"/>
              <a:t>2020/3/4</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　</a:t>
            </a:r>
            <a:r>
              <a:rPr lang="en-US" altLang="ja-JP" dirty="0"/>
              <a:t>2020 </a:t>
            </a:r>
            <a:r>
              <a:rPr lang="ja-JP" altLang="en-US" dirty="0"/>
              <a:t>ＩＰＡ</a:t>
            </a:r>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87386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コンテンツ プレースホルダ 2"/>
          <p:cNvSpPr>
            <a:spLocks noGrp="1"/>
          </p:cNvSpPr>
          <p:nvPr>
            <p:ph sz="half" idx="1"/>
          </p:nvPr>
        </p:nvSpPr>
        <p:spPr>
          <a:xfrm>
            <a:off x="498476"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1"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46063177-C95A-43E7-B25A-5D46A2A3DB16}" type="datetime1">
              <a:rPr lang="ja-JP" altLang="en-US" smtClean="0"/>
              <a:t>2020/3/4</a:t>
            </a:fld>
            <a:endParaRPr lang="ja-JP" altLang="en-US"/>
          </a:p>
        </p:txBody>
      </p:sp>
      <p:sp>
        <p:nvSpPr>
          <p:cNvPr id="6"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　</a:t>
            </a:r>
            <a:r>
              <a:rPr lang="en-US" altLang="ja-JP" dirty="0"/>
              <a:t>2020 </a:t>
            </a:r>
            <a:r>
              <a:rPr lang="ja-JP" altLang="en-US" dirty="0"/>
              <a:t>ＩＰＡ</a:t>
            </a:r>
          </a:p>
        </p:txBody>
      </p:sp>
      <p:sp>
        <p:nvSpPr>
          <p:cNvPr id="7"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16154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1143000"/>
          </a:xfrm>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E5B545E8-B930-42ED-919A-B62741FC11B7}" type="datetime1">
              <a:rPr lang="ja-JP" altLang="en-US" smtClean="0"/>
              <a:t>2020/3/4</a:t>
            </a:fld>
            <a:endParaRPr lang="ja-JP" altLang="en-US"/>
          </a:p>
        </p:txBody>
      </p:sp>
      <p:sp>
        <p:nvSpPr>
          <p:cNvPr id="8"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　</a:t>
            </a:r>
            <a:r>
              <a:rPr lang="en-US" altLang="ja-JP" dirty="0"/>
              <a:t>2020 </a:t>
            </a:r>
            <a:r>
              <a:rPr lang="ja-JP" altLang="en-US" dirty="0"/>
              <a:t>ＩＰＡ</a:t>
            </a:r>
          </a:p>
        </p:txBody>
      </p:sp>
      <p:sp>
        <p:nvSpPr>
          <p:cNvPr id="9"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404984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5"/>
          <p:cNvSpPr>
            <a:spLocks noGrp="1" noChangeArrowheads="1"/>
          </p:cNvSpPr>
          <p:nvPr>
            <p:ph type="dt" sz="half" idx="10"/>
          </p:nvPr>
        </p:nvSpPr>
        <p:spPr>
          <a:ln/>
        </p:spPr>
        <p:txBody>
          <a:bodyPr/>
          <a:lstStyle>
            <a:lvl1pPr>
              <a:defRPr/>
            </a:lvl1pPr>
          </a:lstStyle>
          <a:p>
            <a:fld id="{26A4FAD0-E20C-4573-926D-9964484DF590}" type="datetime1">
              <a:rPr kumimoji="1" lang="ja-JP" altLang="en-US" smtClean="0"/>
              <a:t>2020/3/4</a:t>
            </a:fld>
            <a:endParaRPr kumimoji="1" lang="ja-JP" altLang="en-US"/>
          </a:p>
        </p:txBody>
      </p:sp>
      <p:sp>
        <p:nvSpPr>
          <p:cNvPr id="4" name="Rectangle 6"/>
          <p:cNvSpPr>
            <a:spLocks noGrp="1" noChangeArrowheads="1"/>
          </p:cNvSpPr>
          <p:nvPr>
            <p:ph type="ftr" sz="quarter" idx="11"/>
          </p:nvPr>
        </p:nvSpPr>
        <p:spPr>
          <a:ln/>
        </p:spPr>
        <p:txBody>
          <a:bodyPr/>
          <a:lstStyle>
            <a:lvl1pPr>
              <a:defRPr/>
            </a:lvl1pPr>
          </a:lstStyle>
          <a:p>
            <a:r>
              <a:rPr kumimoji="1" lang="en-US" altLang="ja-JP" dirty="0"/>
              <a:t>©</a:t>
            </a:r>
            <a:r>
              <a:rPr kumimoji="1" lang="ja-JP" altLang="en-US" dirty="0"/>
              <a:t>　</a:t>
            </a:r>
            <a:r>
              <a:rPr kumimoji="1" lang="en-US" altLang="ja-JP" dirty="0"/>
              <a:t>2020 </a:t>
            </a:r>
            <a:r>
              <a:rPr kumimoji="1" lang="ja-JP" altLang="en-US" dirty="0"/>
              <a:t>ＩＰＡ</a:t>
            </a:r>
          </a:p>
        </p:txBody>
      </p:sp>
      <p:sp>
        <p:nvSpPr>
          <p:cNvPr id="5"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2124020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80B951CC-AB28-4CEB-BA5A-69E5FC09F982}" type="datetime1">
              <a:rPr kumimoji="1" lang="ja-JP" altLang="en-US" smtClean="0"/>
              <a:t>2020/3/4</a:t>
            </a:fld>
            <a:endParaRPr kumimoji="1" lang="ja-JP" altLang="en-US"/>
          </a:p>
        </p:txBody>
      </p:sp>
      <p:sp>
        <p:nvSpPr>
          <p:cNvPr id="3" name="Rectangle 6"/>
          <p:cNvSpPr>
            <a:spLocks noGrp="1" noChangeArrowheads="1"/>
          </p:cNvSpPr>
          <p:nvPr>
            <p:ph type="ftr" sz="quarter" idx="11"/>
          </p:nvPr>
        </p:nvSpPr>
        <p:spPr>
          <a:ln/>
        </p:spPr>
        <p:txBody>
          <a:bodyPr/>
          <a:lstStyle>
            <a:lvl1pPr>
              <a:defRPr/>
            </a:lvl1pPr>
          </a:lstStyle>
          <a:p>
            <a:r>
              <a:rPr kumimoji="1" lang="en-US" altLang="ja-JP" dirty="0"/>
              <a:t>©</a:t>
            </a:r>
            <a:r>
              <a:rPr kumimoji="1" lang="ja-JP" altLang="en-US" dirty="0"/>
              <a:t>　</a:t>
            </a:r>
            <a:r>
              <a:rPr kumimoji="1" lang="en-US" altLang="ja-JP" dirty="0"/>
              <a:t>2020 </a:t>
            </a:r>
            <a:r>
              <a:rPr kumimoji="1" lang="ja-JP" altLang="en-US" dirty="0"/>
              <a:t>ＩＰＡ</a:t>
            </a:r>
          </a:p>
        </p:txBody>
      </p:sp>
      <p:sp>
        <p:nvSpPr>
          <p:cNvPr id="4"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864321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923702"/>
          </a:xfrm>
        </p:spPr>
        <p:txBody>
          <a:bodyPr anchor="b"/>
          <a:lstStyle>
            <a:lvl1pPr algn="l">
              <a:defRPr sz="2000" b="1"/>
            </a:lvl1pPr>
          </a:lstStyle>
          <a:p>
            <a:r>
              <a:rPr lang="ja-JP" altLang="en-US"/>
              <a:t>マスター タイトルの書式設定</a:t>
            </a:r>
            <a:endParaRPr lang="ja-JP" altLang="en-US" dirty="0"/>
          </a:p>
        </p:txBody>
      </p:sp>
      <p:sp>
        <p:nvSpPr>
          <p:cNvPr id="3" name="コンテンツ プレースホルダ 2"/>
          <p:cNvSpPr>
            <a:spLocks noGrp="1"/>
          </p:cNvSpPr>
          <p:nvPr>
            <p:ph idx="1"/>
          </p:nvPr>
        </p:nvSpPr>
        <p:spPr>
          <a:xfrm>
            <a:off x="3575051" y="273052"/>
            <a:ext cx="5111750" cy="5853113"/>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7ED3D490-F0C3-4E36-8D0D-55EDC6A7349D}" type="datetime1">
              <a:rPr kumimoji="1" lang="ja-JP" altLang="en-US" smtClean="0"/>
              <a:t>2020/3/4</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dirty="0"/>
              <a:t>©</a:t>
            </a:r>
            <a:r>
              <a:rPr kumimoji="1" lang="ja-JP" altLang="en-US" dirty="0"/>
              <a:t>　</a:t>
            </a:r>
            <a:r>
              <a:rPr kumimoji="1" lang="en-US" altLang="ja-JP" dirty="0"/>
              <a:t>2020 </a:t>
            </a:r>
            <a:r>
              <a:rPr kumimoji="1" lang="ja-JP" altLang="en-US" dirty="0"/>
              <a:t>ＩＰＡ</a:t>
            </a:r>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72606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BCC5D6E9-3CCA-46A2-9F87-2C2434DF20B2}" type="datetime1">
              <a:rPr kumimoji="1" lang="ja-JP" altLang="en-US" smtClean="0"/>
              <a:t>2020/3/4</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dirty="0"/>
              <a:t>©</a:t>
            </a:r>
            <a:r>
              <a:rPr kumimoji="1" lang="ja-JP" altLang="en-US" dirty="0"/>
              <a:t>　</a:t>
            </a:r>
            <a:r>
              <a:rPr kumimoji="1" lang="en-US" altLang="ja-JP" dirty="0"/>
              <a:t>2020 </a:t>
            </a:r>
            <a:r>
              <a:rPr kumimoji="1" lang="ja-JP" altLang="en-US" dirty="0"/>
              <a:t>ＩＰＡ</a:t>
            </a:r>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36457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101" name="Rectangle 5"/>
          <p:cNvSpPr>
            <a:spLocks noGrp="1" noChangeArrowheads="1"/>
          </p:cNvSpPr>
          <p:nvPr>
            <p:ph type="dt" sz="half" idx="2"/>
          </p:nvPr>
        </p:nvSpPr>
        <p:spPr bwMode="auto">
          <a:xfrm>
            <a:off x="457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latin typeface="IPA Pゴシック" panose="020B0500000000000000" pitchFamily="50" charset="-128"/>
                <a:ea typeface="IPA Pゴシック" panose="020B0500000000000000" pitchFamily="50" charset="-128"/>
              </a:defRPr>
            </a:lvl1pPr>
          </a:lstStyle>
          <a:p>
            <a:fld id="{5B97EC35-244D-4CE2-8829-38B046A889F6}" type="datetime1">
              <a:rPr lang="ja-JP" altLang="en-US" smtClean="0"/>
              <a:t>2020/3/4</a:t>
            </a:fld>
            <a:endParaRPr lang="ja-JP" altLang="en-US"/>
          </a:p>
        </p:txBody>
      </p:sp>
      <p:sp>
        <p:nvSpPr>
          <p:cNvPr id="4102" name="Rectangle 6"/>
          <p:cNvSpPr>
            <a:spLocks noGrp="1" noChangeArrowheads="1"/>
          </p:cNvSpPr>
          <p:nvPr>
            <p:ph type="ftr" sz="quarter" idx="3"/>
          </p:nvPr>
        </p:nvSpPr>
        <p:spPr bwMode="auto">
          <a:xfrm>
            <a:off x="3124200" y="6526215"/>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　</a:t>
            </a:r>
            <a:r>
              <a:rPr lang="en-US" altLang="ja-JP" dirty="0"/>
              <a:t>2020 </a:t>
            </a:r>
            <a:r>
              <a:rPr lang="ja-JP" altLang="en-US" dirty="0"/>
              <a:t>ＩＰＡ</a:t>
            </a:r>
          </a:p>
        </p:txBody>
      </p:sp>
      <p:sp>
        <p:nvSpPr>
          <p:cNvPr id="4103" name="Rectangle 7"/>
          <p:cNvSpPr>
            <a:spLocks noGrp="1" noChangeArrowheads="1"/>
          </p:cNvSpPr>
          <p:nvPr>
            <p:ph type="sldNum" sz="quarter" idx="4"/>
          </p:nvPr>
        </p:nvSpPr>
        <p:spPr bwMode="auto">
          <a:xfrm>
            <a:off x="6553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
        <p:nvSpPr>
          <p:cNvPr id="12" name="正方形/長方形 11"/>
          <p:cNvSpPr/>
          <p:nvPr/>
        </p:nvSpPr>
        <p:spPr>
          <a:xfrm>
            <a:off x="1"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13" name="正方形/長方形 12"/>
          <p:cNvSpPr/>
          <p:nvPr/>
        </p:nvSpPr>
        <p:spPr>
          <a:xfrm>
            <a:off x="1" y="2"/>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3" name="直線コネクタ 2"/>
          <p:cNvCxnSpPr/>
          <p:nvPr/>
        </p:nvCxnSpPr>
        <p:spPr>
          <a:xfrm>
            <a:off x="250826"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50826"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8344" y="44624"/>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15221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hdr="0" dt="0"/>
  <p:txStyles>
    <p:title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itchFamily="2" charset="2"/>
        <a:buChar char="s"/>
        <a:defRPr kumimoji="1" sz="3200">
          <a:solidFill>
            <a:srgbClr val="000066"/>
          </a:solidFill>
          <a:latin typeface="IPA Pゴシック" panose="020B0500000000000000" pitchFamily="50" charset="-128"/>
          <a:ea typeface="IPA Pゴシック" panose="020B0500000000000000" pitchFamily="50"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800">
          <a:solidFill>
            <a:schemeClr val="tx1"/>
          </a:solidFill>
          <a:latin typeface="IPA Pゴシック" panose="020B0500000000000000" pitchFamily="50" charset="-128"/>
          <a:ea typeface="IPA Pゴシック" panose="020B0500000000000000" pitchFamily="50" charset="-128"/>
        </a:defRPr>
      </a:lvl2pPr>
      <a:lvl3pPr marL="1142993" indent="-228598" algn="l" rtl="0" eaLnBrk="1" fontAlgn="base" hangingPunct="1">
        <a:spcBef>
          <a:spcPct val="20000"/>
        </a:spcBef>
        <a:spcAft>
          <a:spcPct val="0"/>
        </a:spcAft>
        <a:buClr>
          <a:srgbClr val="000066"/>
        </a:buClr>
        <a:buFont typeface="Arial" charset="0"/>
        <a:buChar char="•"/>
        <a:defRPr kumimoji="1" sz="2400">
          <a:solidFill>
            <a:schemeClr val="tx1"/>
          </a:solidFill>
          <a:latin typeface="IPA Pゴシック" panose="020B0500000000000000" pitchFamily="50" charset="-128"/>
          <a:ea typeface="IPA Pゴシック" panose="020B0500000000000000" pitchFamily="50" charset="-128"/>
        </a:defRPr>
      </a:lvl3pPr>
      <a:lvl4pPr marL="1600191" indent="-228598" algn="l" rtl="0" eaLnBrk="1" fontAlgn="base" hangingPunct="1">
        <a:spcBef>
          <a:spcPct val="20000"/>
        </a:spcBef>
        <a:spcAft>
          <a:spcPct val="0"/>
        </a:spcAft>
        <a:buClr>
          <a:srgbClr val="FF0000"/>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4pPr>
      <a:lvl5pPr marL="2057388" indent="-228598" algn="l" rtl="0" eaLnBrk="1" fontAlgn="base" hangingPunct="1">
        <a:spcBef>
          <a:spcPct val="20000"/>
        </a:spcBef>
        <a:spcAft>
          <a:spcPct val="0"/>
        </a:spcAft>
        <a:buClr>
          <a:srgbClr val="000066"/>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ipa.go.jp/sec/publish/tn18-002.html" TargetMode="External"/><Relationship Id="rId7"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s://www.ipa.go.jp/sec/secjournal/048.html" TargetMode="External"/><Relationship Id="rId5" Type="http://schemas.openxmlformats.org/officeDocument/2006/relationships/hyperlink" Target="https://www.ipa.go.jp/files/000064317.pdf" TargetMode="External"/><Relationship Id="rId4" Type="http://schemas.openxmlformats.org/officeDocument/2006/relationships/hyperlink" Target="https://www.ipa.go.jp/files/000058355.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フッター プレースホルダー 3">
            <a:extLst>
              <a:ext uri="{FF2B5EF4-FFF2-40B4-BE49-F238E27FC236}">
                <a16:creationId xmlns:a16="http://schemas.microsoft.com/office/drawing/2014/main" id="{799A72C7-BC8C-4DAE-8377-4EF864C015B1}"/>
              </a:ext>
            </a:extLst>
          </p:cNvPr>
          <p:cNvSpPr>
            <a:spLocks noGrp="1"/>
          </p:cNvSpPr>
          <p:nvPr>
            <p:ph type="ftr" sz="quarter" idx="11"/>
          </p:nvPr>
        </p:nvSpPr>
        <p:spPr>
          <a:xfrm>
            <a:off x="3124200" y="6526215"/>
            <a:ext cx="2895600" cy="287337"/>
          </a:xfrm>
        </p:spPr>
        <p:txBody>
          <a:bodyPr/>
          <a:lstStyle/>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2020 </a:t>
            </a:r>
            <a:r>
              <a:rPr lang="ja-JP" altLang="en-US" dirty="0">
                <a:latin typeface="ＭＳ Ｐゴシック" panose="020B0600070205080204" pitchFamily="50" charset="-128"/>
                <a:ea typeface="ＭＳ Ｐゴシック" panose="020B0600070205080204" pitchFamily="50" charset="-128"/>
              </a:rPr>
              <a:t>ＩＰＡ</a:t>
            </a:r>
          </a:p>
        </p:txBody>
      </p:sp>
      <p:sp>
        <p:nvSpPr>
          <p:cNvPr id="8" name="正方形/長方形 7">
            <a:extLst>
              <a:ext uri="{FF2B5EF4-FFF2-40B4-BE49-F238E27FC236}">
                <a16:creationId xmlns:a16="http://schemas.microsoft.com/office/drawing/2014/main" id="{6A685082-5151-40DD-91C7-3B5C456B5592}"/>
              </a:ext>
            </a:extLst>
          </p:cNvPr>
          <p:cNvSpPr/>
          <p:nvPr/>
        </p:nvSpPr>
        <p:spPr>
          <a:xfrm>
            <a:off x="7649812" y="347180"/>
            <a:ext cx="918123" cy="338554"/>
          </a:xfrm>
          <a:prstGeom prst="rect">
            <a:avLst/>
          </a:prstGeom>
          <a:ln>
            <a:solidFill>
              <a:schemeClr val="tx1"/>
            </a:solidFill>
          </a:ln>
        </p:spPr>
        <p:txBody>
          <a:bodyPr wrap="square">
            <a:spAutoFit/>
          </a:bodyPr>
          <a:lstStyle/>
          <a:p>
            <a:pPr algn="ctr"/>
            <a:r>
              <a:rPr lang="ja-JP" altLang="en-US" sz="1600">
                <a:latin typeface="ＭＳ Ｐゴシック" panose="020B0600070205080204" pitchFamily="50" charset="-128"/>
                <a:ea typeface="ＭＳ Ｐゴシック" panose="020B0600070205080204" pitchFamily="50" charset="-128"/>
              </a:rPr>
              <a:t>資料①</a:t>
            </a:r>
            <a:endParaRPr lang="ja-JP" altLang="en-US" sz="1600" dirty="0">
              <a:latin typeface="ＭＳ Ｐゴシック" panose="020B0600070205080204" pitchFamily="50" charset="-128"/>
              <a:ea typeface="ＭＳ Ｐゴシック" panose="020B0600070205080204" pitchFamily="50" charset="-128"/>
            </a:endParaRPr>
          </a:p>
        </p:txBody>
      </p:sp>
      <p:sp>
        <p:nvSpPr>
          <p:cNvPr id="4" name="タイトル 3">
            <a:extLst>
              <a:ext uri="{FF2B5EF4-FFF2-40B4-BE49-F238E27FC236}">
                <a16:creationId xmlns:a16="http://schemas.microsoft.com/office/drawing/2014/main" id="{37D29FD0-E9F1-4701-91CF-FEAD9D325025}"/>
              </a:ext>
            </a:extLst>
          </p:cNvPr>
          <p:cNvSpPr>
            <a:spLocks noGrp="1"/>
          </p:cNvSpPr>
          <p:nvPr>
            <p:ph type="ctrTitle"/>
          </p:nvPr>
        </p:nvSpPr>
        <p:spPr/>
        <p:txBody>
          <a:bodyPr/>
          <a:lstStyle/>
          <a:p>
            <a:r>
              <a:rPr lang="ja-JP" altLang="en-US" dirty="0">
                <a:solidFill>
                  <a:schemeClr val="tx1"/>
                </a:solidFill>
                <a:latin typeface="+mn-ea"/>
                <a:ea typeface="+mn-ea"/>
              </a:rPr>
              <a:t>システムズエンジニアリング概説</a:t>
            </a:r>
          </a:p>
        </p:txBody>
      </p:sp>
      <p:sp>
        <p:nvSpPr>
          <p:cNvPr id="13" name="字幕 2">
            <a:extLst>
              <a:ext uri="{FF2B5EF4-FFF2-40B4-BE49-F238E27FC236}">
                <a16:creationId xmlns:a16="http://schemas.microsoft.com/office/drawing/2014/main" id="{50835A23-1B23-4FF3-A5A6-0AEB8D0BB925}"/>
              </a:ext>
            </a:extLst>
          </p:cNvPr>
          <p:cNvSpPr>
            <a:spLocks noGrp="1"/>
          </p:cNvSpPr>
          <p:nvPr>
            <p:ph type="subTitle" idx="1"/>
          </p:nvPr>
        </p:nvSpPr>
        <p:spPr>
          <a:xfrm>
            <a:off x="406651" y="4737100"/>
            <a:ext cx="8344834" cy="1542638"/>
          </a:xfrm>
        </p:spPr>
        <p:txBody>
          <a:bodyPr/>
          <a:lstStyle/>
          <a:p>
            <a:pPr algn="ctr"/>
            <a:r>
              <a:rPr lang="en-US" altLang="ja-JP" sz="2400" dirty="0">
                <a:solidFill>
                  <a:schemeClr val="tx1"/>
                </a:solidFill>
                <a:latin typeface="+mn-ea"/>
                <a:ea typeface="+mn-ea"/>
                <a:cs typeface="メイリオ" panose="020B0604030504040204" pitchFamily="50" charset="-128"/>
              </a:rPr>
              <a:t>2020</a:t>
            </a:r>
            <a:r>
              <a:rPr lang="ja-JP" altLang="en-US" sz="2400" dirty="0">
                <a:solidFill>
                  <a:schemeClr val="tx1"/>
                </a:solidFill>
                <a:latin typeface="+mn-ea"/>
                <a:ea typeface="+mn-ea"/>
                <a:cs typeface="メイリオ" panose="020B0604030504040204" pitchFamily="50" charset="-128"/>
              </a:rPr>
              <a:t>年</a:t>
            </a:r>
            <a:r>
              <a:rPr lang="en-US" altLang="ja-JP" sz="2400" dirty="0">
                <a:solidFill>
                  <a:schemeClr val="tx1"/>
                </a:solidFill>
                <a:latin typeface="+mn-ea"/>
                <a:ea typeface="+mn-ea"/>
                <a:cs typeface="メイリオ" panose="020B0604030504040204" pitchFamily="50" charset="-128"/>
              </a:rPr>
              <a:t>3</a:t>
            </a:r>
            <a:r>
              <a:rPr lang="ja-JP" altLang="en-US" sz="2400" dirty="0">
                <a:solidFill>
                  <a:schemeClr val="tx1"/>
                </a:solidFill>
                <a:latin typeface="+mn-ea"/>
                <a:ea typeface="+mn-ea"/>
                <a:cs typeface="メイリオ" panose="020B0604030504040204" pitchFamily="50" charset="-128"/>
              </a:rPr>
              <a:t>月</a:t>
            </a:r>
            <a:r>
              <a:rPr lang="en-US" altLang="ja-JP" sz="2400" dirty="0">
                <a:solidFill>
                  <a:schemeClr val="tx1"/>
                </a:solidFill>
                <a:latin typeface="+mn-ea"/>
                <a:ea typeface="+mn-ea"/>
                <a:cs typeface="メイリオ" panose="020B0604030504040204" pitchFamily="50" charset="-128"/>
              </a:rPr>
              <a:t>13</a:t>
            </a:r>
            <a:r>
              <a:rPr lang="ja-JP" altLang="en-US" sz="2400" dirty="0">
                <a:solidFill>
                  <a:schemeClr val="tx1"/>
                </a:solidFill>
                <a:latin typeface="+mn-ea"/>
                <a:ea typeface="+mn-ea"/>
                <a:cs typeface="メイリオ" panose="020B0604030504040204" pitchFamily="50" charset="-128"/>
              </a:rPr>
              <a:t>日</a:t>
            </a:r>
            <a:endParaRPr lang="en-US" altLang="ja-JP" sz="2400" dirty="0">
              <a:solidFill>
                <a:schemeClr val="tx1"/>
              </a:solidFill>
              <a:latin typeface="+mn-ea"/>
              <a:ea typeface="+mn-ea"/>
              <a:cs typeface="メイリオ" panose="020B0604030504040204" pitchFamily="50" charset="-128"/>
            </a:endParaRPr>
          </a:p>
          <a:p>
            <a:pPr algn="ctr"/>
            <a:r>
              <a:rPr lang="ja-JP" altLang="en-US" sz="2400" dirty="0">
                <a:solidFill>
                  <a:schemeClr val="tx1"/>
                </a:solidFill>
                <a:latin typeface="+mn-ea"/>
                <a:ea typeface="+mn-ea"/>
                <a:cs typeface="メイリオ" panose="020B0604030504040204" pitchFamily="50" charset="-128"/>
              </a:rPr>
              <a:t>独立行政法人情報処理推進機構（</a:t>
            </a:r>
            <a:r>
              <a:rPr lang="en-US" altLang="ja-JP" sz="2400" dirty="0">
                <a:solidFill>
                  <a:schemeClr val="tx1"/>
                </a:solidFill>
                <a:latin typeface="+mn-ea"/>
                <a:ea typeface="+mn-ea"/>
                <a:cs typeface="メイリオ" panose="020B0604030504040204" pitchFamily="50" charset="-128"/>
              </a:rPr>
              <a:t>IPA)</a:t>
            </a:r>
          </a:p>
          <a:p>
            <a:pPr algn="ctr"/>
            <a:r>
              <a:rPr lang="ja-JP" altLang="en-US" sz="2400" dirty="0">
                <a:solidFill>
                  <a:schemeClr val="tx1"/>
                </a:solidFill>
                <a:latin typeface="+mn-ea"/>
                <a:ea typeface="+mn-ea"/>
              </a:rPr>
              <a:t>社会基盤センター</a:t>
            </a:r>
            <a:endParaRPr lang="en-US" altLang="ja-JP" sz="2400" dirty="0">
              <a:solidFill>
                <a:schemeClr val="tx1"/>
              </a:solidFill>
              <a:latin typeface="+mn-ea"/>
              <a:ea typeface="+mn-ea"/>
              <a:cs typeface="メイリオ" panose="020B0604030504040204" pitchFamily="50" charset="-128"/>
            </a:endParaRPr>
          </a:p>
        </p:txBody>
      </p:sp>
    </p:spTree>
    <p:extLst>
      <p:ext uri="{BB962C8B-B14F-4D97-AF65-F5344CB8AC3E}">
        <p14:creationId xmlns:p14="http://schemas.microsoft.com/office/powerpoint/2010/main" val="2012135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5499AA0E-B6DB-4B28-95BA-BFCACF2F43EB}"/>
              </a:ext>
            </a:extLst>
          </p:cNvPr>
          <p:cNvSpPr>
            <a:spLocks noGrp="1"/>
          </p:cNvSpPr>
          <p:nvPr>
            <p:ph type="title"/>
          </p:nvPr>
        </p:nvSpPr>
        <p:spPr>
          <a:xfrm>
            <a:off x="380000" y="209555"/>
            <a:ext cx="6983412" cy="922324"/>
          </a:xfrm>
        </p:spPr>
        <p:txBody>
          <a:bodyPr>
            <a:normAutofit/>
          </a:bodyPr>
          <a:lstStyle/>
          <a:p>
            <a:pPr>
              <a:lnSpc>
                <a:spcPct val="100000"/>
              </a:lnSpc>
              <a:spcBef>
                <a:spcPts val="0"/>
              </a:spcBef>
            </a:pPr>
            <a:r>
              <a:rPr lang="ja-JP" altLang="en-US" sz="2800" dirty="0">
                <a:solidFill>
                  <a:schemeClr val="tx1"/>
                </a:solidFill>
                <a:latin typeface="ＭＳ Ｐゴシック" panose="020B0600070205080204" pitchFamily="50" charset="-128"/>
                <a:ea typeface="ＭＳ Ｐゴシック" panose="020B0600070205080204" pitchFamily="50" charset="-128"/>
              </a:rPr>
              <a:t>システムズエンジニアリングの思考過程</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4" name="四角形: 角を丸くする 3">
            <a:extLst>
              <a:ext uri="{FF2B5EF4-FFF2-40B4-BE49-F238E27FC236}">
                <a16:creationId xmlns:a16="http://schemas.microsoft.com/office/drawing/2014/main" id="{0D5B2B4D-6E4B-455C-A432-161BA6B28664}"/>
              </a:ext>
            </a:extLst>
          </p:cNvPr>
          <p:cNvSpPr/>
          <p:nvPr/>
        </p:nvSpPr>
        <p:spPr>
          <a:xfrm>
            <a:off x="456133" y="1583528"/>
            <a:ext cx="1800189" cy="1210091"/>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tx1"/>
                </a:solidFill>
                <a:latin typeface="ＭＳ Ｐゴシック" panose="020B0600070205080204" pitchFamily="50" charset="-128"/>
                <a:ea typeface="ＭＳ Ｐゴシック" panose="020B0600070205080204" pitchFamily="50" charset="-128"/>
              </a:rPr>
              <a:t>Need</a:t>
            </a:r>
          </a:p>
        </p:txBody>
      </p:sp>
      <p:sp>
        <p:nvSpPr>
          <p:cNvPr id="5" name="矢印: 右 4">
            <a:extLst>
              <a:ext uri="{FF2B5EF4-FFF2-40B4-BE49-F238E27FC236}">
                <a16:creationId xmlns:a16="http://schemas.microsoft.com/office/drawing/2014/main" id="{B4762D9B-69B8-4837-86EB-CAA927BC825E}"/>
              </a:ext>
            </a:extLst>
          </p:cNvPr>
          <p:cNvSpPr/>
          <p:nvPr/>
        </p:nvSpPr>
        <p:spPr>
          <a:xfrm>
            <a:off x="2386235" y="1737284"/>
            <a:ext cx="1182756" cy="870833"/>
          </a:xfrm>
          <a:prstGeom prst="rightArrow">
            <a:avLst>
              <a:gd name="adj1" fmla="val 50000"/>
              <a:gd name="adj2" fmla="val 63339"/>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四角形: 角を丸くする 5">
            <a:extLst>
              <a:ext uri="{FF2B5EF4-FFF2-40B4-BE49-F238E27FC236}">
                <a16:creationId xmlns:a16="http://schemas.microsoft.com/office/drawing/2014/main" id="{3154DC9E-83D7-4BC7-B74A-01C9A9684812}"/>
              </a:ext>
            </a:extLst>
          </p:cNvPr>
          <p:cNvSpPr/>
          <p:nvPr/>
        </p:nvSpPr>
        <p:spPr>
          <a:xfrm>
            <a:off x="3703055" y="1566955"/>
            <a:ext cx="1918947" cy="1210091"/>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tx1"/>
                </a:solidFill>
                <a:latin typeface="ＭＳ Ｐゴシック" panose="020B0600070205080204" pitchFamily="50" charset="-128"/>
                <a:ea typeface="ＭＳ Ｐゴシック" panose="020B0600070205080204" pitchFamily="50" charset="-128"/>
              </a:rPr>
              <a:t>Intent</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7" name="四角形: 角を丸くする 6">
            <a:extLst>
              <a:ext uri="{FF2B5EF4-FFF2-40B4-BE49-F238E27FC236}">
                <a16:creationId xmlns:a16="http://schemas.microsoft.com/office/drawing/2014/main" id="{4BC08CC8-673B-4EBB-87C2-D2D4B66A3E85}"/>
              </a:ext>
            </a:extLst>
          </p:cNvPr>
          <p:cNvSpPr/>
          <p:nvPr/>
        </p:nvSpPr>
        <p:spPr>
          <a:xfrm>
            <a:off x="7018335" y="1598064"/>
            <a:ext cx="1918947" cy="1210091"/>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2800" dirty="0">
                <a:solidFill>
                  <a:schemeClr val="tx1"/>
                </a:solidFill>
                <a:latin typeface="ＭＳ Ｐゴシック" panose="020B0600070205080204" pitchFamily="50" charset="-128"/>
                <a:ea typeface="ＭＳ Ｐゴシック" panose="020B0600070205080204" pitchFamily="50" charset="-128"/>
              </a:rPr>
              <a:t>Function</a:t>
            </a:r>
          </a:p>
          <a:p>
            <a:pPr algn="ct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9" name="矢印: 右 8">
            <a:extLst>
              <a:ext uri="{FF2B5EF4-FFF2-40B4-BE49-F238E27FC236}">
                <a16:creationId xmlns:a16="http://schemas.microsoft.com/office/drawing/2014/main" id="{485EC61F-737D-422A-971A-D0992CF66473}"/>
              </a:ext>
            </a:extLst>
          </p:cNvPr>
          <p:cNvSpPr/>
          <p:nvPr/>
        </p:nvSpPr>
        <p:spPr>
          <a:xfrm>
            <a:off x="5756066" y="1783183"/>
            <a:ext cx="1182756" cy="870833"/>
          </a:xfrm>
          <a:prstGeom prst="rightArrow">
            <a:avLst>
              <a:gd name="adj1" fmla="val 50000"/>
              <a:gd name="adj2" fmla="val 63339"/>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F5C7EFE9-8C04-44FB-A0CB-F967A8FBB498}"/>
              </a:ext>
            </a:extLst>
          </p:cNvPr>
          <p:cNvSpPr txBox="1"/>
          <p:nvPr/>
        </p:nvSpPr>
        <p:spPr>
          <a:xfrm>
            <a:off x="2240039" y="2523158"/>
            <a:ext cx="1475148" cy="461665"/>
          </a:xfrm>
          <a:prstGeom prst="rect">
            <a:avLst/>
          </a:prstGeom>
          <a:noFill/>
        </p:spPr>
        <p:txBody>
          <a:bodyPr wrap="square" rtlCol="0">
            <a:spAutoFit/>
          </a:bodyPr>
          <a:lstStyle/>
          <a:p>
            <a:r>
              <a:rPr kumimoji="1" lang="ja-JP" altLang="en-US" sz="2400" b="1" dirty="0">
                <a:latin typeface="ＭＳ Ｐゴシック" panose="020B0600070205080204" pitchFamily="50" charset="-128"/>
                <a:ea typeface="ＭＳ Ｐゴシック" panose="020B0600070205080204" pitchFamily="50" charset="-128"/>
              </a:rPr>
              <a:t>要求分析</a:t>
            </a:r>
            <a:endParaRPr kumimoji="1" lang="en-US" altLang="ja-JP" sz="2400" b="1" dirty="0">
              <a:latin typeface="ＭＳ Ｐゴシック" panose="020B0600070205080204" pitchFamily="50" charset="-128"/>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D386D4FD-FCA5-4065-B827-8CC47699EA0B}"/>
              </a:ext>
            </a:extLst>
          </p:cNvPr>
          <p:cNvSpPr txBox="1"/>
          <p:nvPr/>
        </p:nvSpPr>
        <p:spPr>
          <a:xfrm>
            <a:off x="5923686" y="2643531"/>
            <a:ext cx="818859" cy="461665"/>
          </a:xfrm>
          <a:prstGeom prst="rect">
            <a:avLst/>
          </a:prstGeom>
          <a:noFill/>
        </p:spPr>
        <p:txBody>
          <a:bodyPr wrap="square" rtlCol="0">
            <a:spAutoFit/>
          </a:bodyPr>
          <a:lstStyle/>
          <a:p>
            <a:r>
              <a:rPr kumimoji="1" lang="ja-JP" altLang="en-US" sz="2400" b="1" dirty="0">
                <a:latin typeface="ＭＳ Ｐゴシック" panose="020B0600070205080204" pitchFamily="50" charset="-128"/>
                <a:ea typeface="ＭＳ Ｐゴシック" panose="020B0600070205080204" pitchFamily="50" charset="-128"/>
              </a:rPr>
              <a:t>設計</a:t>
            </a:r>
            <a:endParaRPr kumimoji="1" lang="en-US" altLang="ja-JP" sz="2400" b="1" dirty="0">
              <a:latin typeface="ＭＳ Ｐゴシック" panose="020B0600070205080204" pitchFamily="50" charset="-128"/>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2D2163CA-DF16-4E3C-80C4-F7B00AA55C02}"/>
              </a:ext>
            </a:extLst>
          </p:cNvPr>
          <p:cNvSpPr txBox="1"/>
          <p:nvPr/>
        </p:nvSpPr>
        <p:spPr>
          <a:xfrm>
            <a:off x="3758257" y="2819755"/>
            <a:ext cx="1997809" cy="400110"/>
          </a:xfrm>
          <a:prstGeom prst="rect">
            <a:avLst/>
          </a:prstGeom>
          <a:noFill/>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(Requirement)</a:t>
            </a: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13" name="吹き出し: 角を丸めた四角形 12">
            <a:extLst>
              <a:ext uri="{FF2B5EF4-FFF2-40B4-BE49-F238E27FC236}">
                <a16:creationId xmlns:a16="http://schemas.microsoft.com/office/drawing/2014/main" id="{1B768E14-9943-4892-A722-918081899988}"/>
              </a:ext>
            </a:extLst>
          </p:cNvPr>
          <p:cNvSpPr/>
          <p:nvPr/>
        </p:nvSpPr>
        <p:spPr>
          <a:xfrm>
            <a:off x="577040" y="3303687"/>
            <a:ext cx="1809195" cy="1081088"/>
          </a:xfrm>
          <a:prstGeom prst="wedgeRoundRectCallout">
            <a:avLst>
              <a:gd name="adj1" fmla="val -26934"/>
              <a:gd name="adj2" fmla="val -96943"/>
              <a:gd name="adj3" fmla="val 16667"/>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ＭＳ Ｐゴシック" panose="020B0600070205080204" pitchFamily="50" charset="-128"/>
                <a:ea typeface="ＭＳ Ｐゴシック" panose="020B0600070205080204" pitchFamily="50" charset="-128"/>
              </a:rPr>
              <a:t>出発点の決め方により、分析段階が増減する</a:t>
            </a:r>
          </a:p>
        </p:txBody>
      </p:sp>
      <p:sp>
        <p:nvSpPr>
          <p:cNvPr id="14" name="テキスト ボックス 13">
            <a:extLst>
              <a:ext uri="{FF2B5EF4-FFF2-40B4-BE49-F238E27FC236}">
                <a16:creationId xmlns:a16="http://schemas.microsoft.com/office/drawing/2014/main" id="{4037AE4C-542D-418F-AAEB-6D7A61D5623F}"/>
              </a:ext>
            </a:extLst>
          </p:cNvPr>
          <p:cNvSpPr txBox="1"/>
          <p:nvPr/>
        </p:nvSpPr>
        <p:spPr>
          <a:xfrm>
            <a:off x="465536" y="4487404"/>
            <a:ext cx="3610222" cy="461665"/>
          </a:xfrm>
          <a:prstGeom prst="rect">
            <a:avLst/>
          </a:prstGeom>
          <a:noFill/>
        </p:spPr>
        <p:txBody>
          <a:bodyPr wrap="square" rtlCol="0">
            <a:spAutoFit/>
          </a:bodyPr>
          <a:lstStyle/>
          <a:p>
            <a:r>
              <a:rPr kumimoji="1" lang="en-US" altLang="ja-JP" sz="2400" b="1" dirty="0">
                <a:latin typeface="ＭＳ Ｐゴシック" panose="020B0600070205080204" pitchFamily="50" charset="-128"/>
                <a:ea typeface="ＭＳ Ｐゴシック" panose="020B0600070205080204" pitchFamily="50" charset="-128"/>
              </a:rPr>
              <a:t>【</a:t>
            </a:r>
            <a:r>
              <a:rPr kumimoji="1" lang="ja-JP" altLang="en-US" sz="2400" b="1" dirty="0">
                <a:latin typeface="ＭＳ Ｐゴシック" panose="020B0600070205080204" pitchFamily="50" charset="-128"/>
                <a:ea typeface="ＭＳ Ｐゴシック" panose="020B0600070205080204" pitchFamily="50" charset="-128"/>
              </a:rPr>
              <a:t>冷蔵庫設計に至る例</a:t>
            </a:r>
            <a:r>
              <a:rPr kumimoji="1" lang="en-US" altLang="ja-JP" sz="2400" b="1" dirty="0">
                <a:latin typeface="ＭＳ Ｐゴシック" panose="020B0600070205080204" pitchFamily="50" charset="-128"/>
                <a:ea typeface="ＭＳ Ｐゴシック" panose="020B0600070205080204" pitchFamily="50" charset="-128"/>
              </a:rPr>
              <a:t>】</a:t>
            </a:r>
          </a:p>
        </p:txBody>
      </p:sp>
      <p:sp>
        <p:nvSpPr>
          <p:cNvPr id="15" name="吹き出し: 角を丸めた四角形 14">
            <a:extLst>
              <a:ext uri="{FF2B5EF4-FFF2-40B4-BE49-F238E27FC236}">
                <a16:creationId xmlns:a16="http://schemas.microsoft.com/office/drawing/2014/main" id="{004A64DE-A3BF-4217-8915-01240D14F156}"/>
              </a:ext>
            </a:extLst>
          </p:cNvPr>
          <p:cNvSpPr/>
          <p:nvPr/>
        </p:nvSpPr>
        <p:spPr>
          <a:xfrm>
            <a:off x="3568991" y="3452191"/>
            <a:ext cx="4560384" cy="766333"/>
          </a:xfrm>
          <a:prstGeom prst="wedgeRoundRectCallout">
            <a:avLst>
              <a:gd name="adj1" fmla="val -26915"/>
              <a:gd name="adj2" fmla="val -77422"/>
              <a:gd name="adj3" fmla="val 16667"/>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ＭＳ Ｐゴシック" panose="020B0600070205080204" pitchFamily="50" charset="-128"/>
                <a:ea typeface="ＭＳ Ｐゴシック" panose="020B0600070205080204" pitchFamily="50" charset="-128"/>
              </a:rPr>
              <a:t>複数のアイデアが存在する</a:t>
            </a:r>
            <a:endParaRPr kumimoji="1" lang="en-US" altLang="ja-JP" sz="16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600" dirty="0">
                <a:solidFill>
                  <a:schemeClr val="tx1"/>
                </a:solidFill>
                <a:latin typeface="ＭＳ Ｐゴシック" panose="020B0600070205080204" pitchFamily="50" charset="-128"/>
                <a:ea typeface="ＭＳ Ｐゴシック" panose="020B0600070205080204" pitchFamily="50" charset="-128"/>
              </a:rPr>
              <a:t>思考を巡らし、評価することが重要</a:t>
            </a:r>
          </a:p>
        </p:txBody>
      </p:sp>
      <p:sp>
        <p:nvSpPr>
          <p:cNvPr id="18" name="スライド番号プレースホルダー 17">
            <a:extLst>
              <a:ext uri="{FF2B5EF4-FFF2-40B4-BE49-F238E27FC236}">
                <a16:creationId xmlns:a16="http://schemas.microsoft.com/office/drawing/2014/main" id="{F312D3FE-ABB6-4639-961A-83E4BC99B3A6}"/>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pPr/>
              <a:t>10</a:t>
            </a:fld>
            <a:endParaRPr kumimoji="1" lang="ja-JP" altLang="en-US">
              <a:latin typeface="ＭＳ Ｐゴシック" panose="020B0600070205080204" pitchFamily="50" charset="-128"/>
              <a:ea typeface="ＭＳ Ｐゴシック" panose="020B0600070205080204" pitchFamily="50" charset="-128"/>
            </a:endParaRPr>
          </a:p>
        </p:txBody>
      </p:sp>
      <p:sp>
        <p:nvSpPr>
          <p:cNvPr id="2" name="四角形: 角を丸くする 1">
            <a:extLst>
              <a:ext uri="{FF2B5EF4-FFF2-40B4-BE49-F238E27FC236}">
                <a16:creationId xmlns:a16="http://schemas.microsoft.com/office/drawing/2014/main" id="{495D5742-5684-4E3D-A054-6B0E9C9B8772}"/>
              </a:ext>
            </a:extLst>
          </p:cNvPr>
          <p:cNvSpPr/>
          <p:nvPr/>
        </p:nvSpPr>
        <p:spPr>
          <a:xfrm>
            <a:off x="500729" y="5041462"/>
            <a:ext cx="2570628" cy="1200754"/>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kumimoji="1" lang="ja-JP" altLang="en-US" sz="1600" dirty="0">
                <a:latin typeface="ＭＳ Ｐゴシック" panose="020B0600070205080204" pitchFamily="50" charset="-128"/>
                <a:ea typeface="ＭＳ Ｐゴシック" panose="020B0600070205080204" pitchFamily="50" charset="-128"/>
              </a:rPr>
              <a:t>食べ物を無駄にしないこと</a:t>
            </a:r>
            <a:endParaRPr kumimoji="1" lang="en-US" altLang="ja-JP" sz="1600" dirty="0">
              <a:latin typeface="ＭＳ Ｐゴシック" panose="020B0600070205080204" pitchFamily="50" charset="-128"/>
              <a:ea typeface="ＭＳ Ｐゴシック" panose="020B0600070205080204" pitchFamily="50" charset="-128"/>
            </a:endParaRPr>
          </a:p>
          <a:p>
            <a:pPr algn="ctr"/>
            <a:endParaRPr kumimoji="1" lang="en-US" altLang="ja-JP" sz="1600" dirty="0">
              <a:latin typeface="ＭＳ Ｐゴシック" panose="020B0600070205080204" pitchFamily="50" charset="-128"/>
              <a:ea typeface="ＭＳ Ｐゴシック" panose="020B0600070205080204" pitchFamily="50" charset="-128"/>
            </a:endParaRPr>
          </a:p>
          <a:p>
            <a:pPr algn="ctr"/>
            <a:r>
              <a:rPr kumimoji="1" lang="ja-JP" altLang="en-US" sz="1600" dirty="0">
                <a:latin typeface="ＭＳ Ｐゴシック" panose="020B0600070205080204" pitchFamily="50" charset="-128"/>
                <a:ea typeface="ＭＳ Ｐゴシック" panose="020B0600070205080204" pitchFamily="50" charset="-128"/>
              </a:rPr>
              <a:t>食べ物が腐らないこと</a:t>
            </a:r>
          </a:p>
        </p:txBody>
      </p:sp>
      <p:sp>
        <p:nvSpPr>
          <p:cNvPr id="19" name="矢印: 下 18">
            <a:extLst>
              <a:ext uri="{FF2B5EF4-FFF2-40B4-BE49-F238E27FC236}">
                <a16:creationId xmlns:a16="http://schemas.microsoft.com/office/drawing/2014/main" id="{BCEC85FC-1CE0-40B7-81AE-34A783E81A0A}"/>
              </a:ext>
            </a:extLst>
          </p:cNvPr>
          <p:cNvSpPr/>
          <p:nvPr/>
        </p:nvSpPr>
        <p:spPr>
          <a:xfrm>
            <a:off x="1595652" y="5434358"/>
            <a:ext cx="372862" cy="213064"/>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7E17CD18-982C-41EE-B73D-A2E3F26CD77A}"/>
              </a:ext>
            </a:extLst>
          </p:cNvPr>
          <p:cNvSpPr/>
          <p:nvPr/>
        </p:nvSpPr>
        <p:spPr>
          <a:xfrm>
            <a:off x="3123319" y="5401632"/>
            <a:ext cx="400562" cy="457271"/>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1" name="矢印: 右 20">
            <a:extLst>
              <a:ext uri="{FF2B5EF4-FFF2-40B4-BE49-F238E27FC236}">
                <a16:creationId xmlns:a16="http://schemas.microsoft.com/office/drawing/2014/main" id="{9BB835C0-CC7D-4544-9958-4345C6BB6AC2}"/>
              </a:ext>
            </a:extLst>
          </p:cNvPr>
          <p:cNvSpPr/>
          <p:nvPr/>
        </p:nvSpPr>
        <p:spPr>
          <a:xfrm>
            <a:off x="6198923" y="5014827"/>
            <a:ext cx="400562" cy="457271"/>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2" name="四角形: 角を丸くする 21">
            <a:extLst>
              <a:ext uri="{FF2B5EF4-FFF2-40B4-BE49-F238E27FC236}">
                <a16:creationId xmlns:a16="http://schemas.microsoft.com/office/drawing/2014/main" id="{33406899-CDA7-4271-9D06-132F33C84A88}"/>
              </a:ext>
            </a:extLst>
          </p:cNvPr>
          <p:cNvSpPr/>
          <p:nvPr/>
        </p:nvSpPr>
        <p:spPr>
          <a:xfrm>
            <a:off x="3562369" y="5041462"/>
            <a:ext cx="2570628" cy="45727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t"/>
          <a:lstStyle/>
          <a:p>
            <a:pPr marL="144000" indent="-144000">
              <a:buFont typeface="Arial" panose="020B0604020202020204" pitchFamily="34" charset="0"/>
              <a:buChar char="•"/>
            </a:pPr>
            <a:r>
              <a:rPr kumimoji="1" lang="ja-JP" altLang="en-US" sz="1600" dirty="0">
                <a:latin typeface="ＭＳ Ｐゴシック" panose="020B0600070205080204" pitchFamily="50" charset="-128"/>
                <a:ea typeface="ＭＳ Ｐゴシック" panose="020B0600070205080204" pitchFamily="50" charset="-128"/>
              </a:rPr>
              <a:t>腐るスピードを落とすこと</a:t>
            </a:r>
            <a:endParaRPr kumimoji="1" lang="en-US" altLang="ja-JP" sz="1600" dirty="0">
              <a:latin typeface="ＭＳ Ｐゴシック" panose="020B0600070205080204" pitchFamily="50" charset="-128"/>
              <a:ea typeface="ＭＳ Ｐゴシック" panose="020B0600070205080204" pitchFamily="50" charset="-128"/>
            </a:endParaRPr>
          </a:p>
        </p:txBody>
      </p:sp>
      <p:sp>
        <p:nvSpPr>
          <p:cNvPr id="23" name="四角形: 角を丸くする 22">
            <a:extLst>
              <a:ext uri="{FF2B5EF4-FFF2-40B4-BE49-F238E27FC236}">
                <a16:creationId xmlns:a16="http://schemas.microsoft.com/office/drawing/2014/main" id="{CF601387-C4E4-44F6-8906-266EABBDF63B}"/>
              </a:ext>
            </a:extLst>
          </p:cNvPr>
          <p:cNvSpPr/>
          <p:nvPr/>
        </p:nvSpPr>
        <p:spPr>
          <a:xfrm>
            <a:off x="6665411" y="5274719"/>
            <a:ext cx="1800000" cy="288000"/>
          </a:xfrm>
          <a:prstGeom prst="roundRect">
            <a:avLst/>
          </a:prstGeom>
          <a:solidFill>
            <a:schemeClr val="accent6">
              <a:lumMod val="40000"/>
              <a:lumOff val="60000"/>
            </a:schemeClr>
          </a:solidFill>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72000" tIns="0" rIns="72000" bIns="0" numCol="1" spcCol="0" rtlCol="0" fromWordArt="0" anchor="t" anchorCtr="0" forceAA="0" compatLnSpc="1">
            <a:prstTxWarp prst="textNoShape">
              <a:avLst/>
            </a:prstTxWarp>
            <a:noAutofit/>
          </a:bodyPr>
          <a:lstStyle/>
          <a:p>
            <a:pPr marL="144000" indent="-144000">
              <a:buFont typeface="Arial" panose="020B0604020202020204" pitchFamily="34" charset="0"/>
              <a:buChar char="•"/>
            </a:pPr>
            <a:r>
              <a:rPr kumimoji="1" lang="ja-JP" altLang="en-US" sz="1600" dirty="0">
                <a:solidFill>
                  <a:schemeClr val="bg1"/>
                </a:solidFill>
                <a:latin typeface="ＭＳ Ｐゴシック" panose="020B0600070205080204" pitchFamily="50" charset="-128"/>
                <a:ea typeface="ＭＳ Ｐゴシック" panose="020B0600070205080204" pitchFamily="50" charset="-128"/>
              </a:rPr>
              <a:t>防腐剤を利用</a:t>
            </a:r>
          </a:p>
        </p:txBody>
      </p:sp>
      <p:sp>
        <p:nvSpPr>
          <p:cNvPr id="24" name="四角形: 角を丸くする 23">
            <a:extLst>
              <a:ext uri="{FF2B5EF4-FFF2-40B4-BE49-F238E27FC236}">
                <a16:creationId xmlns:a16="http://schemas.microsoft.com/office/drawing/2014/main" id="{7C0DCB57-1E0F-421A-8030-192791ED00CA}"/>
              </a:ext>
            </a:extLst>
          </p:cNvPr>
          <p:cNvSpPr/>
          <p:nvPr/>
        </p:nvSpPr>
        <p:spPr>
          <a:xfrm>
            <a:off x="3562370" y="5782149"/>
            <a:ext cx="2570627" cy="457271"/>
          </a:xfrm>
          <a:prstGeom prst="roundRect">
            <a:avLst/>
          </a:prstGeom>
          <a:solidFill>
            <a:schemeClr val="accent6">
              <a:lumMod val="40000"/>
              <a:lumOff val="60000"/>
            </a:schemeClr>
          </a:solidFill>
        </p:spPr>
        <p:style>
          <a:lnRef idx="1">
            <a:schemeClr val="accent2"/>
          </a:lnRef>
          <a:fillRef idx="2">
            <a:schemeClr val="accent2"/>
          </a:fillRef>
          <a:effectRef idx="1">
            <a:schemeClr val="accent2"/>
          </a:effectRef>
          <a:fontRef idx="minor">
            <a:schemeClr val="dk1"/>
          </a:fontRef>
        </p:style>
        <p:txBody>
          <a:bodyPr rtlCol="0" anchor="t"/>
          <a:lstStyle/>
          <a:p>
            <a:pPr marL="144000" indent="-144000">
              <a:buFont typeface="Arial" panose="020B0604020202020204" pitchFamily="34" charset="0"/>
              <a:buChar char="•"/>
            </a:pPr>
            <a:r>
              <a:rPr kumimoji="1" lang="ja-JP" altLang="en-US" sz="1600" dirty="0">
                <a:solidFill>
                  <a:schemeClr val="bg1"/>
                </a:solidFill>
                <a:latin typeface="ＭＳ Ｐゴシック" panose="020B0600070205080204" pitchFamily="50" charset="-128"/>
                <a:ea typeface="ＭＳ Ｐゴシック" panose="020B0600070205080204" pitchFamily="50" charset="-128"/>
              </a:rPr>
              <a:t>早く食べさせること</a:t>
            </a:r>
            <a:endParaRPr kumimoji="1" lang="en-US" altLang="ja-JP" sz="1600" dirty="0">
              <a:solidFill>
                <a:schemeClr val="bg1"/>
              </a:solidFill>
              <a:latin typeface="ＭＳ Ｐゴシック" panose="020B0600070205080204" pitchFamily="50" charset="-128"/>
              <a:ea typeface="ＭＳ Ｐゴシック" panose="020B0600070205080204" pitchFamily="50" charset="-128"/>
            </a:endParaRPr>
          </a:p>
        </p:txBody>
      </p:sp>
      <p:sp>
        <p:nvSpPr>
          <p:cNvPr id="25" name="四角形: 角を丸くする 24">
            <a:extLst>
              <a:ext uri="{FF2B5EF4-FFF2-40B4-BE49-F238E27FC236}">
                <a16:creationId xmlns:a16="http://schemas.microsoft.com/office/drawing/2014/main" id="{D9C8A31F-9CC7-4DAE-9969-46B5D68C947F}"/>
              </a:ext>
            </a:extLst>
          </p:cNvPr>
          <p:cNvSpPr/>
          <p:nvPr/>
        </p:nvSpPr>
        <p:spPr>
          <a:xfrm>
            <a:off x="6665411" y="5754799"/>
            <a:ext cx="1800000" cy="288000"/>
          </a:xfrm>
          <a:prstGeom prst="roundRect">
            <a:avLst/>
          </a:prstGeom>
          <a:solidFill>
            <a:schemeClr val="accent6">
              <a:lumMod val="40000"/>
              <a:lumOff val="60000"/>
            </a:schemeClr>
          </a:solidFill>
        </p:spPr>
        <p:style>
          <a:lnRef idx="1">
            <a:schemeClr val="accent2"/>
          </a:lnRef>
          <a:fillRef idx="2">
            <a:schemeClr val="accent2"/>
          </a:fillRef>
          <a:effectRef idx="1">
            <a:schemeClr val="accent2"/>
          </a:effectRef>
          <a:fontRef idx="minor">
            <a:schemeClr val="dk1"/>
          </a:fontRef>
        </p:style>
        <p:txBody>
          <a:bodyPr lIns="72000" tIns="0" rIns="72000" bIns="0" rtlCol="0" anchor="t"/>
          <a:lstStyle/>
          <a:p>
            <a:pPr marL="144000" indent="-144000">
              <a:buFont typeface="Arial" panose="020B0604020202020204" pitchFamily="34" charset="0"/>
              <a:buChar char="•"/>
            </a:pPr>
            <a:r>
              <a:rPr kumimoji="1" lang="ja-JP" altLang="en-US" sz="1600" dirty="0">
                <a:solidFill>
                  <a:schemeClr val="bg1"/>
                </a:solidFill>
                <a:latin typeface="ＭＳ Ｐゴシック" panose="020B0600070205080204" pitchFamily="50" charset="-128"/>
                <a:ea typeface="ＭＳ Ｐゴシック" panose="020B0600070205080204" pitchFamily="50" charset="-128"/>
              </a:rPr>
              <a:t>促進メッセージ</a:t>
            </a:r>
          </a:p>
        </p:txBody>
      </p:sp>
      <p:sp>
        <p:nvSpPr>
          <p:cNvPr id="26" name="矢印: 右 25">
            <a:extLst>
              <a:ext uri="{FF2B5EF4-FFF2-40B4-BE49-F238E27FC236}">
                <a16:creationId xmlns:a16="http://schemas.microsoft.com/office/drawing/2014/main" id="{A31E8955-4008-4CB6-953D-2561210D92A8}"/>
              </a:ext>
            </a:extLst>
          </p:cNvPr>
          <p:cNvSpPr/>
          <p:nvPr/>
        </p:nvSpPr>
        <p:spPr>
          <a:xfrm>
            <a:off x="6198923" y="5750758"/>
            <a:ext cx="400562" cy="457271"/>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7" name="四角形: 角を丸くする 26">
            <a:extLst>
              <a:ext uri="{FF2B5EF4-FFF2-40B4-BE49-F238E27FC236}">
                <a16:creationId xmlns:a16="http://schemas.microsoft.com/office/drawing/2014/main" id="{3C31E97E-47D7-4E75-AED3-77D9A44618FE}"/>
              </a:ext>
            </a:extLst>
          </p:cNvPr>
          <p:cNvSpPr/>
          <p:nvPr/>
        </p:nvSpPr>
        <p:spPr>
          <a:xfrm>
            <a:off x="6665411" y="4949069"/>
            <a:ext cx="1800000" cy="288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lIns="72000" tIns="0" rIns="72000" bIns="0" rtlCol="0" anchor="t"/>
          <a:lstStyle/>
          <a:p>
            <a:pPr marL="144000" indent="-144000">
              <a:buFont typeface="Arial" panose="020B0604020202020204" pitchFamily="34" charset="0"/>
              <a:buChar char="•"/>
            </a:pPr>
            <a:r>
              <a:rPr kumimoji="1" lang="ja-JP" altLang="en-US" sz="1600" dirty="0">
                <a:latin typeface="ＭＳ Ｐゴシック" panose="020B0600070205080204" pitchFamily="50" charset="-128"/>
                <a:ea typeface="ＭＳ Ｐゴシック" panose="020B0600070205080204" pitchFamily="50" charset="-128"/>
              </a:rPr>
              <a:t>冷やす</a:t>
            </a:r>
            <a:endParaRPr kumimoji="1" lang="en-US" altLang="ja-JP" sz="1600" dirty="0">
              <a:latin typeface="ＭＳ Ｐゴシック" panose="020B0600070205080204" pitchFamily="50" charset="-128"/>
              <a:ea typeface="ＭＳ Ｐゴシック" panose="020B0600070205080204" pitchFamily="50" charset="-128"/>
            </a:endParaRPr>
          </a:p>
        </p:txBody>
      </p:sp>
      <p:sp>
        <p:nvSpPr>
          <p:cNvPr id="28" name="四角形: 角を丸くする 27">
            <a:extLst>
              <a:ext uri="{FF2B5EF4-FFF2-40B4-BE49-F238E27FC236}">
                <a16:creationId xmlns:a16="http://schemas.microsoft.com/office/drawing/2014/main" id="{C5A26DA3-9026-4225-9632-1B5CF9E4C490}"/>
              </a:ext>
            </a:extLst>
          </p:cNvPr>
          <p:cNvSpPr/>
          <p:nvPr/>
        </p:nvSpPr>
        <p:spPr>
          <a:xfrm>
            <a:off x="6665411" y="6065048"/>
            <a:ext cx="1800000" cy="288000"/>
          </a:xfrm>
          <a:prstGeom prst="roundRect">
            <a:avLst/>
          </a:prstGeom>
          <a:solidFill>
            <a:schemeClr val="accent6">
              <a:lumMod val="40000"/>
              <a:lumOff val="60000"/>
            </a:schemeClr>
          </a:solidFill>
        </p:spPr>
        <p:style>
          <a:lnRef idx="1">
            <a:schemeClr val="accent2"/>
          </a:lnRef>
          <a:fillRef idx="2">
            <a:schemeClr val="accent2"/>
          </a:fillRef>
          <a:effectRef idx="1">
            <a:schemeClr val="accent2"/>
          </a:effectRef>
          <a:fontRef idx="minor">
            <a:schemeClr val="dk1"/>
          </a:fontRef>
        </p:style>
        <p:txBody>
          <a:bodyPr lIns="72000" tIns="0" rIns="72000" bIns="0" rtlCol="0" anchor="t"/>
          <a:lstStyle/>
          <a:p>
            <a:pPr marL="144000" indent="-144000">
              <a:buFont typeface="Arial" panose="020B0604020202020204" pitchFamily="34" charset="0"/>
              <a:buChar char="•"/>
            </a:pPr>
            <a:r>
              <a:rPr kumimoji="1" lang="ja-JP" altLang="en-US" sz="1600" dirty="0">
                <a:solidFill>
                  <a:schemeClr val="bg1"/>
                </a:solidFill>
                <a:latin typeface="ＭＳ Ｐゴシック" panose="020B0600070205080204" pitchFamily="50" charset="-128"/>
                <a:ea typeface="ＭＳ Ｐゴシック" panose="020B0600070205080204" pitchFamily="50" charset="-128"/>
              </a:rPr>
              <a:t>消費期限管理</a:t>
            </a:r>
            <a:endParaRPr kumimoji="1" lang="en-US" altLang="ja-JP" sz="1600" dirty="0">
              <a:solidFill>
                <a:schemeClr val="bg1"/>
              </a:solidFill>
              <a:latin typeface="ＭＳ Ｐゴシック" panose="020B0600070205080204" pitchFamily="50" charset="-128"/>
              <a:ea typeface="ＭＳ Ｐゴシック" panose="020B0600070205080204" pitchFamily="50" charset="-128"/>
            </a:endParaRPr>
          </a:p>
        </p:txBody>
      </p:sp>
      <p:sp>
        <p:nvSpPr>
          <p:cNvPr id="29" name="フッター プレースホルダー 2">
            <a:extLst>
              <a:ext uri="{FF2B5EF4-FFF2-40B4-BE49-F238E27FC236}">
                <a16:creationId xmlns:a16="http://schemas.microsoft.com/office/drawing/2014/main" id="{63FEFA5C-7DB5-4FE9-A68D-279007220487}"/>
              </a:ext>
            </a:extLst>
          </p:cNvPr>
          <p:cNvSpPr>
            <a:spLocks noGrp="1"/>
          </p:cNvSpPr>
          <p:nvPr>
            <p:ph type="ftr" sz="quarter" idx="11"/>
          </p:nvPr>
        </p:nvSpPr>
        <p:spPr>
          <a:xfrm>
            <a:off x="3124200" y="6526215"/>
            <a:ext cx="2895600" cy="287337"/>
          </a:xfrm>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cxnSp>
        <p:nvCxnSpPr>
          <p:cNvPr id="30" name="直線コネクタ 29">
            <a:extLst>
              <a:ext uri="{FF2B5EF4-FFF2-40B4-BE49-F238E27FC236}">
                <a16:creationId xmlns:a16="http://schemas.microsoft.com/office/drawing/2014/main" id="{6A42CC66-C0CA-4B0B-982B-8874F6F47E5E}"/>
              </a:ext>
            </a:extLst>
          </p:cNvPr>
          <p:cNvCxnSpPr>
            <a:cxnSpLocks/>
          </p:cNvCxnSpPr>
          <p:nvPr/>
        </p:nvCxnSpPr>
        <p:spPr>
          <a:xfrm>
            <a:off x="5852496" y="1125538"/>
            <a:ext cx="0" cy="1682617"/>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B16D30B4-3E71-4F44-A22C-77323FFEFBD3}"/>
              </a:ext>
            </a:extLst>
          </p:cNvPr>
          <p:cNvSpPr txBox="1"/>
          <p:nvPr/>
        </p:nvSpPr>
        <p:spPr>
          <a:xfrm>
            <a:off x="3862470" y="1207347"/>
            <a:ext cx="2058701" cy="369332"/>
          </a:xfrm>
          <a:prstGeom prst="rect">
            <a:avLst/>
          </a:prstGeom>
          <a:noFill/>
        </p:spPr>
        <p:txBody>
          <a:bodyPr wrap="square" rtlCol="0">
            <a:spAutoFit/>
          </a:bodyPr>
          <a:lstStyle/>
          <a:p>
            <a:r>
              <a:rPr kumimoji="1" lang="ja-JP" altLang="en-US" dirty="0"/>
              <a:t>今回の演習範囲➡</a:t>
            </a:r>
          </a:p>
        </p:txBody>
      </p:sp>
    </p:spTree>
    <p:extLst>
      <p:ext uri="{BB962C8B-B14F-4D97-AF65-F5344CB8AC3E}">
        <p14:creationId xmlns:p14="http://schemas.microsoft.com/office/powerpoint/2010/main" val="1474420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C028B4-7FCF-42E0-84E2-3F7A70AC60C2}"/>
              </a:ext>
            </a:extLst>
          </p:cNvPr>
          <p:cNvSpPr>
            <a:spLocks noGrp="1"/>
          </p:cNvSpPr>
          <p:nvPr>
            <p:ph type="title"/>
          </p:nvPr>
        </p:nvSpPr>
        <p:spPr>
          <a:xfrm>
            <a:off x="378722" y="325276"/>
            <a:ext cx="7277393" cy="706335"/>
          </a:xfrm>
        </p:spPr>
        <p:txBody>
          <a:bodyPr>
            <a:normAutofit/>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システムズエンジニアリングの４つのポイント</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コンテンツ プレースホルダー 2">
            <a:extLst>
              <a:ext uri="{FF2B5EF4-FFF2-40B4-BE49-F238E27FC236}">
                <a16:creationId xmlns:a16="http://schemas.microsoft.com/office/drawing/2014/main" id="{A4E8A611-AC12-4F64-9C22-6B438F18734B}"/>
              </a:ext>
            </a:extLst>
          </p:cNvPr>
          <p:cNvSpPr txBox="1">
            <a:spLocks/>
          </p:cNvSpPr>
          <p:nvPr/>
        </p:nvSpPr>
        <p:spPr bwMode="auto">
          <a:xfrm>
            <a:off x="406412" y="1319896"/>
            <a:ext cx="8752621" cy="475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lvl1pPr marL="422041" indent="-422041" algn="l" rtl="0" eaLnBrk="0" fontAlgn="base" hangingPunct="0">
              <a:spcBef>
                <a:spcPct val="20000"/>
              </a:spcBef>
              <a:spcAft>
                <a:spcPct val="0"/>
              </a:spcAft>
              <a:buClr>
                <a:schemeClr val="hlink"/>
              </a:buClr>
              <a:buFont typeface="Wingdings" pitchFamily="2" charset="2"/>
              <a:buChar char="n"/>
              <a:defRPr kumimoji="1" sz="3446">
                <a:solidFill>
                  <a:schemeClr val="tx1"/>
                </a:solidFill>
                <a:latin typeface="+mn-lt"/>
                <a:ea typeface="+mn-ea"/>
                <a:cs typeface="+mn-cs"/>
              </a:defRPr>
            </a:lvl1pPr>
            <a:lvl2pPr marL="914423" indent="-351701" algn="l" rtl="0" eaLnBrk="0" fontAlgn="base" hangingPunct="0">
              <a:spcBef>
                <a:spcPct val="20000"/>
              </a:spcBef>
              <a:spcAft>
                <a:spcPct val="0"/>
              </a:spcAft>
              <a:buClr>
                <a:schemeClr val="hlink"/>
              </a:buClr>
              <a:buSzPct val="90000"/>
              <a:buFont typeface="Wingdings" pitchFamily="2" charset="2"/>
              <a:buChar char="l"/>
              <a:defRPr kumimoji="1" sz="2954">
                <a:solidFill>
                  <a:schemeClr val="tx1"/>
                </a:solidFill>
                <a:latin typeface="+mn-lt"/>
                <a:ea typeface="+mn-ea"/>
              </a:defRPr>
            </a:lvl2pPr>
            <a:lvl3pPr marL="1406804" indent="-281361" algn="l" rtl="0" eaLnBrk="0" fontAlgn="base" hangingPunct="0">
              <a:spcBef>
                <a:spcPct val="20000"/>
              </a:spcBef>
              <a:spcAft>
                <a:spcPct val="0"/>
              </a:spcAft>
              <a:buClr>
                <a:schemeClr val="hlink"/>
              </a:buClr>
              <a:buSzPct val="80000"/>
              <a:buFont typeface="Wingdings" pitchFamily="2" charset="2"/>
              <a:buChar char="p"/>
              <a:defRPr kumimoji="1" sz="2462">
                <a:solidFill>
                  <a:schemeClr val="tx1"/>
                </a:solidFill>
                <a:latin typeface="+mn-lt"/>
                <a:ea typeface="+mn-ea"/>
              </a:defRPr>
            </a:lvl3pPr>
            <a:lvl4pPr marL="1969526" indent="-281361"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2250887" indent="0" algn="l" rtl="0" eaLnBrk="0" fontAlgn="base" hangingPunct="0">
              <a:spcBef>
                <a:spcPct val="20000"/>
              </a:spcBef>
              <a:spcAft>
                <a:spcPct val="0"/>
              </a:spcAft>
              <a:buClr>
                <a:schemeClr val="hlink"/>
              </a:buClr>
              <a:buFont typeface="Arial" charset="0"/>
              <a:buNone/>
              <a:defRPr kumimoji="1" lang="en-US" altLang="ja-JP" sz="10339" b="0" i="0" u="none" strike="noStrike" baseline="0" smtClean="0">
                <a:solidFill>
                  <a:schemeClr val="tx1"/>
                </a:solidFill>
                <a:latin typeface="+mn-lt"/>
                <a:ea typeface="+mn-ea"/>
              </a:defRPr>
            </a:lvl5pPr>
            <a:lvl6pPr marL="3094970" indent="-281361" algn="l" rtl="0" fontAlgn="base">
              <a:spcBef>
                <a:spcPct val="20000"/>
              </a:spcBef>
              <a:spcAft>
                <a:spcPct val="0"/>
              </a:spcAft>
              <a:buClr>
                <a:schemeClr val="hlink"/>
              </a:buClr>
              <a:buFont typeface="Arial" charset="0"/>
              <a:buChar char="•"/>
              <a:defRPr kumimoji="1" sz="1969">
                <a:solidFill>
                  <a:schemeClr val="tx1"/>
                </a:solidFill>
                <a:latin typeface="+mn-lt"/>
                <a:ea typeface="+mn-ea"/>
              </a:defRPr>
            </a:lvl6pPr>
            <a:lvl7pPr marL="3657691" indent="-281361" algn="l" rtl="0" fontAlgn="base">
              <a:spcBef>
                <a:spcPct val="20000"/>
              </a:spcBef>
              <a:spcAft>
                <a:spcPct val="0"/>
              </a:spcAft>
              <a:buClr>
                <a:schemeClr val="hlink"/>
              </a:buClr>
              <a:buFont typeface="Arial" charset="0"/>
              <a:buChar char="•"/>
              <a:defRPr kumimoji="1" sz="1969">
                <a:solidFill>
                  <a:schemeClr val="tx1"/>
                </a:solidFill>
                <a:latin typeface="+mn-lt"/>
                <a:ea typeface="+mn-ea"/>
              </a:defRPr>
            </a:lvl7pPr>
            <a:lvl8pPr marL="4220413" indent="-281361" algn="l" rtl="0" fontAlgn="base">
              <a:spcBef>
                <a:spcPct val="20000"/>
              </a:spcBef>
              <a:spcAft>
                <a:spcPct val="0"/>
              </a:spcAft>
              <a:buClr>
                <a:schemeClr val="hlink"/>
              </a:buClr>
              <a:buFont typeface="Arial" charset="0"/>
              <a:buChar char="•"/>
              <a:defRPr kumimoji="1" sz="1969">
                <a:solidFill>
                  <a:schemeClr val="tx1"/>
                </a:solidFill>
                <a:latin typeface="+mn-lt"/>
                <a:ea typeface="+mn-ea"/>
              </a:defRPr>
            </a:lvl8pPr>
            <a:lvl9pPr marL="4783135" indent="-281361" algn="l" rtl="0" fontAlgn="base">
              <a:spcBef>
                <a:spcPct val="20000"/>
              </a:spcBef>
              <a:spcAft>
                <a:spcPct val="0"/>
              </a:spcAft>
              <a:buClr>
                <a:schemeClr val="hlink"/>
              </a:buClr>
              <a:buFont typeface="Arial" charset="0"/>
              <a:buChar char="•"/>
              <a:defRPr kumimoji="1" sz="1969">
                <a:solidFill>
                  <a:schemeClr val="tx1"/>
                </a:solidFill>
                <a:latin typeface="+mn-lt"/>
                <a:ea typeface="+mn-ea"/>
              </a:defRPr>
            </a:lvl9pPr>
          </a:lstStyle>
          <a:p>
            <a:pPr marL="0" indent="0">
              <a:lnSpc>
                <a:spcPts val="2475"/>
              </a:lnSpc>
              <a:buClr>
                <a:srgbClr val="00B050"/>
              </a:buClr>
              <a:buNone/>
            </a:pPr>
            <a:endParaRPr lang="en-US" altLang="ja-JP" sz="1846" kern="0" dirty="0">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89F5980E-B98A-4DBB-94A9-B1DB5FFF3C03}"/>
              </a:ext>
            </a:extLst>
          </p:cNvPr>
          <p:cNvSpPr txBox="1"/>
          <p:nvPr/>
        </p:nvSpPr>
        <p:spPr>
          <a:xfrm>
            <a:off x="4887175" y="4211208"/>
            <a:ext cx="2392881" cy="835769"/>
          </a:xfrm>
          <a:prstGeom prst="rect">
            <a:avLst/>
          </a:prstGeom>
          <a:solidFill>
            <a:srgbClr val="0070C0"/>
          </a:solidFill>
          <a:ln/>
        </p:spPr>
        <p:style>
          <a:lnRef idx="3">
            <a:schemeClr val="lt1"/>
          </a:lnRef>
          <a:fillRef idx="1">
            <a:schemeClr val="accent1"/>
          </a:fillRef>
          <a:effectRef idx="1">
            <a:schemeClr val="accent1"/>
          </a:effectRef>
          <a:fontRef idx="minor">
            <a:schemeClr val="lt1"/>
          </a:fontRef>
        </p:style>
        <p:txBody>
          <a:bodyPr wrap="square" tIns="0" rtlCol="0" anchor="b" anchorCtr="0">
            <a:noAutofit/>
          </a:bodyPr>
          <a:lstStyle/>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④反復による</a:t>
            </a:r>
            <a:endParaRPr lang="en-US" altLang="ja-JP"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　　発見と進化</a:t>
            </a:r>
            <a:endParaRPr lang="en-US" altLang="ja-JP"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pic>
        <p:nvPicPr>
          <p:cNvPr id="8" name="図 7">
            <a:extLst>
              <a:ext uri="{FF2B5EF4-FFF2-40B4-BE49-F238E27FC236}">
                <a16:creationId xmlns:a16="http://schemas.microsoft.com/office/drawing/2014/main" id="{82DD722C-C11B-4845-9D7D-55301AC81A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7125" y="1273127"/>
            <a:ext cx="1494027" cy="1120520"/>
          </a:xfrm>
          <a:prstGeom prst="rect">
            <a:avLst/>
          </a:prstGeom>
        </p:spPr>
      </p:pic>
      <p:pic>
        <p:nvPicPr>
          <p:cNvPr id="9" name="図 8">
            <a:extLst>
              <a:ext uri="{FF2B5EF4-FFF2-40B4-BE49-F238E27FC236}">
                <a16:creationId xmlns:a16="http://schemas.microsoft.com/office/drawing/2014/main" id="{15792DA4-4CAF-4599-99B5-D00886A6C4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8339" y="1385580"/>
            <a:ext cx="946806" cy="946806"/>
          </a:xfrm>
          <a:prstGeom prst="rect">
            <a:avLst/>
          </a:prstGeom>
        </p:spPr>
      </p:pic>
      <p:pic>
        <p:nvPicPr>
          <p:cNvPr id="10" name="図 9">
            <a:extLst>
              <a:ext uri="{FF2B5EF4-FFF2-40B4-BE49-F238E27FC236}">
                <a16:creationId xmlns:a16="http://schemas.microsoft.com/office/drawing/2014/main" id="{7F69A64E-5541-483F-BEE7-36992A401E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53715" y="4130034"/>
            <a:ext cx="1098274" cy="998880"/>
          </a:xfrm>
          <a:prstGeom prst="rect">
            <a:avLst/>
          </a:prstGeom>
        </p:spPr>
      </p:pic>
      <p:pic>
        <p:nvPicPr>
          <p:cNvPr id="11" name="図 10">
            <a:extLst>
              <a:ext uri="{FF2B5EF4-FFF2-40B4-BE49-F238E27FC236}">
                <a16:creationId xmlns:a16="http://schemas.microsoft.com/office/drawing/2014/main" id="{BCBAFC18-5C52-4378-B40F-F14A1FA2F5F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45800" y="4198350"/>
            <a:ext cx="426337" cy="426337"/>
          </a:xfrm>
          <a:prstGeom prst="rect">
            <a:avLst/>
          </a:prstGeom>
        </p:spPr>
      </p:pic>
      <p:pic>
        <p:nvPicPr>
          <p:cNvPr id="12" name="図 11">
            <a:extLst>
              <a:ext uri="{FF2B5EF4-FFF2-40B4-BE49-F238E27FC236}">
                <a16:creationId xmlns:a16="http://schemas.microsoft.com/office/drawing/2014/main" id="{05116B6B-158E-4839-9B0A-5A8041B74C1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41204" y="4266725"/>
            <a:ext cx="860214" cy="850752"/>
          </a:xfrm>
          <a:prstGeom prst="rect">
            <a:avLst/>
          </a:prstGeom>
        </p:spPr>
      </p:pic>
      <p:sp>
        <p:nvSpPr>
          <p:cNvPr id="14" name="テキスト ボックス 13">
            <a:extLst>
              <a:ext uri="{FF2B5EF4-FFF2-40B4-BE49-F238E27FC236}">
                <a16:creationId xmlns:a16="http://schemas.microsoft.com/office/drawing/2014/main" id="{86B0A207-A6FE-4E39-B07A-C150C35619DF}"/>
              </a:ext>
            </a:extLst>
          </p:cNvPr>
          <p:cNvSpPr txBox="1"/>
          <p:nvPr/>
        </p:nvSpPr>
        <p:spPr>
          <a:xfrm>
            <a:off x="643811" y="1385580"/>
            <a:ext cx="2392881" cy="820189"/>
          </a:xfrm>
          <a:prstGeom prst="rect">
            <a:avLst/>
          </a:prstGeom>
          <a:solidFill>
            <a:srgbClr val="0070C0"/>
          </a:solidFill>
          <a:ln/>
        </p:spPr>
        <p:style>
          <a:lnRef idx="3">
            <a:schemeClr val="lt1"/>
          </a:lnRef>
          <a:fillRef idx="1">
            <a:schemeClr val="accent1"/>
          </a:fillRef>
          <a:effectRef idx="1">
            <a:schemeClr val="accent1"/>
          </a:effectRef>
          <a:fontRef idx="minor">
            <a:schemeClr val="lt1"/>
          </a:fontRef>
        </p:style>
        <p:txBody>
          <a:bodyPr wrap="square" tIns="0" rtlCol="0" anchor="b" anchorCtr="0">
            <a:noAutofit/>
          </a:bodyPr>
          <a:lstStyle/>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①目的指向と</a:t>
            </a:r>
            <a:endParaRPr lang="en-US" altLang="ja-JP"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          全体俯瞰</a:t>
            </a:r>
            <a:endParaRPr lang="en-US" altLang="ja-JP"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15" name="テキスト ボックス 14">
            <a:extLst>
              <a:ext uri="{FF2B5EF4-FFF2-40B4-BE49-F238E27FC236}">
                <a16:creationId xmlns:a16="http://schemas.microsoft.com/office/drawing/2014/main" id="{AC577695-E883-4FA4-8784-6F322CF5DC90}"/>
              </a:ext>
            </a:extLst>
          </p:cNvPr>
          <p:cNvSpPr txBox="1"/>
          <p:nvPr/>
        </p:nvSpPr>
        <p:spPr>
          <a:xfrm>
            <a:off x="4887175" y="1385580"/>
            <a:ext cx="2392881" cy="820189"/>
          </a:xfrm>
          <a:prstGeom prst="rect">
            <a:avLst/>
          </a:prstGeom>
          <a:solidFill>
            <a:srgbClr val="0070C0"/>
          </a:solidFill>
          <a:ln/>
        </p:spPr>
        <p:style>
          <a:lnRef idx="3">
            <a:schemeClr val="lt1"/>
          </a:lnRef>
          <a:fillRef idx="1">
            <a:schemeClr val="accent1"/>
          </a:fillRef>
          <a:effectRef idx="1">
            <a:schemeClr val="accent1"/>
          </a:effectRef>
          <a:fontRef idx="minor">
            <a:schemeClr val="lt1"/>
          </a:fontRef>
        </p:style>
        <p:txBody>
          <a:bodyPr wrap="square" tIns="0" rtlCol="0" anchor="b" anchorCtr="0">
            <a:noAutofit/>
          </a:bodyPr>
          <a:lstStyle/>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②多様な専門</a:t>
            </a:r>
            <a:endParaRPr lang="en-US" altLang="ja-JP"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　　分野を統合</a:t>
            </a:r>
          </a:p>
        </p:txBody>
      </p:sp>
      <p:sp>
        <p:nvSpPr>
          <p:cNvPr id="16" name="テキスト ボックス 15">
            <a:extLst>
              <a:ext uri="{FF2B5EF4-FFF2-40B4-BE49-F238E27FC236}">
                <a16:creationId xmlns:a16="http://schemas.microsoft.com/office/drawing/2014/main" id="{E7B9344B-2493-48BA-B7D5-62D6E774EB2A}"/>
              </a:ext>
            </a:extLst>
          </p:cNvPr>
          <p:cNvSpPr txBox="1"/>
          <p:nvPr/>
        </p:nvSpPr>
        <p:spPr>
          <a:xfrm>
            <a:off x="643811" y="4211208"/>
            <a:ext cx="2392881" cy="835770"/>
          </a:xfrm>
          <a:prstGeom prst="rect">
            <a:avLst/>
          </a:prstGeom>
          <a:solidFill>
            <a:srgbClr val="0070C0"/>
          </a:solidFill>
          <a:ln/>
        </p:spPr>
        <p:style>
          <a:lnRef idx="3">
            <a:schemeClr val="lt1"/>
          </a:lnRef>
          <a:fillRef idx="1">
            <a:schemeClr val="accent1"/>
          </a:fillRef>
          <a:effectRef idx="1">
            <a:schemeClr val="accent1"/>
          </a:effectRef>
          <a:fontRef idx="minor">
            <a:schemeClr val="lt1"/>
          </a:fontRef>
        </p:style>
        <p:txBody>
          <a:bodyPr wrap="square" tIns="0" rtlCol="0" anchor="b" anchorCtr="0">
            <a:noAutofit/>
          </a:bodyPr>
          <a:lstStyle/>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③抽象化・</a:t>
            </a:r>
            <a:endParaRPr lang="en-US" altLang="ja-JP"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a:p>
            <a:pPr>
              <a:lnSpc>
                <a:spcPts val="2215"/>
              </a:lnSpc>
            </a:pPr>
            <a:r>
              <a:rPr lang="ja-JP" altLang="en-US"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rPr>
              <a:t>　　　モデル化</a:t>
            </a:r>
            <a:endParaRPr lang="en-US" altLang="ja-JP" sz="2215" b="1" dirty="0">
              <a:solidFill>
                <a:schemeClr val="bg1"/>
              </a:solidFill>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17" name="テキスト ボックス 16">
            <a:extLst>
              <a:ext uri="{FF2B5EF4-FFF2-40B4-BE49-F238E27FC236}">
                <a16:creationId xmlns:a16="http://schemas.microsoft.com/office/drawing/2014/main" id="{5FD9F77E-5DC3-4FB2-A403-C52331E6AD03}"/>
              </a:ext>
            </a:extLst>
          </p:cNvPr>
          <p:cNvSpPr txBox="1"/>
          <p:nvPr/>
        </p:nvSpPr>
        <p:spPr>
          <a:xfrm>
            <a:off x="4428565" y="6260870"/>
            <a:ext cx="4635178" cy="262829"/>
          </a:xfrm>
          <a:prstGeom prst="rect">
            <a:avLst/>
          </a:prstGeom>
          <a:noFill/>
        </p:spPr>
        <p:txBody>
          <a:bodyPr wrap="square" rtlCol="0">
            <a:spAutoFit/>
          </a:bodyPr>
          <a:lstStyle/>
          <a:p>
            <a:r>
              <a:rPr lang="ja-JP" altLang="en-US" sz="1108" dirty="0">
                <a:latin typeface="ＭＳ Ｐゴシック" panose="020B0600070205080204" pitchFamily="50" charset="-128"/>
                <a:ea typeface="ＭＳ Ｐゴシック" panose="020B0600070205080204" pitchFamily="50" charset="-128"/>
              </a:rPr>
              <a:t>出典：「経営者のためのシステムズエンジニアリング導入の薦め」</a:t>
            </a:r>
            <a:r>
              <a:rPr lang="en-US" altLang="ja-JP" sz="1108" dirty="0">
                <a:latin typeface="ＭＳ Ｐゴシック" panose="020B0600070205080204" pitchFamily="50" charset="-128"/>
                <a:ea typeface="ＭＳ Ｐゴシック" panose="020B0600070205080204" pitchFamily="50" charset="-128"/>
              </a:rPr>
              <a:t>(IPA)</a:t>
            </a:r>
            <a:endParaRPr lang="ja-JP" altLang="en-US" sz="1108" dirty="0">
              <a:latin typeface="ＭＳ Ｐゴシック" panose="020B0600070205080204" pitchFamily="50" charset="-128"/>
              <a:ea typeface="ＭＳ Ｐゴシック" panose="020B0600070205080204" pitchFamily="50" charset="-128"/>
            </a:endParaRPr>
          </a:p>
        </p:txBody>
      </p:sp>
      <p:sp>
        <p:nvSpPr>
          <p:cNvPr id="18" name="AutoShape 13">
            <a:extLst>
              <a:ext uri="{FF2B5EF4-FFF2-40B4-BE49-F238E27FC236}">
                <a16:creationId xmlns:a16="http://schemas.microsoft.com/office/drawing/2014/main" id="{23862350-4F32-4FEC-A3E3-3F4EE479F046}"/>
              </a:ext>
            </a:extLst>
          </p:cNvPr>
          <p:cNvSpPr>
            <a:spLocks noChangeArrowheads="1"/>
          </p:cNvSpPr>
          <p:nvPr/>
        </p:nvSpPr>
        <p:spPr bwMode="auto">
          <a:xfrm>
            <a:off x="642650" y="2339085"/>
            <a:ext cx="3701560" cy="1728358"/>
          </a:xfrm>
          <a:prstGeom prst="roundRect">
            <a:avLst>
              <a:gd name="adj" fmla="val 0"/>
            </a:avLst>
          </a:prstGeom>
          <a:noFill/>
          <a:ln>
            <a:noFill/>
          </a:ln>
          <a:effectLst/>
          <a:extLst>
            <a:ext uri="{909E8E84-426E-40DD-AFC4-6F175D3DCCD1}">
              <a14:hiddenFill xmlns:a14="http://schemas.microsoft.com/office/drawing/2010/main">
                <a:solidFill>
                  <a:srgbClr val="0071BC"/>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1pPr>
            <a:lvl2pPr marL="742950" indent="-28575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2pPr>
            <a:lvl3pPr marL="11430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3pPr>
            <a:lvl4pPr marL="16002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4pPr>
            <a:lvl5pPr marL="20574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5pPr>
            <a:lvl6pPr marL="25146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6pPr>
            <a:lvl7pPr marL="29718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7pPr>
            <a:lvl8pPr marL="34290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8pPr>
            <a:lvl9pPr marL="38862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9pPr>
          </a:lstStyle>
          <a:p>
            <a:pPr marL="158265" indent="-158265" algn="just">
              <a:lnSpc>
                <a:spcPct val="110000"/>
              </a:lnSpc>
              <a:spcBef>
                <a:spcPct val="0"/>
              </a:spcBef>
              <a:spcAft>
                <a:spcPts val="600"/>
              </a:spcAft>
              <a:buFont typeface="Arial" panose="020B0604020202020204" pitchFamily="34" charset="0"/>
              <a:buChar char="•"/>
            </a:pPr>
            <a:r>
              <a:rPr lang="ja-JP" altLang="en-US" sz="2000" dirty="0">
                <a:solidFill>
                  <a:schemeClr val="tx1"/>
                </a:solidFill>
                <a:latin typeface="ＭＳ Ｐゴシック" panose="020B0600070205080204" pitchFamily="50" charset="-128"/>
                <a:ea typeface="ＭＳ Ｐゴシック" panose="020B0600070205080204" pitchFamily="50" charset="-128"/>
              </a:rPr>
              <a:t>解決策を考える前に本来の目的を明確にし、常に目的を意識しながら考える</a:t>
            </a:r>
          </a:p>
          <a:p>
            <a:pPr marL="158265" indent="-158265" algn="just">
              <a:lnSpc>
                <a:spcPct val="110000"/>
              </a:lnSpc>
              <a:spcBef>
                <a:spcPct val="0"/>
              </a:spcBef>
              <a:spcAft>
                <a:spcPts val="600"/>
              </a:spcAft>
              <a:buFont typeface="Arial" panose="020B0604020202020204" pitchFamily="34" charset="0"/>
              <a:buChar char="•"/>
            </a:pPr>
            <a:r>
              <a:rPr lang="ja-JP" altLang="en-US" sz="2000" dirty="0">
                <a:solidFill>
                  <a:schemeClr val="tx1"/>
                </a:solidFill>
                <a:latin typeface="ＭＳ Ｐゴシック" panose="020B0600070205080204" pitchFamily="50" charset="-128"/>
                <a:ea typeface="ＭＳ Ｐゴシック" panose="020B0600070205080204" pitchFamily="50" charset="-128"/>
              </a:rPr>
              <a:t>視点と視野を変えながら全体を俯瞰して捉える</a:t>
            </a:r>
          </a:p>
        </p:txBody>
      </p:sp>
      <p:sp>
        <p:nvSpPr>
          <p:cNvPr id="19" name="AutoShape 13">
            <a:extLst>
              <a:ext uri="{FF2B5EF4-FFF2-40B4-BE49-F238E27FC236}">
                <a16:creationId xmlns:a16="http://schemas.microsoft.com/office/drawing/2014/main" id="{71D9D18A-069C-4940-9A62-017D866A5706}"/>
              </a:ext>
            </a:extLst>
          </p:cNvPr>
          <p:cNvSpPr>
            <a:spLocks noChangeArrowheads="1"/>
          </p:cNvSpPr>
          <p:nvPr/>
        </p:nvSpPr>
        <p:spPr bwMode="auto">
          <a:xfrm>
            <a:off x="653492" y="5216836"/>
            <a:ext cx="3694390" cy="1312860"/>
          </a:xfrm>
          <a:prstGeom prst="roundRect">
            <a:avLst>
              <a:gd name="adj" fmla="val 0"/>
            </a:avLst>
          </a:prstGeom>
          <a:noFill/>
          <a:ln>
            <a:noFill/>
          </a:ln>
          <a:effectLst/>
          <a:extLst>
            <a:ext uri="{909E8E84-426E-40DD-AFC4-6F175D3DCCD1}">
              <a14:hiddenFill xmlns:a14="http://schemas.microsoft.com/office/drawing/2010/main">
                <a:solidFill>
                  <a:srgbClr val="0071BC"/>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1pPr>
            <a:lvl2pPr marL="742950" indent="-28575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2pPr>
            <a:lvl3pPr marL="11430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3pPr>
            <a:lvl4pPr marL="16002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4pPr>
            <a:lvl5pPr marL="20574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5pPr>
            <a:lvl6pPr marL="25146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6pPr>
            <a:lvl7pPr marL="29718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7pPr>
            <a:lvl8pPr marL="34290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8pPr>
            <a:lvl9pPr marL="38862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9pPr>
          </a:lstStyle>
          <a:p>
            <a:pPr marL="158265" indent="-158265" algn="just">
              <a:lnSpc>
                <a:spcPct val="110000"/>
              </a:lnSpc>
              <a:spcBef>
                <a:spcPct val="0"/>
              </a:spcBef>
              <a:spcAft>
                <a:spcPts val="600"/>
              </a:spcAft>
              <a:buFont typeface="Arial" panose="020B0604020202020204" pitchFamily="34" charset="0"/>
              <a:buChar char="•"/>
            </a:pPr>
            <a:r>
              <a:rPr lang="ja-JP" altLang="en-US" sz="2000" dirty="0">
                <a:solidFill>
                  <a:schemeClr val="tx1"/>
                </a:solidFill>
                <a:latin typeface="ＭＳ Ｐゴシック" panose="020B0600070205080204" pitchFamily="50" charset="-128"/>
                <a:ea typeface="ＭＳ Ｐゴシック" panose="020B0600070205080204" pitchFamily="50" charset="-128"/>
              </a:rPr>
              <a:t>対象を抽象化・モデル化することにより、多様な専門分野の関係者の共通理解、本質理解の促進を図る</a:t>
            </a:r>
          </a:p>
        </p:txBody>
      </p:sp>
      <p:sp>
        <p:nvSpPr>
          <p:cNvPr id="20" name="AutoShape 13">
            <a:extLst>
              <a:ext uri="{FF2B5EF4-FFF2-40B4-BE49-F238E27FC236}">
                <a16:creationId xmlns:a16="http://schemas.microsoft.com/office/drawing/2014/main" id="{AFB2D5C9-549A-4A66-B6E7-0A6D1BF2E5A9}"/>
              </a:ext>
            </a:extLst>
          </p:cNvPr>
          <p:cNvSpPr>
            <a:spLocks noChangeArrowheads="1"/>
          </p:cNvSpPr>
          <p:nvPr/>
        </p:nvSpPr>
        <p:spPr bwMode="auto">
          <a:xfrm>
            <a:off x="4922493" y="2339085"/>
            <a:ext cx="3701561" cy="974306"/>
          </a:xfrm>
          <a:prstGeom prst="roundRect">
            <a:avLst>
              <a:gd name="adj" fmla="val 0"/>
            </a:avLst>
          </a:prstGeom>
          <a:noFill/>
          <a:ln>
            <a:noFill/>
          </a:ln>
          <a:effectLst/>
          <a:extLst>
            <a:ext uri="{909E8E84-426E-40DD-AFC4-6F175D3DCCD1}">
              <a14:hiddenFill xmlns:a14="http://schemas.microsoft.com/office/drawing/2010/main">
                <a:solidFill>
                  <a:srgbClr val="0071BC"/>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1pPr>
            <a:lvl2pPr marL="742950" indent="-28575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2pPr>
            <a:lvl3pPr marL="11430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3pPr>
            <a:lvl4pPr marL="16002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4pPr>
            <a:lvl5pPr marL="20574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5pPr>
            <a:lvl6pPr marL="25146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6pPr>
            <a:lvl7pPr marL="29718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7pPr>
            <a:lvl8pPr marL="34290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8pPr>
            <a:lvl9pPr marL="38862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9pPr>
          </a:lstStyle>
          <a:p>
            <a:pPr marL="158265" indent="-158265" algn="just">
              <a:lnSpc>
                <a:spcPct val="110000"/>
              </a:lnSpc>
              <a:spcBef>
                <a:spcPct val="0"/>
              </a:spcBef>
              <a:spcAft>
                <a:spcPct val="70000"/>
              </a:spcAft>
              <a:buFont typeface="Arial" panose="020B0604020202020204" pitchFamily="34" charset="0"/>
              <a:buChar char="•"/>
            </a:pPr>
            <a:r>
              <a:rPr lang="ja-JP" altLang="en-US" sz="2000" dirty="0">
                <a:solidFill>
                  <a:schemeClr val="tx1"/>
                </a:solidFill>
                <a:latin typeface="ＭＳ Ｐゴシック" panose="020B0600070205080204" pitchFamily="50" charset="-128"/>
                <a:ea typeface="ＭＳ Ｐゴシック" panose="020B0600070205080204" pitchFamily="50" charset="-128"/>
              </a:rPr>
              <a:t>多様な専門分野（技術、事業、領域、環境、文化、社会など）の知見を統合する</a:t>
            </a:r>
            <a:endParaRPr lang="en-US" altLang="ja-JP" sz="20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AutoShape 13">
            <a:extLst>
              <a:ext uri="{FF2B5EF4-FFF2-40B4-BE49-F238E27FC236}">
                <a16:creationId xmlns:a16="http://schemas.microsoft.com/office/drawing/2014/main" id="{1890D535-DA2C-4F54-BA11-DFE1002B18EE}"/>
              </a:ext>
            </a:extLst>
          </p:cNvPr>
          <p:cNvSpPr>
            <a:spLocks noChangeArrowheads="1"/>
          </p:cNvSpPr>
          <p:nvPr/>
        </p:nvSpPr>
        <p:spPr bwMode="auto">
          <a:xfrm>
            <a:off x="4922494" y="5216836"/>
            <a:ext cx="3807176" cy="974306"/>
          </a:xfrm>
          <a:prstGeom prst="roundRect">
            <a:avLst>
              <a:gd name="adj" fmla="val 0"/>
            </a:avLst>
          </a:prstGeom>
          <a:noFill/>
          <a:ln>
            <a:noFill/>
          </a:ln>
          <a:effectLst/>
          <a:extLst>
            <a:ext uri="{909E8E84-426E-40DD-AFC4-6F175D3DCCD1}">
              <a14:hiddenFill xmlns:a14="http://schemas.microsoft.com/office/drawing/2010/main">
                <a:solidFill>
                  <a:srgbClr val="0071BC"/>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1pPr>
            <a:lvl2pPr marL="742950" indent="-28575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2pPr>
            <a:lvl3pPr marL="11430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3pPr>
            <a:lvl4pPr marL="16002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4pPr>
            <a:lvl5pPr marL="20574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5pPr>
            <a:lvl6pPr marL="25146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6pPr>
            <a:lvl7pPr marL="29718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7pPr>
            <a:lvl8pPr marL="34290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8pPr>
            <a:lvl9pPr marL="38862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9pPr>
          </a:lstStyle>
          <a:p>
            <a:pPr marL="158265" indent="-158265" algn="just">
              <a:lnSpc>
                <a:spcPct val="110000"/>
              </a:lnSpc>
              <a:spcBef>
                <a:spcPct val="0"/>
              </a:spcBef>
              <a:spcAft>
                <a:spcPct val="70000"/>
              </a:spcAft>
              <a:buFont typeface="Arial" panose="020B0604020202020204" pitchFamily="34" charset="0"/>
              <a:buChar char="•"/>
            </a:pPr>
            <a:r>
              <a:rPr lang="ja-JP" altLang="en-US" sz="2000" dirty="0">
                <a:solidFill>
                  <a:schemeClr val="tx1"/>
                </a:solidFill>
                <a:latin typeface="ＭＳ Ｐゴシック" panose="020B0600070205080204" pitchFamily="50" charset="-128"/>
                <a:ea typeface="ＭＳ Ｐゴシック" panose="020B0600070205080204" pitchFamily="50" charset="-128"/>
              </a:rPr>
              <a:t>適切に再評価とフィードバックを反復して、新たな解決方法を発見し、段階的に明確化・進化させる</a:t>
            </a:r>
          </a:p>
        </p:txBody>
      </p:sp>
      <p:sp>
        <p:nvSpPr>
          <p:cNvPr id="22" name="フッター プレースホルダー 3">
            <a:extLst>
              <a:ext uri="{FF2B5EF4-FFF2-40B4-BE49-F238E27FC236}">
                <a16:creationId xmlns:a16="http://schemas.microsoft.com/office/drawing/2014/main" id="{BB8D4F94-FD76-4EB7-9E80-189CE5783985}"/>
              </a:ext>
            </a:extLst>
          </p:cNvPr>
          <p:cNvSpPr>
            <a:spLocks noGrp="1"/>
          </p:cNvSpPr>
          <p:nvPr>
            <p:ph type="ftr" sz="quarter" idx="11"/>
          </p:nvPr>
        </p:nvSpPr>
        <p:spPr>
          <a:xfrm>
            <a:off x="3124200" y="6526215"/>
            <a:ext cx="2895600" cy="287337"/>
          </a:xfrm>
        </p:spPr>
        <p:txBody>
          <a:bodyPr/>
          <a:lstStyle/>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2020 </a:t>
            </a:r>
            <a:r>
              <a:rPr lang="ja-JP" altLang="en-US" dirty="0">
                <a:latin typeface="ＭＳ Ｐゴシック" panose="020B0600070205080204" pitchFamily="50" charset="-128"/>
                <a:ea typeface="ＭＳ Ｐゴシック" panose="020B0600070205080204" pitchFamily="50" charset="-128"/>
              </a:rPr>
              <a:t>ＩＰＡ</a:t>
            </a:r>
          </a:p>
        </p:txBody>
      </p:sp>
      <p:sp>
        <p:nvSpPr>
          <p:cNvPr id="23" name="スライド番号プレースホルダー 4">
            <a:extLst>
              <a:ext uri="{FF2B5EF4-FFF2-40B4-BE49-F238E27FC236}">
                <a16:creationId xmlns:a16="http://schemas.microsoft.com/office/drawing/2014/main" id="{A50B2B0D-5737-4E2D-A4CA-9B8556A6D0D1}"/>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ＭＳ Ｐゴシック" panose="020B0600070205080204" pitchFamily="50" charset="-128"/>
                <a:ea typeface="ＭＳ Ｐゴシック" panose="020B0600070205080204" pitchFamily="50" charset="-128"/>
              </a:rPr>
              <a:pPr/>
              <a:t>11</a:t>
            </a:fld>
            <a:endParaRPr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695037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468313" y="44450"/>
            <a:ext cx="6983412" cy="1081088"/>
          </a:xfrm>
        </p:spPr>
        <p:txBody>
          <a:bodyPr/>
          <a:lstStyle/>
          <a:p>
            <a:r>
              <a:rPr lang="ja-JP" altLang="en-US" sz="2400" dirty="0">
                <a:solidFill>
                  <a:schemeClr val="tx1"/>
                </a:solidFill>
                <a:latin typeface="ＭＳ Ｐゴシック" panose="020B0600070205080204" pitchFamily="50" charset="-128"/>
                <a:ea typeface="ＭＳ Ｐゴシック" panose="020B0600070205080204" pitchFamily="50" charset="-128"/>
              </a:rPr>
              <a:t>４つのポイントの実践に向けて</a:t>
            </a:r>
            <a:br>
              <a:rPr lang="en-US" altLang="ja-JP" sz="2400" dirty="0">
                <a:solidFill>
                  <a:schemeClr val="tx1"/>
                </a:solidFill>
                <a:latin typeface="ＭＳ Ｐゴシック" panose="020B0600070205080204" pitchFamily="50" charset="-128"/>
                <a:ea typeface="ＭＳ Ｐゴシック" panose="020B0600070205080204" pitchFamily="50" charset="-128"/>
              </a:rPr>
            </a:br>
            <a:r>
              <a:rPr lang="ja-JP" altLang="en-US" sz="3200" dirty="0">
                <a:solidFill>
                  <a:schemeClr val="tx1"/>
                </a:solidFill>
                <a:latin typeface="ＭＳ Ｐゴシック" panose="020B0600070205080204" pitchFamily="50" charset="-128"/>
                <a:ea typeface="ＭＳ Ｐゴシック" panose="020B0600070205080204" pitchFamily="50" charset="-128"/>
              </a:rPr>
              <a:t>（１）－１　目的指向を実践するには</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12</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12" name="テキスト プレースホルダー 4">
            <a:extLst>
              <a:ext uri="{FF2B5EF4-FFF2-40B4-BE49-F238E27FC236}">
                <a16:creationId xmlns:a16="http://schemas.microsoft.com/office/drawing/2014/main" id="{702915B3-2DCB-4978-A9C6-01C1480B83D2}"/>
              </a:ext>
            </a:extLst>
          </p:cNvPr>
          <p:cNvSpPr txBox="1">
            <a:spLocks/>
          </p:cNvSpPr>
          <p:nvPr/>
        </p:nvSpPr>
        <p:spPr>
          <a:xfrm>
            <a:off x="740730" y="2129901"/>
            <a:ext cx="8303517" cy="24539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○解決策に重点がいき、本来の目的を忘れがち</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本来の目的意識の共有機会を持つこと</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a:t>
            </a:r>
            <a:r>
              <a:rPr lang="ja-JP" altLang="en-US" sz="2000" dirty="0">
                <a:latin typeface="ＭＳ Ｐゴシック" panose="020B0600070205080204" pitchFamily="50" charset="-128"/>
                <a:ea typeface="ＭＳ Ｐゴシック" panose="020B0600070205080204" pitchFamily="50" charset="-128"/>
              </a:rPr>
              <a:t>（例）保育器：　赤ん坊の命を救うことが目的であり、</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保育器を作ることが目的ではない</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br>
              <a:rPr lang="en-US" altLang="ja-JP" sz="2000" dirty="0">
                <a:solidFill>
                  <a:srgbClr val="4472C4"/>
                </a:solidFill>
                <a:latin typeface="ＭＳ Ｐゴシック" panose="020B0600070205080204" pitchFamily="50" charset="-128"/>
                <a:ea typeface="ＭＳ Ｐゴシック" panose="020B0600070205080204" pitchFamily="50" charset="-128"/>
              </a:rPr>
            </a:br>
            <a:r>
              <a:rPr lang="ja-JP" altLang="en-US" sz="2000" dirty="0">
                <a:latin typeface="+mn-ea"/>
                <a:ea typeface="+mn-ea"/>
              </a:rPr>
              <a:t>○部分最適が必ずしも全体最適とは限らない</a:t>
            </a:r>
            <a:endParaRPr lang="en-US" altLang="ja-JP" sz="2000" dirty="0">
              <a:latin typeface="+mn-ea"/>
              <a:ea typeface="+mn-ea"/>
            </a:endParaRPr>
          </a:p>
          <a:p>
            <a:pPr marL="457200" lvl="1" indent="0">
              <a:buNone/>
            </a:pPr>
            <a:r>
              <a:rPr lang="ja-JP" altLang="en-US" sz="2000" dirty="0">
                <a:latin typeface="HGPｺﾞｼｯｸE" panose="020B0900000000000000" pitchFamily="50" charset="-128"/>
                <a:ea typeface="HGPｺﾞｼｯｸE" panose="020B0900000000000000" pitchFamily="50" charset="-128"/>
              </a:rPr>
              <a:t>　　</a:t>
            </a:r>
            <a:r>
              <a:rPr lang="ja-JP" altLang="en-US" sz="2000" dirty="0">
                <a:latin typeface="+mn-ea"/>
                <a:ea typeface="+mn-ea"/>
              </a:rPr>
              <a:t>　⇒</a:t>
            </a:r>
            <a:r>
              <a:rPr lang="ja-JP" altLang="en-US" sz="2000" dirty="0">
                <a:solidFill>
                  <a:srgbClr val="4472C4"/>
                </a:solidFill>
                <a:latin typeface="+mn-ea"/>
                <a:ea typeface="+mn-ea"/>
              </a:rPr>
              <a:t>色々な立場から考えること</a:t>
            </a:r>
            <a:endParaRPr lang="en-US" altLang="ja-JP" sz="2000" dirty="0">
              <a:solidFill>
                <a:srgbClr val="4472C4"/>
              </a:solidFill>
              <a:latin typeface="+mn-ea"/>
              <a:ea typeface="+mn-ea"/>
            </a:endParaRPr>
          </a:p>
          <a:p>
            <a:pPr marL="457200" lvl="1" indent="0">
              <a:buNone/>
            </a:pPr>
            <a:r>
              <a:rPr lang="ja-JP" altLang="en-US" sz="2000" dirty="0">
                <a:solidFill>
                  <a:srgbClr val="4472C4"/>
                </a:solidFill>
                <a:latin typeface="+mn-ea"/>
                <a:ea typeface="+mn-ea"/>
              </a:rPr>
              <a:t>　　　　</a:t>
            </a:r>
            <a:r>
              <a:rPr lang="ja-JP" altLang="en-US" sz="2000" dirty="0">
                <a:latin typeface="+mn-ea"/>
                <a:ea typeface="+mn-ea"/>
              </a:rPr>
              <a:t>（自分本位な考え方を排斥し、価値観の多様性を認識）</a:t>
            </a:r>
            <a:endParaRPr lang="en-US" altLang="ja-JP" sz="2000" dirty="0">
              <a:latin typeface="+mn-ea"/>
              <a:ea typeface="+mn-ea"/>
            </a:endParaRPr>
          </a:p>
          <a:p>
            <a:pPr marL="457200" lvl="1" indent="0">
              <a:buNone/>
            </a:pPr>
            <a:endParaRPr lang="en-US" altLang="ja-JP" sz="2000" dirty="0">
              <a:latin typeface="+mn-ea"/>
              <a:ea typeface="+mn-ea"/>
            </a:endParaRP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3" y="1378226"/>
            <a:ext cx="3617844" cy="622852"/>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本来の目的の明確化</a:t>
            </a:r>
          </a:p>
        </p:txBody>
      </p:sp>
      <p:sp>
        <p:nvSpPr>
          <p:cNvPr id="15" name="四角形: 角を丸くする 14">
            <a:extLst>
              <a:ext uri="{FF2B5EF4-FFF2-40B4-BE49-F238E27FC236}">
                <a16:creationId xmlns:a16="http://schemas.microsoft.com/office/drawing/2014/main" id="{EA8C53A3-B4D8-4CCB-BB9B-E1F67E79419B}"/>
              </a:ext>
            </a:extLst>
          </p:cNvPr>
          <p:cNvSpPr/>
          <p:nvPr/>
        </p:nvSpPr>
        <p:spPr>
          <a:xfrm>
            <a:off x="569844" y="4583874"/>
            <a:ext cx="5632174" cy="622852"/>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妥当性確認</a:t>
            </a:r>
            <a:r>
              <a:rPr kumimoji="1" lang="en-US" altLang="ja-JP" sz="2800" dirty="0">
                <a:solidFill>
                  <a:schemeClr val="tx1"/>
                </a:solidFill>
                <a:latin typeface="ＭＳ Ｐゴシック" panose="020B0600070205080204" pitchFamily="50" charset="-128"/>
                <a:ea typeface="ＭＳ Ｐゴシック" panose="020B0600070205080204" pitchFamily="50" charset="-128"/>
              </a:rPr>
              <a:t>(Validation)</a:t>
            </a:r>
            <a:r>
              <a:rPr kumimoji="1" lang="ja-JP" altLang="en-US" sz="2800" dirty="0">
                <a:solidFill>
                  <a:schemeClr val="tx1"/>
                </a:solidFill>
                <a:latin typeface="ＭＳ Ｐゴシック" panose="020B0600070205080204" pitchFamily="50" charset="-128"/>
                <a:ea typeface="ＭＳ Ｐゴシック" panose="020B0600070205080204" pitchFamily="50" charset="-128"/>
              </a:rPr>
              <a:t>の実施</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740731" y="5290545"/>
            <a:ext cx="7924800" cy="62285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○システムはうまく作れたが、役に立たない</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　　　⇒</a:t>
            </a:r>
            <a:r>
              <a:rPr lang="en-US" altLang="ja-JP" sz="2000" dirty="0">
                <a:solidFill>
                  <a:srgbClr val="4472C4"/>
                </a:solidFill>
                <a:latin typeface="ＭＳ Ｐゴシック" panose="020B0600070205080204" pitchFamily="50" charset="-128"/>
                <a:ea typeface="ＭＳ Ｐゴシック" panose="020B0600070205080204" pitchFamily="50" charset="-128"/>
              </a:rPr>
              <a:t>Verification</a:t>
            </a:r>
            <a:r>
              <a:rPr lang="ja-JP" altLang="en-US" sz="2000" dirty="0" err="1">
                <a:solidFill>
                  <a:srgbClr val="4472C4"/>
                </a:solidFill>
                <a:latin typeface="ＭＳ Ｐゴシック" panose="020B0600070205080204" pitchFamily="50" charset="-128"/>
                <a:ea typeface="ＭＳ Ｐゴシック" panose="020B0600070205080204" pitchFamily="50" charset="-128"/>
              </a:rPr>
              <a:t>だけで</a:t>
            </a:r>
            <a:r>
              <a:rPr lang="ja-JP" altLang="en-US" sz="2000" dirty="0">
                <a:solidFill>
                  <a:srgbClr val="4472C4"/>
                </a:solidFill>
                <a:latin typeface="ＭＳ Ｐゴシック" panose="020B0600070205080204" pitchFamily="50" charset="-128"/>
                <a:ea typeface="ＭＳ Ｐゴシック" panose="020B0600070205080204" pitchFamily="50" charset="-128"/>
              </a:rPr>
              <a:t>なく、</a:t>
            </a:r>
            <a:r>
              <a:rPr lang="en-US" altLang="ja-JP" sz="2000" dirty="0">
                <a:solidFill>
                  <a:srgbClr val="4472C4"/>
                </a:solidFill>
                <a:latin typeface="ＭＳ Ｐゴシック" panose="020B0600070205080204" pitchFamily="50" charset="-128"/>
                <a:ea typeface="ＭＳ Ｐゴシック" panose="020B0600070205080204" pitchFamily="50" charset="-128"/>
              </a:rPr>
              <a:t>Validation</a:t>
            </a:r>
            <a:r>
              <a:rPr lang="ja-JP" altLang="en-US" sz="2000" dirty="0">
                <a:solidFill>
                  <a:srgbClr val="4472C4"/>
                </a:solidFill>
                <a:latin typeface="ＭＳ Ｐゴシック" panose="020B0600070205080204" pitchFamily="50" charset="-128"/>
                <a:ea typeface="ＭＳ Ｐゴシック" panose="020B0600070205080204" pitchFamily="50" charset="-128"/>
              </a:rPr>
              <a:t>も（</a:t>
            </a:r>
            <a:r>
              <a:rPr lang="en-US" altLang="ja-JP" sz="2000" dirty="0">
                <a:solidFill>
                  <a:srgbClr val="4472C4"/>
                </a:solidFill>
                <a:latin typeface="ＭＳ Ｐゴシック" panose="020B0600070205080204" pitchFamily="50" charset="-128"/>
                <a:ea typeface="ＭＳ Ｐゴシック" panose="020B0600070205080204" pitchFamily="50" charset="-128"/>
              </a:rPr>
              <a:t>V&amp;V</a:t>
            </a:r>
            <a:r>
              <a:rPr lang="ja-JP" altLang="en-US" sz="2000" dirty="0">
                <a:solidFill>
                  <a:srgbClr val="4472C4"/>
                </a:solidFill>
                <a:latin typeface="ＭＳ Ｐゴシック" panose="020B0600070205080204" pitchFamily="50" charset="-128"/>
                <a:ea typeface="ＭＳ Ｐゴシック" panose="020B0600070205080204" pitchFamily="50" charset="-128"/>
              </a:rPr>
              <a:t>）</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22DE0919-3661-436A-9BD0-A4894818203F}"/>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3" name="テキスト ボックス 12">
            <a:extLst>
              <a:ext uri="{FF2B5EF4-FFF2-40B4-BE49-F238E27FC236}">
                <a16:creationId xmlns:a16="http://schemas.microsoft.com/office/drawing/2014/main" id="{322426F7-0518-4276-804C-8C0CA55439DB}"/>
              </a:ext>
            </a:extLst>
          </p:cNvPr>
          <p:cNvSpPr txBox="1"/>
          <p:nvPr/>
        </p:nvSpPr>
        <p:spPr>
          <a:xfrm>
            <a:off x="7033783" y="4679684"/>
            <a:ext cx="1653017" cy="1015663"/>
          </a:xfrm>
          <a:prstGeom prst="rect">
            <a:avLst/>
          </a:prstGeom>
          <a:noFill/>
        </p:spPr>
        <p:txBody>
          <a:bodyPr wrap="none" rtlCol="0">
            <a:spAutoFit/>
          </a:bodyPr>
          <a:lstStyle/>
          <a:p>
            <a:pPr algn="ctr"/>
            <a:r>
              <a:rPr kumimoji="1" lang="ja-JP" altLang="en-US" sz="2000" dirty="0">
                <a:solidFill>
                  <a:srgbClr val="7030A0"/>
                </a:solidFill>
                <a:latin typeface="HGPｺﾞｼｯｸE" panose="020B0900000000000000" pitchFamily="50" charset="-128"/>
                <a:ea typeface="HGPｺﾞｼｯｸE" panose="020B0900000000000000" pitchFamily="50" charset="-128"/>
              </a:rPr>
              <a:t>仕様通り</a:t>
            </a:r>
            <a:endParaRPr kumimoji="1" lang="en-US" altLang="ja-JP" sz="2000" dirty="0">
              <a:solidFill>
                <a:srgbClr val="7030A0"/>
              </a:solidFill>
              <a:latin typeface="HGPｺﾞｼｯｸE" panose="020B0900000000000000" pitchFamily="50" charset="-128"/>
              <a:ea typeface="HGPｺﾞｼｯｸE" panose="020B0900000000000000" pitchFamily="50" charset="-128"/>
            </a:endParaRPr>
          </a:p>
          <a:p>
            <a:pPr algn="ctr"/>
            <a:r>
              <a:rPr kumimoji="1" lang="en-US" altLang="ja-JP" sz="2000" dirty="0">
                <a:solidFill>
                  <a:srgbClr val="7030A0"/>
                </a:solidFill>
                <a:latin typeface="HGPｺﾞｼｯｸE" panose="020B0900000000000000" pitchFamily="50" charset="-128"/>
                <a:ea typeface="HGPｺﾞｼｯｸE" panose="020B0900000000000000" pitchFamily="50" charset="-128"/>
              </a:rPr>
              <a:t>VS</a:t>
            </a:r>
          </a:p>
          <a:p>
            <a:pPr algn="ctr"/>
            <a:r>
              <a:rPr kumimoji="1" lang="ja-JP" altLang="en-US" sz="2000" dirty="0">
                <a:solidFill>
                  <a:srgbClr val="7030A0"/>
                </a:solidFill>
                <a:latin typeface="HGPｺﾞｼｯｸE" panose="020B0900000000000000" pitchFamily="50" charset="-128"/>
                <a:ea typeface="HGPｺﾞｼｯｸE" panose="020B0900000000000000" pitchFamily="50" charset="-128"/>
              </a:rPr>
              <a:t>現実に使える</a:t>
            </a:r>
          </a:p>
        </p:txBody>
      </p:sp>
      <p:sp>
        <p:nvSpPr>
          <p:cNvPr id="14" name="テキスト プレースホルダー 4">
            <a:extLst>
              <a:ext uri="{FF2B5EF4-FFF2-40B4-BE49-F238E27FC236}">
                <a16:creationId xmlns:a16="http://schemas.microsoft.com/office/drawing/2014/main" id="{B53565B4-0A6F-4990-A917-932F2E5FA6D9}"/>
              </a:ext>
            </a:extLst>
          </p:cNvPr>
          <p:cNvSpPr txBox="1">
            <a:spLocks/>
          </p:cNvSpPr>
          <p:nvPr/>
        </p:nvSpPr>
        <p:spPr>
          <a:xfrm>
            <a:off x="4362403" y="6089446"/>
            <a:ext cx="4684642" cy="4791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注）ここに記載した事項は、「目的指向」の留意点であり、システムズエンジニアリングの進め方を示しているわけではありません。</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465479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604F813-0AFB-4B7D-9C64-AFAC5248809B}"/>
              </a:ext>
            </a:extLst>
          </p:cNvPr>
          <p:cNvSpPr>
            <a:spLocks noGrp="1"/>
          </p:cNvSpPr>
          <p:nvPr>
            <p:ph type="title"/>
          </p:nvPr>
        </p:nvSpPr>
        <p:spPr/>
        <p:txBody>
          <a:bodyPr>
            <a:normAutofit/>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システムズエンジニアリングの事例</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pic>
        <p:nvPicPr>
          <p:cNvPr id="5" name="図 4">
            <a:extLst>
              <a:ext uri="{FF2B5EF4-FFF2-40B4-BE49-F238E27FC236}">
                <a16:creationId xmlns:a16="http://schemas.microsoft.com/office/drawing/2014/main" id="{08525827-53C9-4440-AC2E-C7E5A144A6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1830" y="663046"/>
            <a:ext cx="886070" cy="664553"/>
          </a:xfrm>
          <a:prstGeom prst="rect">
            <a:avLst/>
          </a:prstGeom>
        </p:spPr>
      </p:pic>
      <p:sp>
        <p:nvSpPr>
          <p:cNvPr id="6" name="角丸四角形 15">
            <a:extLst>
              <a:ext uri="{FF2B5EF4-FFF2-40B4-BE49-F238E27FC236}">
                <a16:creationId xmlns:a16="http://schemas.microsoft.com/office/drawing/2014/main" id="{E427EAED-6D0A-42FD-BEF5-454F5BF23DAD}"/>
              </a:ext>
            </a:extLst>
          </p:cNvPr>
          <p:cNvSpPr/>
          <p:nvPr/>
        </p:nvSpPr>
        <p:spPr>
          <a:xfrm>
            <a:off x="6603741" y="944893"/>
            <a:ext cx="1966368" cy="306467"/>
          </a:xfrm>
          <a:prstGeom prst="roundRect">
            <a:avLst/>
          </a:prstGeom>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wrap="square" rtlCol="0" anchor="ctr">
            <a:noAutofit/>
          </a:bodyPr>
          <a:lstStyle/>
          <a:p>
            <a:pPr algn="ctr"/>
            <a:r>
              <a:rPr lang="ja-JP" altLang="en-US" sz="1400" b="1" dirty="0">
                <a:solidFill>
                  <a:schemeClr val="bg1"/>
                </a:solidFill>
                <a:latin typeface="ＭＳ Ｐゴシック" panose="020B0600070205080204" pitchFamily="50" charset="-128"/>
                <a:ea typeface="ＭＳ Ｐゴシック" panose="020B0600070205080204" pitchFamily="50" charset="-128"/>
              </a:rPr>
              <a:t>目的指向と全体俯瞰</a:t>
            </a:r>
            <a:endParaRPr kumimoji="1" lang="ja-JP" altLang="en-US" sz="1400" b="1" dirty="0">
              <a:solidFill>
                <a:schemeClr val="bg1"/>
              </a:solidFill>
              <a:latin typeface="ＭＳ Ｐゴシック" panose="020B0600070205080204" pitchFamily="50" charset="-128"/>
              <a:ea typeface="ＭＳ Ｐゴシック" panose="020B0600070205080204" pitchFamily="50" charset="-128"/>
            </a:endParaRPr>
          </a:p>
        </p:txBody>
      </p:sp>
      <p:sp>
        <p:nvSpPr>
          <p:cNvPr id="7" name="テキスト プレースホルダー 3">
            <a:extLst>
              <a:ext uri="{FF2B5EF4-FFF2-40B4-BE49-F238E27FC236}">
                <a16:creationId xmlns:a16="http://schemas.microsoft.com/office/drawing/2014/main" id="{F8F84F2E-9B59-4FCE-B4A1-EE1B6BD0AB41}"/>
              </a:ext>
            </a:extLst>
          </p:cNvPr>
          <p:cNvSpPr txBox="1">
            <a:spLocks/>
          </p:cNvSpPr>
          <p:nvPr/>
        </p:nvSpPr>
        <p:spPr bwMode="auto">
          <a:xfrm>
            <a:off x="245257" y="1309127"/>
            <a:ext cx="8568952" cy="4968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FF0000"/>
              </a:buClr>
              <a:buFont typeface="Arial"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0000FF"/>
              </a:buClr>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FF6600"/>
              </a:buClr>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Arial"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a:spcBef>
                <a:spcPts val="600"/>
              </a:spcBef>
            </a:pPr>
            <a:r>
              <a:rPr lang="ja-JP" altLang="en-US" sz="2400" kern="0" dirty="0">
                <a:latin typeface="ＭＳ Ｐゴシック" panose="020B0600070205080204" pitchFamily="50" charset="-128"/>
                <a:ea typeface="ＭＳ Ｐゴシック" panose="020B0600070205080204" pitchFamily="50" charset="-128"/>
              </a:rPr>
              <a:t>発展途上国の実情に合わせた保育器の開発</a:t>
            </a:r>
            <a:endParaRPr lang="en-US" altLang="ja-JP" sz="2400" kern="0" dirty="0">
              <a:latin typeface="ＭＳ Ｐゴシック" panose="020B0600070205080204" pitchFamily="50" charset="-128"/>
              <a:ea typeface="ＭＳ Ｐゴシック" panose="020B0600070205080204" pitchFamily="50" charset="-128"/>
            </a:endParaRPr>
          </a:p>
          <a:p>
            <a:pPr marL="0" indent="0">
              <a:spcBef>
                <a:spcPts val="600"/>
              </a:spcBef>
              <a:buNone/>
            </a:pPr>
            <a:r>
              <a:rPr lang="ja-JP" altLang="en-US" sz="2000" kern="0" dirty="0">
                <a:latin typeface="ＭＳ Ｐゴシック" panose="020B0600070205080204" pitchFamily="50" charset="-128"/>
                <a:ea typeface="ＭＳ Ｐゴシック" panose="020B0600070205080204" pitchFamily="50" charset="-128"/>
              </a:rPr>
              <a:t>　　乳児死亡数が年間</a:t>
            </a:r>
            <a:r>
              <a:rPr lang="en-US" altLang="ja-JP" sz="2000" kern="0" dirty="0">
                <a:latin typeface="ＭＳ Ｐゴシック" panose="020B0600070205080204" pitchFamily="50" charset="-128"/>
                <a:ea typeface="ＭＳ Ｐゴシック" panose="020B0600070205080204" pitchFamily="50" charset="-128"/>
              </a:rPr>
              <a:t>400</a:t>
            </a:r>
            <a:r>
              <a:rPr lang="ja-JP" altLang="en-US" sz="2000" kern="0" dirty="0">
                <a:latin typeface="ＭＳ Ｐゴシック" panose="020B0600070205080204" pitchFamily="50" charset="-128"/>
                <a:ea typeface="ＭＳ Ｐゴシック" panose="020B0600070205080204" pitchFamily="50" charset="-128"/>
              </a:rPr>
              <a:t>万人に達している途上国に向け、より多くの</a:t>
            </a:r>
            <a:endParaRPr lang="en-US" altLang="ja-JP" sz="2000" kern="0" dirty="0">
              <a:latin typeface="ＭＳ Ｐゴシック" panose="020B0600070205080204" pitchFamily="50" charset="-128"/>
              <a:ea typeface="ＭＳ Ｐゴシック" panose="020B0600070205080204" pitchFamily="50" charset="-128"/>
            </a:endParaRPr>
          </a:p>
          <a:p>
            <a:pPr marL="0" indent="0">
              <a:spcBef>
                <a:spcPts val="600"/>
              </a:spcBef>
              <a:buNone/>
            </a:pPr>
            <a:r>
              <a:rPr lang="ja-JP" altLang="en-US" sz="2000" kern="0" dirty="0">
                <a:latin typeface="ＭＳ Ｐゴシック" panose="020B0600070205080204" pitchFamily="50" charset="-128"/>
                <a:ea typeface="ＭＳ Ｐゴシック" panose="020B0600070205080204" pitchFamily="50" charset="-128"/>
              </a:rPr>
              <a:t>　　生命を救うべく、新生児向けの保育器の開発・普及を行った事例</a:t>
            </a:r>
            <a:endParaRPr lang="en-US" altLang="ja-JP" sz="2400" kern="0" dirty="0">
              <a:latin typeface="ＭＳ Ｐゴシック" panose="020B0600070205080204" pitchFamily="50" charset="-128"/>
              <a:ea typeface="ＭＳ Ｐゴシック" panose="020B0600070205080204" pitchFamily="50" charset="-128"/>
            </a:endParaRPr>
          </a:p>
          <a:p>
            <a:pPr lvl="1">
              <a:spcBef>
                <a:spcPts val="600"/>
              </a:spcBef>
            </a:pPr>
            <a:r>
              <a:rPr lang="ja-JP" altLang="en-US" sz="2000" kern="0" dirty="0">
                <a:latin typeface="ＭＳ Ｐゴシック" panose="020B0600070205080204" pitchFamily="50" charset="-128"/>
                <a:ea typeface="ＭＳ Ｐゴシック" panose="020B0600070205080204" pitchFamily="50" charset="-128"/>
              </a:rPr>
              <a:t>開発上の課題</a:t>
            </a:r>
            <a:endParaRPr lang="en-US" altLang="ja-JP" sz="2000" kern="0" dirty="0">
              <a:latin typeface="ＭＳ Ｐゴシック" panose="020B0600070205080204" pitchFamily="50" charset="-128"/>
              <a:ea typeface="ＭＳ Ｐゴシック" panose="020B0600070205080204" pitchFamily="50" charset="-128"/>
            </a:endParaRPr>
          </a:p>
          <a:p>
            <a:pPr marL="914400" lvl="2" indent="0">
              <a:spcBef>
                <a:spcPts val="600"/>
              </a:spcBef>
              <a:buFontTx/>
              <a:buNone/>
            </a:pPr>
            <a:r>
              <a:rPr lang="ja-JP" altLang="en-US" sz="2000" kern="0" dirty="0">
                <a:latin typeface="ＭＳ Ｐゴシック" panose="020B0600070205080204" pitchFamily="50" charset="-128"/>
                <a:ea typeface="ＭＳ Ｐゴシック" panose="020B0600070205080204" pitchFamily="50" charset="-128"/>
              </a:rPr>
              <a:t>既存製品を使用したが環境、インフラ環境による故障多発や部品入手困難のための修理網の整備遅れの結果、普及に失敗</a:t>
            </a:r>
            <a:endParaRPr lang="en-US" altLang="ja-JP" sz="2000" kern="0" dirty="0">
              <a:latin typeface="ＭＳ Ｐゴシック" panose="020B0600070205080204" pitchFamily="50" charset="-128"/>
              <a:ea typeface="ＭＳ Ｐゴシック" panose="020B0600070205080204" pitchFamily="50" charset="-128"/>
            </a:endParaRPr>
          </a:p>
          <a:p>
            <a:pPr lvl="1">
              <a:spcBef>
                <a:spcPts val="600"/>
              </a:spcBef>
            </a:pPr>
            <a:r>
              <a:rPr lang="ja-JP" altLang="en-US" sz="2000" kern="0" dirty="0">
                <a:latin typeface="ＭＳ Ｐゴシック" panose="020B0600070205080204" pitchFamily="50" charset="-128"/>
                <a:ea typeface="ＭＳ Ｐゴシック" panose="020B0600070205080204" pitchFamily="50" charset="-128"/>
              </a:rPr>
              <a:t>対策</a:t>
            </a:r>
            <a:endParaRPr lang="en-US" altLang="ja-JP" sz="2000" kern="0" dirty="0">
              <a:latin typeface="ＭＳ Ｐゴシック" panose="020B0600070205080204" pitchFamily="50" charset="-128"/>
              <a:ea typeface="ＭＳ Ｐゴシック" panose="020B0600070205080204" pitchFamily="50" charset="-128"/>
            </a:endParaRPr>
          </a:p>
          <a:p>
            <a:pPr lvl="2">
              <a:spcBef>
                <a:spcPts val="600"/>
              </a:spcBef>
            </a:pPr>
            <a:r>
              <a:rPr lang="ja-JP" altLang="en-US" sz="2000" kern="0" dirty="0">
                <a:latin typeface="ＭＳ Ｐゴシック" panose="020B0600070205080204" pitchFamily="50" charset="-128"/>
                <a:ea typeface="ＭＳ Ｐゴシック" panose="020B0600070205080204" pitchFamily="50" charset="-128"/>
              </a:rPr>
              <a:t>製品の本来の目的に立ち戻った</a:t>
            </a:r>
            <a:endParaRPr lang="en-US" altLang="ja-JP" sz="2000" kern="0" dirty="0">
              <a:latin typeface="ＭＳ Ｐゴシック" panose="020B0600070205080204" pitchFamily="50" charset="-128"/>
              <a:ea typeface="ＭＳ Ｐゴシック" panose="020B0600070205080204" pitchFamily="50" charset="-128"/>
            </a:endParaRPr>
          </a:p>
          <a:p>
            <a:pPr marL="914400" lvl="2" indent="0">
              <a:spcBef>
                <a:spcPts val="600"/>
              </a:spcBef>
              <a:buNone/>
            </a:pPr>
            <a:r>
              <a:rPr lang="ja-JP" altLang="en-US" sz="2000" kern="0" dirty="0">
                <a:latin typeface="ＭＳ Ｐゴシック" panose="020B0600070205080204" pitchFamily="50" charset="-128"/>
                <a:ea typeface="ＭＳ Ｐゴシック" panose="020B0600070205080204" pitchFamily="50" charset="-128"/>
              </a:rPr>
              <a:t>　 新たな製品企画</a:t>
            </a:r>
            <a:endParaRPr lang="en-US" altLang="ja-JP" sz="2000" kern="0" dirty="0">
              <a:latin typeface="ＭＳ Ｐゴシック" panose="020B0600070205080204" pitchFamily="50" charset="-128"/>
              <a:ea typeface="ＭＳ Ｐゴシック" panose="020B0600070205080204" pitchFamily="50" charset="-128"/>
            </a:endParaRPr>
          </a:p>
          <a:p>
            <a:pPr lvl="2">
              <a:spcBef>
                <a:spcPts val="600"/>
              </a:spcBef>
            </a:pPr>
            <a:r>
              <a:rPr lang="ja-JP" altLang="en-US" sz="2000" kern="0" dirty="0">
                <a:latin typeface="ＭＳ Ｐゴシック" panose="020B0600070205080204" pitchFamily="50" charset="-128"/>
                <a:ea typeface="ＭＳ Ｐゴシック" panose="020B0600070205080204" pitchFamily="50" charset="-128"/>
              </a:rPr>
              <a:t>抽象度を上げた分析による本質</a:t>
            </a:r>
            <a:endParaRPr lang="en-US" altLang="ja-JP" sz="2000" kern="0" dirty="0">
              <a:latin typeface="ＭＳ Ｐゴシック" panose="020B0600070205080204" pitchFamily="50" charset="-128"/>
              <a:ea typeface="ＭＳ Ｐゴシック" panose="020B0600070205080204" pitchFamily="50" charset="-128"/>
            </a:endParaRPr>
          </a:p>
          <a:p>
            <a:pPr marL="914400" lvl="2" indent="0">
              <a:spcBef>
                <a:spcPts val="600"/>
              </a:spcBef>
              <a:buNone/>
            </a:pPr>
            <a:r>
              <a:rPr lang="ja-JP" altLang="en-US" sz="2000" kern="0" dirty="0">
                <a:latin typeface="ＭＳ Ｐゴシック" panose="020B0600070205080204" pitchFamily="50" charset="-128"/>
                <a:ea typeface="ＭＳ Ｐゴシック" panose="020B0600070205080204" pitchFamily="50" charset="-128"/>
              </a:rPr>
              <a:t>　 的な要件および実現策の検討</a:t>
            </a:r>
            <a:endParaRPr lang="en-US" altLang="ja-JP" sz="2000" kern="0" dirty="0">
              <a:latin typeface="ＭＳ Ｐゴシック" panose="020B0600070205080204" pitchFamily="50" charset="-128"/>
              <a:ea typeface="ＭＳ Ｐゴシック" panose="020B0600070205080204" pitchFamily="50" charset="-128"/>
            </a:endParaRPr>
          </a:p>
          <a:p>
            <a:pPr lvl="1">
              <a:spcBef>
                <a:spcPts val="600"/>
              </a:spcBef>
            </a:pPr>
            <a:r>
              <a:rPr lang="ja-JP" altLang="en-US" sz="2000" kern="0" dirty="0">
                <a:latin typeface="ＭＳ Ｐゴシック" panose="020B0600070205080204" pitchFamily="50" charset="-128"/>
                <a:ea typeface="ＭＳ Ｐゴシック" panose="020B0600070205080204" pitchFamily="50" charset="-128"/>
              </a:rPr>
              <a:t>効果</a:t>
            </a:r>
            <a:endParaRPr lang="en-US" altLang="ja-JP" sz="2000" kern="0" dirty="0">
              <a:latin typeface="ＭＳ Ｐゴシック" panose="020B0600070205080204" pitchFamily="50" charset="-128"/>
              <a:ea typeface="ＭＳ Ｐゴシック" panose="020B0600070205080204" pitchFamily="50" charset="-128"/>
            </a:endParaRPr>
          </a:p>
          <a:p>
            <a:pPr marL="914400" lvl="2" indent="0">
              <a:spcBef>
                <a:spcPts val="600"/>
              </a:spcBef>
              <a:buFontTx/>
              <a:buNone/>
            </a:pPr>
            <a:r>
              <a:rPr lang="ja-JP" altLang="en-US" sz="2000" kern="0" dirty="0">
                <a:latin typeface="ＭＳ Ｐゴシック" panose="020B0600070205080204" pitchFamily="50" charset="-128"/>
                <a:ea typeface="ＭＳ Ｐゴシック" panose="020B0600070205080204" pitchFamily="50" charset="-128"/>
              </a:rPr>
              <a:t>途上国で入手できる自動車部品で新たに開発し、普及に成功</a:t>
            </a:r>
            <a:endParaRPr lang="ja-JP" altLang="en-US" kern="0" dirty="0">
              <a:latin typeface="ＭＳ Ｐゴシック" panose="020B0600070205080204" pitchFamily="50" charset="-128"/>
              <a:ea typeface="ＭＳ Ｐゴシック" panose="020B0600070205080204" pitchFamily="50" charset="-128"/>
            </a:endParaRPr>
          </a:p>
        </p:txBody>
      </p:sp>
      <p:pic>
        <p:nvPicPr>
          <p:cNvPr id="8" name="図 7">
            <a:extLst>
              <a:ext uri="{FF2B5EF4-FFF2-40B4-BE49-F238E27FC236}">
                <a16:creationId xmlns:a16="http://schemas.microsoft.com/office/drawing/2014/main" id="{471E028D-71D2-4956-A6AA-20D7B9731A1B}"/>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298335" y="3636592"/>
            <a:ext cx="3679937" cy="2002424"/>
          </a:xfrm>
          <a:prstGeom prst="rect">
            <a:avLst/>
          </a:prstGeom>
        </p:spPr>
      </p:pic>
      <p:sp>
        <p:nvSpPr>
          <p:cNvPr id="9" name="AutoShape 8">
            <a:extLst>
              <a:ext uri="{FF2B5EF4-FFF2-40B4-BE49-F238E27FC236}">
                <a16:creationId xmlns:a16="http://schemas.microsoft.com/office/drawing/2014/main" id="{15C62F94-1FA9-4138-B28B-04785B386059}"/>
              </a:ext>
            </a:extLst>
          </p:cNvPr>
          <p:cNvSpPr>
            <a:spLocks noChangeArrowheads="1"/>
          </p:cNvSpPr>
          <p:nvPr/>
        </p:nvSpPr>
        <p:spPr bwMode="auto">
          <a:xfrm>
            <a:off x="3519952" y="5578754"/>
            <a:ext cx="5359908" cy="183192"/>
          </a:xfrm>
          <a:prstGeom prst="roundRect">
            <a:avLst>
              <a:gd name="adj" fmla="val 0"/>
            </a:avLst>
          </a:prstGeom>
          <a:noFill/>
          <a:ln>
            <a:noFill/>
          </a:ln>
          <a:effectLst/>
          <a:extLst>
            <a:ext uri="{909E8E84-426E-40DD-AFC4-6F175D3DCCD1}">
              <a14:hiddenFill xmlns:a14="http://schemas.microsoft.com/office/drawing/2010/main">
                <a:solidFill>
                  <a:srgbClr val="0071BC"/>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1pPr>
            <a:lvl2pPr marL="742950" indent="-28575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2pPr>
            <a:lvl3pPr marL="11430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3pPr>
            <a:lvl4pPr marL="16002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4pPr>
            <a:lvl5pPr marL="2057400" indent="-228600">
              <a:lnSpc>
                <a:spcPct val="140000"/>
              </a:lnSpc>
              <a:spcBef>
                <a:spcPct val="10000"/>
              </a:spcBef>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5pPr>
            <a:lvl6pPr marL="25146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6pPr>
            <a:lvl7pPr marL="29718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7pPr>
            <a:lvl8pPr marL="34290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8pPr>
            <a:lvl9pPr marL="3886200" indent="-228600" eaLnBrk="0" fontAlgn="base" hangingPunct="0">
              <a:lnSpc>
                <a:spcPct val="140000"/>
              </a:lnSpc>
              <a:spcBef>
                <a:spcPct val="10000"/>
              </a:spcBef>
              <a:spcAft>
                <a:spcPct val="0"/>
              </a:spcAft>
              <a:defRPr kumimoji="1" sz="2200">
                <a:solidFill>
                  <a:srgbClr val="4D4D4D"/>
                </a:solidFill>
                <a:latin typeface="Arial" panose="020B0604020202020204" pitchFamily="34" charset="0"/>
                <a:ea typeface="メイリオ" panose="020B0604030504040204" pitchFamily="50" charset="-128"/>
                <a:cs typeface="メイリオ" panose="020B0604030504040204" pitchFamily="50" charset="-128"/>
              </a:defRPr>
            </a:lvl9pPr>
          </a:lstStyle>
          <a:p>
            <a:pPr algn="r"/>
            <a:r>
              <a:rPr lang="ja-JP" altLang="en-US" sz="1000" dirty="0">
                <a:solidFill>
                  <a:schemeClr val="tx1"/>
                </a:solidFill>
                <a:latin typeface="ＭＳ Ｐゴシック" panose="020B0600070205080204" pitchFamily="50" charset="-128"/>
                <a:ea typeface="ＭＳ Ｐゴシック" panose="020B0600070205080204" pitchFamily="50" charset="-128"/>
              </a:rPr>
              <a:t>出典：</a:t>
            </a:r>
            <a:r>
              <a:rPr lang="en-US" altLang="ja-JP" sz="1000" dirty="0">
                <a:solidFill>
                  <a:schemeClr val="tx1"/>
                </a:solidFill>
                <a:latin typeface="ＭＳ Ｐゴシック" panose="020B0600070205080204" pitchFamily="50" charset="-128"/>
                <a:ea typeface="ＭＳ Ｐゴシック" panose="020B0600070205080204" pitchFamily="50" charset="-128"/>
              </a:rPr>
              <a:t> </a:t>
            </a:r>
            <a:r>
              <a:rPr lang="en-US" altLang="ja-JP" sz="1000" dirty="0" err="1">
                <a:solidFill>
                  <a:schemeClr val="tx1"/>
                </a:solidFill>
                <a:latin typeface="ＭＳ Ｐゴシック" panose="020B0600070205080204" pitchFamily="50" charset="-128"/>
                <a:ea typeface="ＭＳ Ｐゴシック" panose="020B0600070205080204" pitchFamily="50" charset="-128"/>
              </a:rPr>
              <a:t>SEBoK</a:t>
            </a:r>
            <a:r>
              <a:rPr lang="en-US" altLang="ja-JP" sz="1000" dirty="0">
                <a:solidFill>
                  <a:schemeClr val="tx1"/>
                </a:solidFill>
                <a:latin typeface="ＭＳ Ｐゴシック" panose="020B0600070205080204" pitchFamily="50" charset="-128"/>
                <a:ea typeface="ＭＳ Ｐゴシック" panose="020B0600070205080204" pitchFamily="50" charset="-128"/>
              </a:rPr>
              <a:t>(Guide to the Systems Engineering Body of Knowledge) </a:t>
            </a:r>
            <a:endParaRPr lang="ja-JP" altLang="en-US" sz="1000" dirty="0">
              <a:solidFill>
                <a:schemeClr val="tx1"/>
              </a:solidFill>
              <a:latin typeface="ＭＳ Ｐゴシック" panose="020B0600070205080204" pitchFamily="50" charset="-128"/>
              <a:ea typeface="ＭＳ Ｐゴシック" panose="020B0600070205080204" pitchFamily="50" charset="-128"/>
            </a:endParaRPr>
          </a:p>
        </p:txBody>
      </p:sp>
      <p:sp>
        <p:nvSpPr>
          <p:cNvPr id="10" name="フッター プレースホルダー 3">
            <a:extLst>
              <a:ext uri="{FF2B5EF4-FFF2-40B4-BE49-F238E27FC236}">
                <a16:creationId xmlns:a16="http://schemas.microsoft.com/office/drawing/2014/main" id="{D9906BB5-6656-42D2-B71D-CBD02D77195A}"/>
              </a:ext>
            </a:extLst>
          </p:cNvPr>
          <p:cNvSpPr>
            <a:spLocks noGrp="1"/>
          </p:cNvSpPr>
          <p:nvPr>
            <p:ph type="ftr" sz="quarter" idx="11"/>
          </p:nvPr>
        </p:nvSpPr>
        <p:spPr>
          <a:xfrm>
            <a:off x="3124200" y="6526215"/>
            <a:ext cx="2895600" cy="287337"/>
          </a:xfrm>
        </p:spPr>
        <p:txBody>
          <a:bodyPr/>
          <a:lstStyle/>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2020 </a:t>
            </a:r>
            <a:r>
              <a:rPr lang="ja-JP" altLang="en-US" dirty="0">
                <a:latin typeface="ＭＳ Ｐゴシック" panose="020B0600070205080204" pitchFamily="50" charset="-128"/>
                <a:ea typeface="ＭＳ Ｐゴシック" panose="020B0600070205080204" pitchFamily="50" charset="-128"/>
              </a:rPr>
              <a:t>ＩＰＡ</a:t>
            </a:r>
          </a:p>
        </p:txBody>
      </p:sp>
      <p:sp>
        <p:nvSpPr>
          <p:cNvPr id="11" name="スライド番号プレースホルダー 4">
            <a:extLst>
              <a:ext uri="{FF2B5EF4-FFF2-40B4-BE49-F238E27FC236}">
                <a16:creationId xmlns:a16="http://schemas.microsoft.com/office/drawing/2014/main" id="{EC269C91-0E7A-43EF-B320-3A9CF4B5EBB2}"/>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ＭＳ Ｐゴシック" panose="020B0600070205080204" pitchFamily="50" charset="-128"/>
                <a:ea typeface="ＭＳ Ｐゴシック" panose="020B0600070205080204" pitchFamily="50" charset="-128"/>
              </a:rPr>
              <a:pPr/>
              <a:t>13</a:t>
            </a:fld>
            <a:endParaRPr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9821783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0"/>
              </a:schemeClr>
            </a:gs>
            <a:gs pos="1000">
              <a:schemeClr val="accent1">
                <a:lumMod val="20000"/>
                <a:lumOff val="80000"/>
              </a:schemeClr>
            </a:gs>
            <a:gs pos="3000">
              <a:schemeClr val="bg1"/>
            </a:gs>
          </a:gsLst>
          <a:lin ang="0" scaled="1"/>
        </a:gradFill>
        <a:effectLst/>
      </p:bgPr>
    </p:bg>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521056C0-4111-454D-B242-16DEF4FDB474}"/>
              </a:ext>
            </a:extLst>
          </p:cNvPr>
          <p:cNvSpPr>
            <a:spLocks noGrp="1"/>
          </p:cNvSpPr>
          <p:nvPr>
            <p:ph type="title"/>
          </p:nvPr>
        </p:nvSpPr>
        <p:spPr>
          <a:xfrm>
            <a:off x="253045" y="1239334"/>
            <a:ext cx="6256740" cy="754602"/>
          </a:xfrm>
        </p:spPr>
        <p:txBody>
          <a:bodyPr/>
          <a:lstStyle/>
          <a:p>
            <a:r>
              <a:rPr lang="en-US" altLang="ja-JP" sz="2800" dirty="0">
                <a:latin typeface="ＭＳ Ｐゴシック" panose="020B0600070205080204" pitchFamily="50" charset="-128"/>
                <a:ea typeface="ＭＳ Ｐゴシック" panose="020B0600070205080204" pitchFamily="50" charset="-128"/>
              </a:rPr>
              <a:t>【</a:t>
            </a:r>
            <a:r>
              <a:rPr lang="ja-JP" altLang="en-US" sz="2800" dirty="0">
                <a:latin typeface="ＭＳ Ｐゴシック" panose="020B0600070205080204" pitchFamily="50" charset="-128"/>
                <a:ea typeface="ＭＳ Ｐゴシック" panose="020B0600070205080204" pitchFamily="50" charset="-128"/>
              </a:rPr>
              <a:t>全体俯瞰に向けた俯瞰軸</a:t>
            </a:r>
            <a:r>
              <a:rPr lang="en-US" altLang="ja-JP" sz="2800" dirty="0">
                <a:latin typeface="ＭＳ Ｐゴシック" panose="020B0600070205080204" pitchFamily="50" charset="-128"/>
                <a:ea typeface="ＭＳ Ｐゴシック" panose="020B0600070205080204" pitchFamily="50" charset="-128"/>
              </a:rPr>
              <a:t>】</a:t>
            </a:r>
            <a:endParaRPr kumimoji="1" lang="ja-JP" altLang="en-US" sz="2800"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14</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7" name="テキスト プレースホルダー 4">
            <a:extLst>
              <a:ext uri="{FF2B5EF4-FFF2-40B4-BE49-F238E27FC236}">
                <a16:creationId xmlns:a16="http://schemas.microsoft.com/office/drawing/2014/main" id="{C287CE6F-136A-48E4-9205-02A71D5D351C}"/>
              </a:ext>
            </a:extLst>
          </p:cNvPr>
          <p:cNvSpPr txBox="1">
            <a:spLocks/>
          </p:cNvSpPr>
          <p:nvPr/>
        </p:nvSpPr>
        <p:spPr>
          <a:xfrm>
            <a:off x="853068" y="5873400"/>
            <a:ext cx="7833732" cy="9846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ＭＳ Ｐゴシック" panose="020B0600070205080204" pitchFamily="50" charset="-128"/>
                <a:ea typeface="ＭＳ Ｐゴシック" panose="020B0600070205080204" pitchFamily="50" charset="-128"/>
              </a:rPr>
              <a:t>例えば、対象システム（製品）のライフサイクル全般を考える</a:t>
            </a: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開発時、出荷後の初期設定時、利用時、休止時、更改時、破棄時</a:t>
            </a:r>
            <a:endParaRPr lang="en-US" altLang="ja-JP" dirty="0">
              <a:latin typeface="ＭＳ Ｐゴシック" panose="020B0600070205080204" pitchFamily="50" charset="-128"/>
              <a:ea typeface="ＭＳ Ｐゴシック" panose="020B0600070205080204" pitchFamily="50" charset="-128"/>
            </a:endParaRPr>
          </a:p>
          <a:p>
            <a:pPr marL="422041" lvl="1" indent="0">
              <a:buFont typeface="Arial" panose="020B0604020202020204" pitchFamily="34" charset="0"/>
              <a:buNone/>
            </a:pPr>
            <a:endParaRPr lang="en-US" altLang="ja-JP"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F6D39C56-26EC-476B-9008-0535A551838C}"/>
              </a:ext>
            </a:extLst>
          </p:cNvPr>
          <p:cNvSpPr/>
          <p:nvPr/>
        </p:nvSpPr>
        <p:spPr>
          <a:xfrm>
            <a:off x="574325" y="5227409"/>
            <a:ext cx="2067339" cy="556591"/>
          </a:xfrm>
          <a:prstGeom prst="rect">
            <a:avLst/>
          </a:prstGeom>
          <a:solidFill>
            <a:srgbClr val="C5DCB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時間軸</a:t>
            </a:r>
          </a:p>
        </p:txBody>
      </p:sp>
      <p:sp>
        <p:nvSpPr>
          <p:cNvPr id="16" name="正方形/長方形 15">
            <a:extLst>
              <a:ext uri="{FF2B5EF4-FFF2-40B4-BE49-F238E27FC236}">
                <a16:creationId xmlns:a16="http://schemas.microsoft.com/office/drawing/2014/main" id="{60C690EB-37F7-4BD6-A670-DFD2B3DEE43D}"/>
              </a:ext>
            </a:extLst>
          </p:cNvPr>
          <p:cNvSpPr/>
          <p:nvPr/>
        </p:nvSpPr>
        <p:spPr>
          <a:xfrm>
            <a:off x="574326" y="1919758"/>
            <a:ext cx="2067339" cy="556591"/>
          </a:xfrm>
          <a:prstGeom prst="rect">
            <a:avLst/>
          </a:prstGeom>
          <a:solidFill>
            <a:srgbClr val="C5DCB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空間軸</a:t>
            </a:r>
          </a:p>
        </p:txBody>
      </p:sp>
      <p:sp>
        <p:nvSpPr>
          <p:cNvPr id="17" name="正方形/長方形 16">
            <a:extLst>
              <a:ext uri="{FF2B5EF4-FFF2-40B4-BE49-F238E27FC236}">
                <a16:creationId xmlns:a16="http://schemas.microsoft.com/office/drawing/2014/main" id="{2ABC434F-0C40-4CC4-B55D-DF60D4BF3476}"/>
              </a:ext>
            </a:extLst>
          </p:cNvPr>
          <p:cNvSpPr/>
          <p:nvPr/>
        </p:nvSpPr>
        <p:spPr>
          <a:xfrm>
            <a:off x="574325" y="3825061"/>
            <a:ext cx="2067339" cy="556591"/>
          </a:xfrm>
          <a:prstGeom prst="rect">
            <a:avLst/>
          </a:prstGeom>
          <a:solidFill>
            <a:srgbClr val="C5DCB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意味軸</a:t>
            </a:r>
          </a:p>
        </p:txBody>
      </p:sp>
      <p:sp>
        <p:nvSpPr>
          <p:cNvPr id="18" name="テキスト プレースホルダー 4">
            <a:extLst>
              <a:ext uri="{FF2B5EF4-FFF2-40B4-BE49-F238E27FC236}">
                <a16:creationId xmlns:a16="http://schemas.microsoft.com/office/drawing/2014/main" id="{70E5F7FC-A4C1-4579-856B-5B4933BC6CAD}"/>
              </a:ext>
            </a:extLst>
          </p:cNvPr>
          <p:cNvSpPr txBox="1">
            <a:spLocks/>
          </p:cNvSpPr>
          <p:nvPr/>
        </p:nvSpPr>
        <p:spPr>
          <a:xfrm>
            <a:off x="853068" y="2564109"/>
            <a:ext cx="7833732" cy="12247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ＭＳ Ｐゴシック" panose="020B0600070205080204" pitchFamily="50" charset="-128"/>
                <a:ea typeface="ＭＳ Ｐゴシック" panose="020B0600070205080204" pitchFamily="50" charset="-128"/>
              </a:rPr>
              <a:t>例えば、対象システム（製品）の空間的利用環境を全て洗い出す</a:t>
            </a: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物（影響のある範囲、つながる相手、・・）、</a:t>
            </a: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場所（国、寒冷地、交通網、・・）、法律の制約　等</a:t>
            </a:r>
            <a:endParaRPr lang="en-US" altLang="ja-JP" dirty="0">
              <a:latin typeface="ＭＳ Ｐゴシック" panose="020B0600070205080204" pitchFamily="50" charset="-128"/>
              <a:ea typeface="ＭＳ Ｐゴシック" panose="020B0600070205080204" pitchFamily="50" charset="-128"/>
            </a:endParaRPr>
          </a:p>
          <a:p>
            <a:pPr marL="422041" lvl="1" indent="0">
              <a:buFont typeface="Arial" panose="020B0604020202020204" pitchFamily="34" charset="0"/>
              <a:buNone/>
            </a:pPr>
            <a:endParaRPr lang="en-US" altLang="ja-JP" sz="20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
        <p:nvSpPr>
          <p:cNvPr id="19" name="テキスト プレースホルダー 4">
            <a:extLst>
              <a:ext uri="{FF2B5EF4-FFF2-40B4-BE49-F238E27FC236}">
                <a16:creationId xmlns:a16="http://schemas.microsoft.com/office/drawing/2014/main" id="{37FBEF9A-7E3F-4F3F-A18E-C45E9C3ED0E7}"/>
              </a:ext>
            </a:extLst>
          </p:cNvPr>
          <p:cNvSpPr txBox="1">
            <a:spLocks/>
          </p:cNvSpPr>
          <p:nvPr/>
        </p:nvSpPr>
        <p:spPr>
          <a:xfrm>
            <a:off x="853068" y="4463554"/>
            <a:ext cx="7833732" cy="8543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ＭＳ Ｐゴシック" panose="020B0600070205080204" pitchFamily="50" charset="-128"/>
                <a:ea typeface="ＭＳ Ｐゴシック" panose="020B0600070205080204" pitchFamily="50" charset="-128"/>
              </a:rPr>
              <a:t>例えば、誰が何の目的で利用するかを洗い出す</a:t>
            </a: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登場人物、各立場からの利用目的、利用条件、・・・</a:t>
            </a:r>
            <a:endParaRPr lang="en-US" altLang="ja-JP"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
        <p:nvSpPr>
          <p:cNvPr id="12" name="タイトル 2">
            <a:extLst>
              <a:ext uri="{FF2B5EF4-FFF2-40B4-BE49-F238E27FC236}">
                <a16:creationId xmlns:a16="http://schemas.microsoft.com/office/drawing/2014/main" id="{7140CCB3-9978-4B79-A89C-9E331AC3C7E6}"/>
              </a:ext>
            </a:extLst>
          </p:cNvPr>
          <p:cNvSpPr txBox="1">
            <a:spLocks/>
          </p:cNvSpPr>
          <p:nvPr/>
        </p:nvSpPr>
        <p:spPr bwMode="auto">
          <a:xfrm>
            <a:off x="468313" y="7838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400" kern="0" dirty="0">
                <a:solidFill>
                  <a:schemeClr val="tx1"/>
                </a:solidFill>
                <a:latin typeface="ＭＳ Ｐゴシック" panose="020B0600070205080204" pitchFamily="50" charset="-128"/>
                <a:ea typeface="ＭＳ Ｐゴシック" panose="020B0600070205080204" pitchFamily="50" charset="-128"/>
              </a:rPr>
              <a:t>４つのポイントの実践に向けて</a:t>
            </a:r>
            <a:br>
              <a:rPr lang="en-US" altLang="ja-JP" sz="2400" kern="0" dirty="0">
                <a:solidFill>
                  <a:schemeClr val="tx1"/>
                </a:solidFill>
                <a:latin typeface="ＭＳ Ｐゴシック" panose="020B0600070205080204" pitchFamily="50" charset="-128"/>
                <a:ea typeface="ＭＳ Ｐゴシック" panose="020B0600070205080204" pitchFamily="50" charset="-128"/>
              </a:rPr>
            </a:br>
            <a:r>
              <a:rPr lang="ja-JP" altLang="en-US" sz="3200" kern="0" dirty="0">
                <a:solidFill>
                  <a:schemeClr val="tx1"/>
                </a:solidFill>
                <a:latin typeface="ＭＳ Ｐゴシック" panose="020B0600070205080204" pitchFamily="50" charset="-128"/>
                <a:ea typeface="ＭＳ Ｐゴシック" panose="020B0600070205080204" pitchFamily="50" charset="-128"/>
              </a:rPr>
              <a:t>（１）－２　全体俯瞰を実践するには</a:t>
            </a:r>
            <a:endParaRPr lang="ja-JP" altLang="en-US" kern="0" dirty="0">
              <a:solidFill>
                <a:schemeClr val="tx1"/>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CAF24413-02EC-44C4-8A90-DAB8262C1E82}"/>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Tree>
    <p:extLst>
      <p:ext uri="{BB962C8B-B14F-4D97-AF65-F5344CB8AC3E}">
        <p14:creationId xmlns:p14="http://schemas.microsoft.com/office/powerpoint/2010/main" val="283612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0"/>
              </a:schemeClr>
            </a:gs>
            <a:gs pos="1000">
              <a:schemeClr val="accent1">
                <a:lumMod val="20000"/>
                <a:lumOff val="80000"/>
              </a:schemeClr>
            </a:gs>
            <a:gs pos="3000">
              <a:schemeClr val="bg1"/>
            </a:gs>
          </a:gsLst>
          <a:lin ang="0" scaled="1"/>
        </a:gradFill>
        <a:effectLst/>
      </p:bgPr>
    </p:bg>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3EB45802-5406-458E-8CC7-25DDD1B9345C}"/>
              </a:ext>
            </a:extLst>
          </p:cNvPr>
          <p:cNvSpPr>
            <a:spLocks noGrp="1"/>
          </p:cNvSpPr>
          <p:nvPr>
            <p:ph type="title"/>
          </p:nvPr>
        </p:nvSpPr>
        <p:spPr/>
        <p:txBody>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空間軸や意味軸を考えるには</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15</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12" name="テキスト プレースホルダー 4">
            <a:extLst>
              <a:ext uri="{FF2B5EF4-FFF2-40B4-BE49-F238E27FC236}">
                <a16:creationId xmlns:a16="http://schemas.microsoft.com/office/drawing/2014/main" id="{C8A73BD2-923F-4B13-B60A-30CD431263B7}"/>
              </a:ext>
            </a:extLst>
          </p:cNvPr>
          <p:cNvSpPr txBox="1">
            <a:spLocks/>
          </p:cNvSpPr>
          <p:nvPr/>
        </p:nvSpPr>
        <p:spPr>
          <a:xfrm>
            <a:off x="660893" y="2154466"/>
            <a:ext cx="7953019" cy="893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solidFill>
                  <a:srgbClr val="FF0000"/>
                </a:solidFill>
                <a:latin typeface="ＭＳ Ｐゴシック" panose="020B0600070205080204" pitchFamily="50" charset="-128"/>
                <a:ea typeface="ＭＳ Ｐゴシック" panose="020B0600070205080204" pitchFamily="50" charset="-128"/>
              </a:rPr>
              <a:t>対象システム</a:t>
            </a:r>
            <a:r>
              <a:rPr lang="ja-JP" altLang="en-US" sz="2400" dirty="0">
                <a:latin typeface="ＭＳ Ｐゴシック" panose="020B0600070205080204" pitchFamily="50" charset="-128"/>
                <a:ea typeface="ＭＳ Ｐゴシック" panose="020B0600070205080204" pitchFamily="50" charset="-128"/>
              </a:rPr>
              <a:t>とそれを取り囲む</a:t>
            </a:r>
            <a:r>
              <a:rPr lang="ja-JP" altLang="en-US" sz="2400" b="1" dirty="0">
                <a:solidFill>
                  <a:srgbClr val="FF0000"/>
                </a:solidFill>
                <a:latin typeface="ＭＳ Ｐゴシック" panose="020B0600070205080204" pitchFamily="50" charset="-128"/>
                <a:ea typeface="ＭＳ Ｐゴシック" panose="020B0600070205080204" pitchFamily="50" charset="-128"/>
              </a:rPr>
              <a:t>環境・関係性</a:t>
            </a:r>
            <a:r>
              <a:rPr lang="ja-JP" altLang="en-US" sz="2400" dirty="0">
                <a:latin typeface="ＭＳ Ｐゴシック" panose="020B0600070205080204" pitchFamily="50" charset="-128"/>
                <a:ea typeface="ＭＳ Ｐゴシック" panose="020B0600070205080204" pitchFamily="50" charset="-128"/>
              </a:rPr>
              <a:t>を洗い出す</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　　⇒考慮すべき事項への気づき</a:t>
            </a:r>
            <a:endParaRPr lang="en-US" altLang="ja-JP" sz="2400" dirty="0">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65BE91AD-3956-4D4C-976D-6AE7EB246D78}"/>
              </a:ext>
            </a:extLst>
          </p:cNvPr>
          <p:cNvSpPr/>
          <p:nvPr/>
        </p:nvSpPr>
        <p:spPr>
          <a:xfrm>
            <a:off x="468313" y="1488722"/>
            <a:ext cx="5128592" cy="538861"/>
          </a:xfrm>
          <a:prstGeom prst="rect">
            <a:avLst/>
          </a:prstGeom>
          <a:solidFill>
            <a:srgbClr val="EEB8E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コンテキスト図を書いてみよう！</a:t>
            </a:r>
          </a:p>
        </p:txBody>
      </p:sp>
      <p:sp>
        <p:nvSpPr>
          <p:cNvPr id="4" name="楕円 3">
            <a:extLst>
              <a:ext uri="{FF2B5EF4-FFF2-40B4-BE49-F238E27FC236}">
                <a16:creationId xmlns:a16="http://schemas.microsoft.com/office/drawing/2014/main" id="{ABF3BC81-8110-4E70-8E06-47116554D31B}"/>
              </a:ext>
            </a:extLst>
          </p:cNvPr>
          <p:cNvSpPr/>
          <p:nvPr/>
        </p:nvSpPr>
        <p:spPr>
          <a:xfrm>
            <a:off x="2388582" y="4076927"/>
            <a:ext cx="2389879" cy="1033670"/>
          </a:xfrm>
          <a:prstGeom prst="ellipse">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対象システム</a:t>
            </a:r>
          </a:p>
        </p:txBody>
      </p:sp>
      <p:sp>
        <p:nvSpPr>
          <p:cNvPr id="6" name="楕円 5">
            <a:extLst>
              <a:ext uri="{FF2B5EF4-FFF2-40B4-BE49-F238E27FC236}">
                <a16:creationId xmlns:a16="http://schemas.microsoft.com/office/drawing/2014/main" id="{EAE521BE-1D5B-40B7-9781-1C3BB1A789B8}"/>
              </a:ext>
            </a:extLst>
          </p:cNvPr>
          <p:cNvSpPr/>
          <p:nvPr/>
        </p:nvSpPr>
        <p:spPr>
          <a:xfrm>
            <a:off x="2462765" y="3065021"/>
            <a:ext cx="1139687" cy="901148"/>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人</a:t>
            </a:r>
          </a:p>
        </p:txBody>
      </p:sp>
      <p:sp>
        <p:nvSpPr>
          <p:cNvPr id="14" name="楕円 13">
            <a:extLst>
              <a:ext uri="{FF2B5EF4-FFF2-40B4-BE49-F238E27FC236}">
                <a16:creationId xmlns:a16="http://schemas.microsoft.com/office/drawing/2014/main" id="{8664C85F-6498-4073-A523-AF9C739E4A87}"/>
              </a:ext>
            </a:extLst>
          </p:cNvPr>
          <p:cNvSpPr/>
          <p:nvPr/>
        </p:nvSpPr>
        <p:spPr>
          <a:xfrm>
            <a:off x="1669777" y="5110597"/>
            <a:ext cx="1139687" cy="901148"/>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a:t>
            </a:r>
          </a:p>
        </p:txBody>
      </p:sp>
      <p:sp>
        <p:nvSpPr>
          <p:cNvPr id="16" name="楕円 15">
            <a:extLst>
              <a:ext uri="{FF2B5EF4-FFF2-40B4-BE49-F238E27FC236}">
                <a16:creationId xmlns:a16="http://schemas.microsoft.com/office/drawing/2014/main" id="{0C20F6ED-D033-497D-B044-9ECCE569B817}"/>
              </a:ext>
            </a:extLst>
          </p:cNvPr>
          <p:cNvSpPr/>
          <p:nvPr/>
        </p:nvSpPr>
        <p:spPr>
          <a:xfrm>
            <a:off x="5027061" y="4143188"/>
            <a:ext cx="1139686" cy="901148"/>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法律</a:t>
            </a:r>
          </a:p>
        </p:txBody>
      </p:sp>
      <p:sp>
        <p:nvSpPr>
          <p:cNvPr id="17" name="楕円 16">
            <a:extLst>
              <a:ext uri="{FF2B5EF4-FFF2-40B4-BE49-F238E27FC236}">
                <a16:creationId xmlns:a16="http://schemas.microsoft.com/office/drawing/2014/main" id="{D0632879-C043-47CC-8E90-2E92BD36F1E3}"/>
              </a:ext>
            </a:extLst>
          </p:cNvPr>
          <p:cNvSpPr/>
          <p:nvPr/>
        </p:nvSpPr>
        <p:spPr>
          <a:xfrm>
            <a:off x="4067558" y="3175779"/>
            <a:ext cx="1139687" cy="901148"/>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場所</a:t>
            </a:r>
          </a:p>
        </p:txBody>
      </p:sp>
      <p:sp>
        <p:nvSpPr>
          <p:cNvPr id="18" name="楕円 17">
            <a:extLst>
              <a:ext uri="{FF2B5EF4-FFF2-40B4-BE49-F238E27FC236}">
                <a16:creationId xmlns:a16="http://schemas.microsoft.com/office/drawing/2014/main" id="{1D56671B-40E7-46F9-BD48-FDBC67B2D7C5}"/>
              </a:ext>
            </a:extLst>
          </p:cNvPr>
          <p:cNvSpPr/>
          <p:nvPr/>
        </p:nvSpPr>
        <p:spPr>
          <a:xfrm>
            <a:off x="1061387" y="3692614"/>
            <a:ext cx="1139687" cy="901148"/>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物</a:t>
            </a:r>
          </a:p>
        </p:txBody>
      </p:sp>
      <p:sp>
        <p:nvSpPr>
          <p:cNvPr id="19" name="テキスト プレースホルダー 4">
            <a:extLst>
              <a:ext uri="{FF2B5EF4-FFF2-40B4-BE49-F238E27FC236}">
                <a16:creationId xmlns:a16="http://schemas.microsoft.com/office/drawing/2014/main" id="{7C80659E-C2EB-4E9F-B026-0145663BDD3C}"/>
              </a:ext>
            </a:extLst>
          </p:cNvPr>
          <p:cNvSpPr txBox="1">
            <a:spLocks/>
          </p:cNvSpPr>
          <p:nvPr/>
        </p:nvSpPr>
        <p:spPr>
          <a:xfrm>
            <a:off x="3083059" y="5498754"/>
            <a:ext cx="1968997" cy="5129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ＭＳ Ｐゴシック" panose="020B0600070205080204" pitchFamily="50" charset="-128"/>
                <a:ea typeface="ＭＳ Ｐゴシック" panose="020B0600070205080204" pitchFamily="50" charset="-128"/>
              </a:rPr>
              <a:t>・・・・・</a:t>
            </a:r>
            <a:endParaRPr lang="en-US" altLang="ja-JP" sz="2400" dirty="0">
              <a:latin typeface="ＭＳ Ｐゴシック" panose="020B0600070205080204" pitchFamily="50" charset="-128"/>
              <a:ea typeface="ＭＳ Ｐゴシック" panose="020B0600070205080204" pitchFamily="50" charset="-128"/>
            </a:endParaRPr>
          </a:p>
        </p:txBody>
      </p:sp>
      <p:cxnSp>
        <p:nvCxnSpPr>
          <p:cNvPr id="20" name="直線矢印コネクタ 19">
            <a:extLst>
              <a:ext uri="{FF2B5EF4-FFF2-40B4-BE49-F238E27FC236}">
                <a16:creationId xmlns:a16="http://schemas.microsoft.com/office/drawing/2014/main" id="{64E17F78-6A35-49E6-833F-43428EF37230}"/>
              </a:ext>
            </a:extLst>
          </p:cNvPr>
          <p:cNvCxnSpPr>
            <a:cxnSpLocks/>
          </p:cNvCxnSpPr>
          <p:nvPr/>
        </p:nvCxnSpPr>
        <p:spPr>
          <a:xfrm flipH="1" flipV="1">
            <a:off x="2928731" y="3803374"/>
            <a:ext cx="154328" cy="4638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51709B8-4F09-42A8-AE8B-31769E90BB51}"/>
              </a:ext>
            </a:extLst>
          </p:cNvPr>
          <p:cNvCxnSpPr>
            <a:cxnSpLocks/>
          </p:cNvCxnSpPr>
          <p:nvPr/>
        </p:nvCxnSpPr>
        <p:spPr>
          <a:xfrm>
            <a:off x="3180522" y="3803374"/>
            <a:ext cx="106017" cy="4638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プレースホルダー 4">
            <a:extLst>
              <a:ext uri="{FF2B5EF4-FFF2-40B4-BE49-F238E27FC236}">
                <a16:creationId xmlns:a16="http://schemas.microsoft.com/office/drawing/2014/main" id="{4EBF30E7-DCF0-4C48-9AB9-B0C8B9D495B7}"/>
              </a:ext>
            </a:extLst>
          </p:cNvPr>
          <p:cNvSpPr txBox="1">
            <a:spLocks/>
          </p:cNvSpPr>
          <p:nvPr/>
        </p:nvSpPr>
        <p:spPr>
          <a:xfrm>
            <a:off x="6166747" y="3167284"/>
            <a:ext cx="1930331" cy="42405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400" dirty="0">
                <a:latin typeface="ＭＳ Ｐゴシック" panose="020B0600070205080204" pitchFamily="50" charset="-128"/>
                <a:ea typeface="ＭＳ Ｐゴシック" panose="020B0600070205080204" pitchFamily="50" charset="-128"/>
              </a:rPr>
              <a:t>【</a:t>
            </a:r>
            <a:r>
              <a:rPr lang="ja-JP" altLang="en-US" sz="2400" dirty="0">
                <a:latin typeface="ＭＳ Ｐゴシック" panose="020B0600070205080204" pitchFamily="50" charset="-128"/>
                <a:ea typeface="ＭＳ Ｐゴシック" panose="020B0600070205080204" pitchFamily="50" charset="-128"/>
              </a:rPr>
              <a:t>関係性の例</a:t>
            </a:r>
            <a:r>
              <a:rPr lang="en-US" altLang="ja-JP" sz="2400" dirty="0">
                <a:latin typeface="ＭＳ Ｐゴシック" panose="020B0600070205080204" pitchFamily="50" charset="-128"/>
                <a:ea typeface="ＭＳ Ｐゴシック" panose="020B0600070205080204" pitchFamily="50" charset="-128"/>
              </a:rPr>
              <a:t>】</a:t>
            </a:r>
          </a:p>
        </p:txBody>
      </p:sp>
      <p:cxnSp>
        <p:nvCxnSpPr>
          <p:cNvPr id="29" name="直線矢印コネクタ 28">
            <a:extLst>
              <a:ext uri="{FF2B5EF4-FFF2-40B4-BE49-F238E27FC236}">
                <a16:creationId xmlns:a16="http://schemas.microsoft.com/office/drawing/2014/main" id="{1CBFF3BA-71FC-47DC-8181-D4B07EEDE00A}"/>
              </a:ext>
            </a:extLst>
          </p:cNvPr>
          <p:cNvCxnSpPr>
            <a:cxnSpLocks/>
          </p:cNvCxnSpPr>
          <p:nvPr/>
        </p:nvCxnSpPr>
        <p:spPr>
          <a:xfrm flipH="1" flipV="1">
            <a:off x="8008190" y="3078515"/>
            <a:ext cx="154328" cy="4638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2BA3BFFB-2ED0-4857-9DF0-8666F23E21F3}"/>
              </a:ext>
            </a:extLst>
          </p:cNvPr>
          <p:cNvCxnSpPr>
            <a:cxnSpLocks/>
          </p:cNvCxnSpPr>
          <p:nvPr/>
        </p:nvCxnSpPr>
        <p:spPr>
          <a:xfrm>
            <a:off x="8227958" y="3065021"/>
            <a:ext cx="173091" cy="4908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プレースホルダー 4">
            <a:extLst>
              <a:ext uri="{FF2B5EF4-FFF2-40B4-BE49-F238E27FC236}">
                <a16:creationId xmlns:a16="http://schemas.microsoft.com/office/drawing/2014/main" id="{66E41249-A09F-49ED-9334-AEE2A9ADD3F6}"/>
              </a:ext>
            </a:extLst>
          </p:cNvPr>
          <p:cNvSpPr txBox="1">
            <a:spLocks/>
          </p:cNvSpPr>
          <p:nvPr/>
        </p:nvSpPr>
        <p:spPr>
          <a:xfrm>
            <a:off x="6470718" y="3679376"/>
            <a:ext cx="2143194" cy="280261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dirty="0">
                <a:latin typeface="ＭＳ Ｐゴシック" panose="020B0600070205080204" pitchFamily="50" charset="-128"/>
                <a:ea typeface="ＭＳ Ｐゴシック" panose="020B0600070205080204" pitchFamily="50" charset="-128"/>
              </a:rPr>
              <a:t>○人の行う操作</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○人に表示する</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メッセージ</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○センサへのデータ取得指示</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○センサからの</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取得データ送信</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p:txBody>
      </p:sp>
      <p:cxnSp>
        <p:nvCxnSpPr>
          <p:cNvPr id="36" name="直線矢印コネクタ 35">
            <a:extLst>
              <a:ext uri="{FF2B5EF4-FFF2-40B4-BE49-F238E27FC236}">
                <a16:creationId xmlns:a16="http://schemas.microsoft.com/office/drawing/2014/main" id="{D788CFF8-1B04-41CE-9EFD-8039A17DB930}"/>
              </a:ext>
            </a:extLst>
          </p:cNvPr>
          <p:cNvCxnSpPr>
            <a:cxnSpLocks/>
          </p:cNvCxnSpPr>
          <p:nvPr/>
        </p:nvCxnSpPr>
        <p:spPr>
          <a:xfrm>
            <a:off x="2082525" y="4172064"/>
            <a:ext cx="530293" cy="3933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463486EB-6214-434F-AD83-DD5655AEFBB2}"/>
              </a:ext>
            </a:extLst>
          </p:cNvPr>
          <p:cNvCxnSpPr>
            <a:cxnSpLocks/>
          </p:cNvCxnSpPr>
          <p:nvPr/>
        </p:nvCxnSpPr>
        <p:spPr>
          <a:xfrm flipH="1" flipV="1">
            <a:off x="1985654" y="4267200"/>
            <a:ext cx="542830" cy="3776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FF4AAC5D-3F16-4B44-B30C-21504A31F5C0}"/>
              </a:ext>
            </a:extLst>
          </p:cNvPr>
          <p:cNvCxnSpPr>
            <a:cxnSpLocks/>
          </p:cNvCxnSpPr>
          <p:nvPr/>
        </p:nvCxnSpPr>
        <p:spPr>
          <a:xfrm flipH="1">
            <a:off x="4190685" y="3962399"/>
            <a:ext cx="269950" cy="41270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34163556-6283-45A9-A37F-E491A52BDA8F}"/>
              </a:ext>
            </a:extLst>
          </p:cNvPr>
          <p:cNvCxnSpPr>
            <a:cxnSpLocks/>
          </p:cNvCxnSpPr>
          <p:nvPr/>
        </p:nvCxnSpPr>
        <p:spPr>
          <a:xfrm flipV="1">
            <a:off x="4394165" y="3949147"/>
            <a:ext cx="280168" cy="4449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B0EFCD0B-5804-489A-9223-A6062D46B6BF}"/>
              </a:ext>
            </a:extLst>
          </p:cNvPr>
          <p:cNvCxnSpPr>
            <a:cxnSpLocks/>
          </p:cNvCxnSpPr>
          <p:nvPr/>
        </p:nvCxnSpPr>
        <p:spPr>
          <a:xfrm flipH="1">
            <a:off x="4625968" y="4667635"/>
            <a:ext cx="58127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CBC495B2-2109-4C0B-AF43-08EEF0A64C18}"/>
              </a:ext>
            </a:extLst>
          </p:cNvPr>
          <p:cNvCxnSpPr>
            <a:cxnSpLocks/>
          </p:cNvCxnSpPr>
          <p:nvPr/>
        </p:nvCxnSpPr>
        <p:spPr>
          <a:xfrm>
            <a:off x="4645525" y="4531345"/>
            <a:ext cx="56172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582C7488-645D-48FB-B97E-9A72B8D63FE0}"/>
              </a:ext>
            </a:extLst>
          </p:cNvPr>
          <p:cNvCxnSpPr>
            <a:cxnSpLocks/>
          </p:cNvCxnSpPr>
          <p:nvPr/>
        </p:nvCxnSpPr>
        <p:spPr>
          <a:xfrm flipV="1">
            <a:off x="2458533" y="4783548"/>
            <a:ext cx="466486" cy="47850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7D6FA9B-BEB3-466C-9736-E1E7EFADD846}"/>
              </a:ext>
            </a:extLst>
          </p:cNvPr>
          <p:cNvCxnSpPr>
            <a:cxnSpLocks/>
          </p:cNvCxnSpPr>
          <p:nvPr/>
        </p:nvCxnSpPr>
        <p:spPr>
          <a:xfrm flipH="1">
            <a:off x="2528484" y="4892423"/>
            <a:ext cx="504124" cy="49884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フッター プレースホルダー 6">
            <a:extLst>
              <a:ext uri="{FF2B5EF4-FFF2-40B4-BE49-F238E27FC236}">
                <a16:creationId xmlns:a16="http://schemas.microsoft.com/office/drawing/2014/main" id="{915B777D-962F-4857-9654-345A96674FC0}"/>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31" name="テキスト ボックス 30">
            <a:extLst>
              <a:ext uri="{FF2B5EF4-FFF2-40B4-BE49-F238E27FC236}">
                <a16:creationId xmlns:a16="http://schemas.microsoft.com/office/drawing/2014/main" id="{60DAACD9-CAF0-49D3-94B4-0716091C91E6}"/>
              </a:ext>
            </a:extLst>
          </p:cNvPr>
          <p:cNvSpPr txBox="1"/>
          <p:nvPr/>
        </p:nvSpPr>
        <p:spPr>
          <a:xfrm>
            <a:off x="660893" y="6156883"/>
            <a:ext cx="525336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ja-JP" altLang="en-US" dirty="0">
                <a:latin typeface="HGPｺﾞｼｯｸE" panose="020B0900000000000000" pitchFamily="50" charset="-128"/>
                <a:ea typeface="HGPｺﾞｼｯｸE" panose="020B0900000000000000" pitchFamily="50" charset="-128"/>
              </a:rPr>
              <a:t>対象システムの実装に踏み込む前に、外堀を埋める</a:t>
            </a:r>
          </a:p>
        </p:txBody>
      </p:sp>
    </p:spTree>
    <p:extLst>
      <p:ext uri="{BB962C8B-B14F-4D97-AF65-F5344CB8AC3E}">
        <p14:creationId xmlns:p14="http://schemas.microsoft.com/office/powerpoint/2010/main" val="3370407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0BF3A991-3A17-456A-B3D6-F8B5E36DB721}"/>
              </a:ext>
            </a:extLst>
          </p:cNvPr>
          <p:cNvSpPr>
            <a:spLocks noGrp="1"/>
          </p:cNvSpPr>
          <p:nvPr>
            <p:ph type="title"/>
          </p:nvPr>
        </p:nvSpPr>
        <p:spPr/>
        <p:txBody>
          <a:bodyPr/>
          <a:lstStyle/>
          <a:p>
            <a:r>
              <a:rPr lang="ja-JP" altLang="en-US" sz="2800" dirty="0">
                <a:solidFill>
                  <a:schemeClr val="tx1"/>
                </a:solidFill>
                <a:latin typeface="+mn-ea"/>
                <a:ea typeface="+mn-ea"/>
              </a:rPr>
              <a:t>例えば、つながる物に変化が生じたら</a:t>
            </a:r>
            <a:endParaRPr kumimoji="1" lang="ja-JP" altLang="en-US" sz="2800" dirty="0">
              <a:solidFill>
                <a:schemeClr val="tx1"/>
              </a:solidFill>
              <a:latin typeface="+mn-ea"/>
              <a:ea typeface="+mn-ea"/>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mn-ea"/>
                <a:ea typeface="+mn-ea"/>
              </a:rPr>
              <a:t>16</a:t>
            </a:fld>
            <a:endParaRPr kumimoji="1" lang="ja-JP" altLang="en-US" dirty="0">
              <a:latin typeface="+mn-ea"/>
              <a:ea typeface="+mn-ea"/>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7932736"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p>
        </p:txBody>
      </p:sp>
      <p:sp>
        <p:nvSpPr>
          <p:cNvPr id="12" name="テキスト プレースホルダー 4">
            <a:extLst>
              <a:ext uri="{FF2B5EF4-FFF2-40B4-BE49-F238E27FC236}">
                <a16:creationId xmlns:a16="http://schemas.microsoft.com/office/drawing/2014/main" id="{C8A73BD2-923F-4B13-B60A-30CD431263B7}"/>
              </a:ext>
            </a:extLst>
          </p:cNvPr>
          <p:cNvSpPr txBox="1">
            <a:spLocks/>
          </p:cNvSpPr>
          <p:nvPr/>
        </p:nvSpPr>
        <p:spPr>
          <a:xfrm>
            <a:off x="801951" y="2062401"/>
            <a:ext cx="7953019" cy="893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endParaRPr lang="en-US" altLang="ja-JP" sz="2400" dirty="0">
              <a:latin typeface="+mn-ea"/>
              <a:ea typeface="+mn-ea"/>
            </a:endParaRPr>
          </a:p>
        </p:txBody>
      </p:sp>
      <p:sp>
        <p:nvSpPr>
          <p:cNvPr id="4" name="楕円 3">
            <a:extLst>
              <a:ext uri="{FF2B5EF4-FFF2-40B4-BE49-F238E27FC236}">
                <a16:creationId xmlns:a16="http://schemas.microsoft.com/office/drawing/2014/main" id="{ABF3BC81-8110-4E70-8E06-47116554D31B}"/>
              </a:ext>
            </a:extLst>
          </p:cNvPr>
          <p:cNvSpPr/>
          <p:nvPr/>
        </p:nvSpPr>
        <p:spPr>
          <a:xfrm>
            <a:off x="6166747" y="2089524"/>
            <a:ext cx="2389879" cy="1033670"/>
          </a:xfrm>
          <a:prstGeom prst="ellipse">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mn-ea"/>
              </a:rPr>
              <a:t>対象システム</a:t>
            </a:r>
          </a:p>
        </p:txBody>
      </p:sp>
      <p:sp>
        <p:nvSpPr>
          <p:cNvPr id="18" name="楕円 17">
            <a:extLst>
              <a:ext uri="{FF2B5EF4-FFF2-40B4-BE49-F238E27FC236}">
                <a16:creationId xmlns:a16="http://schemas.microsoft.com/office/drawing/2014/main" id="{1D56671B-40E7-46F9-BD48-FDBC67B2D7C5}"/>
              </a:ext>
            </a:extLst>
          </p:cNvPr>
          <p:cNvSpPr/>
          <p:nvPr/>
        </p:nvSpPr>
        <p:spPr>
          <a:xfrm>
            <a:off x="5209803" y="1345383"/>
            <a:ext cx="1139687" cy="901148"/>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物</a:t>
            </a:r>
          </a:p>
        </p:txBody>
      </p:sp>
      <p:sp>
        <p:nvSpPr>
          <p:cNvPr id="28" name="テキスト プレースホルダー 4">
            <a:extLst>
              <a:ext uri="{FF2B5EF4-FFF2-40B4-BE49-F238E27FC236}">
                <a16:creationId xmlns:a16="http://schemas.microsoft.com/office/drawing/2014/main" id="{4EBF30E7-DCF0-4C48-9AB9-B0C8B9D495B7}"/>
              </a:ext>
            </a:extLst>
          </p:cNvPr>
          <p:cNvSpPr txBox="1">
            <a:spLocks/>
          </p:cNvSpPr>
          <p:nvPr/>
        </p:nvSpPr>
        <p:spPr>
          <a:xfrm>
            <a:off x="1781390" y="4147316"/>
            <a:ext cx="7144976" cy="131752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mn-ea"/>
                <a:ea typeface="+mn-ea"/>
              </a:rPr>
              <a:t>・自動運転車が暴走したらどうしよう</a:t>
            </a:r>
            <a:endParaRPr lang="en-US" altLang="ja-JP" sz="2400" dirty="0">
              <a:latin typeface="+mn-ea"/>
              <a:ea typeface="+mn-ea"/>
            </a:endParaRPr>
          </a:p>
          <a:p>
            <a:pPr marL="0" indent="0">
              <a:buNone/>
            </a:pPr>
            <a:r>
              <a:rPr lang="ja-JP" altLang="en-US" sz="2400" dirty="0">
                <a:latin typeface="+mn-ea"/>
                <a:ea typeface="+mn-ea"/>
              </a:rPr>
              <a:t>・冷蔵庫が壊れたら何か対象システムに影響が？</a:t>
            </a:r>
            <a:endParaRPr lang="en-US" altLang="ja-JP" sz="2400" dirty="0">
              <a:latin typeface="+mn-ea"/>
              <a:ea typeface="+mn-ea"/>
            </a:endParaRPr>
          </a:p>
          <a:p>
            <a:pPr marL="0" indent="0">
              <a:buNone/>
            </a:pPr>
            <a:r>
              <a:rPr lang="ja-JP" altLang="en-US" sz="2400" dirty="0">
                <a:latin typeface="+mn-ea"/>
                <a:ea typeface="+mn-ea"/>
              </a:rPr>
              <a:t>・セキュリティも考えなきゃ</a:t>
            </a:r>
            <a:endParaRPr lang="en-US" altLang="ja-JP" sz="2400" dirty="0">
              <a:latin typeface="+mn-ea"/>
              <a:ea typeface="+mn-ea"/>
            </a:endParaRPr>
          </a:p>
        </p:txBody>
      </p:sp>
      <p:sp>
        <p:nvSpPr>
          <p:cNvPr id="35" name="テキスト プレースホルダー 4">
            <a:extLst>
              <a:ext uri="{FF2B5EF4-FFF2-40B4-BE49-F238E27FC236}">
                <a16:creationId xmlns:a16="http://schemas.microsoft.com/office/drawing/2014/main" id="{66E41249-A09F-49ED-9334-AEE2A9ADD3F6}"/>
              </a:ext>
            </a:extLst>
          </p:cNvPr>
          <p:cNvSpPr txBox="1">
            <a:spLocks/>
          </p:cNvSpPr>
          <p:nvPr/>
        </p:nvSpPr>
        <p:spPr>
          <a:xfrm>
            <a:off x="943574" y="1983311"/>
            <a:ext cx="4410304" cy="8484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n-ea"/>
                <a:ea typeface="+mn-ea"/>
              </a:rPr>
              <a:t>スマホ、センサ、課金システム、</a:t>
            </a:r>
            <a:endParaRPr lang="en-US" altLang="ja-JP" dirty="0">
              <a:latin typeface="+mn-ea"/>
              <a:ea typeface="+mn-ea"/>
            </a:endParaRPr>
          </a:p>
          <a:p>
            <a:pPr marL="0" indent="0">
              <a:buNone/>
            </a:pPr>
            <a:r>
              <a:rPr lang="ja-JP" altLang="en-US" dirty="0">
                <a:latin typeface="+mn-ea"/>
                <a:ea typeface="+mn-ea"/>
              </a:rPr>
              <a:t>エンドユーザ端末、テレビ</a:t>
            </a:r>
            <a:endParaRPr lang="en-US" altLang="ja-JP" dirty="0">
              <a:latin typeface="+mn-ea"/>
              <a:ea typeface="+mn-ea"/>
            </a:endParaRPr>
          </a:p>
          <a:p>
            <a:pPr marL="0" indent="0">
              <a:buNone/>
            </a:pPr>
            <a:endParaRPr lang="en-US" altLang="ja-JP" sz="1800" dirty="0">
              <a:latin typeface="+mn-ea"/>
              <a:ea typeface="+mn-ea"/>
            </a:endParaRPr>
          </a:p>
        </p:txBody>
      </p:sp>
      <p:cxnSp>
        <p:nvCxnSpPr>
          <p:cNvPr id="36" name="直線矢印コネクタ 35">
            <a:extLst>
              <a:ext uri="{FF2B5EF4-FFF2-40B4-BE49-F238E27FC236}">
                <a16:creationId xmlns:a16="http://schemas.microsoft.com/office/drawing/2014/main" id="{D788CFF8-1B04-41CE-9EFD-8039A17DB930}"/>
              </a:ext>
            </a:extLst>
          </p:cNvPr>
          <p:cNvCxnSpPr>
            <a:cxnSpLocks/>
          </p:cNvCxnSpPr>
          <p:nvPr/>
        </p:nvCxnSpPr>
        <p:spPr>
          <a:xfrm>
            <a:off x="6004490" y="2049876"/>
            <a:ext cx="530293" cy="3933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463486EB-6214-434F-AD83-DD5655AEFBB2}"/>
              </a:ext>
            </a:extLst>
          </p:cNvPr>
          <p:cNvCxnSpPr>
            <a:cxnSpLocks/>
          </p:cNvCxnSpPr>
          <p:nvPr/>
        </p:nvCxnSpPr>
        <p:spPr>
          <a:xfrm flipH="1" flipV="1">
            <a:off x="6177247" y="1907293"/>
            <a:ext cx="542830" cy="3776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正方形/長方形 2">
            <a:extLst>
              <a:ext uri="{FF2B5EF4-FFF2-40B4-BE49-F238E27FC236}">
                <a16:creationId xmlns:a16="http://schemas.microsoft.com/office/drawing/2014/main" id="{3486D374-AD79-47EA-BA7C-44255A96D743}"/>
              </a:ext>
            </a:extLst>
          </p:cNvPr>
          <p:cNvSpPr/>
          <p:nvPr/>
        </p:nvSpPr>
        <p:spPr>
          <a:xfrm>
            <a:off x="660893" y="1351722"/>
            <a:ext cx="4117568" cy="516835"/>
          </a:xfrm>
          <a:prstGeom prst="rect">
            <a:avLst/>
          </a:prstGeom>
          <a:solidFill>
            <a:srgbClr val="DAE3F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mn-ea"/>
              </a:rPr>
              <a:t>これまでつながっていた物は</a:t>
            </a:r>
          </a:p>
        </p:txBody>
      </p:sp>
      <p:sp>
        <p:nvSpPr>
          <p:cNvPr id="31" name="正方形/長方形 30">
            <a:extLst>
              <a:ext uri="{FF2B5EF4-FFF2-40B4-BE49-F238E27FC236}">
                <a16:creationId xmlns:a16="http://schemas.microsoft.com/office/drawing/2014/main" id="{1E6EBD8F-7CB9-4D1D-8E87-7F82948D848F}"/>
              </a:ext>
            </a:extLst>
          </p:cNvPr>
          <p:cNvSpPr/>
          <p:nvPr/>
        </p:nvSpPr>
        <p:spPr>
          <a:xfrm>
            <a:off x="660893" y="5607512"/>
            <a:ext cx="8094077" cy="426780"/>
          </a:xfrm>
          <a:prstGeom prst="rect">
            <a:avLst/>
          </a:prstGeom>
          <a:solidFill>
            <a:srgbClr val="F8CB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mn-ea"/>
              </a:rPr>
              <a:t>このように考えを巡らすことが、気づきや考え漏れ防止に</a:t>
            </a:r>
          </a:p>
        </p:txBody>
      </p:sp>
      <p:sp>
        <p:nvSpPr>
          <p:cNvPr id="14" name="正方形/長方形 13">
            <a:extLst>
              <a:ext uri="{FF2B5EF4-FFF2-40B4-BE49-F238E27FC236}">
                <a16:creationId xmlns:a16="http://schemas.microsoft.com/office/drawing/2014/main" id="{FC4AF872-AC11-44BA-B0FB-0528D0FF3541}"/>
              </a:ext>
            </a:extLst>
          </p:cNvPr>
          <p:cNvSpPr/>
          <p:nvPr/>
        </p:nvSpPr>
        <p:spPr>
          <a:xfrm>
            <a:off x="660893" y="2922736"/>
            <a:ext cx="4117568" cy="516835"/>
          </a:xfrm>
          <a:prstGeom prst="rect">
            <a:avLst/>
          </a:prstGeom>
          <a:solidFill>
            <a:srgbClr val="DAE3F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mn-ea"/>
              </a:rPr>
              <a:t>つながる物が追加されたら</a:t>
            </a:r>
          </a:p>
        </p:txBody>
      </p:sp>
      <p:sp>
        <p:nvSpPr>
          <p:cNvPr id="15" name="テキスト プレースホルダー 4">
            <a:extLst>
              <a:ext uri="{FF2B5EF4-FFF2-40B4-BE49-F238E27FC236}">
                <a16:creationId xmlns:a16="http://schemas.microsoft.com/office/drawing/2014/main" id="{C3F61A22-080E-4D5D-AFB2-76DB192B0E15}"/>
              </a:ext>
            </a:extLst>
          </p:cNvPr>
          <p:cNvSpPr txBox="1">
            <a:spLocks/>
          </p:cNvSpPr>
          <p:nvPr/>
        </p:nvSpPr>
        <p:spPr>
          <a:xfrm>
            <a:off x="943574" y="3604505"/>
            <a:ext cx="3017945" cy="4267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n-ea"/>
                <a:ea typeface="+mn-ea"/>
              </a:rPr>
              <a:t>＋自動運転車、＋冷蔵庫</a:t>
            </a:r>
            <a:endParaRPr lang="en-US" altLang="ja-JP" dirty="0">
              <a:latin typeface="+mn-ea"/>
              <a:ea typeface="+mn-ea"/>
            </a:endParaRPr>
          </a:p>
        </p:txBody>
      </p:sp>
      <p:sp>
        <p:nvSpPr>
          <p:cNvPr id="2" name="矢印: 右 1">
            <a:extLst>
              <a:ext uri="{FF2B5EF4-FFF2-40B4-BE49-F238E27FC236}">
                <a16:creationId xmlns:a16="http://schemas.microsoft.com/office/drawing/2014/main" id="{68065CE4-77B6-417F-B890-14E994DCCE17}"/>
              </a:ext>
            </a:extLst>
          </p:cNvPr>
          <p:cNvSpPr/>
          <p:nvPr/>
        </p:nvSpPr>
        <p:spPr>
          <a:xfrm>
            <a:off x="1305193" y="4396032"/>
            <a:ext cx="390793" cy="594740"/>
          </a:xfrm>
          <a:prstGeom prst="rightArrow">
            <a:avLst/>
          </a:prstGeom>
          <a:solidFill>
            <a:srgbClr val="D7A1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9" name="テキスト ボックス 18">
            <a:extLst>
              <a:ext uri="{FF2B5EF4-FFF2-40B4-BE49-F238E27FC236}">
                <a16:creationId xmlns:a16="http://schemas.microsoft.com/office/drawing/2014/main" id="{CB685502-2648-439B-A6B2-4BB23E2722D0}"/>
              </a:ext>
            </a:extLst>
          </p:cNvPr>
          <p:cNvSpPr txBox="1"/>
          <p:nvPr/>
        </p:nvSpPr>
        <p:spPr>
          <a:xfrm>
            <a:off x="3961519" y="5978428"/>
            <a:ext cx="4101826" cy="519351"/>
          </a:xfrm>
          <a:prstGeom prst="ellipse">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kumimoji="1" lang="ja-JP" altLang="en-US" dirty="0">
                <a:latin typeface="HGPｺﾞｼｯｸE" panose="020B0900000000000000" pitchFamily="50" charset="-128"/>
                <a:ea typeface="HGPｺﾞｼｯｸE" panose="020B0900000000000000" pitchFamily="50" charset="-128"/>
              </a:rPr>
              <a:t>先入観や思い込みに注意</a:t>
            </a:r>
          </a:p>
        </p:txBody>
      </p:sp>
      <p:sp>
        <p:nvSpPr>
          <p:cNvPr id="20" name="フッター プレースホルダー 6">
            <a:extLst>
              <a:ext uri="{FF2B5EF4-FFF2-40B4-BE49-F238E27FC236}">
                <a16:creationId xmlns:a16="http://schemas.microsoft.com/office/drawing/2014/main" id="{C47F5878-BA2E-44D1-B6B8-D626C1D4AC2A}"/>
              </a:ext>
            </a:extLst>
          </p:cNvPr>
          <p:cNvSpPr>
            <a:spLocks noGrp="1"/>
          </p:cNvSpPr>
          <p:nvPr>
            <p:ph type="ftr" sz="quarter" idx="11"/>
          </p:nvPr>
        </p:nvSpPr>
        <p:spPr>
          <a:xfrm>
            <a:off x="3124200" y="6526215"/>
            <a:ext cx="2895600" cy="287337"/>
          </a:xfrm>
        </p:spPr>
        <p:txBody>
          <a:bodyPr/>
          <a:lstStyle/>
          <a:p>
            <a:r>
              <a:rPr kumimoji="1" lang="en-US" altLang="ja-JP" dirty="0">
                <a:latin typeface="+mn-ea"/>
                <a:ea typeface="+mn-ea"/>
              </a:rPr>
              <a:t>©</a:t>
            </a:r>
            <a:r>
              <a:rPr kumimoji="1" lang="ja-JP" altLang="en-US" dirty="0">
                <a:latin typeface="+mn-ea"/>
                <a:ea typeface="+mn-ea"/>
              </a:rPr>
              <a:t>　</a:t>
            </a:r>
            <a:r>
              <a:rPr kumimoji="1" lang="en-US" altLang="ja-JP" dirty="0">
                <a:latin typeface="+mn-ea"/>
                <a:ea typeface="+mn-ea"/>
              </a:rPr>
              <a:t>2020 </a:t>
            </a:r>
            <a:r>
              <a:rPr kumimoji="1" lang="ja-JP" altLang="en-US" dirty="0">
                <a:latin typeface="+mn-ea"/>
                <a:ea typeface="+mn-ea"/>
              </a:rPr>
              <a:t>ＩＰＡ</a:t>
            </a:r>
          </a:p>
        </p:txBody>
      </p:sp>
    </p:spTree>
    <p:extLst>
      <p:ext uri="{BB962C8B-B14F-4D97-AF65-F5344CB8AC3E}">
        <p14:creationId xmlns:p14="http://schemas.microsoft.com/office/powerpoint/2010/main" val="3952140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320537" y="44450"/>
            <a:ext cx="8026330" cy="1081088"/>
          </a:xfrm>
        </p:spPr>
        <p:txBody>
          <a:bodyPr/>
          <a:lstStyle/>
          <a:p>
            <a:r>
              <a:rPr lang="ja-JP" altLang="en-US" sz="2400" dirty="0">
                <a:solidFill>
                  <a:schemeClr val="tx1"/>
                </a:solidFill>
                <a:latin typeface="ＭＳ Ｐゴシック" panose="020B0600070205080204" pitchFamily="50" charset="-128"/>
                <a:ea typeface="ＭＳ Ｐゴシック" panose="020B0600070205080204" pitchFamily="50" charset="-128"/>
              </a:rPr>
              <a:t>４つのポイントの実践に向けて</a:t>
            </a:r>
            <a:br>
              <a:rPr lang="en-US" altLang="ja-JP" sz="2400" dirty="0">
                <a:solidFill>
                  <a:schemeClr val="tx1"/>
                </a:solidFill>
                <a:latin typeface="ＭＳ Ｐゴシック" panose="020B0600070205080204" pitchFamily="50" charset="-128"/>
                <a:ea typeface="ＭＳ Ｐゴシック" panose="020B0600070205080204" pitchFamily="50" charset="-128"/>
              </a:rPr>
            </a:br>
            <a:r>
              <a:rPr lang="ja-JP" altLang="en-US" sz="3200" dirty="0">
                <a:solidFill>
                  <a:schemeClr val="tx1"/>
                </a:solidFill>
                <a:latin typeface="ＭＳ Ｐゴシック" panose="020B0600070205080204" pitchFamily="50" charset="-128"/>
                <a:ea typeface="ＭＳ Ｐゴシック" panose="020B0600070205080204" pitchFamily="50" charset="-128"/>
              </a:rPr>
              <a:t>（２）多様な専門分野の統合のためには</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mn-ea"/>
                <a:ea typeface="+mn-ea"/>
              </a:rPr>
              <a:t>17</a:t>
            </a:fld>
            <a:endParaRPr kumimoji="1" lang="ja-JP" altLang="en-US" dirty="0">
              <a:latin typeface="+mn-ea"/>
              <a:ea typeface="+mn-ea"/>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12" name="テキスト プレースホルダー 4">
            <a:extLst>
              <a:ext uri="{FF2B5EF4-FFF2-40B4-BE49-F238E27FC236}">
                <a16:creationId xmlns:a16="http://schemas.microsoft.com/office/drawing/2014/main" id="{702915B3-2DCB-4978-A9C6-01C1480B83D2}"/>
              </a:ext>
            </a:extLst>
          </p:cNvPr>
          <p:cNvSpPr txBox="1">
            <a:spLocks/>
          </p:cNvSpPr>
          <p:nvPr/>
        </p:nvSpPr>
        <p:spPr>
          <a:xfrm>
            <a:off x="740730" y="2001786"/>
            <a:ext cx="8217739" cy="147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○分野毎の言葉・概念・常識は、通用しない（誤解は怖い）</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一般用語で話すことを心掛け、聞く側も少し違和感を</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感じたら、確認することを徹底</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a:t>
            </a:r>
            <a:r>
              <a:rPr lang="ja-JP" altLang="en-US" sz="2000" dirty="0">
                <a:latin typeface="ＭＳ Ｐゴシック" panose="020B0600070205080204" pitchFamily="50" charset="-128"/>
                <a:ea typeface="ＭＳ Ｐゴシック" panose="020B0600070205080204" pitchFamily="50" charset="-128"/>
              </a:rPr>
              <a:t>（例）「品質」という言葉は、業界によって異なる</a:t>
            </a:r>
            <a:endParaRPr lang="en-US" altLang="ja-JP" sz="2000" dirty="0">
              <a:latin typeface="ＭＳ Ｐゴシック" panose="020B0600070205080204" pitchFamily="50" charset="-128"/>
              <a:ea typeface="ＭＳ Ｐゴシック" panose="020B0600070205080204" pitchFamily="50" charset="-128"/>
            </a:endParaRP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3" y="1378226"/>
            <a:ext cx="4625009" cy="527969"/>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言葉・概念・常識の共有</a:t>
            </a:r>
          </a:p>
        </p:txBody>
      </p:sp>
      <p:sp>
        <p:nvSpPr>
          <p:cNvPr id="15" name="四角形: 角を丸くする 14">
            <a:extLst>
              <a:ext uri="{FF2B5EF4-FFF2-40B4-BE49-F238E27FC236}">
                <a16:creationId xmlns:a16="http://schemas.microsoft.com/office/drawing/2014/main" id="{EA8C53A3-B4D8-4CCB-BB9B-E1F67E79419B}"/>
              </a:ext>
            </a:extLst>
          </p:cNvPr>
          <p:cNvSpPr/>
          <p:nvPr/>
        </p:nvSpPr>
        <p:spPr>
          <a:xfrm>
            <a:off x="569843" y="3465654"/>
            <a:ext cx="6546574" cy="527969"/>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調整役・組織・会議体・記述物が必要</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740730" y="4070465"/>
            <a:ext cx="7924800" cy="16622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○体制やルールがなければ、統合は具現化されない</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全体調整にはルールや場所が必要</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○統合・意識合わせは、作ってからでは調整負担が大きい</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意識合わせは早い時期に</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AF3816A3-8C37-455D-92F6-DAC232DD138E}"/>
              </a:ext>
            </a:extLst>
          </p:cNvPr>
          <p:cNvSpPr>
            <a:spLocks noGrp="1"/>
          </p:cNvSpPr>
          <p:nvPr>
            <p:ph type="ftr" sz="quarter" idx="11"/>
          </p:nvPr>
        </p:nvSpPr>
        <p:spPr/>
        <p:txBody>
          <a:bodyPr/>
          <a:lstStyle/>
          <a:p>
            <a:r>
              <a:rPr kumimoji="1" lang="en-US" altLang="ja-JP" dirty="0">
                <a:latin typeface="+mn-ea"/>
                <a:ea typeface="+mn-ea"/>
              </a:rPr>
              <a:t>©</a:t>
            </a:r>
            <a:r>
              <a:rPr kumimoji="1" lang="ja-JP" altLang="en-US" dirty="0">
                <a:latin typeface="+mn-ea"/>
                <a:ea typeface="+mn-ea"/>
              </a:rPr>
              <a:t>　</a:t>
            </a:r>
            <a:r>
              <a:rPr kumimoji="1" lang="en-US" altLang="ja-JP" dirty="0">
                <a:latin typeface="+mn-ea"/>
                <a:ea typeface="+mn-ea"/>
              </a:rPr>
              <a:t>2020 </a:t>
            </a:r>
            <a:r>
              <a:rPr kumimoji="1" lang="ja-JP" altLang="en-US" dirty="0">
                <a:latin typeface="+mn-ea"/>
                <a:ea typeface="+mn-ea"/>
              </a:rPr>
              <a:t>ＩＰＡ</a:t>
            </a:r>
          </a:p>
        </p:txBody>
      </p:sp>
      <p:sp>
        <p:nvSpPr>
          <p:cNvPr id="14" name="テキスト プレースホルダー 4">
            <a:extLst>
              <a:ext uri="{FF2B5EF4-FFF2-40B4-BE49-F238E27FC236}">
                <a16:creationId xmlns:a16="http://schemas.microsoft.com/office/drawing/2014/main" id="{DA672F97-4E6A-451D-A105-CC20CE23D53B}"/>
              </a:ext>
            </a:extLst>
          </p:cNvPr>
          <p:cNvSpPr txBox="1">
            <a:spLocks/>
          </p:cNvSpPr>
          <p:nvPr/>
        </p:nvSpPr>
        <p:spPr>
          <a:xfrm>
            <a:off x="4362403" y="6027618"/>
            <a:ext cx="4684642" cy="4791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注）ここに記載した事項は、「多様な専門分野の統合」の留意点であり、システムズエンジニアリングの進め方を示しているわけではありません。</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291078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311296" y="44450"/>
            <a:ext cx="7655270" cy="1081088"/>
          </a:xfrm>
        </p:spPr>
        <p:txBody>
          <a:bodyPr/>
          <a:lstStyle/>
          <a:p>
            <a:r>
              <a:rPr lang="ja-JP" altLang="en-US" sz="2400" dirty="0">
                <a:solidFill>
                  <a:schemeClr val="tx1"/>
                </a:solidFill>
                <a:latin typeface="ＭＳ Ｐゴシック" panose="020B0600070205080204" pitchFamily="50" charset="-128"/>
                <a:ea typeface="ＭＳ Ｐゴシック" panose="020B0600070205080204" pitchFamily="50" charset="-128"/>
              </a:rPr>
              <a:t>４つのポイントの実践に向けて</a:t>
            </a:r>
            <a:br>
              <a:rPr lang="en-US" altLang="ja-JP" sz="2400" dirty="0">
                <a:solidFill>
                  <a:schemeClr val="tx1"/>
                </a:solidFill>
                <a:latin typeface="ＭＳ Ｐゴシック" panose="020B0600070205080204" pitchFamily="50" charset="-128"/>
                <a:ea typeface="ＭＳ Ｐゴシック" panose="020B0600070205080204" pitchFamily="50" charset="-128"/>
              </a:rPr>
            </a:br>
            <a:r>
              <a:rPr lang="ja-JP" altLang="en-US" sz="3200" dirty="0">
                <a:solidFill>
                  <a:schemeClr val="tx1"/>
                </a:solidFill>
                <a:latin typeface="ＭＳ Ｐゴシック" panose="020B0600070205080204" pitchFamily="50" charset="-128"/>
                <a:ea typeface="ＭＳ Ｐゴシック" panose="020B0600070205080204" pitchFamily="50" charset="-128"/>
              </a:rPr>
              <a:t>（３）抽象化・モデル化の実践に向けて</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18</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2" name="テキスト プレースホルダー 4">
            <a:extLst>
              <a:ext uri="{FF2B5EF4-FFF2-40B4-BE49-F238E27FC236}">
                <a16:creationId xmlns:a16="http://schemas.microsoft.com/office/drawing/2014/main" id="{702915B3-2DCB-4978-A9C6-01C1480B83D2}"/>
              </a:ext>
            </a:extLst>
          </p:cNvPr>
          <p:cNvSpPr txBox="1">
            <a:spLocks/>
          </p:cNvSpPr>
          <p:nvPr/>
        </p:nvSpPr>
        <p:spPr>
          <a:xfrm>
            <a:off x="740729" y="1893160"/>
            <a:ext cx="8217741" cy="22217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○図で表示すれば、概念的な捉え方の補助になるが、つい技術的な</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細かなことを書き込みがち（→理解されない、無視される）</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latin typeface="+mn-ea"/>
                <a:ea typeface="+mn-ea"/>
              </a:rPr>
              <a:t>⇒</a:t>
            </a:r>
            <a:r>
              <a:rPr lang="ja-JP" altLang="en-US" sz="2000" dirty="0">
                <a:solidFill>
                  <a:srgbClr val="4472C4"/>
                </a:solidFill>
                <a:latin typeface="+mn-ea"/>
                <a:ea typeface="+mn-ea"/>
              </a:rPr>
              <a:t>図の目的は抽象理解の補助なので、ポイントを絞った記述に</a:t>
            </a:r>
            <a:endParaRPr lang="en-US" altLang="ja-JP" sz="2000" dirty="0">
              <a:solidFill>
                <a:srgbClr val="4472C4"/>
              </a:solidFill>
              <a:latin typeface="+mn-ea"/>
              <a:ea typeface="+mn-ea"/>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○表は、整理軸の共通理解や網羅性確認に有用</a:t>
            </a: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整理軸に一般性があるか、</a:t>
            </a:r>
            <a:br>
              <a:rPr lang="ja-JP" altLang="en-US" sz="2000" dirty="0">
                <a:solidFill>
                  <a:srgbClr val="4472C4"/>
                </a:solidFill>
                <a:latin typeface="ＭＳ Ｐゴシック" panose="020B0600070205080204" pitchFamily="50" charset="-128"/>
                <a:ea typeface="ＭＳ Ｐゴシック" panose="020B0600070205080204" pitchFamily="50" charset="-128"/>
              </a:rPr>
            </a:br>
            <a:r>
              <a:rPr lang="ja-JP" altLang="en-US" sz="2000" dirty="0">
                <a:solidFill>
                  <a:srgbClr val="4472C4"/>
                </a:solidFill>
                <a:latin typeface="ＭＳ Ｐゴシック" panose="020B0600070205080204" pitchFamily="50" charset="-128"/>
                <a:ea typeface="ＭＳ Ｐゴシック" panose="020B0600070205080204" pitchFamily="50" charset="-128"/>
              </a:rPr>
              <a:t>　　　 軸の中に次元の違うものが含まれていないかをチェック要</a:t>
            </a: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3" y="1378226"/>
            <a:ext cx="3366054"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図や表で表す</a:t>
            </a:r>
          </a:p>
        </p:txBody>
      </p:sp>
      <p:sp>
        <p:nvSpPr>
          <p:cNvPr id="15" name="四角形: 角を丸くする 14">
            <a:extLst>
              <a:ext uri="{FF2B5EF4-FFF2-40B4-BE49-F238E27FC236}">
                <a16:creationId xmlns:a16="http://schemas.microsoft.com/office/drawing/2014/main" id="{EA8C53A3-B4D8-4CCB-BB9B-E1F67E79419B}"/>
              </a:ext>
            </a:extLst>
          </p:cNvPr>
          <p:cNvSpPr/>
          <p:nvPr/>
        </p:nvSpPr>
        <p:spPr>
          <a:xfrm>
            <a:off x="569843" y="4148917"/>
            <a:ext cx="5632174" cy="622852"/>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重要要素と無視要素の認識合わせ</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740730" y="4835342"/>
            <a:ext cx="8217740" cy="13935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○システムを取り巻く要素を全てモデルの中に取り込むのは、</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所詮不可能</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考慮する要素とそれに絞り込んだ（他を無視した）考え方（理由）を　　</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明記する（後で見直しがありうる）</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FE9C68E3-0F60-43A5-9771-9197FD30AF9E}"/>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3" name="テキスト プレースホルダー 4">
            <a:extLst>
              <a:ext uri="{FF2B5EF4-FFF2-40B4-BE49-F238E27FC236}">
                <a16:creationId xmlns:a16="http://schemas.microsoft.com/office/drawing/2014/main" id="{93463ECF-BD85-4B4E-B322-41CCD3C8E3D1}"/>
              </a:ext>
            </a:extLst>
          </p:cNvPr>
          <p:cNvSpPr txBox="1">
            <a:spLocks/>
          </p:cNvSpPr>
          <p:nvPr/>
        </p:nvSpPr>
        <p:spPr>
          <a:xfrm>
            <a:off x="3465443" y="1477611"/>
            <a:ext cx="5493027" cy="4231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⇒可視化は共通理解と以後の見直しに有効</a:t>
            </a:r>
            <a:endParaRPr lang="en-US" altLang="ja-JP" sz="2000" dirty="0">
              <a:latin typeface="ＭＳ Ｐゴシック" panose="020B0600070205080204" pitchFamily="50" charset="-128"/>
              <a:ea typeface="ＭＳ Ｐゴシック" panose="020B0600070205080204" pitchFamily="50" charset="-128"/>
            </a:endParaRPr>
          </a:p>
        </p:txBody>
      </p:sp>
      <p:sp>
        <p:nvSpPr>
          <p:cNvPr id="14" name="テキスト プレースホルダー 4">
            <a:extLst>
              <a:ext uri="{FF2B5EF4-FFF2-40B4-BE49-F238E27FC236}">
                <a16:creationId xmlns:a16="http://schemas.microsoft.com/office/drawing/2014/main" id="{502D8362-BD7B-4478-B7F6-5AE3F27097F4}"/>
              </a:ext>
            </a:extLst>
          </p:cNvPr>
          <p:cNvSpPr txBox="1">
            <a:spLocks/>
          </p:cNvSpPr>
          <p:nvPr/>
        </p:nvSpPr>
        <p:spPr>
          <a:xfrm>
            <a:off x="4362403" y="6089446"/>
            <a:ext cx="4684642" cy="4791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注）ここに記載した事項は、「抽象化・モデル化」の留意点であり、システムズエンジニアリングの進め方を示しているわけではありません。</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232080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302062" y="44450"/>
            <a:ext cx="8218487" cy="1081088"/>
          </a:xfrm>
        </p:spPr>
        <p:txBody>
          <a:bodyPr/>
          <a:lstStyle/>
          <a:p>
            <a:r>
              <a:rPr lang="ja-JP" altLang="en-US" sz="2400" dirty="0">
                <a:solidFill>
                  <a:schemeClr val="tx1"/>
                </a:solidFill>
                <a:latin typeface="ＭＳ Ｐゴシック" panose="020B0600070205080204" pitchFamily="50" charset="-128"/>
                <a:ea typeface="ＭＳ Ｐゴシック" panose="020B0600070205080204" pitchFamily="50" charset="-128"/>
              </a:rPr>
              <a:t>４つのポイントの実践に向けて</a:t>
            </a:r>
            <a:br>
              <a:rPr lang="en-US" altLang="ja-JP" sz="2400" dirty="0">
                <a:solidFill>
                  <a:schemeClr val="tx1"/>
                </a:solidFill>
                <a:latin typeface="ＭＳ Ｐゴシック" panose="020B0600070205080204" pitchFamily="50" charset="-128"/>
                <a:ea typeface="ＭＳ Ｐゴシック" panose="020B0600070205080204" pitchFamily="50" charset="-128"/>
              </a:rPr>
            </a:br>
            <a:r>
              <a:rPr lang="ja-JP" altLang="en-US" sz="3200" dirty="0">
                <a:solidFill>
                  <a:schemeClr val="tx1"/>
                </a:solidFill>
                <a:latin typeface="ＭＳ Ｐゴシック" panose="020B0600070205080204" pitchFamily="50" charset="-128"/>
                <a:ea typeface="ＭＳ Ｐゴシック" panose="020B0600070205080204" pitchFamily="50" charset="-128"/>
              </a:rPr>
              <a:t>（４）反復による発見と進化をもたらすには</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19</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12" name="テキスト プレースホルダー 4">
            <a:extLst>
              <a:ext uri="{FF2B5EF4-FFF2-40B4-BE49-F238E27FC236}">
                <a16:creationId xmlns:a16="http://schemas.microsoft.com/office/drawing/2014/main" id="{702915B3-2DCB-4978-A9C6-01C1480B83D2}"/>
              </a:ext>
            </a:extLst>
          </p:cNvPr>
          <p:cNvSpPr txBox="1">
            <a:spLocks/>
          </p:cNvSpPr>
          <p:nvPr/>
        </p:nvSpPr>
        <p:spPr>
          <a:xfrm>
            <a:off x="676079" y="2082496"/>
            <a:ext cx="8045460" cy="10920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○全てを見直し可能にしてしまうと、骨組みまで固まらない</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固定部分と見直し可能部分を明示する</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（例）基盤のアーキテクチャと操作性</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2" y="1378226"/>
            <a:ext cx="5844210" cy="622852"/>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固定部分と見直し可能部分の整理</a:t>
            </a:r>
          </a:p>
        </p:txBody>
      </p:sp>
      <p:sp>
        <p:nvSpPr>
          <p:cNvPr id="15" name="四角形: 角を丸くする 14">
            <a:extLst>
              <a:ext uri="{FF2B5EF4-FFF2-40B4-BE49-F238E27FC236}">
                <a16:creationId xmlns:a16="http://schemas.microsoft.com/office/drawing/2014/main" id="{EA8C53A3-B4D8-4CCB-BB9B-E1F67E79419B}"/>
              </a:ext>
            </a:extLst>
          </p:cNvPr>
          <p:cNvSpPr/>
          <p:nvPr/>
        </p:nvSpPr>
        <p:spPr>
          <a:xfrm>
            <a:off x="569842" y="3508604"/>
            <a:ext cx="6881884" cy="622852"/>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実験室データと実用データの差を認識</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740731" y="4244101"/>
            <a:ext cx="7924800" cy="180293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○開発側は万全に作った気になっていても、実用に出すと</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色々な問題が噴出</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（例）指紋認証は、実験室データでは十分な認識率を</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誇っていても、現場では、薄暗い環境、指紋が</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薄い人の存在、濡れた手等によって揺らぎが出る</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現場実験の繰り返し実施とフィードバック</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endParaRPr lang="en-US" altLang="ja-JP" sz="20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B7DCB08-3DE5-461D-9108-15D2A775B676}"/>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3" name="テキスト プレースホルダー 4">
            <a:extLst>
              <a:ext uri="{FF2B5EF4-FFF2-40B4-BE49-F238E27FC236}">
                <a16:creationId xmlns:a16="http://schemas.microsoft.com/office/drawing/2014/main" id="{965252A4-1D0F-4C58-9337-C09AD8463E58}"/>
              </a:ext>
            </a:extLst>
          </p:cNvPr>
          <p:cNvSpPr txBox="1">
            <a:spLocks/>
          </p:cNvSpPr>
          <p:nvPr/>
        </p:nvSpPr>
        <p:spPr>
          <a:xfrm>
            <a:off x="4362403" y="6027618"/>
            <a:ext cx="4684642" cy="4791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注）ここに記載した事項は、「反復による発見と進化」の留意点であり、システムズエンジニアリングの進め方を示しているわけではありません。</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327063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A242531-F6A1-4DD8-94F9-D02C8D298A50}"/>
              </a:ext>
            </a:extLst>
          </p:cNvPr>
          <p:cNvSpPr>
            <a:spLocks noGrp="1"/>
          </p:cNvSpPr>
          <p:nvPr>
            <p:ph type="title"/>
          </p:nvPr>
        </p:nvSpPr>
        <p:spPr/>
        <p:txBody>
          <a:bodyPr>
            <a:normAutofit/>
          </a:bodyPr>
          <a:lstStyle/>
          <a:p>
            <a:r>
              <a:rPr lang="ja-JP" altLang="en-US" sz="2800" dirty="0">
                <a:solidFill>
                  <a:schemeClr val="tx1"/>
                </a:solidFill>
                <a:latin typeface="+mn-ea"/>
                <a:ea typeface="+mn-ea"/>
              </a:rPr>
              <a:t>ＩｏＴ時代のシステムの課題</a:t>
            </a:r>
            <a:endParaRPr kumimoji="1" lang="ja-JP" altLang="en-US" sz="2800" dirty="0">
              <a:solidFill>
                <a:schemeClr val="tx1"/>
              </a:solidFill>
              <a:latin typeface="+mn-ea"/>
              <a:ea typeface="+mn-ea"/>
            </a:endParaRPr>
          </a:p>
        </p:txBody>
      </p:sp>
      <p:sp>
        <p:nvSpPr>
          <p:cNvPr id="5" name="二等辺三角形 4">
            <a:extLst>
              <a:ext uri="{FF2B5EF4-FFF2-40B4-BE49-F238E27FC236}">
                <a16:creationId xmlns:a16="http://schemas.microsoft.com/office/drawing/2014/main" id="{47110BFD-6899-41EE-B12A-74178B88EF48}"/>
              </a:ext>
            </a:extLst>
          </p:cNvPr>
          <p:cNvSpPr/>
          <p:nvPr/>
        </p:nvSpPr>
        <p:spPr>
          <a:xfrm rot="10800000">
            <a:off x="1288381" y="2270098"/>
            <a:ext cx="6560684" cy="3543988"/>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 name="グループ化 5">
            <a:extLst>
              <a:ext uri="{FF2B5EF4-FFF2-40B4-BE49-F238E27FC236}">
                <a16:creationId xmlns:a16="http://schemas.microsoft.com/office/drawing/2014/main" id="{65832323-9019-4547-97F6-2C4924D1DA99}"/>
              </a:ext>
            </a:extLst>
          </p:cNvPr>
          <p:cNvGrpSpPr/>
          <p:nvPr/>
        </p:nvGrpSpPr>
        <p:grpSpPr>
          <a:xfrm>
            <a:off x="5211881" y="3113248"/>
            <a:ext cx="2758777" cy="371550"/>
            <a:chOff x="3639188" y="2733050"/>
            <a:chExt cx="2430463" cy="223300"/>
          </a:xfrm>
        </p:grpSpPr>
        <p:cxnSp>
          <p:nvCxnSpPr>
            <p:cNvPr id="7" name="直線コネクタ 6">
              <a:extLst>
                <a:ext uri="{FF2B5EF4-FFF2-40B4-BE49-F238E27FC236}">
                  <a16:creationId xmlns:a16="http://schemas.microsoft.com/office/drawing/2014/main" id="{23B2671E-8DB2-4555-B5BA-9A5DC77621AD}"/>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7BE5920-D997-45C1-8727-9CF05A8C9BDF}"/>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894E9065-CF80-4236-A1C9-BB551C5E09B2}"/>
              </a:ext>
            </a:extLst>
          </p:cNvPr>
          <p:cNvGrpSpPr/>
          <p:nvPr/>
        </p:nvGrpSpPr>
        <p:grpSpPr>
          <a:xfrm flipH="1">
            <a:off x="1183425" y="3113248"/>
            <a:ext cx="2745816" cy="365878"/>
            <a:chOff x="3639188" y="2733050"/>
            <a:chExt cx="2430463" cy="223300"/>
          </a:xfrm>
        </p:grpSpPr>
        <p:cxnSp>
          <p:nvCxnSpPr>
            <p:cNvPr id="10" name="直線コネクタ 9">
              <a:extLst>
                <a:ext uri="{FF2B5EF4-FFF2-40B4-BE49-F238E27FC236}">
                  <a16:creationId xmlns:a16="http://schemas.microsoft.com/office/drawing/2014/main" id="{87B10CA1-9B44-4CE0-893F-B160677324D4}"/>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D9C12F73-BC29-42F5-AAF2-B5045D197621}"/>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grpSp>
        <p:nvGrpSpPr>
          <p:cNvPr id="12" name="グループ化 11">
            <a:extLst>
              <a:ext uri="{FF2B5EF4-FFF2-40B4-BE49-F238E27FC236}">
                <a16:creationId xmlns:a16="http://schemas.microsoft.com/office/drawing/2014/main" id="{3550541E-6EDE-4A86-8479-D9C2B066AD0D}"/>
              </a:ext>
            </a:extLst>
          </p:cNvPr>
          <p:cNvGrpSpPr/>
          <p:nvPr/>
        </p:nvGrpSpPr>
        <p:grpSpPr>
          <a:xfrm rot="10800000">
            <a:off x="1239200" y="4400437"/>
            <a:ext cx="2690041" cy="368609"/>
            <a:chOff x="3639188" y="2733050"/>
            <a:chExt cx="2430463" cy="223300"/>
          </a:xfrm>
        </p:grpSpPr>
        <p:cxnSp>
          <p:nvCxnSpPr>
            <p:cNvPr id="13" name="直線コネクタ 12">
              <a:extLst>
                <a:ext uri="{FF2B5EF4-FFF2-40B4-BE49-F238E27FC236}">
                  <a16:creationId xmlns:a16="http://schemas.microsoft.com/office/drawing/2014/main" id="{3580C126-B62A-4682-8C66-B616D2D4CD4B}"/>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C7707E29-C0F1-43B6-B317-E07F27AC187B}"/>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D230F609-75F3-47CE-8722-4DFA73226E77}"/>
              </a:ext>
            </a:extLst>
          </p:cNvPr>
          <p:cNvGrpSpPr/>
          <p:nvPr/>
        </p:nvGrpSpPr>
        <p:grpSpPr>
          <a:xfrm rot="10800000" flipH="1">
            <a:off x="5211882" y="4400437"/>
            <a:ext cx="2816502" cy="355256"/>
            <a:chOff x="3639188" y="2733050"/>
            <a:chExt cx="2430463" cy="223300"/>
          </a:xfrm>
        </p:grpSpPr>
        <p:cxnSp>
          <p:nvCxnSpPr>
            <p:cNvPr id="16" name="直線コネクタ 15">
              <a:extLst>
                <a:ext uri="{FF2B5EF4-FFF2-40B4-BE49-F238E27FC236}">
                  <a16:creationId xmlns:a16="http://schemas.microsoft.com/office/drawing/2014/main" id="{5ADDD60A-77FF-4EC9-8158-8DE17269A39B}"/>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D59F7981-A220-4F0B-B9C5-C8663EEA9D51}"/>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sp>
        <p:nvSpPr>
          <p:cNvPr id="18" name="テキスト ボックス 17">
            <a:extLst>
              <a:ext uri="{FF2B5EF4-FFF2-40B4-BE49-F238E27FC236}">
                <a16:creationId xmlns:a16="http://schemas.microsoft.com/office/drawing/2014/main" id="{802C0858-8374-48C1-80AA-79CA92B8EC54}"/>
              </a:ext>
            </a:extLst>
          </p:cNvPr>
          <p:cNvSpPr txBox="1"/>
          <p:nvPr/>
        </p:nvSpPr>
        <p:spPr>
          <a:xfrm>
            <a:off x="323528" y="2359412"/>
            <a:ext cx="3535122" cy="954107"/>
          </a:xfrm>
          <a:prstGeom prst="rect">
            <a:avLst/>
          </a:prstGeom>
          <a:noFill/>
        </p:spPr>
        <p:txBody>
          <a:bodyPr wrap="square" rtlCol="0">
            <a:spAutoFit/>
          </a:bodyPr>
          <a:lstStyle/>
          <a:p>
            <a:r>
              <a:rPr kumimoji="0" lang="ja-JP" altLang="en-US" sz="2000" dirty="0">
                <a:latin typeface="+mn-ea"/>
                <a:cs typeface="メイリオ" panose="020B0604030504040204" pitchFamily="50" charset="-128"/>
              </a:rPr>
              <a:t>従来は想定されなかったような</a:t>
            </a:r>
            <a:r>
              <a:rPr lang="ja-JP" altLang="en-US" sz="2000" dirty="0">
                <a:latin typeface="+mn-ea"/>
                <a:cs typeface="メイリオ" panose="020B0604030504040204" pitchFamily="50" charset="-128"/>
              </a:rPr>
              <a:t>モノ・コトのつながり</a:t>
            </a:r>
          </a:p>
          <a:p>
            <a:endParaRPr kumimoji="1" lang="ja-JP" altLang="en-US" sz="1600" dirty="0">
              <a:latin typeface="+mn-ea"/>
              <a:cs typeface="メイリオ" panose="020B0604030504040204" pitchFamily="50" charset="-128"/>
            </a:endParaRPr>
          </a:p>
        </p:txBody>
      </p:sp>
      <p:sp>
        <p:nvSpPr>
          <p:cNvPr id="19" name="テキスト ボックス 18">
            <a:extLst>
              <a:ext uri="{FF2B5EF4-FFF2-40B4-BE49-F238E27FC236}">
                <a16:creationId xmlns:a16="http://schemas.microsoft.com/office/drawing/2014/main" id="{4EAE2766-E459-4210-960A-A601298C0930}"/>
              </a:ext>
            </a:extLst>
          </p:cNvPr>
          <p:cNvSpPr txBox="1"/>
          <p:nvPr/>
        </p:nvSpPr>
        <p:spPr>
          <a:xfrm>
            <a:off x="539552" y="4022775"/>
            <a:ext cx="3319098" cy="707886"/>
          </a:xfrm>
          <a:prstGeom prst="rect">
            <a:avLst/>
          </a:prstGeom>
          <a:noFill/>
        </p:spPr>
        <p:txBody>
          <a:bodyPr wrap="square" rtlCol="0">
            <a:spAutoFit/>
          </a:bodyPr>
          <a:lstStyle/>
          <a:p>
            <a:r>
              <a:rPr kumimoji="0" lang="ja-JP" altLang="en-US" sz="2000" dirty="0">
                <a:latin typeface="+mn-ea"/>
                <a:cs typeface="メイリオ" panose="020B0604030504040204" pitchFamily="50" charset="-128"/>
              </a:rPr>
              <a:t>新サービスが生まれることによるビジネス環境の変化</a:t>
            </a:r>
            <a:endParaRPr kumimoji="1" lang="ja-JP" altLang="en-US" sz="2000" dirty="0">
              <a:latin typeface="+mn-ea"/>
              <a:cs typeface="メイリオ" panose="020B0604030504040204" pitchFamily="50" charset="-128"/>
            </a:endParaRPr>
          </a:p>
        </p:txBody>
      </p:sp>
      <p:sp>
        <p:nvSpPr>
          <p:cNvPr id="20" name="テキスト ボックス 19">
            <a:extLst>
              <a:ext uri="{FF2B5EF4-FFF2-40B4-BE49-F238E27FC236}">
                <a16:creationId xmlns:a16="http://schemas.microsoft.com/office/drawing/2014/main" id="{8AF4F256-DD70-4464-85EC-CA030EE4ECEE}"/>
              </a:ext>
            </a:extLst>
          </p:cNvPr>
          <p:cNvSpPr txBox="1"/>
          <p:nvPr/>
        </p:nvSpPr>
        <p:spPr>
          <a:xfrm>
            <a:off x="5338613" y="4105708"/>
            <a:ext cx="3069786" cy="416591"/>
          </a:xfrm>
          <a:prstGeom prst="rect">
            <a:avLst/>
          </a:prstGeom>
          <a:noFill/>
        </p:spPr>
        <p:txBody>
          <a:bodyPr wrap="square" rtlCol="0" anchor="ctr" anchorCtr="0">
            <a:noAutofit/>
          </a:bodyPr>
          <a:lstStyle/>
          <a:p>
            <a:pPr algn="r"/>
            <a:r>
              <a:rPr kumimoji="0" lang="ja-JP" altLang="en-US" sz="2000" dirty="0">
                <a:latin typeface="+mn-ea"/>
                <a:cs typeface="メイリオ" panose="020B0604030504040204" pitchFamily="50" charset="-128"/>
              </a:rPr>
              <a:t>考慮すべき条件の拡大</a:t>
            </a:r>
            <a:endParaRPr kumimoji="0" lang="ja-JP" altLang="en-US" sz="1600" dirty="0">
              <a:latin typeface="+mn-ea"/>
              <a:cs typeface="メイリオ" panose="020B0604030504040204" pitchFamily="50" charset="-128"/>
            </a:endParaRPr>
          </a:p>
        </p:txBody>
      </p:sp>
      <p:sp>
        <p:nvSpPr>
          <p:cNvPr id="21" name="正方形/長方形 20">
            <a:extLst>
              <a:ext uri="{FF2B5EF4-FFF2-40B4-BE49-F238E27FC236}">
                <a16:creationId xmlns:a16="http://schemas.microsoft.com/office/drawing/2014/main" id="{86DECE41-6AFA-45D6-8A91-686FC7032E7E}"/>
              </a:ext>
            </a:extLst>
          </p:cNvPr>
          <p:cNvSpPr/>
          <p:nvPr/>
        </p:nvSpPr>
        <p:spPr>
          <a:xfrm>
            <a:off x="1115616" y="1551337"/>
            <a:ext cx="6906214" cy="718761"/>
          </a:xfrm>
          <a:prstGeom prst="rect">
            <a:avLst/>
          </a:prstGeom>
          <a:solidFill>
            <a:srgbClr val="808DA0"/>
          </a:solidFill>
          <a:ln>
            <a:solidFill>
              <a:srgbClr val="808D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bg1"/>
                </a:solidFill>
                <a:latin typeface="+mn-ea"/>
                <a:cs typeface="メイリオ" panose="020B0604030504040204" pitchFamily="50" charset="-128"/>
              </a:rPr>
              <a:t>つながる世界の新たなビジネスチャンス</a:t>
            </a:r>
            <a:endParaRPr lang="ja-JP" altLang="en-US" sz="1100" b="1" dirty="0">
              <a:solidFill>
                <a:schemeClr val="bg1"/>
              </a:solidFill>
              <a:latin typeface="+mn-ea"/>
              <a:cs typeface="メイリオ" panose="020B0604030504040204" pitchFamily="50" charset="-128"/>
            </a:endParaRPr>
          </a:p>
        </p:txBody>
      </p:sp>
      <p:sp>
        <p:nvSpPr>
          <p:cNvPr id="22" name="テキスト ボックス 21">
            <a:extLst>
              <a:ext uri="{FF2B5EF4-FFF2-40B4-BE49-F238E27FC236}">
                <a16:creationId xmlns:a16="http://schemas.microsoft.com/office/drawing/2014/main" id="{C65363A3-6C6E-47DA-B306-229266BD40A1}"/>
              </a:ext>
            </a:extLst>
          </p:cNvPr>
          <p:cNvSpPr txBox="1"/>
          <p:nvPr/>
        </p:nvSpPr>
        <p:spPr>
          <a:xfrm>
            <a:off x="5418465" y="2443012"/>
            <a:ext cx="3069786" cy="548485"/>
          </a:xfrm>
          <a:prstGeom prst="rect">
            <a:avLst/>
          </a:prstGeom>
          <a:noFill/>
        </p:spPr>
        <p:txBody>
          <a:bodyPr wrap="square" rtlCol="0" anchor="ctr" anchorCtr="0">
            <a:noAutofit/>
          </a:bodyPr>
          <a:lstStyle/>
          <a:p>
            <a:r>
              <a:rPr lang="ja-JP" altLang="en-US" sz="2000" dirty="0">
                <a:latin typeface="+mn-ea"/>
                <a:cs typeface="メイリオ" panose="020B0604030504040204" pitchFamily="50" charset="-128"/>
              </a:rPr>
              <a:t>隣接する分野の事業への進出</a:t>
            </a:r>
          </a:p>
        </p:txBody>
      </p:sp>
      <p:sp>
        <p:nvSpPr>
          <p:cNvPr id="23" name="角丸四角形吹き出し 35">
            <a:extLst>
              <a:ext uri="{FF2B5EF4-FFF2-40B4-BE49-F238E27FC236}">
                <a16:creationId xmlns:a16="http://schemas.microsoft.com/office/drawing/2014/main" id="{FEDBF7DF-759F-4527-A86D-3B40CD1BC789}"/>
              </a:ext>
            </a:extLst>
          </p:cNvPr>
          <p:cNvSpPr/>
          <p:nvPr/>
        </p:nvSpPr>
        <p:spPr>
          <a:xfrm>
            <a:off x="1210111" y="4896643"/>
            <a:ext cx="2169364" cy="675745"/>
          </a:xfrm>
          <a:prstGeom prst="wedgeRoundRectCallout">
            <a:avLst>
              <a:gd name="adj1" fmla="val -15254"/>
              <a:gd name="adj2" fmla="val -83566"/>
              <a:gd name="adj3" fmla="val 16667"/>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rgbClr val="0070C0"/>
                </a:solidFill>
                <a:latin typeface="+mn-ea"/>
              </a:rPr>
              <a:t>シェアリング・</a:t>
            </a:r>
            <a:endParaRPr kumimoji="1" lang="en-US" altLang="ja-JP" sz="2000" dirty="0">
              <a:solidFill>
                <a:srgbClr val="0070C0"/>
              </a:solidFill>
              <a:latin typeface="+mn-ea"/>
            </a:endParaRPr>
          </a:p>
          <a:p>
            <a:pPr algn="ctr"/>
            <a:r>
              <a:rPr kumimoji="1" lang="ja-JP" altLang="en-US" sz="2000" dirty="0">
                <a:solidFill>
                  <a:srgbClr val="0070C0"/>
                </a:solidFill>
                <a:latin typeface="+mn-ea"/>
              </a:rPr>
              <a:t>エコノミー</a:t>
            </a:r>
          </a:p>
        </p:txBody>
      </p:sp>
      <p:sp>
        <p:nvSpPr>
          <p:cNvPr id="24" name="角丸四角形吹き出し 36">
            <a:extLst>
              <a:ext uri="{FF2B5EF4-FFF2-40B4-BE49-F238E27FC236}">
                <a16:creationId xmlns:a16="http://schemas.microsoft.com/office/drawing/2014/main" id="{F0F74428-F8E3-4BEC-A22D-E9D2F1C5503E}"/>
              </a:ext>
            </a:extLst>
          </p:cNvPr>
          <p:cNvSpPr/>
          <p:nvPr/>
        </p:nvSpPr>
        <p:spPr>
          <a:xfrm>
            <a:off x="1239199" y="3207521"/>
            <a:ext cx="2111188" cy="716118"/>
          </a:xfrm>
          <a:prstGeom prst="wedgeRoundRectCallout">
            <a:avLst>
              <a:gd name="adj1" fmla="val -7237"/>
              <a:gd name="adj2" fmla="val -77690"/>
              <a:gd name="adj3" fmla="val 16667"/>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rgbClr val="0070C0"/>
                </a:solidFill>
                <a:latin typeface="+mn-ea"/>
              </a:rPr>
              <a:t>スマホ・</a:t>
            </a:r>
            <a:endParaRPr kumimoji="1" lang="en-US" altLang="ja-JP" sz="2000" dirty="0">
              <a:solidFill>
                <a:srgbClr val="0070C0"/>
              </a:solidFill>
              <a:latin typeface="+mn-ea"/>
            </a:endParaRPr>
          </a:p>
          <a:p>
            <a:pPr algn="ctr"/>
            <a:r>
              <a:rPr kumimoji="1" lang="ja-JP" altLang="en-US" sz="2000" dirty="0">
                <a:solidFill>
                  <a:srgbClr val="0070C0"/>
                </a:solidFill>
                <a:latin typeface="+mn-ea"/>
              </a:rPr>
              <a:t>家電連携</a:t>
            </a:r>
          </a:p>
        </p:txBody>
      </p:sp>
      <p:sp>
        <p:nvSpPr>
          <p:cNvPr id="25" name="角丸四角形吹き出し 37">
            <a:extLst>
              <a:ext uri="{FF2B5EF4-FFF2-40B4-BE49-F238E27FC236}">
                <a16:creationId xmlns:a16="http://schemas.microsoft.com/office/drawing/2014/main" id="{F12F3AAF-1146-4FA9-9942-BD23363FEDA7}"/>
              </a:ext>
            </a:extLst>
          </p:cNvPr>
          <p:cNvSpPr/>
          <p:nvPr/>
        </p:nvSpPr>
        <p:spPr>
          <a:xfrm>
            <a:off x="5548656" y="3232825"/>
            <a:ext cx="2217098" cy="690814"/>
          </a:xfrm>
          <a:prstGeom prst="wedgeRoundRectCallout">
            <a:avLst>
              <a:gd name="adj1" fmla="val 2786"/>
              <a:gd name="adj2" fmla="val -92326"/>
              <a:gd name="adj3" fmla="val 16667"/>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rgbClr val="0070C0"/>
                </a:solidFill>
                <a:latin typeface="+mn-ea"/>
              </a:rPr>
              <a:t>健康ビジネスと</a:t>
            </a:r>
            <a:endParaRPr kumimoji="1" lang="en-US" altLang="ja-JP" sz="2000" dirty="0">
              <a:solidFill>
                <a:srgbClr val="0070C0"/>
              </a:solidFill>
              <a:latin typeface="+mn-ea"/>
            </a:endParaRPr>
          </a:p>
          <a:p>
            <a:pPr algn="ctr"/>
            <a:r>
              <a:rPr kumimoji="1" lang="ja-JP" altLang="en-US" sz="2000" dirty="0">
                <a:solidFill>
                  <a:srgbClr val="0070C0"/>
                </a:solidFill>
                <a:latin typeface="+mn-ea"/>
              </a:rPr>
              <a:t>医療連携</a:t>
            </a:r>
          </a:p>
        </p:txBody>
      </p:sp>
      <p:sp>
        <p:nvSpPr>
          <p:cNvPr id="26" name="角丸四角形吹き出し 38">
            <a:extLst>
              <a:ext uri="{FF2B5EF4-FFF2-40B4-BE49-F238E27FC236}">
                <a16:creationId xmlns:a16="http://schemas.microsoft.com/office/drawing/2014/main" id="{B2A78A02-A687-4BA4-B5ED-95BC47A6336A}"/>
              </a:ext>
            </a:extLst>
          </p:cNvPr>
          <p:cNvSpPr/>
          <p:nvPr/>
        </p:nvSpPr>
        <p:spPr>
          <a:xfrm>
            <a:off x="5499914" y="4890910"/>
            <a:ext cx="2265840" cy="764883"/>
          </a:xfrm>
          <a:prstGeom prst="wedgeRoundRectCallout">
            <a:avLst>
              <a:gd name="adj1" fmla="val 6619"/>
              <a:gd name="adj2" fmla="val -98550"/>
              <a:gd name="adj3" fmla="val 16667"/>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rgbClr val="0070C0"/>
                </a:solidFill>
                <a:latin typeface="+mn-ea"/>
              </a:rPr>
              <a:t>自動車</a:t>
            </a:r>
            <a:r>
              <a:rPr kumimoji="1" lang="en-US" altLang="ja-JP" sz="2000" dirty="0">
                <a:solidFill>
                  <a:srgbClr val="0070C0"/>
                </a:solidFill>
                <a:latin typeface="+mn-ea"/>
              </a:rPr>
              <a:t>(</a:t>
            </a:r>
            <a:r>
              <a:rPr kumimoji="1" lang="ja-JP" altLang="en-US" sz="2000" dirty="0">
                <a:solidFill>
                  <a:srgbClr val="0070C0"/>
                </a:solidFill>
                <a:latin typeface="+mn-ea"/>
              </a:rPr>
              <a:t>乗り心地、安全性、燃費</a:t>
            </a:r>
            <a:r>
              <a:rPr kumimoji="1" lang="en-US" altLang="ja-JP" sz="2000" dirty="0">
                <a:solidFill>
                  <a:srgbClr val="0070C0"/>
                </a:solidFill>
                <a:latin typeface="+mn-ea"/>
              </a:rPr>
              <a:t>)</a:t>
            </a:r>
            <a:endParaRPr kumimoji="1" lang="ja-JP" altLang="en-US" sz="2000" dirty="0">
              <a:solidFill>
                <a:srgbClr val="0070C0"/>
              </a:solidFill>
              <a:latin typeface="+mn-ea"/>
            </a:endParaRPr>
          </a:p>
        </p:txBody>
      </p:sp>
      <p:sp>
        <p:nvSpPr>
          <p:cNvPr id="27" name="テキスト ボックス 26">
            <a:extLst>
              <a:ext uri="{FF2B5EF4-FFF2-40B4-BE49-F238E27FC236}">
                <a16:creationId xmlns:a16="http://schemas.microsoft.com/office/drawing/2014/main" id="{A9E0A771-3995-4DA1-AA4F-B10FFEBD14E3}"/>
              </a:ext>
            </a:extLst>
          </p:cNvPr>
          <p:cNvSpPr txBox="1"/>
          <p:nvPr/>
        </p:nvSpPr>
        <p:spPr>
          <a:xfrm>
            <a:off x="3673714" y="3618781"/>
            <a:ext cx="1796573" cy="830997"/>
          </a:xfrm>
          <a:prstGeom prst="rect">
            <a:avLst/>
          </a:prstGeom>
          <a:noFill/>
        </p:spPr>
        <p:txBody>
          <a:bodyPr wrap="square" rtlCol="0">
            <a:spAutoFit/>
          </a:bodyPr>
          <a:lstStyle/>
          <a:p>
            <a:pPr algn="ctr"/>
            <a:r>
              <a:rPr lang="ja-JP" altLang="en-US" sz="2400" u="sng" dirty="0">
                <a:solidFill>
                  <a:srgbClr val="0070C0"/>
                </a:solidFill>
                <a:latin typeface="+mn-ea"/>
                <a:cs typeface="メイリオ" panose="020B0604030504040204" pitchFamily="50" charset="-128"/>
              </a:rPr>
              <a:t>ビジネス</a:t>
            </a:r>
            <a:endParaRPr lang="en-US" altLang="ja-JP" sz="2400" u="sng" dirty="0">
              <a:solidFill>
                <a:srgbClr val="0070C0"/>
              </a:solidFill>
              <a:latin typeface="+mn-ea"/>
              <a:cs typeface="メイリオ" panose="020B0604030504040204" pitchFamily="50" charset="-128"/>
            </a:endParaRPr>
          </a:p>
          <a:p>
            <a:pPr algn="ctr"/>
            <a:r>
              <a:rPr lang="ja-JP" altLang="en-US" sz="2400" u="sng" dirty="0">
                <a:solidFill>
                  <a:srgbClr val="0070C0"/>
                </a:solidFill>
                <a:latin typeface="+mn-ea"/>
                <a:cs typeface="メイリオ" panose="020B0604030504040204" pitchFamily="50" charset="-128"/>
              </a:rPr>
              <a:t>チャンス</a:t>
            </a:r>
            <a:endParaRPr kumimoji="1" lang="ja-JP" altLang="en-US" sz="2400" u="sng" dirty="0">
              <a:solidFill>
                <a:srgbClr val="0070C0"/>
              </a:solidFill>
              <a:latin typeface="+mn-ea"/>
              <a:cs typeface="メイリオ" panose="020B0604030504040204" pitchFamily="50" charset="-128"/>
            </a:endParaRPr>
          </a:p>
        </p:txBody>
      </p:sp>
      <p:sp>
        <p:nvSpPr>
          <p:cNvPr id="31" name="フッター プレースホルダー 3">
            <a:extLst>
              <a:ext uri="{FF2B5EF4-FFF2-40B4-BE49-F238E27FC236}">
                <a16:creationId xmlns:a16="http://schemas.microsoft.com/office/drawing/2014/main" id="{7C215E15-F897-4B1F-B581-DA3D314AD847}"/>
              </a:ext>
            </a:extLst>
          </p:cNvPr>
          <p:cNvSpPr>
            <a:spLocks noGrp="1"/>
          </p:cNvSpPr>
          <p:nvPr>
            <p:ph type="ftr" sz="quarter" idx="11"/>
          </p:nvPr>
        </p:nvSpPr>
        <p:spPr>
          <a:xfrm>
            <a:off x="3124200" y="6526215"/>
            <a:ext cx="2895600" cy="287337"/>
          </a:xfrm>
        </p:spPr>
        <p:txBody>
          <a:bodyPr/>
          <a:lstStyle/>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2020 </a:t>
            </a:r>
            <a:r>
              <a:rPr lang="ja-JP" altLang="en-US" dirty="0">
                <a:latin typeface="ＭＳ Ｐゴシック" panose="020B0600070205080204" pitchFamily="50" charset="-128"/>
                <a:ea typeface="ＭＳ Ｐゴシック" panose="020B0600070205080204" pitchFamily="50" charset="-128"/>
              </a:rPr>
              <a:t>ＩＰＡ</a:t>
            </a:r>
          </a:p>
        </p:txBody>
      </p:sp>
      <p:sp>
        <p:nvSpPr>
          <p:cNvPr id="32" name="スライド番号プレースホルダー 4">
            <a:extLst>
              <a:ext uri="{FF2B5EF4-FFF2-40B4-BE49-F238E27FC236}">
                <a16:creationId xmlns:a16="http://schemas.microsoft.com/office/drawing/2014/main" id="{8AB45796-D63F-4C83-AB23-ABFB4499E859}"/>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ＭＳ Ｐゴシック" panose="020B0600070205080204" pitchFamily="50" charset="-128"/>
                <a:ea typeface="ＭＳ Ｐゴシック" panose="020B0600070205080204" pitchFamily="50" charset="-128"/>
              </a:rPr>
              <a:pPr/>
              <a:t>2</a:t>
            </a:fld>
            <a:endParaRPr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958459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a:cxnSpLocks/>
          </p:cNvCxnSpPr>
          <p:nvPr/>
        </p:nvCxnSpPr>
        <p:spPr bwMode="auto">
          <a:xfrm>
            <a:off x="394593" y="1589014"/>
            <a:ext cx="0" cy="0"/>
          </a:xfrm>
          <a:prstGeom prst="line">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Rectangle 2">
            <a:extLst>
              <a:ext uri="{FF2B5EF4-FFF2-40B4-BE49-F238E27FC236}">
                <a16:creationId xmlns:a16="http://schemas.microsoft.com/office/drawing/2014/main" id="{E125C9F6-11C1-4839-9509-9A3236391CCE}"/>
              </a:ext>
            </a:extLst>
          </p:cNvPr>
          <p:cNvSpPr txBox="1">
            <a:spLocks noChangeArrowheads="1"/>
          </p:cNvSpPr>
          <p:nvPr/>
        </p:nvSpPr>
        <p:spPr bwMode="auto">
          <a:xfrm>
            <a:off x="359693" y="325882"/>
            <a:ext cx="5007437"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pPr eaLnBrk="1" hangingPunct="1"/>
            <a:r>
              <a:rPr lang="ja-JP" altLang="en-US" b="0" dirty="0">
                <a:latin typeface="ＭＳ Ｐゴシック" panose="020B0600070205080204" pitchFamily="50" charset="-128"/>
                <a:ea typeface="ＭＳ Ｐゴシック" panose="020B0600070205080204" pitchFamily="50" charset="-128"/>
              </a:rPr>
              <a:t>テクニカルプロセス概観</a:t>
            </a:r>
          </a:p>
        </p:txBody>
      </p:sp>
      <p:sp>
        <p:nvSpPr>
          <p:cNvPr id="2" name="テキスト ボックス 1">
            <a:extLst>
              <a:ext uri="{FF2B5EF4-FFF2-40B4-BE49-F238E27FC236}">
                <a16:creationId xmlns:a16="http://schemas.microsoft.com/office/drawing/2014/main" id="{20390FB2-3E5F-46E0-B93B-5037BC7CBA62}"/>
              </a:ext>
            </a:extLst>
          </p:cNvPr>
          <p:cNvSpPr txBox="1"/>
          <p:nvPr/>
        </p:nvSpPr>
        <p:spPr>
          <a:xfrm>
            <a:off x="1816100" y="888187"/>
            <a:ext cx="6715876" cy="276999"/>
          </a:xfrm>
          <a:prstGeom prst="rect">
            <a:avLst/>
          </a:prstGeom>
          <a:noFill/>
        </p:spPr>
        <p:txBody>
          <a:bodyPr wrap="square" rtlCol="0">
            <a:spAutoFit/>
          </a:bodyPr>
          <a:lstStyle/>
          <a:p>
            <a:pPr algn="r" eaLnBrk="1" hangingPunct="1"/>
            <a:r>
              <a:rPr kumimoji="1" lang="ja-JP" altLang="en-US" sz="1200" b="0" dirty="0">
                <a:latin typeface="ＭＳ Ｐゴシック" panose="020B0600070205080204" pitchFamily="50" charset="-128"/>
                <a:ea typeface="ＭＳ Ｐゴシック" panose="020B0600070205080204" pitchFamily="50" charset="-128"/>
              </a:rPr>
              <a:t>参照：「成功事例に学ぶシステムズエンジニアリング～ＩｏＴ時代のシステム開発アプローチ～」（ＩＰＡ）</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31" name="テキスト プレースホルダー 4">
            <a:extLst>
              <a:ext uri="{FF2B5EF4-FFF2-40B4-BE49-F238E27FC236}">
                <a16:creationId xmlns:a16="http://schemas.microsoft.com/office/drawing/2014/main" id="{821E642C-AD25-426B-8781-63E9E46429FB}"/>
              </a:ext>
            </a:extLst>
          </p:cNvPr>
          <p:cNvSpPr txBox="1">
            <a:spLocks/>
          </p:cNvSpPr>
          <p:nvPr/>
        </p:nvSpPr>
        <p:spPr>
          <a:xfrm>
            <a:off x="553048" y="1432141"/>
            <a:ext cx="8286152" cy="91622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ＭＳ Ｐゴシック" panose="020B0600070205080204" pitchFamily="50" charset="-128"/>
                <a:ea typeface="ＭＳ Ｐゴシック" panose="020B0600070205080204" pitchFamily="50" charset="-128"/>
              </a:rPr>
              <a:t>システムズエンジニアリングのプロセスは、システムライフサイクルプロセスの国際規格</a:t>
            </a:r>
            <a:r>
              <a:rPr lang="en-US" altLang="ja-JP" sz="2400" dirty="0">
                <a:latin typeface="ＭＳ Ｐゴシック" panose="020B0600070205080204" pitchFamily="50" charset="-128"/>
                <a:ea typeface="ＭＳ Ｐゴシック" panose="020B0600070205080204" pitchFamily="50" charset="-128"/>
              </a:rPr>
              <a:t>ISO/IEC/IEEE 15288</a:t>
            </a:r>
            <a:r>
              <a:rPr lang="ja-JP" altLang="en-US" sz="2400" dirty="0">
                <a:latin typeface="ＭＳ Ｐゴシック" panose="020B0600070205080204" pitchFamily="50" charset="-128"/>
                <a:ea typeface="ＭＳ Ｐゴシック" panose="020B0600070205080204" pitchFamily="50" charset="-128"/>
              </a:rPr>
              <a:t>　にて定義・解説されている</a:t>
            </a:r>
            <a:r>
              <a:rPr lang="ja-JP" altLang="en-US" sz="1700" dirty="0">
                <a:latin typeface="ＭＳ Ｐゴシック" panose="020B0600070205080204" pitchFamily="50" charset="-128"/>
                <a:ea typeface="ＭＳ Ｐゴシック" panose="020B0600070205080204" pitchFamily="50" charset="-128"/>
              </a:rPr>
              <a:t>（下記は、その項番を記載）　</a:t>
            </a:r>
            <a:r>
              <a:rPr lang="en-US" altLang="ja-JP" sz="1700" dirty="0">
                <a:latin typeface="ＭＳ Ｐゴシック" panose="020B0600070205080204" pitchFamily="50" charset="-128"/>
                <a:ea typeface="ＭＳ Ｐゴシック" panose="020B0600070205080204" pitchFamily="50" charset="-128"/>
              </a:rPr>
              <a:t>※</a:t>
            </a:r>
            <a:r>
              <a:rPr lang="ja-JP" altLang="en-US" sz="1700" dirty="0">
                <a:latin typeface="ＭＳ Ｐゴシック" panose="020B0600070205080204" pitchFamily="50" charset="-128"/>
                <a:ea typeface="ＭＳ Ｐゴシック" panose="020B0600070205080204" pitchFamily="50" charset="-128"/>
              </a:rPr>
              <a:t>プロセス名は　「</a:t>
            </a:r>
            <a:r>
              <a:rPr lang="en-US" altLang="ja-JP" sz="1700" dirty="0">
                <a:latin typeface="ＭＳ Ｐゴシック" panose="020B0600070205080204" pitchFamily="50" charset="-128"/>
                <a:ea typeface="ＭＳ Ｐゴシック" panose="020B0600070205080204" pitchFamily="50" charset="-128"/>
              </a:rPr>
              <a:t>JISX 0170:2020</a:t>
            </a:r>
            <a:r>
              <a:rPr lang="ja-JP" altLang="en-US" sz="1700" dirty="0">
                <a:latin typeface="ＭＳ Ｐゴシック" panose="020B0600070205080204" pitchFamily="50" charset="-128"/>
                <a:ea typeface="ＭＳ Ｐゴシック" panose="020B0600070205080204" pitchFamily="50" charset="-128"/>
              </a:rPr>
              <a:t>　」に合わせて記載</a:t>
            </a:r>
            <a:endParaRPr lang="en-US" altLang="ja-JP" sz="2400" dirty="0">
              <a:latin typeface="ＭＳ Ｐゴシック" panose="020B0600070205080204" pitchFamily="50" charset="-128"/>
              <a:ea typeface="ＭＳ Ｐゴシック" panose="020B0600070205080204" pitchFamily="50" charset="-128"/>
            </a:endParaRPr>
          </a:p>
        </p:txBody>
      </p:sp>
      <p:sp>
        <p:nvSpPr>
          <p:cNvPr id="49" name="テキスト プレースホルダー 4">
            <a:extLst>
              <a:ext uri="{FF2B5EF4-FFF2-40B4-BE49-F238E27FC236}">
                <a16:creationId xmlns:a16="http://schemas.microsoft.com/office/drawing/2014/main" id="{4BB58B6F-77CB-401E-AFDA-BB2EB2FCDA58}"/>
              </a:ext>
            </a:extLst>
          </p:cNvPr>
          <p:cNvSpPr txBox="1">
            <a:spLocks/>
          </p:cNvSpPr>
          <p:nvPr/>
        </p:nvSpPr>
        <p:spPr>
          <a:xfrm>
            <a:off x="486787" y="6336478"/>
            <a:ext cx="7924800" cy="3325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400" dirty="0">
                <a:latin typeface="ＭＳ Ｐゴシック" panose="020B0600070205080204" pitchFamily="50" charset="-128"/>
                <a:ea typeface="ＭＳ Ｐゴシック" panose="020B0600070205080204" pitchFamily="50" charset="-128"/>
              </a:rPr>
              <a:t>注）</a:t>
            </a:r>
            <a:r>
              <a:rPr lang="en-US" altLang="ja-JP" sz="1400" dirty="0">
                <a:latin typeface="ＭＳ Ｐゴシック" panose="020B0600070205080204" pitchFamily="50" charset="-128"/>
                <a:ea typeface="ＭＳ Ｐゴシック" panose="020B0600070205080204" pitchFamily="50" charset="-128"/>
              </a:rPr>
              <a:t>ISO/IEC/IEEE 15288</a:t>
            </a:r>
            <a:r>
              <a:rPr lang="ja-JP" altLang="en-US" sz="1400" dirty="0">
                <a:latin typeface="ＭＳ Ｐゴシック" panose="020B0600070205080204" pitchFamily="50" charset="-128"/>
                <a:ea typeface="ＭＳ Ｐゴシック" panose="020B0600070205080204" pitchFamily="50" charset="-128"/>
              </a:rPr>
              <a:t>の定義は解釈が難しいので、以下では平易な解釈文として記載</a:t>
            </a:r>
            <a:endParaRPr lang="en-US" altLang="ja-JP" sz="1400" dirty="0">
              <a:latin typeface="ＭＳ Ｐゴシック" panose="020B0600070205080204" pitchFamily="50" charset="-128"/>
              <a:ea typeface="ＭＳ Ｐゴシック" panose="020B0600070205080204" pitchFamily="50" charset="-128"/>
            </a:endParaRPr>
          </a:p>
        </p:txBody>
      </p:sp>
      <p:sp>
        <p:nvSpPr>
          <p:cNvPr id="28" name="フッター プレースホルダー 3">
            <a:extLst>
              <a:ext uri="{FF2B5EF4-FFF2-40B4-BE49-F238E27FC236}">
                <a16:creationId xmlns:a16="http://schemas.microsoft.com/office/drawing/2014/main" id="{058C3DE9-D8E9-4C2D-979E-5E4E34099303}"/>
              </a:ext>
            </a:extLst>
          </p:cNvPr>
          <p:cNvSpPr txBox="1">
            <a:spLocks/>
          </p:cNvSpPr>
          <p:nvPr/>
        </p:nvSpPr>
        <p:spPr>
          <a:xfrm>
            <a:off x="3124200" y="6526215"/>
            <a:ext cx="2895600" cy="2873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ltLang="ja-JP" sz="1400" dirty="0">
                <a:latin typeface="ＭＳ Ｐゴシック" panose="020B0600070205080204" pitchFamily="50" charset="-128"/>
                <a:ea typeface="ＭＳ Ｐゴシック" panose="020B0600070205080204" pitchFamily="50" charset="-128"/>
              </a:rPr>
              <a:t>©</a:t>
            </a:r>
            <a:r>
              <a:rPr lang="ja-JP" altLang="en-US" sz="1400" dirty="0">
                <a:latin typeface="ＭＳ Ｐゴシック" panose="020B0600070205080204" pitchFamily="50" charset="-128"/>
                <a:ea typeface="ＭＳ Ｐゴシック" panose="020B0600070205080204" pitchFamily="50" charset="-128"/>
              </a:rPr>
              <a:t>　</a:t>
            </a:r>
            <a:r>
              <a:rPr lang="en-US" altLang="ja-JP" sz="1400" dirty="0">
                <a:latin typeface="ＭＳ Ｐゴシック" panose="020B0600070205080204" pitchFamily="50" charset="-128"/>
                <a:ea typeface="ＭＳ Ｐゴシック" panose="020B0600070205080204" pitchFamily="50" charset="-128"/>
              </a:rPr>
              <a:t>2020 </a:t>
            </a:r>
            <a:r>
              <a:rPr lang="ja-JP" altLang="en-US" sz="1400" dirty="0">
                <a:latin typeface="ＭＳ Ｐゴシック" panose="020B0600070205080204" pitchFamily="50" charset="-128"/>
                <a:ea typeface="ＭＳ Ｐゴシック" panose="020B0600070205080204" pitchFamily="50" charset="-128"/>
              </a:rPr>
              <a:t>ＩＰＡ</a:t>
            </a:r>
          </a:p>
        </p:txBody>
      </p:sp>
      <p:sp>
        <p:nvSpPr>
          <p:cNvPr id="29" name="スライド番号プレースホルダー 4">
            <a:extLst>
              <a:ext uri="{FF2B5EF4-FFF2-40B4-BE49-F238E27FC236}">
                <a16:creationId xmlns:a16="http://schemas.microsoft.com/office/drawing/2014/main" id="{4971E45E-2E37-445F-A126-A3B2FF888785}"/>
              </a:ext>
            </a:extLst>
          </p:cNvPr>
          <p:cNvSpPr txBox="1">
            <a:spLocks/>
          </p:cNvSpPr>
          <p:nvPr/>
        </p:nvSpPr>
        <p:spPr>
          <a:xfrm>
            <a:off x="6553200" y="6526215"/>
            <a:ext cx="2133600" cy="2873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DBFB1F43-6F2E-4538-AABB-23AEDF146290}" type="slidenum">
              <a:rPr lang="ja-JP" altLang="en-US" sz="1400" smtClean="0">
                <a:latin typeface="ＭＳ Ｐゴシック" panose="020B0600070205080204" pitchFamily="50" charset="-128"/>
                <a:ea typeface="ＭＳ Ｐゴシック" panose="020B0600070205080204" pitchFamily="50" charset="-128"/>
              </a:rPr>
              <a:pPr algn="r"/>
              <a:t>20</a:t>
            </a:fld>
            <a:endParaRPr lang="ja-JP" altLang="en-US" sz="1400" dirty="0">
              <a:latin typeface="ＭＳ Ｐゴシック" panose="020B0600070205080204" pitchFamily="50" charset="-128"/>
              <a:ea typeface="ＭＳ Ｐゴシック" panose="020B0600070205080204" pitchFamily="50" charset="-128"/>
            </a:endParaRPr>
          </a:p>
        </p:txBody>
      </p:sp>
      <p:cxnSp>
        <p:nvCxnSpPr>
          <p:cNvPr id="30" name="直線コネクタ 29">
            <a:extLst>
              <a:ext uri="{FF2B5EF4-FFF2-40B4-BE49-F238E27FC236}">
                <a16:creationId xmlns:a16="http://schemas.microsoft.com/office/drawing/2014/main" id="{6DB13528-EE3C-4AF6-8480-147D837698C8}"/>
              </a:ext>
            </a:extLst>
          </p:cNvPr>
          <p:cNvCxnSpPr>
            <a:cxnSpLocks/>
          </p:cNvCxnSpPr>
          <p:nvPr/>
        </p:nvCxnSpPr>
        <p:spPr bwMode="auto">
          <a:xfrm>
            <a:off x="394593" y="3103788"/>
            <a:ext cx="0" cy="0"/>
          </a:xfrm>
          <a:prstGeom prst="line">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コネクタ 31">
            <a:extLst>
              <a:ext uri="{FF2B5EF4-FFF2-40B4-BE49-F238E27FC236}">
                <a16:creationId xmlns:a16="http://schemas.microsoft.com/office/drawing/2014/main" id="{83053807-5434-409D-A051-228A603AC08B}"/>
              </a:ext>
            </a:extLst>
          </p:cNvPr>
          <p:cNvCxnSpPr>
            <a:cxnSpLocks/>
          </p:cNvCxnSpPr>
          <p:nvPr/>
        </p:nvCxnSpPr>
        <p:spPr bwMode="auto">
          <a:xfrm>
            <a:off x="394593" y="3591107"/>
            <a:ext cx="0" cy="0"/>
          </a:xfrm>
          <a:prstGeom prst="line">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線コネクタ 32">
            <a:extLst>
              <a:ext uri="{FF2B5EF4-FFF2-40B4-BE49-F238E27FC236}">
                <a16:creationId xmlns:a16="http://schemas.microsoft.com/office/drawing/2014/main" id="{70F039C0-643F-4087-9EA1-4EA29670B8A0}"/>
              </a:ext>
            </a:extLst>
          </p:cNvPr>
          <p:cNvCxnSpPr>
            <a:cxnSpLocks/>
          </p:cNvCxnSpPr>
          <p:nvPr/>
        </p:nvCxnSpPr>
        <p:spPr bwMode="auto">
          <a:xfrm>
            <a:off x="394593" y="4345747"/>
            <a:ext cx="0" cy="0"/>
          </a:xfrm>
          <a:prstGeom prst="line">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34" name="Group 61">
            <a:extLst>
              <a:ext uri="{FF2B5EF4-FFF2-40B4-BE49-F238E27FC236}">
                <a16:creationId xmlns:a16="http://schemas.microsoft.com/office/drawing/2014/main" id="{90DE714D-249F-415F-B9F0-C8C94C4F3DB3}"/>
              </a:ext>
            </a:extLst>
          </p:cNvPr>
          <p:cNvGraphicFramePr>
            <a:graphicFrameLocks/>
          </p:cNvGraphicFramePr>
          <p:nvPr>
            <p:extLst>
              <p:ext uri="{D42A27DB-BD31-4B8C-83A1-F6EECF244321}">
                <p14:modId xmlns:p14="http://schemas.microsoft.com/office/powerpoint/2010/main" val="3263293754"/>
              </p:ext>
            </p:extLst>
          </p:nvPr>
        </p:nvGraphicFramePr>
        <p:xfrm>
          <a:off x="4724400" y="3846492"/>
          <a:ext cx="4005700" cy="398456"/>
        </p:xfrm>
        <a:graphic>
          <a:graphicData uri="http://schemas.openxmlformats.org/drawingml/2006/table">
            <a:tbl>
              <a:tblPr/>
              <a:tblGrid>
                <a:gridCol w="4005700">
                  <a:extLst>
                    <a:ext uri="{9D8B030D-6E8A-4147-A177-3AD203B41FA5}">
                      <a16:colId xmlns:a16="http://schemas.microsoft.com/office/drawing/2014/main" val="20000"/>
                    </a:ext>
                  </a:extLst>
                </a:gridCol>
              </a:tblGrid>
              <a:tr h="398456">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６．４．１１　妥当性確認プロセス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E699"/>
                    </a:solidFill>
                  </a:tcPr>
                </a:tc>
                <a:extLst>
                  <a:ext uri="{0D108BD9-81ED-4DB2-BD59-A6C34878D82A}">
                    <a16:rowId xmlns:a16="http://schemas.microsoft.com/office/drawing/2014/main" val="10000"/>
                  </a:ext>
                </a:extLst>
              </a:tr>
            </a:tbl>
          </a:graphicData>
        </a:graphic>
      </p:graphicFrame>
      <p:graphicFrame>
        <p:nvGraphicFramePr>
          <p:cNvPr id="35" name="Group 61">
            <a:extLst>
              <a:ext uri="{FF2B5EF4-FFF2-40B4-BE49-F238E27FC236}">
                <a16:creationId xmlns:a16="http://schemas.microsoft.com/office/drawing/2014/main" id="{DEB447A9-2E5B-4E6E-91C7-F46CEB621987}"/>
              </a:ext>
            </a:extLst>
          </p:cNvPr>
          <p:cNvGraphicFramePr>
            <a:graphicFrameLocks/>
          </p:cNvGraphicFramePr>
          <p:nvPr>
            <p:extLst>
              <p:ext uri="{D42A27DB-BD31-4B8C-83A1-F6EECF244321}">
                <p14:modId xmlns:p14="http://schemas.microsoft.com/office/powerpoint/2010/main" val="703178983"/>
              </p:ext>
            </p:extLst>
          </p:nvPr>
        </p:nvGraphicFramePr>
        <p:xfrm>
          <a:off x="758756" y="2384318"/>
          <a:ext cx="3813244" cy="404269"/>
        </p:xfrm>
        <a:graphic>
          <a:graphicData uri="http://schemas.openxmlformats.org/drawingml/2006/table">
            <a:tbl>
              <a:tblPr/>
              <a:tblGrid>
                <a:gridCol w="3813244">
                  <a:extLst>
                    <a:ext uri="{9D8B030D-6E8A-4147-A177-3AD203B41FA5}">
                      <a16:colId xmlns:a16="http://schemas.microsoft.com/office/drawing/2014/main" val="20000"/>
                    </a:ext>
                  </a:extLst>
                </a:gridCol>
              </a:tblGrid>
              <a:tr h="404269">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６．４．１　ビジネス又はミッション分析プロセス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E699"/>
                    </a:solidFill>
                  </a:tcPr>
                </a:tc>
                <a:extLst>
                  <a:ext uri="{0D108BD9-81ED-4DB2-BD59-A6C34878D82A}">
                    <a16:rowId xmlns:a16="http://schemas.microsoft.com/office/drawing/2014/main" val="10000"/>
                  </a:ext>
                </a:extLst>
              </a:tr>
            </a:tbl>
          </a:graphicData>
        </a:graphic>
      </p:graphicFrame>
      <p:graphicFrame>
        <p:nvGraphicFramePr>
          <p:cNvPr id="38" name="Group 61">
            <a:extLst>
              <a:ext uri="{FF2B5EF4-FFF2-40B4-BE49-F238E27FC236}">
                <a16:creationId xmlns:a16="http://schemas.microsoft.com/office/drawing/2014/main" id="{B8547CDD-951A-4188-869D-A29C6A148E31}"/>
              </a:ext>
            </a:extLst>
          </p:cNvPr>
          <p:cNvGraphicFramePr>
            <a:graphicFrameLocks/>
          </p:cNvGraphicFramePr>
          <p:nvPr>
            <p:extLst>
              <p:ext uri="{D42A27DB-BD31-4B8C-83A1-F6EECF244321}">
                <p14:modId xmlns:p14="http://schemas.microsoft.com/office/powerpoint/2010/main" val="3008971941"/>
              </p:ext>
            </p:extLst>
          </p:nvPr>
        </p:nvGraphicFramePr>
        <p:xfrm>
          <a:off x="758756" y="2852459"/>
          <a:ext cx="3813244" cy="563042"/>
        </p:xfrm>
        <a:graphic>
          <a:graphicData uri="http://schemas.openxmlformats.org/drawingml/2006/table">
            <a:tbl>
              <a:tblPr/>
              <a:tblGrid>
                <a:gridCol w="3813244">
                  <a:extLst>
                    <a:ext uri="{9D8B030D-6E8A-4147-A177-3AD203B41FA5}">
                      <a16:colId xmlns:a16="http://schemas.microsoft.com/office/drawing/2014/main" val="20000"/>
                    </a:ext>
                  </a:extLst>
                </a:gridCol>
              </a:tblGrid>
              <a:tr h="40467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６．４．２　利害関係者ニーズ及び利害関係者</a:t>
                      </a:r>
                      <a:endParaRPr kumimoji="1" lang="en-US" altLang="ja-JP"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　　　　　　要求事項定義プロセス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E699"/>
                    </a:solidFill>
                  </a:tcPr>
                </a:tc>
                <a:extLst>
                  <a:ext uri="{0D108BD9-81ED-4DB2-BD59-A6C34878D82A}">
                    <a16:rowId xmlns:a16="http://schemas.microsoft.com/office/drawing/2014/main" val="10000"/>
                  </a:ext>
                </a:extLst>
              </a:tr>
            </a:tbl>
          </a:graphicData>
        </a:graphic>
      </p:graphicFrame>
      <p:graphicFrame>
        <p:nvGraphicFramePr>
          <p:cNvPr id="41" name="Group 61">
            <a:extLst>
              <a:ext uri="{FF2B5EF4-FFF2-40B4-BE49-F238E27FC236}">
                <a16:creationId xmlns:a16="http://schemas.microsoft.com/office/drawing/2014/main" id="{F954EADA-CFB3-4D11-A089-D511A0EBC0FA}"/>
              </a:ext>
            </a:extLst>
          </p:cNvPr>
          <p:cNvGraphicFramePr>
            <a:graphicFrameLocks/>
          </p:cNvGraphicFramePr>
          <p:nvPr>
            <p:extLst>
              <p:ext uri="{D42A27DB-BD31-4B8C-83A1-F6EECF244321}">
                <p14:modId xmlns:p14="http://schemas.microsoft.com/office/powerpoint/2010/main" val="587437200"/>
              </p:ext>
            </p:extLst>
          </p:nvPr>
        </p:nvGraphicFramePr>
        <p:xfrm>
          <a:off x="758756" y="3501575"/>
          <a:ext cx="3813244" cy="432967"/>
        </p:xfrm>
        <a:graphic>
          <a:graphicData uri="http://schemas.openxmlformats.org/drawingml/2006/table">
            <a:tbl>
              <a:tblPr/>
              <a:tblGrid>
                <a:gridCol w="3813244">
                  <a:extLst>
                    <a:ext uri="{9D8B030D-6E8A-4147-A177-3AD203B41FA5}">
                      <a16:colId xmlns:a16="http://schemas.microsoft.com/office/drawing/2014/main" val="20000"/>
                    </a:ext>
                  </a:extLst>
                </a:gridCol>
              </a:tblGrid>
              <a:tr h="43296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６．４．３　システム要求事項定義プロセス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E699"/>
                    </a:solidFill>
                  </a:tcPr>
                </a:tc>
                <a:extLst>
                  <a:ext uri="{0D108BD9-81ED-4DB2-BD59-A6C34878D82A}">
                    <a16:rowId xmlns:a16="http://schemas.microsoft.com/office/drawing/2014/main" val="10000"/>
                  </a:ext>
                </a:extLst>
              </a:tr>
            </a:tbl>
          </a:graphicData>
        </a:graphic>
      </p:graphicFrame>
      <p:graphicFrame>
        <p:nvGraphicFramePr>
          <p:cNvPr id="42" name="Group 61">
            <a:extLst>
              <a:ext uri="{FF2B5EF4-FFF2-40B4-BE49-F238E27FC236}">
                <a16:creationId xmlns:a16="http://schemas.microsoft.com/office/drawing/2014/main" id="{4791659B-EC08-4B31-9AF1-BF1D981EAA7D}"/>
              </a:ext>
            </a:extLst>
          </p:cNvPr>
          <p:cNvGraphicFramePr>
            <a:graphicFrameLocks/>
          </p:cNvGraphicFramePr>
          <p:nvPr>
            <p:extLst>
              <p:ext uri="{D42A27DB-BD31-4B8C-83A1-F6EECF244321}">
                <p14:modId xmlns:p14="http://schemas.microsoft.com/office/powerpoint/2010/main" val="67164955"/>
              </p:ext>
            </p:extLst>
          </p:nvPr>
        </p:nvGraphicFramePr>
        <p:xfrm>
          <a:off x="758756" y="4020616"/>
          <a:ext cx="3813244" cy="432967"/>
        </p:xfrm>
        <a:graphic>
          <a:graphicData uri="http://schemas.openxmlformats.org/drawingml/2006/table">
            <a:tbl>
              <a:tblPr/>
              <a:tblGrid>
                <a:gridCol w="3813244">
                  <a:extLst>
                    <a:ext uri="{9D8B030D-6E8A-4147-A177-3AD203B41FA5}">
                      <a16:colId xmlns:a16="http://schemas.microsoft.com/office/drawing/2014/main" val="20000"/>
                    </a:ext>
                  </a:extLst>
                </a:gridCol>
              </a:tblGrid>
              <a:tr h="43296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６．４．４　アーキテクチャ定義プロセス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E699"/>
                    </a:solidFill>
                  </a:tcPr>
                </a:tc>
                <a:extLst>
                  <a:ext uri="{0D108BD9-81ED-4DB2-BD59-A6C34878D82A}">
                    <a16:rowId xmlns:a16="http://schemas.microsoft.com/office/drawing/2014/main" val="10000"/>
                  </a:ext>
                </a:extLst>
              </a:tr>
            </a:tbl>
          </a:graphicData>
        </a:graphic>
      </p:graphicFrame>
      <p:graphicFrame>
        <p:nvGraphicFramePr>
          <p:cNvPr id="43" name="Group 61">
            <a:extLst>
              <a:ext uri="{FF2B5EF4-FFF2-40B4-BE49-F238E27FC236}">
                <a16:creationId xmlns:a16="http://schemas.microsoft.com/office/drawing/2014/main" id="{7ECE1460-7552-4CD7-ADE7-DB8F95D3401B}"/>
              </a:ext>
            </a:extLst>
          </p:cNvPr>
          <p:cNvGraphicFramePr>
            <a:graphicFrameLocks/>
          </p:cNvGraphicFramePr>
          <p:nvPr>
            <p:extLst>
              <p:ext uri="{D42A27DB-BD31-4B8C-83A1-F6EECF244321}">
                <p14:modId xmlns:p14="http://schemas.microsoft.com/office/powerpoint/2010/main" val="4157496617"/>
              </p:ext>
            </p:extLst>
          </p:nvPr>
        </p:nvGraphicFramePr>
        <p:xfrm>
          <a:off x="758756" y="5083649"/>
          <a:ext cx="3813244" cy="432967"/>
        </p:xfrm>
        <a:graphic>
          <a:graphicData uri="http://schemas.openxmlformats.org/drawingml/2006/table">
            <a:tbl>
              <a:tblPr/>
              <a:tblGrid>
                <a:gridCol w="3813244">
                  <a:extLst>
                    <a:ext uri="{9D8B030D-6E8A-4147-A177-3AD203B41FA5}">
                      <a16:colId xmlns:a16="http://schemas.microsoft.com/office/drawing/2014/main" val="20000"/>
                    </a:ext>
                  </a:extLst>
                </a:gridCol>
              </a:tblGrid>
              <a:tr h="43296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６．４．６　システム分析プロセス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E699"/>
                    </a:solidFill>
                  </a:tcPr>
                </a:tc>
                <a:extLst>
                  <a:ext uri="{0D108BD9-81ED-4DB2-BD59-A6C34878D82A}">
                    <a16:rowId xmlns:a16="http://schemas.microsoft.com/office/drawing/2014/main" val="10000"/>
                  </a:ext>
                </a:extLst>
              </a:tr>
            </a:tbl>
          </a:graphicData>
        </a:graphic>
      </p:graphicFrame>
      <p:graphicFrame>
        <p:nvGraphicFramePr>
          <p:cNvPr id="48" name="Group 61">
            <a:extLst>
              <a:ext uri="{FF2B5EF4-FFF2-40B4-BE49-F238E27FC236}">
                <a16:creationId xmlns:a16="http://schemas.microsoft.com/office/drawing/2014/main" id="{84EA759A-DB60-42FB-B4D9-91C9B86BF12C}"/>
              </a:ext>
            </a:extLst>
          </p:cNvPr>
          <p:cNvGraphicFramePr>
            <a:graphicFrameLocks/>
          </p:cNvGraphicFramePr>
          <p:nvPr>
            <p:extLst>
              <p:ext uri="{D42A27DB-BD31-4B8C-83A1-F6EECF244321}">
                <p14:modId xmlns:p14="http://schemas.microsoft.com/office/powerpoint/2010/main" val="2747984774"/>
              </p:ext>
            </p:extLst>
          </p:nvPr>
        </p:nvGraphicFramePr>
        <p:xfrm>
          <a:off x="4724400" y="2916270"/>
          <a:ext cx="4005700" cy="398456"/>
        </p:xfrm>
        <a:graphic>
          <a:graphicData uri="http://schemas.openxmlformats.org/drawingml/2006/table">
            <a:tbl>
              <a:tblPr/>
              <a:tblGrid>
                <a:gridCol w="4005700">
                  <a:extLst>
                    <a:ext uri="{9D8B030D-6E8A-4147-A177-3AD203B41FA5}">
                      <a16:colId xmlns:a16="http://schemas.microsoft.com/office/drawing/2014/main" val="20000"/>
                    </a:ext>
                  </a:extLst>
                </a:gridCol>
              </a:tblGrid>
              <a:tr h="398456">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６．４．９　検証プロセス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50" name="Group 61">
            <a:extLst>
              <a:ext uri="{FF2B5EF4-FFF2-40B4-BE49-F238E27FC236}">
                <a16:creationId xmlns:a16="http://schemas.microsoft.com/office/drawing/2014/main" id="{5DDB55C6-EA82-438A-AA12-39DA266875DA}"/>
              </a:ext>
            </a:extLst>
          </p:cNvPr>
          <p:cNvGraphicFramePr>
            <a:graphicFrameLocks/>
          </p:cNvGraphicFramePr>
          <p:nvPr>
            <p:extLst>
              <p:ext uri="{D42A27DB-BD31-4B8C-83A1-F6EECF244321}">
                <p14:modId xmlns:p14="http://schemas.microsoft.com/office/powerpoint/2010/main" val="491715026"/>
              </p:ext>
            </p:extLst>
          </p:nvPr>
        </p:nvGraphicFramePr>
        <p:xfrm>
          <a:off x="4724400" y="2398973"/>
          <a:ext cx="4005700" cy="422450"/>
        </p:xfrm>
        <a:graphic>
          <a:graphicData uri="http://schemas.openxmlformats.org/drawingml/2006/table">
            <a:tbl>
              <a:tblPr/>
              <a:tblGrid>
                <a:gridCol w="4005700">
                  <a:extLst>
                    <a:ext uri="{9D8B030D-6E8A-4147-A177-3AD203B41FA5}">
                      <a16:colId xmlns:a16="http://schemas.microsoft.com/office/drawing/2014/main" val="20000"/>
                    </a:ext>
                  </a:extLst>
                </a:gridCol>
              </a:tblGrid>
              <a:tr h="422450">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６．４．８　インテグレーションプロセス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51" name="Group 61">
            <a:extLst>
              <a:ext uri="{FF2B5EF4-FFF2-40B4-BE49-F238E27FC236}">
                <a16:creationId xmlns:a16="http://schemas.microsoft.com/office/drawing/2014/main" id="{ABD25906-40F2-4024-8927-DA6E08360851}"/>
              </a:ext>
            </a:extLst>
          </p:cNvPr>
          <p:cNvGraphicFramePr>
            <a:graphicFrameLocks/>
          </p:cNvGraphicFramePr>
          <p:nvPr>
            <p:extLst>
              <p:ext uri="{D42A27DB-BD31-4B8C-83A1-F6EECF244321}">
                <p14:modId xmlns:p14="http://schemas.microsoft.com/office/powerpoint/2010/main" val="1603568718"/>
              </p:ext>
            </p:extLst>
          </p:nvPr>
        </p:nvGraphicFramePr>
        <p:xfrm>
          <a:off x="758756" y="4556249"/>
          <a:ext cx="3813244" cy="432967"/>
        </p:xfrm>
        <a:graphic>
          <a:graphicData uri="http://schemas.openxmlformats.org/drawingml/2006/table">
            <a:tbl>
              <a:tblPr/>
              <a:tblGrid>
                <a:gridCol w="3813244">
                  <a:extLst>
                    <a:ext uri="{9D8B030D-6E8A-4147-A177-3AD203B41FA5}">
                      <a16:colId xmlns:a16="http://schemas.microsoft.com/office/drawing/2014/main" val="20000"/>
                    </a:ext>
                  </a:extLst>
                </a:gridCol>
              </a:tblGrid>
              <a:tr h="43296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６．４．５　設計定義プロセス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52" name="Group 61">
            <a:extLst>
              <a:ext uri="{FF2B5EF4-FFF2-40B4-BE49-F238E27FC236}">
                <a16:creationId xmlns:a16="http://schemas.microsoft.com/office/drawing/2014/main" id="{AFBD409C-1A49-4048-9598-AC5D72CF020C}"/>
              </a:ext>
            </a:extLst>
          </p:cNvPr>
          <p:cNvGraphicFramePr>
            <a:graphicFrameLocks/>
          </p:cNvGraphicFramePr>
          <p:nvPr>
            <p:extLst>
              <p:ext uri="{D42A27DB-BD31-4B8C-83A1-F6EECF244321}">
                <p14:modId xmlns:p14="http://schemas.microsoft.com/office/powerpoint/2010/main" val="1204689064"/>
              </p:ext>
            </p:extLst>
          </p:nvPr>
        </p:nvGraphicFramePr>
        <p:xfrm>
          <a:off x="758756" y="5600219"/>
          <a:ext cx="3813244" cy="432967"/>
        </p:xfrm>
        <a:graphic>
          <a:graphicData uri="http://schemas.openxmlformats.org/drawingml/2006/table">
            <a:tbl>
              <a:tblPr/>
              <a:tblGrid>
                <a:gridCol w="3813244">
                  <a:extLst>
                    <a:ext uri="{9D8B030D-6E8A-4147-A177-3AD203B41FA5}">
                      <a16:colId xmlns:a16="http://schemas.microsoft.com/office/drawing/2014/main" val="20000"/>
                    </a:ext>
                  </a:extLst>
                </a:gridCol>
              </a:tblGrid>
              <a:tr h="43296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６．４．７　実装プロセス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53" name="Group 61">
            <a:extLst>
              <a:ext uri="{FF2B5EF4-FFF2-40B4-BE49-F238E27FC236}">
                <a16:creationId xmlns:a16="http://schemas.microsoft.com/office/drawing/2014/main" id="{AC872B01-713A-4DD5-94BD-97E9AFE44781}"/>
              </a:ext>
            </a:extLst>
          </p:cNvPr>
          <p:cNvGraphicFramePr>
            <a:graphicFrameLocks/>
          </p:cNvGraphicFramePr>
          <p:nvPr>
            <p:extLst>
              <p:ext uri="{D42A27DB-BD31-4B8C-83A1-F6EECF244321}">
                <p14:modId xmlns:p14="http://schemas.microsoft.com/office/powerpoint/2010/main" val="4281665209"/>
              </p:ext>
            </p:extLst>
          </p:nvPr>
        </p:nvGraphicFramePr>
        <p:xfrm>
          <a:off x="4724400" y="3384448"/>
          <a:ext cx="4005700" cy="398456"/>
        </p:xfrm>
        <a:graphic>
          <a:graphicData uri="http://schemas.openxmlformats.org/drawingml/2006/table">
            <a:tbl>
              <a:tblPr/>
              <a:tblGrid>
                <a:gridCol w="4005700">
                  <a:extLst>
                    <a:ext uri="{9D8B030D-6E8A-4147-A177-3AD203B41FA5}">
                      <a16:colId xmlns:a16="http://schemas.microsoft.com/office/drawing/2014/main" val="20000"/>
                    </a:ext>
                  </a:extLst>
                </a:gridCol>
              </a:tblGrid>
              <a:tr h="398456">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６．４．１０　移行プロセス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54" name="Group 61">
            <a:extLst>
              <a:ext uri="{FF2B5EF4-FFF2-40B4-BE49-F238E27FC236}">
                <a16:creationId xmlns:a16="http://schemas.microsoft.com/office/drawing/2014/main" id="{ABAC0673-7E5F-4F9C-A74F-D6FD725EA708}"/>
              </a:ext>
            </a:extLst>
          </p:cNvPr>
          <p:cNvGraphicFramePr>
            <a:graphicFrameLocks/>
          </p:cNvGraphicFramePr>
          <p:nvPr>
            <p:extLst>
              <p:ext uri="{D42A27DB-BD31-4B8C-83A1-F6EECF244321}">
                <p14:modId xmlns:p14="http://schemas.microsoft.com/office/powerpoint/2010/main" val="3095962155"/>
              </p:ext>
            </p:extLst>
          </p:nvPr>
        </p:nvGraphicFramePr>
        <p:xfrm>
          <a:off x="4724400" y="4319808"/>
          <a:ext cx="4005700" cy="398456"/>
        </p:xfrm>
        <a:graphic>
          <a:graphicData uri="http://schemas.openxmlformats.org/drawingml/2006/table">
            <a:tbl>
              <a:tblPr/>
              <a:tblGrid>
                <a:gridCol w="4005700">
                  <a:extLst>
                    <a:ext uri="{9D8B030D-6E8A-4147-A177-3AD203B41FA5}">
                      <a16:colId xmlns:a16="http://schemas.microsoft.com/office/drawing/2014/main" val="20000"/>
                    </a:ext>
                  </a:extLst>
                </a:gridCol>
              </a:tblGrid>
              <a:tr h="398456">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６．４．１２　運用プロセス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55" name="Group 61">
            <a:extLst>
              <a:ext uri="{FF2B5EF4-FFF2-40B4-BE49-F238E27FC236}">
                <a16:creationId xmlns:a16="http://schemas.microsoft.com/office/drawing/2014/main" id="{99D3C486-29B9-40C0-85C0-65D88740FA8C}"/>
              </a:ext>
            </a:extLst>
          </p:cNvPr>
          <p:cNvGraphicFramePr>
            <a:graphicFrameLocks/>
          </p:cNvGraphicFramePr>
          <p:nvPr>
            <p:extLst>
              <p:ext uri="{D42A27DB-BD31-4B8C-83A1-F6EECF244321}">
                <p14:modId xmlns:p14="http://schemas.microsoft.com/office/powerpoint/2010/main" val="2206958073"/>
              </p:ext>
            </p:extLst>
          </p:nvPr>
        </p:nvGraphicFramePr>
        <p:xfrm>
          <a:off x="4724400" y="4818824"/>
          <a:ext cx="4005700" cy="432967"/>
        </p:xfrm>
        <a:graphic>
          <a:graphicData uri="http://schemas.openxmlformats.org/drawingml/2006/table">
            <a:tbl>
              <a:tblPr/>
              <a:tblGrid>
                <a:gridCol w="4005700">
                  <a:extLst>
                    <a:ext uri="{9D8B030D-6E8A-4147-A177-3AD203B41FA5}">
                      <a16:colId xmlns:a16="http://schemas.microsoft.com/office/drawing/2014/main" val="20000"/>
                    </a:ext>
                  </a:extLst>
                </a:gridCol>
              </a:tblGrid>
              <a:tr h="43296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６．４．１３　保守プロセス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56" name="Group 61">
            <a:extLst>
              <a:ext uri="{FF2B5EF4-FFF2-40B4-BE49-F238E27FC236}">
                <a16:creationId xmlns:a16="http://schemas.microsoft.com/office/drawing/2014/main" id="{32A2BF20-EDF9-41C3-BBFF-76E09EA59408}"/>
              </a:ext>
            </a:extLst>
          </p:cNvPr>
          <p:cNvGraphicFramePr>
            <a:graphicFrameLocks/>
          </p:cNvGraphicFramePr>
          <p:nvPr>
            <p:extLst>
              <p:ext uri="{D42A27DB-BD31-4B8C-83A1-F6EECF244321}">
                <p14:modId xmlns:p14="http://schemas.microsoft.com/office/powerpoint/2010/main" val="2337402569"/>
              </p:ext>
            </p:extLst>
          </p:nvPr>
        </p:nvGraphicFramePr>
        <p:xfrm>
          <a:off x="4724400" y="5344724"/>
          <a:ext cx="4005700" cy="392755"/>
        </p:xfrm>
        <a:graphic>
          <a:graphicData uri="http://schemas.openxmlformats.org/drawingml/2006/table">
            <a:tbl>
              <a:tblPr/>
              <a:tblGrid>
                <a:gridCol w="4005700">
                  <a:extLst>
                    <a:ext uri="{9D8B030D-6E8A-4147-A177-3AD203B41FA5}">
                      <a16:colId xmlns:a16="http://schemas.microsoft.com/office/drawing/2014/main" val="20000"/>
                    </a:ext>
                  </a:extLst>
                </a:gridCol>
              </a:tblGrid>
              <a:tr h="392755">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14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６．４．１４　廃棄プロセス</a:t>
                      </a: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57" name="テキスト ボックス 56">
            <a:extLst>
              <a:ext uri="{FF2B5EF4-FFF2-40B4-BE49-F238E27FC236}">
                <a16:creationId xmlns:a16="http://schemas.microsoft.com/office/drawing/2014/main" id="{06932DA1-59C0-44C4-B261-F6AC3BCE4780}"/>
              </a:ext>
            </a:extLst>
          </p:cNvPr>
          <p:cNvSpPr txBox="1"/>
          <p:nvPr/>
        </p:nvSpPr>
        <p:spPr>
          <a:xfrm>
            <a:off x="5749752" y="5884551"/>
            <a:ext cx="3089448" cy="369332"/>
          </a:xfrm>
          <a:prstGeom prst="rect">
            <a:avLst/>
          </a:prstGeom>
          <a:noFill/>
        </p:spPr>
        <p:txBody>
          <a:bodyPr wrap="square" rtlCol="0">
            <a:spAutoFit/>
          </a:bodyPr>
          <a:lstStyle/>
          <a:p>
            <a:r>
              <a:rPr kumimoji="1" lang="ja-JP" altLang="en-US" b="1" dirty="0">
                <a:latin typeface="ＭＳ Ｐゴシック" panose="020B0600070205080204" pitchFamily="50" charset="-128"/>
                <a:ea typeface="ＭＳ Ｐゴシック" panose="020B0600070205080204" pitchFamily="50" charset="-128"/>
              </a:rPr>
              <a:t>部分について、以下で詳説</a:t>
            </a:r>
          </a:p>
        </p:txBody>
      </p:sp>
      <p:sp>
        <p:nvSpPr>
          <p:cNvPr id="58" name="正方形/長方形 57">
            <a:extLst>
              <a:ext uri="{FF2B5EF4-FFF2-40B4-BE49-F238E27FC236}">
                <a16:creationId xmlns:a16="http://schemas.microsoft.com/office/drawing/2014/main" id="{2302658D-473D-4EC9-ABBB-A785AB372723}"/>
              </a:ext>
            </a:extLst>
          </p:cNvPr>
          <p:cNvSpPr/>
          <p:nvPr/>
        </p:nvSpPr>
        <p:spPr>
          <a:xfrm>
            <a:off x="5088835" y="5920787"/>
            <a:ext cx="660917" cy="256206"/>
          </a:xfrm>
          <a:prstGeom prst="rect">
            <a:avLst/>
          </a:prstGeom>
          <a:solidFill>
            <a:srgbClr val="FFE6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0031094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92822" y="27892"/>
            <a:ext cx="7655270"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６．４．１　</a:t>
            </a:r>
            <a:r>
              <a:rPr lang="ja-JP" altLang="en-US" sz="3200"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21</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4" name="四角形: 角を丸くする 13">
            <a:extLst>
              <a:ext uri="{FF2B5EF4-FFF2-40B4-BE49-F238E27FC236}">
                <a16:creationId xmlns:a16="http://schemas.microsoft.com/office/drawing/2014/main" id="{C6AA4BF5-77E0-44ED-9C7E-07EEACA51FCB}"/>
              </a:ext>
            </a:extLst>
          </p:cNvPr>
          <p:cNvSpPr/>
          <p:nvPr/>
        </p:nvSpPr>
        <p:spPr>
          <a:xfrm>
            <a:off x="3275466" y="3478172"/>
            <a:ext cx="2039819" cy="2793319"/>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ＭＳ Ｐゴシック" panose="020B0600070205080204" pitchFamily="50" charset="-128"/>
                <a:ea typeface="ＭＳ Ｐゴシック" panose="020B0600070205080204" pitchFamily="50" charset="-128"/>
              </a:rPr>
              <a:t>ビジネス</a:t>
            </a:r>
            <a:r>
              <a:rPr lang="en-US" altLang="ja-JP" sz="2400" dirty="0">
                <a:solidFill>
                  <a:schemeClr val="tx1"/>
                </a:solidFill>
                <a:latin typeface="ＭＳ Ｐゴシック" panose="020B0600070205080204" pitchFamily="50" charset="-128"/>
                <a:ea typeface="ＭＳ Ｐゴシック" panose="020B0600070205080204" pitchFamily="50" charset="-128"/>
              </a:rPr>
              <a:t>/</a:t>
            </a:r>
            <a:r>
              <a:rPr lang="ja-JP" altLang="en-US" sz="2400" dirty="0">
                <a:solidFill>
                  <a:schemeClr val="tx1"/>
                </a:solidFill>
                <a:latin typeface="ＭＳ Ｐゴシック" panose="020B0600070205080204" pitchFamily="50" charset="-128"/>
                <a:ea typeface="ＭＳ Ｐゴシック" panose="020B0600070205080204" pitchFamily="50" charset="-128"/>
              </a:rPr>
              <a:t>ミッションの</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分析</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・課題や要求事</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　項の明確化</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・問題分析</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・目標設定</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dirty="0">
                <a:solidFill>
                  <a:schemeClr val="tx1"/>
                </a:solidFill>
                <a:latin typeface="ＭＳ Ｐゴシック" panose="020B0600070205080204" pitchFamily="50" charset="-128"/>
                <a:ea typeface="ＭＳ Ｐゴシック" panose="020B0600070205080204" pitchFamily="50" charset="-128"/>
              </a:rPr>
              <a:t>など</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矢印: 右 21">
            <a:extLst>
              <a:ext uri="{FF2B5EF4-FFF2-40B4-BE49-F238E27FC236}">
                <a16:creationId xmlns:a16="http://schemas.microsoft.com/office/drawing/2014/main" id="{84095EBA-B6E9-44DC-9113-24518578C27D}"/>
              </a:ext>
            </a:extLst>
          </p:cNvPr>
          <p:cNvSpPr/>
          <p:nvPr/>
        </p:nvSpPr>
        <p:spPr>
          <a:xfrm>
            <a:off x="2443234" y="4641403"/>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矢印: 右 24">
            <a:extLst>
              <a:ext uri="{FF2B5EF4-FFF2-40B4-BE49-F238E27FC236}">
                <a16:creationId xmlns:a16="http://schemas.microsoft.com/office/drawing/2014/main" id="{2FF16422-64C4-4C3E-B672-B14098B6143E}"/>
              </a:ext>
            </a:extLst>
          </p:cNvPr>
          <p:cNvSpPr/>
          <p:nvPr/>
        </p:nvSpPr>
        <p:spPr>
          <a:xfrm>
            <a:off x="5353311" y="464836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7" name="四角形: 角を丸くする 16">
            <a:extLst>
              <a:ext uri="{FF2B5EF4-FFF2-40B4-BE49-F238E27FC236}">
                <a16:creationId xmlns:a16="http://schemas.microsoft.com/office/drawing/2014/main" id="{431D2905-AC9B-4485-B62C-ABDB3BA79E90}"/>
              </a:ext>
            </a:extLst>
          </p:cNvPr>
          <p:cNvSpPr/>
          <p:nvPr/>
        </p:nvSpPr>
        <p:spPr>
          <a:xfrm>
            <a:off x="838426" y="4049045"/>
            <a:ext cx="1575316" cy="171189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kumimoji="1" lang="ja-JP" altLang="en-US" sz="2000" b="1" dirty="0">
                <a:solidFill>
                  <a:schemeClr val="tx1"/>
                </a:solidFill>
                <a:latin typeface="ＭＳ Ｐゴシック" panose="020B0600070205080204" pitchFamily="50" charset="-128"/>
                <a:ea typeface="ＭＳ Ｐゴシック" panose="020B0600070205080204" pitchFamily="50" charset="-128"/>
              </a:rPr>
              <a:t>事業要請</a:t>
            </a:r>
            <a:endParaRPr kumimoji="1" lang="en-US" altLang="ja-JP" sz="2000"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戦略計画</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前提条件</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制約事項</a:t>
            </a:r>
          </a:p>
        </p:txBody>
      </p:sp>
      <p:sp>
        <p:nvSpPr>
          <p:cNvPr id="18" name="四角形: 角を丸くする 17">
            <a:extLst>
              <a:ext uri="{FF2B5EF4-FFF2-40B4-BE49-F238E27FC236}">
                <a16:creationId xmlns:a16="http://schemas.microsoft.com/office/drawing/2014/main" id="{A35C44D8-9DF3-415A-BCF7-D447BC5C4F2F}"/>
              </a:ext>
            </a:extLst>
          </p:cNvPr>
          <p:cNvSpPr/>
          <p:nvPr/>
        </p:nvSpPr>
        <p:spPr>
          <a:xfrm>
            <a:off x="6116716" y="3771318"/>
            <a:ext cx="2763036" cy="221899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事業上の要求事項</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明確化した問題</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成功</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妥当性確認</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の基準</a:t>
            </a: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利害関係者の特定</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ライフサイクルのイメージ</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p:txBody>
      </p:sp>
      <p:sp>
        <p:nvSpPr>
          <p:cNvPr id="19" name="テキスト プレースホルダー 4">
            <a:extLst>
              <a:ext uri="{FF2B5EF4-FFF2-40B4-BE49-F238E27FC236}">
                <a16:creationId xmlns:a16="http://schemas.microsoft.com/office/drawing/2014/main" id="{4034CF02-F4EF-4436-97C7-26761DDCBAF9}"/>
              </a:ext>
            </a:extLst>
          </p:cNvPr>
          <p:cNvSpPr txBox="1">
            <a:spLocks/>
          </p:cNvSpPr>
          <p:nvPr/>
        </p:nvSpPr>
        <p:spPr>
          <a:xfrm>
            <a:off x="838426" y="2385921"/>
            <a:ext cx="7897413" cy="11422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lvl="1" indent="-342900">
              <a:lnSpc>
                <a:spcPct val="100000"/>
              </a:lnSpc>
              <a:spcBef>
                <a:spcPts val="600"/>
              </a:spcBef>
              <a:buFont typeface="Wingdings" panose="05000000000000000000" pitchFamily="2" charset="2"/>
              <a:buChar char="Ø"/>
            </a:pPr>
            <a:r>
              <a:rPr lang="ja-JP" altLang="en-US" sz="2000" dirty="0">
                <a:latin typeface="HGPｺﾞｼｯｸE" panose="020B0900000000000000" pitchFamily="50" charset="-128"/>
                <a:ea typeface="HGPｺﾞｼｯｸE" panose="020B0900000000000000" pitchFamily="50" charset="-128"/>
              </a:rPr>
              <a:t>解決すべき問題を分析し、その本質を捉えて解決すべき課題を明確化する</a:t>
            </a:r>
            <a:endParaRPr lang="en-US" altLang="ja-JP" sz="2000" dirty="0">
              <a:latin typeface="HGPｺﾞｼｯｸE" panose="020B0900000000000000" pitchFamily="50" charset="-128"/>
              <a:ea typeface="HGPｺﾞｼｯｸE" panose="020B0900000000000000" pitchFamily="50" charset="-128"/>
            </a:endParaRPr>
          </a:p>
          <a:p>
            <a:pPr marL="342900" lvl="1" indent="-342900">
              <a:lnSpc>
                <a:spcPct val="100000"/>
              </a:lnSpc>
              <a:spcBef>
                <a:spcPts val="600"/>
              </a:spcBef>
              <a:buFont typeface="Wingdings" panose="05000000000000000000" pitchFamily="2" charset="2"/>
              <a:buChar char="Ø"/>
            </a:pPr>
            <a:r>
              <a:rPr lang="ja-JP" altLang="en-US" sz="2000" dirty="0">
                <a:latin typeface="HGPｺﾞｼｯｸE" panose="020B0900000000000000" pitchFamily="50" charset="-128"/>
                <a:ea typeface="HGPｺﾞｼｯｸE" panose="020B0900000000000000" pitchFamily="50" charset="-128"/>
              </a:rPr>
              <a:t>解決策としてどこまで考えるか、話を広げてみる</a:t>
            </a:r>
            <a:endParaRPr lang="en-US" altLang="ja-JP" sz="2000" dirty="0">
              <a:latin typeface="HGPｺﾞｼｯｸE" panose="020B0900000000000000" pitchFamily="50" charset="-128"/>
              <a:ea typeface="HGPｺﾞｼｯｸE" panose="020B0900000000000000" pitchFamily="50" charset="-128"/>
            </a:endParaRPr>
          </a:p>
        </p:txBody>
      </p:sp>
      <p:graphicFrame>
        <p:nvGraphicFramePr>
          <p:cNvPr id="23" name="Group 61">
            <a:extLst>
              <a:ext uri="{FF2B5EF4-FFF2-40B4-BE49-F238E27FC236}">
                <a16:creationId xmlns:a16="http://schemas.microsoft.com/office/drawing/2014/main" id="{BB0DC2E2-A3CC-4510-88FB-2A1062DE89C1}"/>
              </a:ext>
            </a:extLst>
          </p:cNvPr>
          <p:cNvGraphicFramePr>
            <a:graphicFrameLocks/>
          </p:cNvGraphicFramePr>
          <p:nvPr>
            <p:extLst>
              <p:ext uri="{D42A27DB-BD31-4B8C-83A1-F6EECF244321}">
                <p14:modId xmlns:p14="http://schemas.microsoft.com/office/powerpoint/2010/main" val="785292604"/>
              </p:ext>
            </p:extLst>
          </p:nvPr>
        </p:nvGraphicFramePr>
        <p:xfrm>
          <a:off x="450574" y="1323492"/>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rPr>
                        <a:t>事業や任務（非営利活動の場合）の定義、目的などを明確にして、解決や達成のイメージを描く。</a:t>
                      </a:r>
                      <a:endParaRPr kumimoji="1" lang="en-US" altLang="ja-JP" sz="2000" b="1" i="0" u="none" strike="noStrike" cap="none" normalizeH="0" baseline="0" dirty="0">
                        <a:ln>
                          <a:noFill/>
                        </a:ln>
                        <a:solidFill>
                          <a:schemeClr val="tx1"/>
                        </a:solidFill>
                        <a:effectLst/>
                        <a:latin typeface="HGPｺﾞｼｯｸE" panose="020B0900000000000000" pitchFamily="50" charset="-128"/>
                        <a:ea typeface="HGPｺﾞｼｯｸE" panose="020B0900000000000000"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5" name="テキスト プレースホルダー 4">
            <a:extLst>
              <a:ext uri="{FF2B5EF4-FFF2-40B4-BE49-F238E27FC236}">
                <a16:creationId xmlns:a16="http://schemas.microsoft.com/office/drawing/2014/main" id="{BCA15F66-07B4-405E-AD15-7867EC7B93C8}"/>
              </a:ext>
            </a:extLst>
          </p:cNvPr>
          <p:cNvSpPr txBox="1">
            <a:spLocks/>
          </p:cNvSpPr>
          <p:nvPr/>
        </p:nvSpPr>
        <p:spPr>
          <a:xfrm>
            <a:off x="3189867" y="632308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852198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12" name="テキスト プレースホルダー 4">
            <a:extLst>
              <a:ext uri="{FF2B5EF4-FFF2-40B4-BE49-F238E27FC236}">
                <a16:creationId xmlns:a16="http://schemas.microsoft.com/office/drawing/2014/main" id="{C8A73BD2-923F-4B13-B60A-30CD431263B7}"/>
              </a:ext>
            </a:extLst>
          </p:cNvPr>
          <p:cNvSpPr txBox="1">
            <a:spLocks/>
          </p:cNvSpPr>
          <p:nvPr/>
        </p:nvSpPr>
        <p:spPr>
          <a:xfrm>
            <a:off x="651585" y="1349082"/>
            <a:ext cx="1957143" cy="4228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ts val="0"/>
              </a:spcBef>
              <a:buNone/>
            </a:pPr>
            <a:r>
              <a:rPr lang="en-US" altLang="ja-JP" sz="2400" dirty="0">
                <a:latin typeface="ＭＳ Ｐゴシック" panose="020B0600070205080204" pitchFamily="50" charset="-128"/>
                <a:ea typeface="ＭＳ Ｐゴシック" panose="020B0600070205080204" pitchFamily="50" charset="-128"/>
              </a:rPr>
              <a:t>【</a:t>
            </a:r>
            <a:r>
              <a:rPr lang="ja-JP" altLang="en-US" sz="2400" dirty="0">
                <a:latin typeface="ＭＳ Ｐゴシック" panose="020B0600070205080204" pitchFamily="50" charset="-128"/>
                <a:ea typeface="ＭＳ Ｐゴシック" panose="020B0600070205080204" pitchFamily="50" charset="-128"/>
              </a:rPr>
              <a:t>具体例</a:t>
            </a:r>
            <a:r>
              <a:rPr lang="en-US" altLang="ja-JP" sz="2400" dirty="0">
                <a:latin typeface="ＭＳ Ｐゴシック" panose="020B0600070205080204" pitchFamily="50" charset="-128"/>
                <a:ea typeface="ＭＳ Ｐゴシック" panose="020B0600070205080204" pitchFamily="50" charset="-128"/>
              </a:rPr>
              <a:t>】</a:t>
            </a:r>
          </a:p>
        </p:txBody>
      </p:sp>
      <p:sp>
        <p:nvSpPr>
          <p:cNvPr id="35" name="タイトル 2">
            <a:extLst>
              <a:ext uri="{FF2B5EF4-FFF2-40B4-BE49-F238E27FC236}">
                <a16:creationId xmlns:a16="http://schemas.microsoft.com/office/drawing/2014/main" id="{AB639FCA-AF09-437F-A379-8B2951742E5E}"/>
              </a:ext>
            </a:extLst>
          </p:cNvPr>
          <p:cNvSpPr txBox="1">
            <a:spLocks/>
          </p:cNvSpPr>
          <p:nvPr/>
        </p:nvSpPr>
        <p:spPr bwMode="auto">
          <a:xfrm>
            <a:off x="291122" y="153854"/>
            <a:ext cx="7655270" cy="82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400" kern="0" dirty="0">
                <a:solidFill>
                  <a:schemeClr val="tx1"/>
                </a:solidFill>
                <a:latin typeface="ＭＳ Ｐゴシック" panose="020B0600070205080204" pitchFamily="50" charset="-128"/>
                <a:ea typeface="ＭＳ Ｐゴシック" panose="020B0600070205080204" pitchFamily="50" charset="-128"/>
              </a:rPr>
              <a:t>テクニカルプロセス概説</a:t>
            </a:r>
            <a:br>
              <a:rPr lang="en-US" altLang="ja-JP" sz="2000" kern="0" dirty="0">
                <a:solidFill>
                  <a:schemeClr val="tx1"/>
                </a:solidFill>
                <a:latin typeface="ＭＳ Ｐゴシック" panose="020B0600070205080204" pitchFamily="50" charset="-128"/>
                <a:ea typeface="ＭＳ Ｐゴシック" panose="020B0600070205080204" pitchFamily="50" charset="-128"/>
              </a:rPr>
            </a:br>
            <a:r>
              <a:rPr lang="ja-JP" altLang="en-US" sz="3200" kern="0" dirty="0">
                <a:solidFill>
                  <a:schemeClr val="tx1"/>
                </a:solidFill>
                <a:latin typeface="ＭＳ Ｐゴシック" panose="020B0600070205080204" pitchFamily="50" charset="-128"/>
                <a:ea typeface="ＭＳ Ｐゴシック" panose="020B0600070205080204" pitchFamily="50" charset="-128"/>
              </a:rPr>
              <a:t>６．４．１　</a:t>
            </a:r>
            <a:r>
              <a:rPr lang="ja-JP" altLang="en-US" sz="3200"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lang="ja-JP" altLang="en-US" sz="3200" kern="0" dirty="0">
              <a:solidFill>
                <a:schemeClr val="tx1"/>
              </a:solidFill>
              <a:latin typeface="ＭＳ Ｐゴシック" panose="020B0600070205080204" pitchFamily="50" charset="-128"/>
              <a:ea typeface="ＭＳ Ｐゴシック" panose="020B0600070205080204" pitchFamily="50" charset="-128"/>
            </a:endParaRPr>
          </a:p>
        </p:txBody>
      </p:sp>
      <p:sp>
        <p:nvSpPr>
          <p:cNvPr id="40" name="テキスト ボックス 39">
            <a:extLst>
              <a:ext uri="{FF2B5EF4-FFF2-40B4-BE49-F238E27FC236}">
                <a16:creationId xmlns:a16="http://schemas.microsoft.com/office/drawing/2014/main" id="{7C6F985E-3D18-4CFF-9048-786DDFC8A543}"/>
              </a:ext>
            </a:extLst>
          </p:cNvPr>
          <p:cNvSpPr txBox="1"/>
          <p:nvPr/>
        </p:nvSpPr>
        <p:spPr>
          <a:xfrm>
            <a:off x="563279" y="3004333"/>
            <a:ext cx="2053004" cy="923330"/>
          </a:xfrm>
          <a:prstGeom prst="rect">
            <a:avLst/>
          </a:prstGeom>
          <a:noFill/>
        </p:spPr>
        <p:txBody>
          <a:bodyPr wrap="square" rtlCol="0">
            <a:noAutofit/>
          </a:bodyPr>
          <a:lstStyle/>
          <a:p>
            <a:r>
              <a:rPr kumimoji="1" lang="ja-JP" altLang="en-US" b="1" dirty="0">
                <a:latin typeface="ＭＳ Ｐゴシック" panose="020B0600070205080204" pitchFamily="50" charset="-128"/>
                <a:ea typeface="ＭＳ Ｐゴシック" panose="020B0600070205080204" pitchFamily="50" charset="-128"/>
              </a:rPr>
              <a:t>自分の５歳の子供が野菜嫌いで食べない</a:t>
            </a:r>
            <a:endParaRPr kumimoji="1" lang="en-US" altLang="ja-JP" b="1" dirty="0">
              <a:latin typeface="ＭＳ Ｐゴシック" panose="020B0600070205080204" pitchFamily="50" charset="-128"/>
              <a:ea typeface="ＭＳ Ｐゴシック" panose="020B0600070205080204" pitchFamily="50" charset="-128"/>
            </a:endParaRPr>
          </a:p>
        </p:txBody>
      </p:sp>
      <p:sp>
        <p:nvSpPr>
          <p:cNvPr id="41" name="テキスト ボックス 40">
            <a:extLst>
              <a:ext uri="{FF2B5EF4-FFF2-40B4-BE49-F238E27FC236}">
                <a16:creationId xmlns:a16="http://schemas.microsoft.com/office/drawing/2014/main" id="{C059BA2F-86FF-4222-A3C2-BE8CF9385CBE}"/>
              </a:ext>
            </a:extLst>
          </p:cNvPr>
          <p:cNvSpPr txBox="1"/>
          <p:nvPr/>
        </p:nvSpPr>
        <p:spPr>
          <a:xfrm>
            <a:off x="6366709" y="5211252"/>
            <a:ext cx="2584174" cy="1200329"/>
          </a:xfrm>
          <a:prstGeom prst="rect">
            <a:avLst/>
          </a:prstGeom>
          <a:noFill/>
        </p:spPr>
        <p:txBody>
          <a:bodyPr wrap="square" rtlCol="0">
            <a:noAutofit/>
          </a:bodyPr>
          <a:lstStyle/>
          <a:p>
            <a:r>
              <a:rPr kumimoji="1" lang="ja-JP" altLang="en-US" b="1" dirty="0">
                <a:latin typeface="ＭＳ Ｐゴシック" panose="020B0600070205080204" pitchFamily="50" charset="-128"/>
                <a:ea typeface="ＭＳ Ｐゴシック" panose="020B0600070205080204" pitchFamily="50" charset="-128"/>
              </a:rPr>
              <a:t>見た目の問題なら・・・</a:t>
            </a:r>
            <a:endParaRPr kumimoji="1" lang="en-US" altLang="ja-JP" b="1" dirty="0">
              <a:latin typeface="ＭＳ Ｐゴシック" panose="020B0600070205080204" pitchFamily="50" charset="-128"/>
              <a:ea typeface="ＭＳ Ｐゴシック" panose="020B0600070205080204" pitchFamily="50" charset="-128"/>
            </a:endParaRPr>
          </a:p>
          <a:p>
            <a:r>
              <a:rPr kumimoji="1" lang="ja-JP" altLang="en-US" b="1" dirty="0">
                <a:latin typeface="ＭＳ Ｐゴシック" panose="020B0600070205080204" pitchFamily="50" charset="-128"/>
                <a:ea typeface="ＭＳ Ｐゴシック" panose="020B0600070205080204" pitchFamily="50" charset="-128"/>
              </a:rPr>
              <a:t>野菜だと気づかずに美味しく食べてくれる工夫をする</a:t>
            </a:r>
            <a:endParaRPr kumimoji="1" lang="en-US" altLang="ja-JP" b="1" dirty="0">
              <a:latin typeface="ＭＳ Ｐゴシック" panose="020B0600070205080204" pitchFamily="50" charset="-128"/>
              <a:ea typeface="ＭＳ Ｐゴシック" panose="020B0600070205080204" pitchFamily="50" charset="-128"/>
            </a:endParaRPr>
          </a:p>
          <a:p>
            <a:endParaRPr kumimoji="1" lang="en-US" altLang="ja-JP" b="1" dirty="0">
              <a:latin typeface="ＭＳ Ｐゴシック" panose="020B0600070205080204" pitchFamily="50" charset="-128"/>
              <a:ea typeface="ＭＳ Ｐゴシック" panose="020B0600070205080204" pitchFamily="50" charset="-128"/>
            </a:endParaRPr>
          </a:p>
        </p:txBody>
      </p:sp>
      <p:sp>
        <p:nvSpPr>
          <p:cNvPr id="48" name="テキスト ボックス 47">
            <a:extLst>
              <a:ext uri="{FF2B5EF4-FFF2-40B4-BE49-F238E27FC236}">
                <a16:creationId xmlns:a16="http://schemas.microsoft.com/office/drawing/2014/main" id="{9E953D07-0C46-4110-A35C-94ECECFD2425}"/>
              </a:ext>
            </a:extLst>
          </p:cNvPr>
          <p:cNvSpPr txBox="1"/>
          <p:nvPr/>
        </p:nvSpPr>
        <p:spPr>
          <a:xfrm>
            <a:off x="3435864" y="4390349"/>
            <a:ext cx="2243025" cy="1826523"/>
          </a:xfrm>
          <a:prstGeom prst="rect">
            <a:avLst/>
          </a:prstGeom>
          <a:noFill/>
        </p:spPr>
        <p:txBody>
          <a:bodyPr wrap="square" rtlCol="0">
            <a:noAutofit/>
          </a:bodyPr>
          <a:lstStyle/>
          <a:p>
            <a:r>
              <a:rPr kumimoji="1" lang="ja-JP" altLang="en-US" b="1" dirty="0">
                <a:latin typeface="ＭＳ Ｐゴシック" panose="020B0600070205080204" pitchFamily="50" charset="-128"/>
                <a:ea typeface="ＭＳ Ｐゴシック" panose="020B0600070205080204" pitchFamily="50" charset="-128"/>
              </a:rPr>
              <a:t>まずは食べさせたい。</a:t>
            </a:r>
            <a:endParaRPr kumimoji="1" lang="en-US" altLang="ja-JP" b="1" dirty="0">
              <a:latin typeface="ＭＳ Ｐゴシック" panose="020B0600070205080204" pitchFamily="50" charset="-128"/>
              <a:ea typeface="ＭＳ Ｐゴシック" panose="020B0600070205080204" pitchFamily="50" charset="-128"/>
            </a:endParaRPr>
          </a:p>
          <a:p>
            <a:r>
              <a:rPr kumimoji="1" lang="ja-JP" altLang="en-US" b="1" dirty="0">
                <a:latin typeface="ＭＳ Ｐゴシック" panose="020B0600070205080204" pitchFamily="50" charset="-128"/>
                <a:ea typeface="ＭＳ Ｐゴシック" panose="020B0600070205080204" pitchFamily="50" charset="-128"/>
              </a:rPr>
              <a:t>食べない原因は？</a:t>
            </a:r>
            <a:endParaRPr kumimoji="1" lang="en-US" altLang="ja-JP" b="1" dirty="0">
              <a:latin typeface="ＭＳ Ｐゴシック" panose="020B0600070205080204" pitchFamily="50" charset="-128"/>
              <a:ea typeface="ＭＳ Ｐゴシック" panose="020B0600070205080204" pitchFamily="50" charset="-128"/>
            </a:endParaRPr>
          </a:p>
          <a:p>
            <a:pPr marL="285750" indent="-285750">
              <a:buFont typeface="Arial" panose="020B0604020202020204" pitchFamily="34" charset="0"/>
              <a:buChar char="•"/>
            </a:pPr>
            <a:r>
              <a:rPr kumimoji="1" lang="ja-JP" altLang="en-US" b="1" dirty="0">
                <a:latin typeface="ＭＳ Ｐゴシック" panose="020B0600070205080204" pitchFamily="50" charset="-128"/>
                <a:ea typeface="ＭＳ Ｐゴシック" panose="020B0600070205080204" pitchFamily="50" charset="-128"/>
              </a:rPr>
              <a:t>味が嫌い</a:t>
            </a:r>
            <a:endParaRPr kumimoji="1" lang="en-US" altLang="ja-JP" b="1" dirty="0">
              <a:latin typeface="ＭＳ Ｐゴシック" panose="020B0600070205080204" pitchFamily="50" charset="-128"/>
              <a:ea typeface="ＭＳ Ｐゴシック" panose="020B0600070205080204" pitchFamily="50" charset="-128"/>
            </a:endParaRPr>
          </a:p>
          <a:p>
            <a:pPr marL="285750" indent="-285750">
              <a:buFont typeface="Arial" panose="020B0604020202020204" pitchFamily="34" charset="0"/>
              <a:buChar char="•"/>
            </a:pPr>
            <a:r>
              <a:rPr kumimoji="1" lang="ja-JP" altLang="en-US" b="1" dirty="0">
                <a:latin typeface="ＭＳ Ｐゴシック" panose="020B0600070205080204" pitchFamily="50" charset="-128"/>
                <a:ea typeface="ＭＳ Ｐゴシック" panose="020B0600070205080204" pitchFamily="50" charset="-128"/>
              </a:rPr>
              <a:t>親の料理がへた</a:t>
            </a:r>
            <a:endParaRPr kumimoji="1" lang="en-US" altLang="ja-JP" b="1" dirty="0">
              <a:latin typeface="ＭＳ Ｐゴシック" panose="020B0600070205080204" pitchFamily="50" charset="-128"/>
              <a:ea typeface="ＭＳ Ｐゴシック" panose="020B0600070205080204" pitchFamily="50" charset="-128"/>
            </a:endParaRPr>
          </a:p>
          <a:p>
            <a:pPr marL="285750" indent="-285750">
              <a:buFont typeface="Arial" panose="020B0604020202020204" pitchFamily="34" charset="0"/>
              <a:buChar char="•"/>
            </a:pPr>
            <a:r>
              <a:rPr kumimoji="1" lang="ja-JP" altLang="en-US" b="1" dirty="0">
                <a:latin typeface="ＭＳ Ｐゴシック" panose="020B0600070205080204" pitchFamily="50" charset="-128"/>
                <a:ea typeface="ＭＳ Ｐゴシック" panose="020B0600070205080204" pitchFamily="50" charset="-128"/>
              </a:rPr>
              <a:t>見た目のすり込み</a:t>
            </a:r>
            <a:endParaRPr kumimoji="1" lang="en-US" altLang="ja-JP" b="1" dirty="0">
              <a:latin typeface="ＭＳ Ｐゴシック" panose="020B0600070205080204" pitchFamily="50" charset="-128"/>
              <a:ea typeface="ＭＳ Ｐゴシック" panose="020B0600070205080204" pitchFamily="50" charset="-128"/>
            </a:endParaRPr>
          </a:p>
        </p:txBody>
      </p:sp>
      <p:sp>
        <p:nvSpPr>
          <p:cNvPr id="51" name="矢印: 右 50">
            <a:extLst>
              <a:ext uri="{FF2B5EF4-FFF2-40B4-BE49-F238E27FC236}">
                <a16:creationId xmlns:a16="http://schemas.microsoft.com/office/drawing/2014/main" id="{118EEB4D-6629-49F7-98BB-9B90B9485216}"/>
              </a:ext>
            </a:extLst>
          </p:cNvPr>
          <p:cNvSpPr/>
          <p:nvPr/>
        </p:nvSpPr>
        <p:spPr>
          <a:xfrm>
            <a:off x="2845812" y="3769899"/>
            <a:ext cx="556775" cy="484632"/>
          </a:xfrm>
          <a:prstGeom prst="rightArrow">
            <a:avLst>
              <a:gd name="adj1" fmla="val 50000"/>
              <a:gd name="adj2" fmla="val 6640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矢印: 右 51">
            <a:extLst>
              <a:ext uri="{FF2B5EF4-FFF2-40B4-BE49-F238E27FC236}">
                <a16:creationId xmlns:a16="http://schemas.microsoft.com/office/drawing/2014/main" id="{4850E6F3-6AF2-49F7-9782-295C72DAC5DD}"/>
              </a:ext>
            </a:extLst>
          </p:cNvPr>
          <p:cNvSpPr/>
          <p:nvPr/>
        </p:nvSpPr>
        <p:spPr>
          <a:xfrm>
            <a:off x="5785343" y="5446950"/>
            <a:ext cx="556775" cy="484632"/>
          </a:xfrm>
          <a:prstGeom prst="rightArrow">
            <a:avLst>
              <a:gd name="adj1" fmla="val 50000"/>
              <a:gd name="adj2" fmla="val 6640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テキスト ボックス 55">
            <a:extLst>
              <a:ext uri="{FF2B5EF4-FFF2-40B4-BE49-F238E27FC236}">
                <a16:creationId xmlns:a16="http://schemas.microsoft.com/office/drawing/2014/main" id="{8760C548-8BD6-440C-AC3A-BFADDB719B49}"/>
              </a:ext>
            </a:extLst>
          </p:cNvPr>
          <p:cNvSpPr txBox="1"/>
          <p:nvPr/>
        </p:nvSpPr>
        <p:spPr>
          <a:xfrm>
            <a:off x="3545498" y="2508138"/>
            <a:ext cx="2687450" cy="369332"/>
          </a:xfrm>
          <a:prstGeom prst="rect">
            <a:avLst/>
          </a:prstGeom>
          <a:noFill/>
        </p:spPr>
        <p:txBody>
          <a:bodyPr wrap="square" rtlCol="0">
            <a:noAutofit/>
          </a:bodyPr>
          <a:lstStyle/>
          <a:p>
            <a:r>
              <a:rPr kumimoji="1" lang="ja-JP" altLang="en-US" b="1" u="sng" dirty="0">
                <a:latin typeface="ＭＳ Ｐゴシック" panose="020B0600070205080204" pitchFamily="50" charset="-128"/>
                <a:ea typeface="ＭＳ Ｐゴシック" panose="020B0600070205080204" pitchFamily="50" charset="-128"/>
              </a:rPr>
              <a:t>分析</a:t>
            </a:r>
            <a:endParaRPr kumimoji="1" lang="en-US" altLang="ja-JP" b="1" u="sng" dirty="0">
              <a:latin typeface="ＭＳ Ｐゴシック" panose="020B0600070205080204" pitchFamily="50" charset="-128"/>
              <a:ea typeface="ＭＳ Ｐゴシック" panose="020B0600070205080204" pitchFamily="50" charset="-128"/>
            </a:endParaRPr>
          </a:p>
        </p:txBody>
      </p:sp>
      <p:sp>
        <p:nvSpPr>
          <p:cNvPr id="22" name="テキスト ボックス 21">
            <a:extLst>
              <a:ext uri="{FF2B5EF4-FFF2-40B4-BE49-F238E27FC236}">
                <a16:creationId xmlns:a16="http://schemas.microsoft.com/office/drawing/2014/main" id="{7D4B0D4D-EF18-45FE-BE52-309016A25A6B}"/>
              </a:ext>
            </a:extLst>
          </p:cNvPr>
          <p:cNvSpPr txBox="1"/>
          <p:nvPr/>
        </p:nvSpPr>
        <p:spPr>
          <a:xfrm>
            <a:off x="563279" y="2477865"/>
            <a:ext cx="2347775" cy="369332"/>
          </a:xfrm>
          <a:prstGeom prst="rect">
            <a:avLst/>
          </a:prstGeom>
          <a:noFill/>
        </p:spPr>
        <p:txBody>
          <a:bodyPr wrap="square" rtlCol="0">
            <a:noAutofit/>
          </a:bodyPr>
          <a:lstStyle/>
          <a:p>
            <a:r>
              <a:rPr kumimoji="1" lang="ja-JP" altLang="en-US" b="1" u="sng" dirty="0">
                <a:latin typeface="ＭＳ Ｐゴシック" panose="020B0600070205080204" pitchFamily="50" charset="-128"/>
                <a:ea typeface="ＭＳ Ｐゴシック" panose="020B0600070205080204" pitchFamily="50" charset="-128"/>
              </a:rPr>
              <a:t>問題</a:t>
            </a:r>
            <a:endParaRPr kumimoji="1" lang="en-US" altLang="ja-JP" b="1" u="sng" dirty="0">
              <a:latin typeface="ＭＳ Ｐゴシック" panose="020B0600070205080204" pitchFamily="50" charset="-128"/>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8A66550A-0AE1-484D-82F8-F8AF235A22CB}"/>
              </a:ext>
            </a:extLst>
          </p:cNvPr>
          <p:cNvSpPr txBox="1"/>
          <p:nvPr/>
        </p:nvSpPr>
        <p:spPr>
          <a:xfrm>
            <a:off x="6664278" y="2508138"/>
            <a:ext cx="2053002" cy="923330"/>
          </a:xfrm>
          <a:prstGeom prst="rect">
            <a:avLst/>
          </a:prstGeom>
          <a:noFill/>
        </p:spPr>
        <p:txBody>
          <a:bodyPr wrap="square" rtlCol="0">
            <a:noAutofit/>
          </a:bodyPr>
          <a:lstStyle/>
          <a:p>
            <a:r>
              <a:rPr kumimoji="1" lang="ja-JP" altLang="en-US" b="1" u="sng" dirty="0">
                <a:latin typeface="ＭＳ Ｐゴシック" panose="020B0600070205080204" pitchFamily="50" charset="-128"/>
                <a:ea typeface="ＭＳ Ｐゴシック" panose="020B0600070205080204" pitchFamily="50" charset="-128"/>
              </a:rPr>
              <a:t>解決のイメージ</a:t>
            </a:r>
            <a:endParaRPr kumimoji="1" lang="en-US" altLang="ja-JP" b="1" u="sng" dirty="0">
              <a:latin typeface="ＭＳ Ｐゴシック" panose="020B0600070205080204" pitchFamily="50" charset="-128"/>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0DB52F3F-D5DA-4D1F-98DB-61407DF91A6F}"/>
              </a:ext>
            </a:extLst>
          </p:cNvPr>
          <p:cNvSpPr txBox="1"/>
          <p:nvPr/>
        </p:nvSpPr>
        <p:spPr>
          <a:xfrm>
            <a:off x="3461919" y="3033745"/>
            <a:ext cx="2243025" cy="1200329"/>
          </a:xfrm>
          <a:prstGeom prst="rect">
            <a:avLst/>
          </a:prstGeom>
          <a:noFill/>
        </p:spPr>
        <p:txBody>
          <a:bodyPr wrap="square" rtlCol="0">
            <a:noAutofit/>
          </a:bodyPr>
          <a:lstStyle/>
          <a:p>
            <a:r>
              <a:rPr kumimoji="1" lang="ja-JP" altLang="en-US" b="1" dirty="0">
                <a:latin typeface="ＭＳ Ｐゴシック" panose="020B0600070205080204" pitchFamily="50" charset="-128"/>
                <a:ea typeface="ＭＳ Ｐゴシック" panose="020B0600070205080204" pitchFamily="50" charset="-128"/>
              </a:rPr>
              <a:t>問題は</a:t>
            </a:r>
            <a:endParaRPr kumimoji="1" lang="en-US" altLang="ja-JP" b="1" dirty="0">
              <a:latin typeface="ＭＳ Ｐゴシック" panose="020B0600070205080204" pitchFamily="50" charset="-128"/>
              <a:ea typeface="ＭＳ Ｐゴシック" panose="020B0600070205080204" pitchFamily="50" charset="-128"/>
            </a:endParaRPr>
          </a:p>
          <a:p>
            <a:pPr marL="285750" indent="-285750">
              <a:buFont typeface="Arial" panose="020B0604020202020204" pitchFamily="34" charset="0"/>
              <a:buChar char="•"/>
            </a:pPr>
            <a:r>
              <a:rPr kumimoji="1" lang="ja-JP" altLang="en-US" b="1" dirty="0">
                <a:latin typeface="ＭＳ Ｐゴシック" panose="020B0600070205080204" pitchFamily="50" charset="-128"/>
                <a:ea typeface="ＭＳ Ｐゴシック" panose="020B0600070205080204" pitchFamily="50" charset="-128"/>
              </a:rPr>
              <a:t>野菜嫌いか？</a:t>
            </a:r>
            <a:endParaRPr kumimoji="1" lang="en-US" altLang="ja-JP" b="1" dirty="0">
              <a:latin typeface="ＭＳ Ｐゴシック" panose="020B0600070205080204" pitchFamily="50" charset="-128"/>
              <a:ea typeface="ＭＳ Ｐゴシック" panose="020B0600070205080204" pitchFamily="50" charset="-128"/>
            </a:endParaRPr>
          </a:p>
          <a:p>
            <a:pPr marL="285750" indent="-285750">
              <a:buFont typeface="Arial" panose="020B0604020202020204" pitchFamily="34" charset="0"/>
              <a:buChar char="•"/>
            </a:pPr>
            <a:r>
              <a:rPr kumimoji="1" lang="ja-JP" altLang="en-US" b="1" dirty="0">
                <a:latin typeface="ＭＳ Ｐゴシック" panose="020B0600070205080204" pitchFamily="50" charset="-128"/>
                <a:ea typeface="ＭＳ Ｐゴシック" panose="020B0600070205080204" pitchFamily="50" charset="-128"/>
              </a:rPr>
              <a:t>食べないことか？</a:t>
            </a:r>
            <a:endParaRPr kumimoji="1" lang="en-US" altLang="ja-JP" b="1" dirty="0">
              <a:latin typeface="ＭＳ Ｐゴシック" panose="020B0600070205080204" pitchFamily="50" charset="-128"/>
              <a:ea typeface="ＭＳ Ｐゴシック" panose="020B0600070205080204" pitchFamily="50" charset="-128"/>
            </a:endParaRPr>
          </a:p>
        </p:txBody>
      </p:sp>
      <p:sp>
        <p:nvSpPr>
          <p:cNvPr id="2" name="矢印: 下 1">
            <a:extLst>
              <a:ext uri="{FF2B5EF4-FFF2-40B4-BE49-F238E27FC236}">
                <a16:creationId xmlns:a16="http://schemas.microsoft.com/office/drawing/2014/main" id="{30CB084A-1FF0-4B1E-AE33-CF26A9B7716F}"/>
              </a:ext>
            </a:extLst>
          </p:cNvPr>
          <p:cNvSpPr/>
          <p:nvPr/>
        </p:nvSpPr>
        <p:spPr>
          <a:xfrm>
            <a:off x="4351859" y="4090563"/>
            <a:ext cx="231572" cy="19865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AFC062DF-9B56-4A5B-A14D-AB805EF21E28}"/>
              </a:ext>
            </a:extLst>
          </p:cNvPr>
          <p:cNvSpPr txBox="1"/>
          <p:nvPr/>
        </p:nvSpPr>
        <p:spPr>
          <a:xfrm>
            <a:off x="3554228" y="1569632"/>
            <a:ext cx="2694443" cy="612724"/>
          </a:xfrm>
          <a:prstGeom prst="rect">
            <a:avLst/>
          </a:prstGeom>
          <a:noFill/>
        </p:spPr>
        <p:txBody>
          <a:bodyPr wrap="square" rtlCol="0">
            <a:noAutofit/>
          </a:bodyPr>
          <a:lstStyle/>
          <a:p>
            <a:r>
              <a:rPr kumimoji="1" lang="ja-JP" altLang="en-US" b="1" dirty="0">
                <a:latin typeface="ＭＳ Ｐゴシック" panose="020B0600070205080204" pitchFamily="50" charset="-128"/>
                <a:ea typeface="ＭＳ Ｐゴシック" panose="020B0600070205080204" pitchFamily="50" charset="-128"/>
              </a:rPr>
              <a:t>野菜をたくさん食べれば、元気で賢い子になるはず</a:t>
            </a:r>
            <a:endParaRPr kumimoji="1" lang="en-US" altLang="ja-JP" b="1" dirty="0">
              <a:latin typeface="ＭＳ Ｐゴシック" panose="020B0600070205080204" pitchFamily="50" charset="-128"/>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436378A1-9DCB-40B0-A4C1-1F7748E547C6}"/>
              </a:ext>
            </a:extLst>
          </p:cNvPr>
          <p:cNvSpPr txBox="1"/>
          <p:nvPr/>
        </p:nvSpPr>
        <p:spPr>
          <a:xfrm>
            <a:off x="498037" y="4780999"/>
            <a:ext cx="2347775" cy="369332"/>
          </a:xfrm>
          <a:prstGeom prst="rect">
            <a:avLst/>
          </a:prstGeom>
          <a:noFill/>
        </p:spPr>
        <p:txBody>
          <a:bodyPr wrap="square" rtlCol="0">
            <a:noAutofit/>
          </a:bodyPr>
          <a:lstStyle/>
          <a:p>
            <a:r>
              <a:rPr kumimoji="1" lang="ja-JP" altLang="en-US" b="1" u="sng" dirty="0">
                <a:latin typeface="ＭＳ Ｐゴシック" panose="020B0600070205080204" pitchFamily="50" charset="-128"/>
                <a:ea typeface="ＭＳ Ｐゴシック" panose="020B0600070205080204" pitchFamily="50" charset="-128"/>
              </a:rPr>
              <a:t>ゴール</a:t>
            </a:r>
            <a:endParaRPr kumimoji="1" lang="en-US" altLang="ja-JP" b="1" u="sng" dirty="0">
              <a:latin typeface="ＭＳ Ｐゴシック" panose="020B0600070205080204" pitchFamily="50" charset="-128"/>
              <a:ea typeface="ＭＳ Ｐゴシック" panose="020B0600070205080204" pitchFamily="50" charset="-128"/>
            </a:endParaRPr>
          </a:p>
          <a:p>
            <a:r>
              <a:rPr kumimoji="1" lang="ja-JP" altLang="en-US" b="1" dirty="0">
                <a:latin typeface="ＭＳ Ｐゴシック" panose="020B0600070205080204" pitchFamily="50" charset="-128"/>
                <a:ea typeface="ＭＳ Ｐゴシック" panose="020B0600070205080204" pitchFamily="50" charset="-128"/>
              </a:rPr>
              <a:t>自分の５歳の子供が野菜を食べる</a:t>
            </a:r>
            <a:endParaRPr kumimoji="1" lang="en-US" altLang="ja-JP" b="1" dirty="0">
              <a:latin typeface="ＭＳ Ｐゴシック" panose="020B0600070205080204" pitchFamily="50" charset="-128"/>
              <a:ea typeface="ＭＳ Ｐゴシック" panose="020B0600070205080204" pitchFamily="50" charset="-128"/>
            </a:endParaRPr>
          </a:p>
          <a:p>
            <a:endParaRPr kumimoji="1" lang="en-US" altLang="ja-JP" b="1" u="sng" dirty="0">
              <a:latin typeface="ＭＳ Ｐゴシック" panose="020B0600070205080204" pitchFamily="50" charset="-128"/>
              <a:ea typeface="ＭＳ Ｐゴシック" panose="020B0600070205080204" pitchFamily="50" charset="-128"/>
            </a:endParaRPr>
          </a:p>
        </p:txBody>
      </p:sp>
      <p:sp>
        <p:nvSpPr>
          <p:cNvPr id="19" name="フッター プレースホルダー 3">
            <a:extLst>
              <a:ext uri="{FF2B5EF4-FFF2-40B4-BE49-F238E27FC236}">
                <a16:creationId xmlns:a16="http://schemas.microsoft.com/office/drawing/2014/main" id="{78A5A3EF-0754-421A-A315-EF760D3FC6CF}"/>
              </a:ext>
            </a:extLst>
          </p:cNvPr>
          <p:cNvSpPr>
            <a:spLocks noGrp="1"/>
          </p:cNvSpPr>
          <p:nvPr>
            <p:ph type="ftr" sz="quarter" idx="11"/>
          </p:nvPr>
        </p:nvSpPr>
        <p:spPr>
          <a:xfrm>
            <a:off x="3124200" y="6526215"/>
            <a:ext cx="2895600" cy="287337"/>
          </a:xfrm>
        </p:spPr>
        <p:txBody>
          <a:bodyPr/>
          <a:lstStyle/>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2020 </a:t>
            </a:r>
            <a:r>
              <a:rPr lang="ja-JP" altLang="en-US" dirty="0">
                <a:latin typeface="ＭＳ Ｐゴシック" panose="020B0600070205080204" pitchFamily="50" charset="-128"/>
                <a:ea typeface="ＭＳ Ｐゴシック" panose="020B0600070205080204" pitchFamily="50" charset="-128"/>
              </a:rPr>
              <a:t>ＩＰＡ</a:t>
            </a:r>
          </a:p>
        </p:txBody>
      </p:sp>
      <p:sp>
        <p:nvSpPr>
          <p:cNvPr id="20" name="スライド番号プレースホルダー 4">
            <a:extLst>
              <a:ext uri="{FF2B5EF4-FFF2-40B4-BE49-F238E27FC236}">
                <a16:creationId xmlns:a16="http://schemas.microsoft.com/office/drawing/2014/main" id="{0525A872-C35D-4FA8-ABD1-6DE4AF90DEED}"/>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ＭＳ Ｐゴシック" panose="020B0600070205080204" pitchFamily="50" charset="-128"/>
                <a:ea typeface="ＭＳ Ｐゴシック" panose="020B0600070205080204" pitchFamily="50" charset="-128"/>
              </a:rPr>
              <a:pPr/>
              <a:t>22</a:t>
            </a:fld>
            <a:endParaRPr lang="ja-JP" altLang="en-US" dirty="0">
              <a:latin typeface="ＭＳ Ｐゴシック" panose="020B0600070205080204" pitchFamily="50" charset="-128"/>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57855AB0-52E9-4877-958F-F5B6C812E220}"/>
              </a:ext>
            </a:extLst>
          </p:cNvPr>
          <p:cNvSpPr txBox="1"/>
          <p:nvPr/>
        </p:nvSpPr>
        <p:spPr>
          <a:xfrm>
            <a:off x="2845812" y="1601419"/>
            <a:ext cx="1285990" cy="347792"/>
          </a:xfrm>
          <a:prstGeom prst="rect">
            <a:avLst/>
          </a:prstGeom>
          <a:noFill/>
        </p:spPr>
        <p:txBody>
          <a:bodyPr wrap="square" rtlCol="0">
            <a:noAutofit/>
          </a:bodyPr>
          <a:lstStyle/>
          <a:p>
            <a:r>
              <a:rPr kumimoji="1" lang="ja-JP" altLang="en-US" b="1" u="sng" dirty="0">
                <a:latin typeface="ＭＳ Ｐゴシック" panose="020B0600070205080204" pitchFamily="50" charset="-128"/>
                <a:ea typeface="ＭＳ Ｐゴシック" panose="020B0600070205080204" pitchFamily="50" charset="-128"/>
              </a:rPr>
              <a:t>背景</a:t>
            </a:r>
            <a:endParaRPr kumimoji="1" lang="en-US" altLang="ja-JP" b="1" u="sng"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9840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23</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2" y="2016035"/>
            <a:ext cx="5449958"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出発点（今回の目的）の明確化</a:t>
            </a: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198783" y="2624753"/>
            <a:ext cx="8488017" cy="28104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○出発点を広めにとれば、思考は膨らむが、議論が発散</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（例）冷蔵庫開発に至る思考の場合</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・食べ物を無駄にしない　　</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・食べ物を腐らせない　　　</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・食べ物を冷やす　　　　　</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どのレベルを出発点（目的）にするかという意識合わせが重要</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p:txBody>
      </p:sp>
      <p:sp>
        <p:nvSpPr>
          <p:cNvPr id="10" name="テキスト プレースホルダー 4">
            <a:extLst>
              <a:ext uri="{FF2B5EF4-FFF2-40B4-BE49-F238E27FC236}">
                <a16:creationId xmlns:a16="http://schemas.microsoft.com/office/drawing/2014/main" id="{924209B3-C169-4723-80EC-454E0BF633A6}"/>
              </a:ext>
            </a:extLst>
          </p:cNvPr>
          <p:cNvSpPr txBox="1">
            <a:spLocks/>
          </p:cNvSpPr>
          <p:nvPr/>
        </p:nvSpPr>
        <p:spPr>
          <a:xfrm>
            <a:off x="0" y="1422842"/>
            <a:ext cx="8488017" cy="5642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ここでは、ビジネス</a:t>
            </a:r>
            <a:r>
              <a:rPr lang="en-US" altLang="ja-JP" sz="2000" dirty="0">
                <a:latin typeface="ＭＳ Ｐゴシック" panose="020B0600070205080204" pitchFamily="50" charset="-128"/>
                <a:ea typeface="ＭＳ Ｐゴシック" panose="020B0600070205080204" pitchFamily="50" charset="-128"/>
              </a:rPr>
              <a:t>/</a:t>
            </a:r>
            <a:r>
              <a:rPr lang="ja-JP" altLang="en-US" sz="2000" dirty="0">
                <a:latin typeface="ＭＳ Ｐゴシック" panose="020B0600070205080204" pitchFamily="50" charset="-128"/>
                <a:ea typeface="ＭＳ Ｐゴシック" panose="020B0600070205080204" pitchFamily="50" charset="-128"/>
              </a:rPr>
              <a:t>ミッション分析における留意点を示す</a:t>
            </a:r>
            <a:endParaRPr lang="en-US" altLang="ja-JP" sz="20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2" name="テキスト プレースホルダー 4">
            <a:extLst>
              <a:ext uri="{FF2B5EF4-FFF2-40B4-BE49-F238E27FC236}">
                <a16:creationId xmlns:a16="http://schemas.microsoft.com/office/drawing/2014/main" id="{E8F2F09A-DFD9-4CD3-ADCF-7293C2D323C1}"/>
              </a:ext>
            </a:extLst>
          </p:cNvPr>
          <p:cNvSpPr txBox="1">
            <a:spLocks/>
          </p:cNvSpPr>
          <p:nvPr/>
        </p:nvSpPr>
        <p:spPr>
          <a:xfrm>
            <a:off x="3453216" y="6197960"/>
            <a:ext cx="5423527" cy="257369"/>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の記載事項ではなく、独自の解釈を含む留意点です。</a:t>
            </a:r>
            <a:endParaRPr lang="en-US" altLang="ja-JP" dirty="0">
              <a:latin typeface="HGPｺﾞｼｯｸE" panose="020B0900000000000000" pitchFamily="50" charset="-128"/>
              <a:ea typeface="HGPｺﾞｼｯｸE" panose="020B0900000000000000" pitchFamily="50" charset="-128"/>
            </a:endParaRPr>
          </a:p>
        </p:txBody>
      </p:sp>
      <p:sp>
        <p:nvSpPr>
          <p:cNvPr id="13" name="タイトル 2">
            <a:extLst>
              <a:ext uri="{FF2B5EF4-FFF2-40B4-BE49-F238E27FC236}">
                <a16:creationId xmlns:a16="http://schemas.microsoft.com/office/drawing/2014/main" id="{545F4A32-CB9A-40F1-A64F-A2AA72135859}"/>
              </a:ext>
            </a:extLst>
          </p:cNvPr>
          <p:cNvSpPr txBox="1">
            <a:spLocks/>
          </p:cNvSpPr>
          <p:nvPr/>
        </p:nvSpPr>
        <p:spPr bwMode="auto">
          <a:xfrm>
            <a:off x="291122" y="153854"/>
            <a:ext cx="7655270" cy="82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400" kern="0" dirty="0">
                <a:solidFill>
                  <a:schemeClr val="tx1"/>
                </a:solidFill>
                <a:latin typeface="ＭＳ Ｐゴシック" panose="020B0600070205080204" pitchFamily="50" charset="-128"/>
                <a:ea typeface="ＭＳ Ｐゴシック" panose="020B0600070205080204" pitchFamily="50" charset="-128"/>
              </a:rPr>
              <a:t>テクニカルプロセス概説</a:t>
            </a:r>
            <a:br>
              <a:rPr lang="en-US" altLang="ja-JP" sz="2000" kern="0" dirty="0">
                <a:solidFill>
                  <a:schemeClr val="tx1"/>
                </a:solidFill>
                <a:latin typeface="ＭＳ Ｐゴシック" panose="020B0600070205080204" pitchFamily="50" charset="-128"/>
                <a:ea typeface="ＭＳ Ｐゴシック" panose="020B0600070205080204" pitchFamily="50" charset="-128"/>
              </a:rPr>
            </a:br>
            <a:r>
              <a:rPr lang="ja-JP" altLang="en-US" sz="3200" kern="0" dirty="0">
                <a:solidFill>
                  <a:schemeClr val="tx1"/>
                </a:solidFill>
                <a:latin typeface="ＭＳ Ｐゴシック" panose="020B0600070205080204" pitchFamily="50" charset="-128"/>
                <a:ea typeface="ＭＳ Ｐゴシック" panose="020B0600070205080204" pitchFamily="50" charset="-128"/>
              </a:rPr>
              <a:t>６．４．１　</a:t>
            </a:r>
            <a:r>
              <a:rPr lang="ja-JP" altLang="en-US" sz="3200" dirty="0">
                <a:solidFill>
                  <a:schemeClr val="tx1"/>
                </a:solidFill>
                <a:latin typeface="ＭＳ Ｐゴシック" panose="020B0600070205080204" pitchFamily="50" charset="-128"/>
                <a:ea typeface="ＭＳ Ｐゴシック" panose="020B0600070205080204" pitchFamily="50" charset="-128"/>
              </a:rPr>
              <a:t>ビジネス又はミッション分析</a:t>
            </a:r>
            <a:endParaRPr lang="ja-JP" altLang="en-US" sz="3200" kern="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26828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95044" y="219844"/>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2400" dirty="0">
                <a:solidFill>
                  <a:schemeClr val="tx1"/>
                </a:solidFill>
                <a:latin typeface="ＭＳ Ｐゴシック" panose="020B0600070205080204" pitchFamily="50" charset="-128"/>
                <a:ea typeface="ＭＳ Ｐゴシック" panose="020B0600070205080204" pitchFamily="50" charset="-128"/>
              </a:rPr>
              <a:t>６．４．２　</a:t>
            </a:r>
            <a:r>
              <a:rPr lang="ja-JP" altLang="en-US" sz="24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24</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53686"/>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8" name="矢印: 右 7">
            <a:extLst>
              <a:ext uri="{FF2B5EF4-FFF2-40B4-BE49-F238E27FC236}">
                <a16:creationId xmlns:a16="http://schemas.microsoft.com/office/drawing/2014/main" id="{C1283FB2-73F3-4FE2-9C9A-C131D8F62DD8}"/>
              </a:ext>
            </a:extLst>
          </p:cNvPr>
          <p:cNvSpPr/>
          <p:nvPr/>
        </p:nvSpPr>
        <p:spPr>
          <a:xfrm>
            <a:off x="2707208"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07146" y="369894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15" name="Group 61">
            <a:extLst>
              <a:ext uri="{FF2B5EF4-FFF2-40B4-BE49-F238E27FC236}">
                <a16:creationId xmlns:a16="http://schemas.microsoft.com/office/drawing/2014/main" id="{56A21CBF-77A2-4149-8465-032BDF516504}"/>
              </a:ext>
            </a:extLst>
          </p:cNvPr>
          <p:cNvGraphicFramePr>
            <a:graphicFrameLocks/>
          </p:cNvGraphicFramePr>
          <p:nvPr>
            <p:extLst>
              <p:ext uri="{D42A27DB-BD31-4B8C-83A1-F6EECF244321}">
                <p14:modId xmlns:p14="http://schemas.microsoft.com/office/powerpoint/2010/main" val="297316821"/>
              </p:ext>
            </p:extLst>
          </p:nvPr>
        </p:nvGraphicFramePr>
        <p:xfrm>
          <a:off x="432657" y="1327981"/>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利害関係者のニーズを把握し、コンテキスト等（周辺環境）を分析して、対象システムに対する要求事項を定義する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6" name="四角形: 角を丸くする 15">
            <a:extLst>
              <a:ext uri="{FF2B5EF4-FFF2-40B4-BE49-F238E27FC236}">
                <a16:creationId xmlns:a16="http://schemas.microsoft.com/office/drawing/2014/main" id="{1F05B80A-0ED8-477C-ABF6-4C79BEA278B1}"/>
              </a:ext>
            </a:extLst>
          </p:cNvPr>
          <p:cNvSpPr/>
          <p:nvPr/>
        </p:nvSpPr>
        <p:spPr>
          <a:xfrm>
            <a:off x="3467690" y="2452925"/>
            <a:ext cx="2728741" cy="375332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利害関係者ニーズ</a:t>
            </a:r>
            <a:r>
              <a:rPr kumimoji="1" lang="en-US" altLang="ja-JP" sz="24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要求事項を定義する</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利害関係者ニーズヒアリング</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コンテキスト図作成</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ニーズを要求事項に変換する</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優先順位付け</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移行</a:t>
            </a:r>
            <a:r>
              <a:rPr kumimoji="1" lang="en-US" altLang="ja-JP" dirty="0">
                <a:solidFill>
                  <a:schemeClr val="tx1"/>
                </a:solidFill>
                <a:latin typeface="ＭＳ Ｐゴシック" panose="020B0600070205080204" pitchFamily="50" charset="-128"/>
                <a:ea typeface="ＭＳ Ｐゴシック" panose="020B0600070205080204" pitchFamily="50" charset="-128"/>
              </a:rPr>
              <a:t>/</a:t>
            </a:r>
            <a:r>
              <a:rPr kumimoji="1" lang="ja-JP" altLang="en-US" dirty="0">
                <a:solidFill>
                  <a:schemeClr val="tx1"/>
                </a:solidFill>
                <a:latin typeface="ＭＳ Ｐゴシック" panose="020B0600070205080204" pitchFamily="50" charset="-128"/>
                <a:ea typeface="ＭＳ Ｐゴシック" panose="020B0600070205080204" pitchFamily="50" charset="-128"/>
              </a:rPr>
              <a:t>運用の方針検討</a:t>
            </a:r>
          </a:p>
        </p:txBody>
      </p:sp>
      <p:sp>
        <p:nvSpPr>
          <p:cNvPr id="17" name="四角形: 角を丸くする 16">
            <a:extLst>
              <a:ext uri="{FF2B5EF4-FFF2-40B4-BE49-F238E27FC236}">
                <a16:creationId xmlns:a16="http://schemas.microsoft.com/office/drawing/2014/main" id="{82952520-C058-4F4F-B20B-0E71EFE2F203}"/>
              </a:ext>
            </a:extLst>
          </p:cNvPr>
          <p:cNvSpPr/>
          <p:nvPr/>
        </p:nvSpPr>
        <p:spPr>
          <a:xfrm>
            <a:off x="295044" y="2518997"/>
            <a:ext cx="2355345" cy="3191865"/>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ビジネス</a:t>
            </a:r>
            <a:r>
              <a:rPr kumimoji="1" lang="en-US" altLang="ja-JP" sz="24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ミッション分析結果</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事業上の要求事項</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明確化した問題</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成功</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妥当性確認</a:t>
            </a:r>
            <a:r>
              <a:rPr kumimoji="1" lang="en-US" altLang="ja-JP"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b="1" dirty="0">
                <a:solidFill>
                  <a:schemeClr val="tx1"/>
                </a:solidFill>
                <a:latin typeface="ＭＳ Ｐゴシック" panose="020B0600070205080204" pitchFamily="50" charset="-128"/>
                <a:ea typeface="ＭＳ Ｐゴシック" panose="020B0600070205080204" pitchFamily="50" charset="-128"/>
              </a:rPr>
              <a:t>の基準</a:t>
            </a: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利害関係者の特定</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a:p>
            <a:pPr marL="180000" indent="-180000">
              <a:buFont typeface="Arial" panose="020B0604020202020204" pitchFamily="34" charset="0"/>
              <a:buChar char="•"/>
            </a:pPr>
            <a:r>
              <a:rPr kumimoji="1" lang="ja-JP" altLang="en-US" b="1" dirty="0">
                <a:solidFill>
                  <a:schemeClr val="tx1"/>
                </a:solidFill>
                <a:latin typeface="ＭＳ Ｐゴシック" panose="020B0600070205080204" pitchFamily="50" charset="-128"/>
                <a:ea typeface="ＭＳ Ｐゴシック" panose="020B0600070205080204" pitchFamily="50" charset="-128"/>
              </a:rPr>
              <a:t>ライフサイクルのイメージ</a:t>
            </a:r>
            <a:endParaRPr kumimoji="1" lang="en-US" altLang="ja-JP" b="1" dirty="0">
              <a:solidFill>
                <a:schemeClr val="tx1"/>
              </a:solidFill>
              <a:latin typeface="ＭＳ Ｐゴシック" panose="020B0600070205080204" pitchFamily="50" charset="-128"/>
              <a:ea typeface="ＭＳ Ｐゴシック" panose="020B0600070205080204" pitchFamily="50" charset="-128"/>
            </a:endParaRPr>
          </a:p>
        </p:txBody>
      </p:sp>
      <p:sp>
        <p:nvSpPr>
          <p:cNvPr id="18" name="四角形: 角を丸くする 17">
            <a:extLst>
              <a:ext uri="{FF2B5EF4-FFF2-40B4-BE49-F238E27FC236}">
                <a16:creationId xmlns:a16="http://schemas.microsoft.com/office/drawing/2014/main" id="{7A911EC2-397B-4983-B083-5F102E9885BA}"/>
              </a:ext>
            </a:extLst>
          </p:cNvPr>
          <p:cNvSpPr/>
          <p:nvPr/>
        </p:nvSpPr>
        <p:spPr>
          <a:xfrm>
            <a:off x="7013732" y="2582389"/>
            <a:ext cx="1899271" cy="312278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利害関係者の要求事項</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ニーズ</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要求事項</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要求事項の優先順位</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44000" indent="-144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運用の考え方</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3" name="テキスト プレースホルダー 4">
            <a:extLst>
              <a:ext uri="{FF2B5EF4-FFF2-40B4-BE49-F238E27FC236}">
                <a16:creationId xmlns:a16="http://schemas.microsoft.com/office/drawing/2014/main" id="{9251EBFD-BBA1-466A-8D25-80DF56909A15}"/>
              </a:ext>
            </a:extLst>
          </p:cNvPr>
          <p:cNvSpPr txBox="1">
            <a:spLocks/>
          </p:cNvSpPr>
          <p:nvPr/>
        </p:nvSpPr>
        <p:spPr>
          <a:xfrm>
            <a:off x="3171763" y="6304283"/>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273979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mn-ea"/>
                <a:ea typeface="+mn-ea"/>
              </a:rPr>
              <a:t>25</a:t>
            </a:fld>
            <a:endParaRPr kumimoji="1" lang="ja-JP" altLang="en-US" dirty="0">
              <a:latin typeface="+mn-ea"/>
              <a:ea typeface="+mn-ea"/>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HGPｺﾞｼｯｸE" panose="020B0900000000000000" pitchFamily="50" charset="-128"/>
              <a:ea typeface="HGPｺﾞｼｯｸE" panose="020B0900000000000000" pitchFamily="50" charset="-128"/>
            </a:endParaRP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2" y="1736064"/>
            <a:ext cx="6427306"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tx1"/>
                </a:solidFill>
                <a:latin typeface="HGPｺﾞｼｯｸE" panose="020B0900000000000000" pitchFamily="50" charset="-128"/>
                <a:ea typeface="HGPｺﾞｼｯｸE" panose="020B0900000000000000" pitchFamily="50" charset="-128"/>
              </a:rPr>
              <a:t>Black</a:t>
            </a:r>
            <a:r>
              <a:rPr kumimoji="1" lang="ja-JP" altLang="en-US" sz="2800" dirty="0">
                <a:solidFill>
                  <a:schemeClr val="tx1"/>
                </a:solidFill>
                <a:latin typeface="HGPｺﾞｼｯｸE" panose="020B0900000000000000" pitchFamily="50" charset="-128"/>
                <a:ea typeface="HGPｺﾞｼｯｸE" panose="020B0900000000000000" pitchFamily="50" charset="-128"/>
              </a:rPr>
              <a:t> </a:t>
            </a:r>
            <a:r>
              <a:rPr kumimoji="1" lang="en-US" altLang="ja-JP" sz="2800" dirty="0">
                <a:solidFill>
                  <a:schemeClr val="tx1"/>
                </a:solidFill>
                <a:latin typeface="HGPｺﾞｼｯｸE" panose="020B0900000000000000" pitchFamily="50" charset="-128"/>
                <a:ea typeface="HGPｺﾞｼｯｸE" panose="020B0900000000000000" pitchFamily="50" charset="-128"/>
              </a:rPr>
              <a:t>Box</a:t>
            </a:r>
            <a:r>
              <a:rPr kumimoji="1" lang="ja-JP" altLang="en-US" sz="2800" dirty="0">
                <a:solidFill>
                  <a:schemeClr val="tx1"/>
                </a:solidFill>
                <a:latin typeface="HGPｺﾞｼｯｸE" panose="020B0900000000000000" pitchFamily="50" charset="-128"/>
                <a:ea typeface="HGPｺﾞｼｯｸE" panose="020B0900000000000000" pitchFamily="50" charset="-128"/>
              </a:rPr>
              <a:t> </a:t>
            </a:r>
            <a:r>
              <a:rPr kumimoji="1" lang="en-US" altLang="ja-JP" sz="2800" dirty="0">
                <a:solidFill>
                  <a:schemeClr val="tx1"/>
                </a:solidFill>
                <a:latin typeface="HGPｺﾞｼｯｸE" panose="020B0900000000000000" pitchFamily="50" charset="-128"/>
                <a:ea typeface="HGPｺﾞｼｯｸE" panose="020B0900000000000000" pitchFamily="50" charset="-128"/>
              </a:rPr>
              <a:t>Requirement</a:t>
            </a:r>
            <a:r>
              <a:rPr kumimoji="1" lang="ja-JP" altLang="en-US" sz="2800" dirty="0">
                <a:solidFill>
                  <a:schemeClr val="tx1"/>
                </a:solidFill>
                <a:latin typeface="HGPｺﾞｼｯｸE" panose="020B0900000000000000" pitchFamily="50" charset="-128"/>
                <a:ea typeface="HGPｺﾞｼｯｸE" panose="020B0900000000000000" pitchFamily="50" charset="-128"/>
              </a:rPr>
              <a:t>　であること　</a:t>
            </a: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343991" y="2322627"/>
            <a:ext cx="8488017" cy="11985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HGPｺﾞｼｯｸE" panose="020B0900000000000000" pitchFamily="50" charset="-128"/>
                <a:ea typeface="HGPｺﾞｼｯｸE" panose="020B0900000000000000" pitchFamily="50" charset="-128"/>
              </a:rPr>
              <a:t>○ついシステムの作りを意識してしまいがち</a:t>
            </a:r>
            <a:endParaRPr lang="en-US" altLang="ja-JP" sz="2000" dirty="0">
              <a:latin typeface="HGPｺﾞｼｯｸE" panose="020B0900000000000000" pitchFamily="50" charset="-128"/>
              <a:ea typeface="HGPｺﾞｼｯｸE" panose="020B0900000000000000" pitchFamily="50" charset="-128"/>
            </a:endParaRPr>
          </a:p>
          <a:p>
            <a:pPr marL="457200" lvl="1" indent="0">
              <a:lnSpc>
                <a:spcPct val="100000"/>
              </a:lnSpc>
              <a:spcBef>
                <a:spcPts val="0"/>
              </a:spcBef>
              <a:buNone/>
            </a:pPr>
            <a:r>
              <a:rPr lang="ja-JP" altLang="en-US" sz="2000" dirty="0">
                <a:latin typeface="HGPｺﾞｼｯｸE" panose="020B0900000000000000" pitchFamily="50" charset="-128"/>
                <a:ea typeface="HGPｺﾞｼｯｸE" panose="020B0900000000000000" pitchFamily="50" charset="-128"/>
              </a:rPr>
              <a:t>　　⇒</a:t>
            </a:r>
            <a:r>
              <a:rPr lang="ja-JP" altLang="en-US" sz="2000" dirty="0">
                <a:solidFill>
                  <a:srgbClr val="4472C4"/>
                </a:solidFill>
                <a:latin typeface="HGPｺﾞｼｯｸE" panose="020B0900000000000000" pitchFamily="50" charset="-128"/>
                <a:ea typeface="HGPｺﾞｼｯｸE" panose="020B0900000000000000" pitchFamily="50" charset="-128"/>
              </a:rPr>
              <a:t>システムの作りを意識するのは、システム要求事項を定義する段階</a:t>
            </a:r>
            <a:br>
              <a:rPr lang="en-US" altLang="ja-JP" sz="2000" dirty="0">
                <a:solidFill>
                  <a:srgbClr val="4472C4"/>
                </a:solidFill>
                <a:latin typeface="HGPｺﾞｼｯｸE" panose="020B0900000000000000" pitchFamily="50" charset="-128"/>
                <a:ea typeface="HGPｺﾞｼｯｸE" panose="020B0900000000000000" pitchFamily="50" charset="-128"/>
              </a:rPr>
            </a:br>
            <a:r>
              <a:rPr lang="en-US" altLang="ja-JP" sz="2000" dirty="0">
                <a:solidFill>
                  <a:srgbClr val="4472C4"/>
                </a:solidFill>
                <a:latin typeface="HGPｺﾞｼｯｸE" panose="020B0900000000000000" pitchFamily="50" charset="-128"/>
                <a:ea typeface="HGPｺﾞｼｯｸE" panose="020B0900000000000000" pitchFamily="50" charset="-128"/>
              </a:rPr>
              <a:t>   	 </a:t>
            </a:r>
            <a:r>
              <a:rPr lang="ja-JP" altLang="en-US" sz="2000" dirty="0">
                <a:solidFill>
                  <a:srgbClr val="4472C4"/>
                </a:solidFill>
                <a:latin typeface="HGPｺﾞｼｯｸE" panose="020B0900000000000000" pitchFamily="50" charset="-128"/>
                <a:ea typeface="HGPｺﾞｼｯｸE" panose="020B0900000000000000" pitchFamily="50" charset="-128"/>
              </a:rPr>
              <a:t>とし、ここでは外部条件だけを考慮</a:t>
            </a:r>
            <a:endParaRPr lang="en-US" altLang="ja-JP" sz="2000" dirty="0">
              <a:solidFill>
                <a:srgbClr val="4472C4"/>
              </a:solidFill>
              <a:latin typeface="HGPｺﾞｼｯｸE" panose="020B0900000000000000" pitchFamily="50" charset="-128"/>
              <a:ea typeface="HGPｺﾞｼｯｸE" panose="020B0900000000000000" pitchFamily="50" charset="-128"/>
            </a:endParaRPr>
          </a:p>
        </p:txBody>
      </p:sp>
      <p:sp>
        <p:nvSpPr>
          <p:cNvPr id="12" name="楕円 11">
            <a:extLst>
              <a:ext uri="{FF2B5EF4-FFF2-40B4-BE49-F238E27FC236}">
                <a16:creationId xmlns:a16="http://schemas.microsoft.com/office/drawing/2014/main" id="{DD44B092-1BCA-4C31-97FF-E9602CE87079}"/>
              </a:ext>
            </a:extLst>
          </p:cNvPr>
          <p:cNvSpPr/>
          <p:nvPr/>
        </p:nvSpPr>
        <p:spPr>
          <a:xfrm>
            <a:off x="2333477" y="3665704"/>
            <a:ext cx="2499230" cy="221838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E" panose="020B0900000000000000" pitchFamily="50" charset="-128"/>
              <a:ea typeface="HGPｺﾞｼｯｸE" panose="020B0900000000000000" pitchFamily="50" charset="-128"/>
            </a:endParaRPr>
          </a:p>
        </p:txBody>
      </p:sp>
      <p:sp>
        <p:nvSpPr>
          <p:cNvPr id="13" name="楕円 12">
            <a:extLst>
              <a:ext uri="{FF2B5EF4-FFF2-40B4-BE49-F238E27FC236}">
                <a16:creationId xmlns:a16="http://schemas.microsoft.com/office/drawing/2014/main" id="{DCCB6BFC-A615-4E90-B5B4-56A75328DA27}"/>
              </a:ext>
            </a:extLst>
          </p:cNvPr>
          <p:cNvSpPr/>
          <p:nvPr/>
        </p:nvSpPr>
        <p:spPr>
          <a:xfrm>
            <a:off x="1524965" y="3286127"/>
            <a:ext cx="840571" cy="771126"/>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HGPｺﾞｼｯｸE" panose="020B0900000000000000" pitchFamily="50" charset="-128"/>
              <a:ea typeface="HGPｺﾞｼｯｸE" panose="020B0900000000000000" pitchFamily="50" charset="-128"/>
            </a:endParaRPr>
          </a:p>
        </p:txBody>
      </p:sp>
      <p:sp>
        <p:nvSpPr>
          <p:cNvPr id="15" name="楕円 14">
            <a:extLst>
              <a:ext uri="{FF2B5EF4-FFF2-40B4-BE49-F238E27FC236}">
                <a16:creationId xmlns:a16="http://schemas.microsoft.com/office/drawing/2014/main" id="{12F9AF43-B232-41DA-9BBE-735D1430A781}"/>
              </a:ext>
            </a:extLst>
          </p:cNvPr>
          <p:cNvSpPr/>
          <p:nvPr/>
        </p:nvSpPr>
        <p:spPr>
          <a:xfrm>
            <a:off x="1283927" y="5429936"/>
            <a:ext cx="840571" cy="771126"/>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HGPｺﾞｼｯｸE" panose="020B0900000000000000" pitchFamily="50" charset="-128"/>
              <a:ea typeface="HGPｺﾞｼｯｸE" panose="020B0900000000000000" pitchFamily="50" charset="-128"/>
            </a:endParaRPr>
          </a:p>
        </p:txBody>
      </p:sp>
      <p:sp>
        <p:nvSpPr>
          <p:cNvPr id="17" name="楕円 16">
            <a:extLst>
              <a:ext uri="{FF2B5EF4-FFF2-40B4-BE49-F238E27FC236}">
                <a16:creationId xmlns:a16="http://schemas.microsoft.com/office/drawing/2014/main" id="{7247F8BC-9244-4B71-AC69-A901E25F1B74}"/>
              </a:ext>
            </a:extLst>
          </p:cNvPr>
          <p:cNvSpPr/>
          <p:nvPr/>
        </p:nvSpPr>
        <p:spPr>
          <a:xfrm>
            <a:off x="5250665" y="5144928"/>
            <a:ext cx="840570" cy="771126"/>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HGPｺﾞｼｯｸE" panose="020B0900000000000000" pitchFamily="50" charset="-128"/>
              <a:ea typeface="HGPｺﾞｼｯｸE" panose="020B0900000000000000" pitchFamily="50" charset="-128"/>
            </a:endParaRPr>
          </a:p>
        </p:txBody>
      </p:sp>
      <p:sp>
        <p:nvSpPr>
          <p:cNvPr id="18" name="楕円 17">
            <a:extLst>
              <a:ext uri="{FF2B5EF4-FFF2-40B4-BE49-F238E27FC236}">
                <a16:creationId xmlns:a16="http://schemas.microsoft.com/office/drawing/2014/main" id="{7CF6FC9C-9B69-4B5D-9163-E95F638CB3D1}"/>
              </a:ext>
            </a:extLst>
          </p:cNvPr>
          <p:cNvSpPr/>
          <p:nvPr/>
        </p:nvSpPr>
        <p:spPr>
          <a:xfrm>
            <a:off x="5214648" y="4022981"/>
            <a:ext cx="840571" cy="771126"/>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HGPｺﾞｼｯｸE" panose="020B0900000000000000" pitchFamily="50" charset="-128"/>
              <a:ea typeface="HGPｺﾞｼｯｸE" panose="020B0900000000000000" pitchFamily="50" charset="-128"/>
            </a:endParaRPr>
          </a:p>
        </p:txBody>
      </p:sp>
      <p:sp>
        <p:nvSpPr>
          <p:cNvPr id="19" name="楕円 18">
            <a:extLst>
              <a:ext uri="{FF2B5EF4-FFF2-40B4-BE49-F238E27FC236}">
                <a16:creationId xmlns:a16="http://schemas.microsoft.com/office/drawing/2014/main" id="{865F4467-E4F0-4E23-A47C-F47ADB107FE3}"/>
              </a:ext>
            </a:extLst>
          </p:cNvPr>
          <p:cNvSpPr/>
          <p:nvPr/>
        </p:nvSpPr>
        <p:spPr>
          <a:xfrm>
            <a:off x="701143" y="4177942"/>
            <a:ext cx="840571" cy="771126"/>
          </a:xfrm>
          <a:prstGeom prst="ellipse">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HGPｺﾞｼｯｸE" panose="020B0900000000000000" pitchFamily="50" charset="-128"/>
              <a:ea typeface="HGPｺﾞｼｯｸE" panose="020B0900000000000000" pitchFamily="50" charset="-128"/>
            </a:endParaRPr>
          </a:p>
        </p:txBody>
      </p:sp>
      <p:sp>
        <p:nvSpPr>
          <p:cNvPr id="20" name="楕円 19">
            <a:extLst>
              <a:ext uri="{FF2B5EF4-FFF2-40B4-BE49-F238E27FC236}">
                <a16:creationId xmlns:a16="http://schemas.microsoft.com/office/drawing/2014/main" id="{B81EDD3D-219D-43BF-9C33-36A9472BF3F6}"/>
              </a:ext>
            </a:extLst>
          </p:cNvPr>
          <p:cNvSpPr/>
          <p:nvPr/>
        </p:nvSpPr>
        <p:spPr>
          <a:xfrm>
            <a:off x="2926231" y="3961900"/>
            <a:ext cx="547131" cy="468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1" name="楕円 20">
            <a:extLst>
              <a:ext uri="{FF2B5EF4-FFF2-40B4-BE49-F238E27FC236}">
                <a16:creationId xmlns:a16="http://schemas.microsoft.com/office/drawing/2014/main" id="{D9F78DF2-24FB-4274-864F-BEFF3E18A527}"/>
              </a:ext>
            </a:extLst>
          </p:cNvPr>
          <p:cNvSpPr/>
          <p:nvPr/>
        </p:nvSpPr>
        <p:spPr>
          <a:xfrm>
            <a:off x="3831009" y="4022981"/>
            <a:ext cx="547131" cy="468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2" name="楕円 21">
            <a:extLst>
              <a:ext uri="{FF2B5EF4-FFF2-40B4-BE49-F238E27FC236}">
                <a16:creationId xmlns:a16="http://schemas.microsoft.com/office/drawing/2014/main" id="{2B4D322F-72D2-42C3-90C0-1ED07EC70910}"/>
              </a:ext>
            </a:extLst>
          </p:cNvPr>
          <p:cNvSpPr/>
          <p:nvPr/>
        </p:nvSpPr>
        <p:spPr>
          <a:xfrm>
            <a:off x="3831009" y="5033558"/>
            <a:ext cx="547131" cy="468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3" name="楕円 22">
            <a:extLst>
              <a:ext uri="{FF2B5EF4-FFF2-40B4-BE49-F238E27FC236}">
                <a16:creationId xmlns:a16="http://schemas.microsoft.com/office/drawing/2014/main" id="{EB1CD8F6-59DC-40AD-AF93-947351496349}"/>
              </a:ext>
            </a:extLst>
          </p:cNvPr>
          <p:cNvSpPr/>
          <p:nvPr/>
        </p:nvSpPr>
        <p:spPr>
          <a:xfrm>
            <a:off x="2706572" y="4882031"/>
            <a:ext cx="547131" cy="4686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4" name="テキスト プレースホルダー 4">
            <a:extLst>
              <a:ext uri="{FF2B5EF4-FFF2-40B4-BE49-F238E27FC236}">
                <a16:creationId xmlns:a16="http://schemas.microsoft.com/office/drawing/2014/main" id="{FF3C9B97-0CD2-424A-B342-334EFAC30EC4}"/>
              </a:ext>
            </a:extLst>
          </p:cNvPr>
          <p:cNvSpPr txBox="1">
            <a:spLocks/>
          </p:cNvSpPr>
          <p:nvPr/>
        </p:nvSpPr>
        <p:spPr>
          <a:xfrm>
            <a:off x="2748127" y="3286127"/>
            <a:ext cx="2218697" cy="39063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HGPｺﾞｼｯｸE" panose="020B0900000000000000" pitchFamily="50" charset="-128"/>
                <a:ea typeface="HGPｺﾞｼｯｸE" panose="020B0900000000000000" pitchFamily="50" charset="-128"/>
              </a:rPr>
              <a:t>対象システム</a:t>
            </a:r>
            <a:endParaRPr lang="en-US" altLang="ja-JP" sz="2400" dirty="0">
              <a:latin typeface="HGPｺﾞｼｯｸE" panose="020B0900000000000000" pitchFamily="50" charset="-128"/>
              <a:ea typeface="HGPｺﾞｼｯｸE" panose="020B0900000000000000" pitchFamily="50" charset="-128"/>
            </a:endParaRPr>
          </a:p>
        </p:txBody>
      </p:sp>
      <p:cxnSp>
        <p:nvCxnSpPr>
          <p:cNvPr id="25" name="直線矢印コネクタ 24">
            <a:extLst>
              <a:ext uri="{FF2B5EF4-FFF2-40B4-BE49-F238E27FC236}">
                <a16:creationId xmlns:a16="http://schemas.microsoft.com/office/drawing/2014/main" id="{DA161E19-304C-4149-84C3-02301184097A}"/>
              </a:ext>
            </a:extLst>
          </p:cNvPr>
          <p:cNvCxnSpPr>
            <a:cxnSpLocks/>
          </p:cNvCxnSpPr>
          <p:nvPr/>
        </p:nvCxnSpPr>
        <p:spPr>
          <a:xfrm>
            <a:off x="1561346" y="4627714"/>
            <a:ext cx="767808" cy="17163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7AC17D8F-EC5C-4856-BEFC-45B65336A461}"/>
              </a:ext>
            </a:extLst>
          </p:cNvPr>
          <p:cNvCxnSpPr>
            <a:cxnSpLocks/>
            <a:stCxn id="13" idx="5"/>
          </p:cNvCxnSpPr>
          <p:nvPr/>
        </p:nvCxnSpPr>
        <p:spPr>
          <a:xfrm>
            <a:off x="2242437" y="3944324"/>
            <a:ext cx="308953" cy="18932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37E6C2E6-14D5-4880-AA4A-9FD846AC0120}"/>
              </a:ext>
            </a:extLst>
          </p:cNvPr>
          <p:cNvCxnSpPr>
            <a:cxnSpLocks/>
          </p:cNvCxnSpPr>
          <p:nvPr/>
        </p:nvCxnSpPr>
        <p:spPr>
          <a:xfrm>
            <a:off x="3347718" y="4438895"/>
            <a:ext cx="630689" cy="52867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84A22251-A949-4713-9B10-24FA24FFEFA5}"/>
              </a:ext>
            </a:extLst>
          </p:cNvPr>
          <p:cNvCxnSpPr>
            <a:cxnSpLocks/>
          </p:cNvCxnSpPr>
          <p:nvPr/>
        </p:nvCxnSpPr>
        <p:spPr>
          <a:xfrm>
            <a:off x="3216346" y="5132571"/>
            <a:ext cx="610248" cy="82299"/>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B4FABAE7-FF9E-4464-A7F7-CCE30DD33FBC}"/>
              </a:ext>
            </a:extLst>
          </p:cNvPr>
          <p:cNvCxnSpPr>
            <a:cxnSpLocks/>
          </p:cNvCxnSpPr>
          <p:nvPr/>
        </p:nvCxnSpPr>
        <p:spPr>
          <a:xfrm flipV="1">
            <a:off x="2044823" y="5381995"/>
            <a:ext cx="495726" cy="240325"/>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2C8FB58-A399-47E2-935E-38CAF0224042}"/>
              </a:ext>
            </a:extLst>
          </p:cNvPr>
          <p:cNvCxnSpPr>
            <a:cxnSpLocks/>
          </p:cNvCxnSpPr>
          <p:nvPr/>
        </p:nvCxnSpPr>
        <p:spPr>
          <a:xfrm>
            <a:off x="4727554" y="5177041"/>
            <a:ext cx="547857" cy="222732"/>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03E4CE75-A576-49F1-B107-DE42657C8B22}"/>
              </a:ext>
            </a:extLst>
          </p:cNvPr>
          <p:cNvCxnSpPr>
            <a:cxnSpLocks/>
          </p:cNvCxnSpPr>
          <p:nvPr/>
        </p:nvCxnSpPr>
        <p:spPr>
          <a:xfrm flipV="1">
            <a:off x="4779924" y="4341715"/>
            <a:ext cx="434724" cy="131555"/>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FC21325D-2AE4-49E2-A5AE-2C55A213A6BB}"/>
              </a:ext>
            </a:extLst>
          </p:cNvPr>
          <p:cNvCxnSpPr>
            <a:cxnSpLocks/>
          </p:cNvCxnSpPr>
          <p:nvPr/>
        </p:nvCxnSpPr>
        <p:spPr>
          <a:xfrm>
            <a:off x="4089912" y="4529045"/>
            <a:ext cx="0" cy="412828"/>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C6CC8BD0-7082-4572-8FCB-6F511A0FA078}"/>
              </a:ext>
            </a:extLst>
          </p:cNvPr>
          <p:cNvCxnSpPr>
            <a:cxnSpLocks/>
          </p:cNvCxnSpPr>
          <p:nvPr/>
        </p:nvCxnSpPr>
        <p:spPr>
          <a:xfrm>
            <a:off x="3079403" y="4473270"/>
            <a:ext cx="3361" cy="371096"/>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E3CF8487-56A5-43A3-AF73-79CB93369E68}"/>
              </a:ext>
            </a:extLst>
          </p:cNvPr>
          <p:cNvCxnSpPr>
            <a:cxnSpLocks/>
          </p:cNvCxnSpPr>
          <p:nvPr/>
        </p:nvCxnSpPr>
        <p:spPr>
          <a:xfrm>
            <a:off x="3499651" y="4207135"/>
            <a:ext cx="317770" cy="279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8958EF54-9D7D-42E8-8634-96BE93F01C50}"/>
              </a:ext>
            </a:extLst>
          </p:cNvPr>
          <p:cNvCxnSpPr>
            <a:cxnSpLocks/>
          </p:cNvCxnSpPr>
          <p:nvPr/>
        </p:nvCxnSpPr>
        <p:spPr>
          <a:xfrm flipV="1">
            <a:off x="3247885" y="4448122"/>
            <a:ext cx="664373" cy="519443"/>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テキスト プレースホルダー 4">
            <a:extLst>
              <a:ext uri="{FF2B5EF4-FFF2-40B4-BE49-F238E27FC236}">
                <a16:creationId xmlns:a16="http://schemas.microsoft.com/office/drawing/2014/main" id="{5607B94D-44A1-4489-ACDC-C4A9EB21841C}"/>
              </a:ext>
            </a:extLst>
          </p:cNvPr>
          <p:cNvSpPr txBox="1">
            <a:spLocks/>
          </p:cNvSpPr>
          <p:nvPr/>
        </p:nvSpPr>
        <p:spPr>
          <a:xfrm>
            <a:off x="1706835" y="4341715"/>
            <a:ext cx="479632" cy="39063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HGPｺﾞｼｯｸE" panose="020B0900000000000000" pitchFamily="50" charset="-128"/>
                <a:ea typeface="HGPｺﾞｼｯｸE" panose="020B0900000000000000" pitchFamily="50" charset="-128"/>
              </a:rPr>
              <a:t>①</a:t>
            </a:r>
            <a:endParaRPr lang="en-US" altLang="ja-JP" sz="2400" dirty="0">
              <a:latin typeface="HGPｺﾞｼｯｸE" panose="020B0900000000000000" pitchFamily="50" charset="-128"/>
              <a:ea typeface="HGPｺﾞｼｯｸE" panose="020B0900000000000000" pitchFamily="50" charset="-128"/>
            </a:endParaRPr>
          </a:p>
        </p:txBody>
      </p:sp>
      <p:sp>
        <p:nvSpPr>
          <p:cNvPr id="37" name="テキスト プレースホルダー 4">
            <a:extLst>
              <a:ext uri="{FF2B5EF4-FFF2-40B4-BE49-F238E27FC236}">
                <a16:creationId xmlns:a16="http://schemas.microsoft.com/office/drawing/2014/main" id="{C8D889B6-6FB3-483B-9A92-AAA8D2211FC8}"/>
              </a:ext>
            </a:extLst>
          </p:cNvPr>
          <p:cNvSpPr txBox="1">
            <a:spLocks/>
          </p:cNvSpPr>
          <p:nvPr/>
        </p:nvSpPr>
        <p:spPr>
          <a:xfrm>
            <a:off x="4223847" y="4596667"/>
            <a:ext cx="479632" cy="39063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a:latin typeface="HGPｺﾞｼｯｸE" panose="020B0900000000000000" pitchFamily="50" charset="-128"/>
                <a:ea typeface="HGPｺﾞｼｯｸE" panose="020B0900000000000000" pitchFamily="50" charset="-128"/>
              </a:rPr>
              <a:t>②</a:t>
            </a:r>
            <a:endParaRPr lang="en-US" altLang="ja-JP" sz="2400" dirty="0">
              <a:latin typeface="HGPｺﾞｼｯｸE" panose="020B0900000000000000" pitchFamily="50" charset="-128"/>
              <a:ea typeface="HGPｺﾞｼｯｸE" panose="020B0900000000000000" pitchFamily="50" charset="-128"/>
            </a:endParaRPr>
          </a:p>
        </p:txBody>
      </p:sp>
      <p:sp>
        <p:nvSpPr>
          <p:cNvPr id="39" name="テキスト プレースホルダー 4">
            <a:extLst>
              <a:ext uri="{FF2B5EF4-FFF2-40B4-BE49-F238E27FC236}">
                <a16:creationId xmlns:a16="http://schemas.microsoft.com/office/drawing/2014/main" id="{3E6AA1AE-D79A-4B07-B5A6-6EEC57EAF04E}"/>
              </a:ext>
            </a:extLst>
          </p:cNvPr>
          <p:cNvSpPr txBox="1">
            <a:spLocks/>
          </p:cNvSpPr>
          <p:nvPr/>
        </p:nvSpPr>
        <p:spPr>
          <a:xfrm>
            <a:off x="3473441" y="6285781"/>
            <a:ext cx="5478029" cy="257369"/>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の記載事項ではなく、独自の解釈を含む留意点です。</a:t>
            </a:r>
            <a:endParaRPr lang="en-US" altLang="ja-JP" dirty="0">
              <a:latin typeface="HGPｺﾞｼｯｸE" panose="020B0900000000000000" pitchFamily="50" charset="-128"/>
              <a:ea typeface="HGPｺﾞｼｯｸE" panose="020B0900000000000000" pitchFamily="50" charset="-128"/>
            </a:endParaRPr>
          </a:p>
        </p:txBody>
      </p:sp>
      <p:sp>
        <p:nvSpPr>
          <p:cNvPr id="38" name="フッター プレースホルダー 3">
            <a:extLst>
              <a:ext uri="{FF2B5EF4-FFF2-40B4-BE49-F238E27FC236}">
                <a16:creationId xmlns:a16="http://schemas.microsoft.com/office/drawing/2014/main" id="{9D930329-B1D2-4164-BD23-6CFC71D60D73}"/>
              </a:ext>
            </a:extLst>
          </p:cNvPr>
          <p:cNvSpPr>
            <a:spLocks noGrp="1"/>
          </p:cNvSpPr>
          <p:nvPr>
            <p:ph type="ftr" sz="quarter" idx="11"/>
          </p:nvPr>
        </p:nvSpPr>
        <p:spPr>
          <a:xfrm>
            <a:off x="3124200" y="6526215"/>
            <a:ext cx="2895600" cy="287337"/>
          </a:xfrm>
        </p:spPr>
        <p:txBody>
          <a:bodyPr/>
          <a:lstStyle/>
          <a:p>
            <a:r>
              <a:rPr kumimoji="1" lang="en-US" altLang="ja-JP" dirty="0">
                <a:latin typeface="+mn-ea"/>
                <a:ea typeface="+mn-ea"/>
              </a:rPr>
              <a:t>©</a:t>
            </a:r>
            <a:r>
              <a:rPr kumimoji="1" lang="ja-JP" altLang="en-US" dirty="0">
                <a:latin typeface="+mn-ea"/>
                <a:ea typeface="+mn-ea"/>
              </a:rPr>
              <a:t>　</a:t>
            </a:r>
            <a:r>
              <a:rPr kumimoji="1" lang="en-US" altLang="ja-JP" dirty="0">
                <a:latin typeface="+mn-ea"/>
                <a:ea typeface="+mn-ea"/>
              </a:rPr>
              <a:t>2020 </a:t>
            </a:r>
            <a:r>
              <a:rPr kumimoji="1" lang="ja-JP" altLang="en-US" dirty="0">
                <a:latin typeface="+mn-ea"/>
                <a:ea typeface="+mn-ea"/>
              </a:rPr>
              <a:t>ＩＰＡ</a:t>
            </a:r>
          </a:p>
        </p:txBody>
      </p:sp>
      <p:sp>
        <p:nvSpPr>
          <p:cNvPr id="40" name="テキスト プレースホルダー 4">
            <a:extLst>
              <a:ext uri="{FF2B5EF4-FFF2-40B4-BE49-F238E27FC236}">
                <a16:creationId xmlns:a16="http://schemas.microsoft.com/office/drawing/2014/main" id="{BD9E9DEC-C968-4244-8256-73B8076B9149}"/>
              </a:ext>
            </a:extLst>
          </p:cNvPr>
          <p:cNvSpPr txBox="1">
            <a:spLocks/>
          </p:cNvSpPr>
          <p:nvPr/>
        </p:nvSpPr>
        <p:spPr>
          <a:xfrm>
            <a:off x="0" y="1339532"/>
            <a:ext cx="8488017" cy="5642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ここでは、利害関係者ニーズと要求事項の定義における留意点を示す</a:t>
            </a:r>
            <a:endParaRPr lang="en-US" altLang="ja-JP" sz="2000" dirty="0">
              <a:latin typeface="ＭＳ Ｐゴシック" panose="020B0600070205080204" pitchFamily="50" charset="-128"/>
              <a:ea typeface="ＭＳ Ｐゴシック" panose="020B0600070205080204" pitchFamily="50" charset="-128"/>
            </a:endParaRPr>
          </a:p>
        </p:txBody>
      </p:sp>
      <p:sp>
        <p:nvSpPr>
          <p:cNvPr id="41" name="タイトル 2">
            <a:extLst>
              <a:ext uri="{FF2B5EF4-FFF2-40B4-BE49-F238E27FC236}">
                <a16:creationId xmlns:a16="http://schemas.microsoft.com/office/drawing/2014/main" id="{0AF21D18-B89E-46AE-BC8E-CC295A2A0E09}"/>
              </a:ext>
            </a:extLst>
          </p:cNvPr>
          <p:cNvSpPr>
            <a:spLocks noGrp="1"/>
          </p:cNvSpPr>
          <p:nvPr>
            <p:ph type="title"/>
          </p:nvPr>
        </p:nvSpPr>
        <p:spPr>
          <a:xfrm>
            <a:off x="295044" y="221328"/>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2400" dirty="0">
                <a:solidFill>
                  <a:schemeClr val="tx1"/>
                </a:solidFill>
                <a:latin typeface="ＭＳ Ｐゴシック" panose="020B0600070205080204" pitchFamily="50" charset="-128"/>
                <a:ea typeface="ＭＳ Ｐゴシック" panose="020B0600070205080204" pitchFamily="50" charset="-128"/>
              </a:rPr>
              <a:t>６．４．２　</a:t>
            </a:r>
            <a:r>
              <a:rPr lang="ja-JP" altLang="en-US" sz="2400" dirty="0">
                <a:solidFill>
                  <a:schemeClr val="tx1"/>
                </a:solidFill>
                <a:latin typeface="ＭＳ Ｐゴシック" panose="020B0600070205080204" pitchFamily="50" charset="-128"/>
                <a:ea typeface="ＭＳ Ｐゴシック" panose="020B0600070205080204" pitchFamily="50" charset="-128"/>
              </a:rPr>
              <a:t>利害関係者ニーズ及び利害関係者要求事項定義</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F2F4AFFF-1D3D-4A45-8A86-55197FE3F325}"/>
              </a:ext>
            </a:extLst>
          </p:cNvPr>
          <p:cNvSpPr txBox="1"/>
          <p:nvPr/>
        </p:nvSpPr>
        <p:spPr>
          <a:xfrm>
            <a:off x="6208931" y="4710727"/>
            <a:ext cx="2623077" cy="1169551"/>
          </a:xfrm>
          <a:prstGeom prst="rect">
            <a:avLst/>
          </a:prstGeom>
          <a:noFill/>
        </p:spPr>
        <p:txBody>
          <a:bodyPr wrap="square" rtlCol="0">
            <a:spAutoFit/>
          </a:bodyPr>
          <a:lstStyle/>
          <a:p>
            <a:r>
              <a:rPr lang="ja-JP" altLang="en-US" sz="1400" dirty="0">
                <a:latin typeface="HGPｺﾞｼｯｸE" panose="020B0900000000000000" pitchFamily="50" charset="-128"/>
                <a:ea typeface="HGPｺﾞｼｯｸE" panose="020B0900000000000000" pitchFamily="50" charset="-128"/>
              </a:rPr>
              <a:t>①対象システムと外界との関係</a:t>
            </a:r>
            <a:endParaRPr lang="en-US" altLang="ja-JP" sz="1400" dirty="0">
              <a:latin typeface="HGPｺﾞｼｯｸE" panose="020B0900000000000000" pitchFamily="50" charset="-128"/>
              <a:ea typeface="HGPｺﾞｼｯｸE" panose="020B0900000000000000" pitchFamily="50" charset="-128"/>
            </a:endParaRPr>
          </a:p>
          <a:p>
            <a:r>
              <a:rPr lang="ja-JP" altLang="en-US" sz="1400" dirty="0">
                <a:latin typeface="HGPｺﾞｼｯｸE" panose="020B0900000000000000" pitchFamily="50" charset="-128"/>
                <a:ea typeface="HGPｺﾞｼｯｸE" panose="020B0900000000000000" pitchFamily="50" charset="-128"/>
              </a:rPr>
              <a:t>　　</a:t>
            </a:r>
            <a:r>
              <a:rPr lang="en-US" altLang="ja-JP" sz="1400" dirty="0">
                <a:latin typeface="HGPｺﾞｼｯｸE" panose="020B0900000000000000" pitchFamily="50" charset="-128"/>
                <a:ea typeface="HGPｺﾞｼｯｸE" panose="020B0900000000000000" pitchFamily="50" charset="-128"/>
              </a:rPr>
              <a:t>=Black Box Requirement</a:t>
            </a:r>
          </a:p>
          <a:p>
            <a:r>
              <a:rPr lang="ja-JP" altLang="en-US" sz="1400" dirty="0">
                <a:latin typeface="HGPｺﾞｼｯｸE" panose="020B0900000000000000" pitchFamily="50" charset="-128"/>
                <a:ea typeface="HGPｺﾞｼｯｸE" panose="020B0900000000000000" pitchFamily="50" charset="-128"/>
              </a:rPr>
              <a:t>②システムを構成する要素と</a:t>
            </a:r>
            <a:endParaRPr lang="en-US" altLang="ja-JP" sz="1400" dirty="0">
              <a:latin typeface="HGPｺﾞｼｯｸE" panose="020B0900000000000000" pitchFamily="50" charset="-128"/>
              <a:ea typeface="HGPｺﾞｼｯｸE" panose="020B0900000000000000" pitchFamily="50" charset="-128"/>
            </a:endParaRPr>
          </a:p>
          <a:p>
            <a:r>
              <a:rPr lang="ja-JP" altLang="en-US" sz="1400" dirty="0">
                <a:latin typeface="HGPｺﾞｼｯｸE" panose="020B0900000000000000" pitchFamily="50" charset="-128"/>
                <a:ea typeface="HGPｺﾞｼｯｸE" panose="020B0900000000000000" pitchFamily="50" charset="-128"/>
              </a:rPr>
              <a:t>　　構成要素間の関係</a:t>
            </a:r>
            <a:endParaRPr lang="en-US" altLang="ja-JP" sz="1400" dirty="0">
              <a:latin typeface="HGPｺﾞｼｯｸE" panose="020B0900000000000000" pitchFamily="50" charset="-128"/>
              <a:ea typeface="HGPｺﾞｼｯｸE" panose="020B0900000000000000" pitchFamily="50" charset="-128"/>
            </a:endParaRPr>
          </a:p>
          <a:p>
            <a:endParaRPr kumimoji="1" lang="ja-JP" altLang="en-US" sz="1400" dirty="0"/>
          </a:p>
        </p:txBody>
      </p:sp>
    </p:spTree>
    <p:extLst>
      <p:ext uri="{BB962C8B-B14F-4D97-AF65-F5344CB8AC3E}">
        <p14:creationId xmlns:p14="http://schemas.microsoft.com/office/powerpoint/2010/main" val="35787814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64248" y="30710"/>
            <a:ext cx="6983412" cy="1081088"/>
          </a:xfrm>
        </p:spPr>
        <p:txBody>
          <a:bodyPr>
            <a:noAutofit/>
          </a:bodyPr>
          <a:lstStyle/>
          <a:p>
            <a:pPr>
              <a:lnSpc>
                <a:spcPct val="100000"/>
              </a:lnSpc>
            </a:pPr>
            <a:r>
              <a:rPr kumimoji="1" lang="ja-JP" altLang="en-US" sz="2400" dirty="0">
                <a:solidFill>
                  <a:schemeClr val="tx1"/>
                </a:solidFill>
                <a:latin typeface="+mn-ea"/>
                <a:ea typeface="+mn-ea"/>
              </a:rPr>
              <a:t>テクニカルプロセス</a:t>
            </a:r>
            <a:r>
              <a:rPr lang="ja-JP" altLang="en-US" sz="2400" dirty="0">
                <a:solidFill>
                  <a:schemeClr val="tx1"/>
                </a:solidFill>
                <a:latin typeface="+mn-ea"/>
                <a:ea typeface="+mn-ea"/>
              </a:rPr>
              <a:t>概説</a:t>
            </a:r>
            <a:br>
              <a:rPr kumimoji="1" lang="en-US" altLang="ja-JP" sz="2400" dirty="0">
                <a:solidFill>
                  <a:schemeClr val="tx1"/>
                </a:solidFill>
                <a:latin typeface="+mn-ea"/>
                <a:ea typeface="+mn-ea"/>
              </a:rPr>
            </a:br>
            <a:r>
              <a:rPr kumimoji="1" lang="ja-JP" altLang="en-US" sz="3200" dirty="0">
                <a:solidFill>
                  <a:schemeClr val="tx1"/>
                </a:solidFill>
                <a:latin typeface="+mn-ea"/>
                <a:ea typeface="+mn-ea"/>
              </a:rPr>
              <a:t>６．４．３　</a:t>
            </a:r>
            <a:r>
              <a:rPr lang="ja-JP" altLang="en-US" sz="3200" dirty="0">
                <a:solidFill>
                  <a:schemeClr val="tx1"/>
                </a:solidFill>
                <a:latin typeface="+mn-ea"/>
                <a:ea typeface="+mn-ea"/>
              </a:rPr>
              <a:t>システム</a:t>
            </a:r>
            <a:r>
              <a:rPr kumimoji="1" lang="ja-JP" altLang="en-US" sz="3200" dirty="0">
                <a:solidFill>
                  <a:schemeClr val="tx1"/>
                </a:solidFill>
                <a:latin typeface="+mn-ea"/>
                <a:ea typeface="+mn-ea"/>
              </a:rPr>
              <a:t>要求事項定義</a:t>
            </a: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p>
        </p:txBody>
      </p:sp>
      <p:graphicFrame>
        <p:nvGraphicFramePr>
          <p:cNvPr id="13" name="Group 61">
            <a:extLst>
              <a:ext uri="{FF2B5EF4-FFF2-40B4-BE49-F238E27FC236}">
                <a16:creationId xmlns:a16="http://schemas.microsoft.com/office/drawing/2014/main" id="{04054D6C-B751-47F0-8E2A-DFEEA0EA2ACD}"/>
              </a:ext>
            </a:extLst>
          </p:cNvPr>
          <p:cNvGraphicFramePr>
            <a:graphicFrameLocks/>
          </p:cNvGraphicFramePr>
          <p:nvPr>
            <p:extLst>
              <p:ext uri="{D42A27DB-BD31-4B8C-83A1-F6EECF244321}">
                <p14:modId xmlns:p14="http://schemas.microsoft.com/office/powerpoint/2010/main" val="141815449"/>
              </p:ext>
            </p:extLst>
          </p:nvPr>
        </p:nvGraphicFramePr>
        <p:xfrm>
          <a:off x="364126" y="1073386"/>
          <a:ext cx="8515626" cy="795374"/>
        </p:xfrm>
        <a:graphic>
          <a:graphicData uri="http://schemas.openxmlformats.org/drawingml/2006/table">
            <a:tbl>
              <a:tblPr/>
              <a:tblGrid>
                <a:gridCol w="8515626">
                  <a:extLst>
                    <a:ext uri="{9D8B030D-6E8A-4147-A177-3AD203B41FA5}">
                      <a16:colId xmlns:a16="http://schemas.microsoft.com/office/drawing/2014/main" val="20000"/>
                    </a:ext>
                  </a:extLst>
                </a:gridCol>
              </a:tblGrid>
              <a:tr h="795374">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利害関係者の要求事項を実現するために、技術的に明確な表現で、システムがどう振る舞い、何を提供するのかを定義する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8" name="矢印: 右 7">
            <a:extLst>
              <a:ext uri="{FF2B5EF4-FFF2-40B4-BE49-F238E27FC236}">
                <a16:creationId xmlns:a16="http://schemas.microsoft.com/office/drawing/2014/main" id="{C1283FB2-73F3-4FE2-9C9A-C131D8F62DD8}"/>
              </a:ext>
            </a:extLst>
          </p:cNvPr>
          <p:cNvSpPr/>
          <p:nvPr/>
        </p:nvSpPr>
        <p:spPr>
          <a:xfrm>
            <a:off x="2340614" y="335357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71496" y="3353578"/>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HGPｺﾞｼｯｸE" panose="020B0900000000000000" pitchFamily="50" charset="-128"/>
              <a:ea typeface="HGPｺﾞｼｯｸE" panose="020B0900000000000000" pitchFamily="50" charset="-128"/>
            </a:endParaRPr>
          </a:p>
        </p:txBody>
      </p:sp>
      <p:sp>
        <p:nvSpPr>
          <p:cNvPr id="2" name="テキスト ボックス 1">
            <a:extLst>
              <a:ext uri="{FF2B5EF4-FFF2-40B4-BE49-F238E27FC236}">
                <a16:creationId xmlns:a16="http://schemas.microsoft.com/office/drawing/2014/main" id="{2308EAF1-8931-47CF-91C5-42952E241F57}"/>
              </a:ext>
            </a:extLst>
          </p:cNvPr>
          <p:cNvSpPr txBox="1"/>
          <p:nvPr/>
        </p:nvSpPr>
        <p:spPr>
          <a:xfrm>
            <a:off x="468313" y="1923259"/>
            <a:ext cx="7784503" cy="707886"/>
          </a:xfrm>
          <a:prstGeom prst="rect">
            <a:avLst/>
          </a:prstGeom>
          <a:noFill/>
        </p:spPr>
        <p:txBody>
          <a:bodyPr wrap="none" rtlCol="0">
            <a:spAutoFit/>
          </a:bodyPr>
          <a:lstStyle/>
          <a:p>
            <a:r>
              <a:rPr kumimoji="1" lang="ja-JP" altLang="en-US" sz="2000" b="1" dirty="0">
                <a:latin typeface="ＭＳ Ｐゴシック" panose="020B0600070205080204" pitchFamily="50" charset="-128"/>
                <a:ea typeface="ＭＳ Ｐゴシック" panose="020B0600070205080204" pitchFamily="50" charset="-128"/>
              </a:rPr>
              <a:t>利害関係者が陽に言わないことも、必要となる要求事項を追加する</a:t>
            </a:r>
            <a:endParaRPr kumimoji="1" lang="en-US" altLang="ja-JP" sz="2000" b="1" dirty="0">
              <a:latin typeface="ＭＳ Ｐゴシック" panose="020B0600070205080204" pitchFamily="50" charset="-128"/>
              <a:ea typeface="ＭＳ Ｐゴシック" panose="020B0600070205080204" pitchFamily="50" charset="-128"/>
            </a:endParaRPr>
          </a:p>
          <a:p>
            <a:r>
              <a:rPr kumimoji="1" lang="ja-JP" altLang="en-US" sz="2000" b="1" dirty="0">
                <a:latin typeface="ＭＳ Ｐゴシック" panose="020B0600070205080204" pitchFamily="50" charset="-128"/>
                <a:ea typeface="ＭＳ Ｐゴシック" panose="020B0600070205080204" pitchFamily="50" charset="-128"/>
              </a:rPr>
              <a:t>（業界の常識、法的要求事項、非機能要件、実装制約、運用条件など）</a:t>
            </a:r>
            <a:endParaRPr kumimoji="1" lang="ja-JP" altLang="en-US" sz="2000" dirty="0"/>
          </a:p>
        </p:txBody>
      </p:sp>
      <p:sp>
        <p:nvSpPr>
          <p:cNvPr id="16" name="フッター プレースホルダー 3">
            <a:extLst>
              <a:ext uri="{FF2B5EF4-FFF2-40B4-BE49-F238E27FC236}">
                <a16:creationId xmlns:a16="http://schemas.microsoft.com/office/drawing/2014/main" id="{370FFBB1-E481-44E4-8A97-3A609A301497}"/>
              </a:ext>
            </a:extLst>
          </p:cNvPr>
          <p:cNvSpPr>
            <a:spLocks noGrp="1"/>
          </p:cNvSpPr>
          <p:nvPr>
            <p:ph type="ftr" sz="quarter" idx="11"/>
          </p:nvPr>
        </p:nvSpPr>
        <p:spPr>
          <a:xfrm>
            <a:off x="3124200" y="6526215"/>
            <a:ext cx="2895600" cy="287337"/>
          </a:xfrm>
        </p:spPr>
        <p:txBody>
          <a:bodyPr/>
          <a:lstStyle/>
          <a:p>
            <a:r>
              <a:rPr lang="en-US" altLang="ja-JP" dirty="0">
                <a:latin typeface="+mn-ea"/>
                <a:ea typeface="+mn-ea"/>
              </a:rPr>
              <a:t>©</a:t>
            </a:r>
            <a:r>
              <a:rPr lang="ja-JP" altLang="en-US" dirty="0">
                <a:latin typeface="+mn-ea"/>
                <a:ea typeface="+mn-ea"/>
              </a:rPr>
              <a:t>　</a:t>
            </a:r>
            <a:r>
              <a:rPr lang="en-US" altLang="ja-JP" dirty="0">
                <a:latin typeface="+mn-ea"/>
                <a:ea typeface="+mn-ea"/>
              </a:rPr>
              <a:t>2020 </a:t>
            </a:r>
            <a:r>
              <a:rPr lang="ja-JP" altLang="en-US" dirty="0">
                <a:latin typeface="+mn-ea"/>
                <a:ea typeface="+mn-ea"/>
              </a:rPr>
              <a:t>ＩＰＡ</a:t>
            </a:r>
          </a:p>
        </p:txBody>
      </p:sp>
      <p:sp>
        <p:nvSpPr>
          <p:cNvPr id="17" name="スライド番号プレースホルダー 4">
            <a:extLst>
              <a:ext uri="{FF2B5EF4-FFF2-40B4-BE49-F238E27FC236}">
                <a16:creationId xmlns:a16="http://schemas.microsoft.com/office/drawing/2014/main" id="{B6D536C6-0448-4A34-BE7A-3D09EAD923DF}"/>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mn-ea"/>
                <a:ea typeface="+mn-ea"/>
              </a:rPr>
              <a:pPr/>
              <a:t>26</a:t>
            </a:fld>
            <a:endParaRPr lang="ja-JP" altLang="en-US" dirty="0">
              <a:latin typeface="+mn-ea"/>
              <a:ea typeface="+mn-ea"/>
            </a:endParaRPr>
          </a:p>
        </p:txBody>
      </p:sp>
      <p:sp>
        <p:nvSpPr>
          <p:cNvPr id="18" name="四角形: 角を丸くする 17">
            <a:extLst>
              <a:ext uri="{FF2B5EF4-FFF2-40B4-BE49-F238E27FC236}">
                <a16:creationId xmlns:a16="http://schemas.microsoft.com/office/drawing/2014/main" id="{307D4B7C-300A-4CD5-A917-CD87DAE6A5FA}"/>
              </a:ext>
            </a:extLst>
          </p:cNvPr>
          <p:cNvSpPr/>
          <p:nvPr/>
        </p:nvSpPr>
        <p:spPr>
          <a:xfrm>
            <a:off x="3195243" y="2645870"/>
            <a:ext cx="2893563" cy="3549316"/>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システム要求事項の定義</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ユーザー視点の要求事項を満たす解決策を、技術視点で明確化する</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外部インタフェース定義</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非機能要件等の考慮</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ライフサイクル検討</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p:txBody>
      </p:sp>
      <p:sp>
        <p:nvSpPr>
          <p:cNvPr id="19" name="四角形: 角を丸くする 18">
            <a:extLst>
              <a:ext uri="{FF2B5EF4-FFF2-40B4-BE49-F238E27FC236}">
                <a16:creationId xmlns:a16="http://schemas.microsoft.com/office/drawing/2014/main" id="{0837F954-E84A-447F-B03A-5A922B9EB706}"/>
              </a:ext>
            </a:extLst>
          </p:cNvPr>
          <p:cNvSpPr/>
          <p:nvPr/>
        </p:nvSpPr>
        <p:spPr>
          <a:xfrm>
            <a:off x="584610" y="2640523"/>
            <a:ext cx="1691281" cy="3549316"/>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kumimoji="1" lang="ja-JP" altLang="en-US" sz="2400" dirty="0">
                <a:solidFill>
                  <a:srgbClr val="000000"/>
                </a:solidFill>
                <a:latin typeface="ＭＳ Ｐゴシック" panose="020B0600070205080204" pitchFamily="50" charset="-128"/>
                <a:ea typeface="ＭＳ Ｐゴシック" panose="020B0600070205080204" pitchFamily="50" charset="-128"/>
              </a:rPr>
              <a:t>利害関係者の要求事項</a:t>
            </a:r>
            <a:endParaRPr kumimoji="1" lang="en-US" altLang="ja-JP" sz="2400" dirty="0">
              <a:solidFill>
                <a:srgbClr val="000000"/>
              </a:solidFill>
              <a:latin typeface="ＭＳ Ｐゴシック" panose="020B0600070205080204" pitchFamily="50" charset="-128"/>
              <a:ea typeface="ＭＳ Ｐゴシック" panose="020B0600070205080204" pitchFamily="50" charset="-128"/>
            </a:endParaRPr>
          </a:p>
          <a:p>
            <a:pPr lvl="0"/>
            <a:endParaRPr kumimoji="1"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ニーズ</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要求事項</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要求事項の優先順位</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marL="144000" lvl="0" indent="-144000">
              <a:buFont typeface="Arial" panose="020B0604020202020204" pitchFamily="34" charset="0"/>
              <a:buChar char="•"/>
            </a:pPr>
            <a:r>
              <a:rPr kumimoji="1" lang="ja-JP" altLang="en-US" dirty="0">
                <a:solidFill>
                  <a:srgbClr val="000000"/>
                </a:solidFill>
                <a:latin typeface="ＭＳ Ｐゴシック" panose="020B0600070205080204" pitchFamily="50" charset="-128"/>
                <a:ea typeface="ＭＳ Ｐゴシック" panose="020B0600070205080204" pitchFamily="50" charset="-128"/>
              </a:rPr>
              <a:t>運用の考え方</a:t>
            </a:r>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a:p>
            <a:pPr lvl="0"/>
            <a:endParaRPr kumimoji="1" lang="en-US" altLang="ja-JP" dirty="0">
              <a:solidFill>
                <a:srgbClr val="000000"/>
              </a:solidFill>
              <a:latin typeface="ＭＳ Ｐゴシック" panose="020B0600070205080204" pitchFamily="50" charset="-128"/>
              <a:ea typeface="ＭＳ Ｐゴシック" panose="020B0600070205080204" pitchFamily="50" charset="-128"/>
            </a:endParaRPr>
          </a:p>
        </p:txBody>
      </p:sp>
      <p:sp>
        <p:nvSpPr>
          <p:cNvPr id="22" name="四角形: 角を丸くする 21">
            <a:extLst>
              <a:ext uri="{FF2B5EF4-FFF2-40B4-BE49-F238E27FC236}">
                <a16:creationId xmlns:a16="http://schemas.microsoft.com/office/drawing/2014/main" id="{F74ED160-1F7E-42C3-B8E2-06CF68E63866}"/>
              </a:ext>
            </a:extLst>
          </p:cNvPr>
          <p:cNvSpPr/>
          <p:nvPr/>
        </p:nvSpPr>
        <p:spPr>
          <a:xfrm>
            <a:off x="6958080" y="2631145"/>
            <a:ext cx="1921671" cy="3558694"/>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2400" b="1" dirty="0">
                <a:solidFill>
                  <a:schemeClr val="tx1"/>
                </a:solidFill>
                <a:latin typeface="ＭＳ Ｐゴシック" panose="020B0600070205080204" pitchFamily="50" charset="-128"/>
                <a:ea typeface="ＭＳ Ｐゴシック" panose="020B0600070205080204" pitchFamily="50" charset="-128"/>
              </a:rPr>
              <a:t>システム</a:t>
            </a:r>
            <a:endParaRPr kumimoji="1" lang="en-US" altLang="ja-JP" sz="2400" b="1"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400" b="1" dirty="0">
                <a:solidFill>
                  <a:schemeClr val="tx1"/>
                </a:solidFill>
                <a:latin typeface="ＭＳ Ｐゴシック" panose="020B0600070205080204" pitchFamily="50" charset="-128"/>
                <a:ea typeface="ＭＳ Ｐゴシック" panose="020B0600070205080204" pitchFamily="50" charset="-128"/>
              </a:rPr>
              <a:t>要求事項</a:t>
            </a:r>
            <a:endParaRPr kumimoji="1" lang="en-US" altLang="ja-JP" sz="2400" b="1"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600" b="1" dirty="0">
                <a:solidFill>
                  <a:schemeClr val="tx1"/>
                </a:solidFill>
                <a:latin typeface="ＭＳ Ｐゴシック" panose="020B0600070205080204" pitchFamily="50" charset="-128"/>
                <a:ea typeface="ＭＳ Ｐゴシック" panose="020B0600070205080204" pitchFamily="50" charset="-128"/>
              </a:rPr>
              <a:t>・システム要求書</a:t>
            </a:r>
            <a:endParaRPr kumimoji="1" lang="en-US" altLang="ja-JP" sz="1600" b="1"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600" b="1"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600" b="1" dirty="0">
                <a:solidFill>
                  <a:schemeClr val="tx1"/>
                </a:solidFill>
                <a:latin typeface="ＭＳ Ｐゴシック" panose="020B0600070205080204" pitchFamily="50" charset="-128"/>
                <a:ea typeface="ＭＳ Ｐゴシック" panose="020B0600070205080204" pitchFamily="50" charset="-128"/>
              </a:rPr>
              <a:t>（要求事項が満たすべき条件）</a:t>
            </a:r>
            <a:endParaRPr kumimoji="1" lang="en-US" altLang="ja-JP" sz="1600" b="1"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0D94F88F-8E23-4779-85A2-06BBF9C52367}"/>
              </a:ext>
            </a:extLst>
          </p:cNvPr>
          <p:cNvSpPr txBox="1"/>
          <p:nvPr/>
        </p:nvSpPr>
        <p:spPr>
          <a:xfrm>
            <a:off x="7193876" y="4519443"/>
            <a:ext cx="1365514" cy="1569660"/>
          </a:xfrm>
          <a:prstGeom prst="rect">
            <a:avLst/>
          </a:prstGeom>
          <a:solidFill>
            <a:schemeClr val="accent1">
              <a:lumMod val="20000"/>
              <a:lumOff val="80000"/>
            </a:schemeClr>
          </a:solid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実装非依存</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明確</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完全</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達成可能</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検証可能</a:t>
            </a:r>
            <a:endParaRPr kumimoji="1" lang="en-US" altLang="ja-JP" sz="1600" dirty="0">
              <a:latin typeface="ＭＳ Ｐゴシック" panose="020B0600070205080204" pitchFamily="50" charset="-128"/>
              <a:ea typeface="ＭＳ Ｐゴシック" panose="020B0600070205080204" pitchFamily="50" charset="-128"/>
            </a:endParaRPr>
          </a:p>
          <a:p>
            <a:r>
              <a:rPr kumimoji="1" lang="ja-JP" altLang="en-US" sz="1600" dirty="0">
                <a:latin typeface="ＭＳ Ｐゴシック" panose="020B0600070205080204" pitchFamily="50" charset="-128"/>
                <a:ea typeface="ＭＳ Ｐゴシック" panose="020B0600070205080204" pitchFamily="50" charset="-128"/>
              </a:rPr>
              <a:t>無矛盾</a:t>
            </a:r>
            <a:endParaRPr kumimoji="1" lang="en-US" altLang="ja-JP" sz="1600" dirty="0">
              <a:latin typeface="ＭＳ Ｐゴシック" panose="020B0600070205080204" pitchFamily="50" charset="-128"/>
              <a:ea typeface="ＭＳ Ｐゴシック" panose="020B0600070205080204" pitchFamily="50" charset="-128"/>
            </a:endParaRPr>
          </a:p>
        </p:txBody>
      </p:sp>
      <p:sp>
        <p:nvSpPr>
          <p:cNvPr id="15" name="テキスト プレースホルダー 4">
            <a:extLst>
              <a:ext uri="{FF2B5EF4-FFF2-40B4-BE49-F238E27FC236}">
                <a16:creationId xmlns:a16="http://schemas.microsoft.com/office/drawing/2014/main" id="{B39CDC29-198B-452C-8B59-E57EEEC3DC3A}"/>
              </a:ext>
            </a:extLst>
          </p:cNvPr>
          <p:cNvSpPr txBox="1">
            <a:spLocks/>
          </p:cNvSpPr>
          <p:nvPr/>
        </p:nvSpPr>
        <p:spPr>
          <a:xfrm>
            <a:off x="2889612" y="629365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321922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27</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1" y="2016035"/>
            <a:ext cx="7133285"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システム提供側の</a:t>
            </a:r>
            <a:r>
              <a:rPr kumimoji="1" lang="en-US" altLang="ja-JP" sz="2800" dirty="0">
                <a:solidFill>
                  <a:schemeClr val="tx1"/>
                </a:solidFill>
                <a:latin typeface="ＭＳ Ｐゴシック" panose="020B0600070205080204" pitchFamily="50" charset="-128"/>
                <a:ea typeface="ＭＳ Ｐゴシック" panose="020B0600070205080204" pitchFamily="50" charset="-128"/>
              </a:rPr>
              <a:t>WILL</a:t>
            </a:r>
            <a:r>
              <a:rPr kumimoji="1" lang="ja-JP" altLang="en-US" sz="2800" dirty="0">
                <a:solidFill>
                  <a:schemeClr val="tx1"/>
                </a:solidFill>
                <a:latin typeface="ＭＳ Ｐゴシック" panose="020B0600070205080204" pitchFamily="50" charset="-128"/>
                <a:ea typeface="ＭＳ Ｐゴシック" panose="020B0600070205080204" pitchFamily="50" charset="-128"/>
              </a:rPr>
              <a:t>（方針）を明確化　</a:t>
            </a: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327991" y="2685202"/>
            <a:ext cx="8488017" cy="135066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○利害関係者ニーズ等の外部要件を全て実現することは不可能</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ニーズに応える事項の優先度付けを、システム提供側の</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ポリシーとして示し、どこかに一線を引いて、実現する</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範囲を明確化</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p:txBody>
      </p:sp>
      <p:sp>
        <p:nvSpPr>
          <p:cNvPr id="10" name="テキスト プレースホルダー 4">
            <a:extLst>
              <a:ext uri="{FF2B5EF4-FFF2-40B4-BE49-F238E27FC236}">
                <a16:creationId xmlns:a16="http://schemas.microsoft.com/office/drawing/2014/main" id="{924209B3-C169-4723-80EC-454E0BF633A6}"/>
              </a:ext>
            </a:extLst>
          </p:cNvPr>
          <p:cNvSpPr txBox="1">
            <a:spLocks/>
          </p:cNvSpPr>
          <p:nvPr/>
        </p:nvSpPr>
        <p:spPr>
          <a:xfrm>
            <a:off x="0" y="1422842"/>
            <a:ext cx="8488017" cy="5642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ここでは、システム要求事項の定義における留意点を示す</a:t>
            </a:r>
            <a:endParaRPr lang="en-US" altLang="ja-JP" sz="20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2" name="四角形: 角を丸くする 11">
            <a:extLst>
              <a:ext uri="{FF2B5EF4-FFF2-40B4-BE49-F238E27FC236}">
                <a16:creationId xmlns:a16="http://schemas.microsoft.com/office/drawing/2014/main" id="{A0698E59-D036-4022-86D1-77F380E3873E}"/>
              </a:ext>
            </a:extLst>
          </p:cNvPr>
          <p:cNvSpPr/>
          <p:nvPr/>
        </p:nvSpPr>
        <p:spPr>
          <a:xfrm>
            <a:off x="569841" y="4144944"/>
            <a:ext cx="4343903"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暗黙的な要件を明確化　</a:t>
            </a:r>
          </a:p>
        </p:txBody>
      </p:sp>
      <p:sp>
        <p:nvSpPr>
          <p:cNvPr id="13" name="テキスト プレースホルダー 4">
            <a:extLst>
              <a:ext uri="{FF2B5EF4-FFF2-40B4-BE49-F238E27FC236}">
                <a16:creationId xmlns:a16="http://schemas.microsoft.com/office/drawing/2014/main" id="{C52F0EEC-1683-46F1-87CD-B5B59F31FDB1}"/>
              </a:ext>
            </a:extLst>
          </p:cNvPr>
          <p:cNvSpPr txBox="1">
            <a:spLocks/>
          </p:cNvSpPr>
          <p:nvPr/>
        </p:nvSpPr>
        <p:spPr>
          <a:xfrm>
            <a:off x="327991" y="4713024"/>
            <a:ext cx="8658067" cy="135066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mn-ea"/>
                <a:ea typeface="+mn-ea"/>
              </a:rPr>
              <a:t>○利害関係者は、主に陽に特徴的な要件しか言ってくれない</a:t>
            </a:r>
            <a:endParaRPr lang="en-US" altLang="ja-JP" sz="2000" dirty="0">
              <a:latin typeface="+mn-ea"/>
              <a:ea typeface="+mn-ea"/>
            </a:endParaRPr>
          </a:p>
          <a:p>
            <a:pPr marL="457200" lvl="1" indent="0">
              <a:lnSpc>
                <a:spcPct val="100000"/>
              </a:lnSpc>
              <a:spcBef>
                <a:spcPts val="300"/>
              </a:spcBef>
              <a:buNone/>
            </a:pPr>
            <a:r>
              <a:rPr lang="ja-JP" altLang="en-US" sz="2000" dirty="0">
                <a:latin typeface="+mn-ea"/>
                <a:ea typeface="+mn-ea"/>
              </a:rPr>
              <a:t>　　⇒</a:t>
            </a:r>
            <a:r>
              <a:rPr lang="ja-JP" altLang="en-US" sz="2000" dirty="0">
                <a:solidFill>
                  <a:srgbClr val="4472C4"/>
                </a:solidFill>
                <a:latin typeface="+mn-ea"/>
                <a:ea typeface="+mn-ea"/>
              </a:rPr>
              <a:t>システムの専門家として、暗黙の要求事項や制約事項を導出</a:t>
            </a:r>
            <a:endParaRPr lang="en-US" altLang="ja-JP" sz="2000" dirty="0">
              <a:solidFill>
                <a:srgbClr val="4472C4"/>
              </a:solidFill>
              <a:latin typeface="+mn-ea"/>
              <a:ea typeface="+mn-ea"/>
            </a:endParaRPr>
          </a:p>
          <a:p>
            <a:pPr marL="457200" lvl="1" indent="0">
              <a:lnSpc>
                <a:spcPct val="100000"/>
              </a:lnSpc>
              <a:spcBef>
                <a:spcPts val="300"/>
              </a:spcBef>
              <a:buNone/>
            </a:pPr>
            <a:r>
              <a:rPr lang="ja-JP" altLang="en-US" sz="2000" dirty="0">
                <a:solidFill>
                  <a:srgbClr val="4472C4"/>
                </a:solidFill>
                <a:latin typeface="+mn-ea"/>
                <a:ea typeface="+mn-ea"/>
              </a:rPr>
              <a:t>　　　 システムのライフサイクル全般の視点で考える（</a:t>
            </a:r>
            <a:r>
              <a:rPr lang="en-US" altLang="ja-JP" sz="2000" dirty="0" err="1">
                <a:solidFill>
                  <a:srgbClr val="4472C4"/>
                </a:solidFill>
                <a:latin typeface="+mn-ea"/>
                <a:ea typeface="+mn-ea"/>
              </a:rPr>
              <a:t>eg.</a:t>
            </a:r>
            <a:r>
              <a:rPr lang="en-US" altLang="ja-JP" sz="2000" dirty="0">
                <a:solidFill>
                  <a:srgbClr val="4472C4"/>
                </a:solidFill>
                <a:latin typeface="+mn-ea"/>
                <a:ea typeface="+mn-ea"/>
              </a:rPr>
              <a:t> </a:t>
            </a:r>
            <a:r>
              <a:rPr lang="ja-JP" altLang="en-US" sz="2000" dirty="0">
                <a:solidFill>
                  <a:srgbClr val="4472C4"/>
                </a:solidFill>
                <a:latin typeface="+mn-ea"/>
                <a:ea typeface="+mn-ea"/>
              </a:rPr>
              <a:t>移行、運用、廃棄）</a:t>
            </a:r>
            <a:endParaRPr lang="en-US" altLang="ja-JP" sz="2000" dirty="0">
              <a:solidFill>
                <a:srgbClr val="4472C4"/>
              </a:solidFill>
              <a:latin typeface="+mn-ea"/>
              <a:ea typeface="+mn-ea"/>
            </a:endParaRPr>
          </a:p>
          <a:p>
            <a:pPr marL="457200" lvl="1" indent="0">
              <a:lnSpc>
                <a:spcPct val="100000"/>
              </a:lnSpc>
              <a:spcBef>
                <a:spcPts val="300"/>
              </a:spcBef>
              <a:buNone/>
            </a:pPr>
            <a:r>
              <a:rPr lang="ja-JP" altLang="en-US" sz="2000" dirty="0">
                <a:solidFill>
                  <a:srgbClr val="4472C4"/>
                </a:solidFill>
                <a:latin typeface="+mn-ea"/>
                <a:ea typeface="+mn-ea"/>
              </a:rPr>
              <a:t>　　　 特に非機能要件の考慮が必要</a:t>
            </a:r>
            <a:endParaRPr lang="en-US" altLang="ja-JP" sz="2000" dirty="0">
              <a:solidFill>
                <a:srgbClr val="4472C4"/>
              </a:solidFill>
              <a:latin typeface="+mn-ea"/>
              <a:ea typeface="+mn-ea"/>
            </a:endParaRPr>
          </a:p>
        </p:txBody>
      </p:sp>
      <p:sp>
        <p:nvSpPr>
          <p:cNvPr id="15" name="テキスト プレースホルダー 4">
            <a:extLst>
              <a:ext uri="{FF2B5EF4-FFF2-40B4-BE49-F238E27FC236}">
                <a16:creationId xmlns:a16="http://schemas.microsoft.com/office/drawing/2014/main" id="{F466B33F-A6F8-4EF0-8883-FD3FCB34062D}"/>
              </a:ext>
            </a:extLst>
          </p:cNvPr>
          <p:cNvSpPr txBox="1">
            <a:spLocks/>
          </p:cNvSpPr>
          <p:nvPr/>
        </p:nvSpPr>
        <p:spPr>
          <a:xfrm>
            <a:off x="3392481" y="6268846"/>
            <a:ext cx="5478029" cy="257369"/>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の記載事項ではなく、独自の解釈を含む留意点です。</a:t>
            </a:r>
            <a:endParaRPr lang="en-US" altLang="ja-JP" dirty="0">
              <a:latin typeface="HGPｺﾞｼｯｸE" panose="020B0900000000000000" pitchFamily="50" charset="-128"/>
              <a:ea typeface="HGPｺﾞｼｯｸE" panose="020B0900000000000000" pitchFamily="50" charset="-128"/>
            </a:endParaRPr>
          </a:p>
        </p:txBody>
      </p:sp>
      <p:sp>
        <p:nvSpPr>
          <p:cNvPr id="17" name="タイトル 2">
            <a:extLst>
              <a:ext uri="{FF2B5EF4-FFF2-40B4-BE49-F238E27FC236}">
                <a16:creationId xmlns:a16="http://schemas.microsoft.com/office/drawing/2014/main" id="{9140D2A8-E786-4492-83D8-D1DEEEE59B35}"/>
              </a:ext>
            </a:extLst>
          </p:cNvPr>
          <p:cNvSpPr>
            <a:spLocks noGrp="1"/>
          </p:cNvSpPr>
          <p:nvPr>
            <p:ph type="title"/>
          </p:nvPr>
        </p:nvSpPr>
        <p:spPr>
          <a:xfrm>
            <a:off x="264248" y="30710"/>
            <a:ext cx="6983412" cy="1081088"/>
          </a:xfrm>
        </p:spPr>
        <p:txBody>
          <a:bodyPr>
            <a:noAutofit/>
          </a:bodyPr>
          <a:lstStyle/>
          <a:p>
            <a:pPr>
              <a:lnSpc>
                <a:spcPct val="100000"/>
              </a:lnSpc>
            </a:pPr>
            <a:r>
              <a:rPr kumimoji="1" lang="ja-JP" altLang="en-US" sz="2400" dirty="0">
                <a:solidFill>
                  <a:schemeClr val="tx1"/>
                </a:solidFill>
                <a:latin typeface="+mn-ea"/>
                <a:ea typeface="+mn-ea"/>
              </a:rPr>
              <a:t>テクニカルプロセス</a:t>
            </a:r>
            <a:r>
              <a:rPr lang="ja-JP" altLang="en-US" sz="2400" dirty="0">
                <a:solidFill>
                  <a:schemeClr val="tx1"/>
                </a:solidFill>
                <a:latin typeface="+mn-ea"/>
                <a:ea typeface="+mn-ea"/>
              </a:rPr>
              <a:t>概説</a:t>
            </a:r>
            <a:br>
              <a:rPr kumimoji="1" lang="en-US" altLang="ja-JP" sz="2400" dirty="0">
                <a:solidFill>
                  <a:schemeClr val="tx1"/>
                </a:solidFill>
                <a:latin typeface="+mn-ea"/>
                <a:ea typeface="+mn-ea"/>
              </a:rPr>
            </a:br>
            <a:r>
              <a:rPr kumimoji="1" lang="ja-JP" altLang="en-US" sz="3200" dirty="0">
                <a:solidFill>
                  <a:schemeClr val="tx1"/>
                </a:solidFill>
                <a:latin typeface="+mn-ea"/>
                <a:ea typeface="+mn-ea"/>
              </a:rPr>
              <a:t>６．４．３　</a:t>
            </a:r>
            <a:r>
              <a:rPr lang="ja-JP" altLang="en-US" sz="3200" dirty="0">
                <a:solidFill>
                  <a:schemeClr val="tx1"/>
                </a:solidFill>
                <a:latin typeface="+mn-ea"/>
                <a:ea typeface="+mn-ea"/>
              </a:rPr>
              <a:t>システム</a:t>
            </a:r>
            <a:r>
              <a:rPr kumimoji="1" lang="ja-JP" altLang="en-US" sz="3200" dirty="0">
                <a:solidFill>
                  <a:schemeClr val="tx1"/>
                </a:solidFill>
                <a:latin typeface="+mn-ea"/>
                <a:ea typeface="+mn-ea"/>
              </a:rPr>
              <a:t>要求事項定義</a:t>
            </a:r>
          </a:p>
        </p:txBody>
      </p:sp>
    </p:spTree>
    <p:extLst>
      <p:ext uri="{BB962C8B-B14F-4D97-AF65-F5344CB8AC3E}">
        <p14:creationId xmlns:p14="http://schemas.microsoft.com/office/powerpoint/2010/main" val="28720062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ボックス 23">
            <a:extLst>
              <a:ext uri="{FF2B5EF4-FFF2-40B4-BE49-F238E27FC236}">
                <a16:creationId xmlns:a16="http://schemas.microsoft.com/office/drawing/2014/main" id="{117695D8-BD2A-4BC9-B940-86AD2545BE46}"/>
              </a:ext>
            </a:extLst>
          </p:cNvPr>
          <p:cNvSpPr txBox="1"/>
          <p:nvPr/>
        </p:nvSpPr>
        <p:spPr>
          <a:xfrm>
            <a:off x="933080" y="2210355"/>
            <a:ext cx="1895071" cy="4186980"/>
          </a:xfrm>
          <a:prstGeom prst="rect">
            <a:avLst/>
          </a:prstGeom>
          <a:solidFill>
            <a:schemeClr val="accent6">
              <a:lumMod val="20000"/>
              <a:lumOff val="80000"/>
            </a:schemeClr>
          </a:solidFill>
        </p:spPr>
        <p:txBody>
          <a:bodyPr wrap="none" rtlCol="0">
            <a:noAutofit/>
          </a:bodyPr>
          <a:lstStyle/>
          <a:p>
            <a:endParaRPr kumimoji="1" lang="en-US" altLang="ja-JP" sz="1400" dirty="0">
              <a:latin typeface="+mn-ea"/>
            </a:endParaRPr>
          </a:p>
          <a:p>
            <a:endParaRPr kumimoji="1" lang="en-US" altLang="ja-JP" sz="1400" dirty="0">
              <a:latin typeface="+mn-ea"/>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mn-ea"/>
                <a:ea typeface="+mn-ea"/>
              </a:rPr>
              <a:t>28</a:t>
            </a:fld>
            <a:endParaRPr kumimoji="1" lang="ja-JP" altLang="en-US" dirty="0">
              <a:latin typeface="+mn-ea"/>
              <a:ea typeface="+mn-ea"/>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mn-ea"/>
              <a:ea typeface="+mn-ea"/>
            </a:endParaRPr>
          </a:p>
        </p:txBody>
      </p:sp>
      <p:sp>
        <p:nvSpPr>
          <p:cNvPr id="14" name="タイトル 2">
            <a:extLst>
              <a:ext uri="{FF2B5EF4-FFF2-40B4-BE49-F238E27FC236}">
                <a16:creationId xmlns:a16="http://schemas.microsoft.com/office/drawing/2014/main" id="{26A78ED5-5778-4DEF-A418-9D3DB81D9F46}"/>
              </a:ext>
            </a:extLst>
          </p:cNvPr>
          <p:cNvSpPr txBox="1">
            <a:spLocks/>
          </p:cNvSpPr>
          <p:nvPr/>
        </p:nvSpPr>
        <p:spPr bwMode="auto">
          <a:xfrm>
            <a:off x="261936" y="199438"/>
            <a:ext cx="8162894" cy="711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800" kern="0" dirty="0">
                <a:solidFill>
                  <a:schemeClr val="tx1"/>
                </a:solidFill>
                <a:latin typeface="+mn-ea"/>
                <a:ea typeface="+mn-ea"/>
              </a:rPr>
              <a:t>補足：ニーズと要求事項の関係</a:t>
            </a:r>
            <a:endParaRPr lang="ja-JP" altLang="en-US" sz="3200" kern="0" dirty="0">
              <a:solidFill>
                <a:schemeClr val="tx1"/>
              </a:solidFill>
              <a:latin typeface="+mn-ea"/>
              <a:ea typeface="+mn-ea"/>
            </a:endParaRPr>
          </a:p>
        </p:txBody>
      </p:sp>
      <p:sp>
        <p:nvSpPr>
          <p:cNvPr id="3" name="四角形: 角を丸くする 2">
            <a:extLst>
              <a:ext uri="{FF2B5EF4-FFF2-40B4-BE49-F238E27FC236}">
                <a16:creationId xmlns:a16="http://schemas.microsoft.com/office/drawing/2014/main" id="{BF063330-8067-4197-9C02-BDCAF10BD635}"/>
              </a:ext>
            </a:extLst>
          </p:cNvPr>
          <p:cNvSpPr/>
          <p:nvPr/>
        </p:nvSpPr>
        <p:spPr>
          <a:xfrm>
            <a:off x="497605" y="1331466"/>
            <a:ext cx="2814221" cy="87888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mn-ea"/>
              </a:rPr>
              <a:t>利害関係者のニーズ</a:t>
            </a:r>
          </a:p>
        </p:txBody>
      </p:sp>
      <p:sp>
        <p:nvSpPr>
          <p:cNvPr id="4" name="テキスト ボックス 3">
            <a:extLst>
              <a:ext uri="{FF2B5EF4-FFF2-40B4-BE49-F238E27FC236}">
                <a16:creationId xmlns:a16="http://schemas.microsoft.com/office/drawing/2014/main" id="{A328CAA2-7A22-4857-B82F-B94DE845303A}"/>
              </a:ext>
            </a:extLst>
          </p:cNvPr>
          <p:cNvSpPr txBox="1"/>
          <p:nvPr/>
        </p:nvSpPr>
        <p:spPr>
          <a:xfrm>
            <a:off x="3427236" y="1437785"/>
            <a:ext cx="5467382" cy="684803"/>
          </a:xfrm>
          <a:prstGeom prst="rect">
            <a:avLst/>
          </a:prstGeom>
          <a:solidFill>
            <a:schemeClr val="accent4">
              <a:lumMod val="20000"/>
              <a:lumOff val="80000"/>
            </a:schemeClr>
          </a:solidFill>
        </p:spPr>
        <p:txBody>
          <a:bodyPr wrap="square" rtlCol="0">
            <a:spAutoFit/>
          </a:bodyPr>
          <a:lstStyle/>
          <a:p>
            <a:pPr marL="180000" indent="-180000">
              <a:spcBef>
                <a:spcPts val="300"/>
              </a:spcBef>
              <a:buFont typeface="Arial" panose="020B0604020202020204" pitchFamily="34" charset="0"/>
              <a:buChar char="•"/>
            </a:pPr>
            <a:r>
              <a:rPr kumimoji="1" lang="ja-JP" altLang="en-US" dirty="0">
                <a:latin typeface="+mn-ea"/>
              </a:rPr>
              <a:t>利害関係者の言葉で、問題意識や期待が表現される</a:t>
            </a:r>
            <a:endParaRPr kumimoji="1" lang="en-US" altLang="ja-JP" dirty="0">
              <a:latin typeface="+mn-ea"/>
            </a:endParaRPr>
          </a:p>
          <a:p>
            <a:pPr marL="180000" indent="-180000">
              <a:spcBef>
                <a:spcPts val="300"/>
              </a:spcBef>
              <a:buFont typeface="Arial" panose="020B0604020202020204" pitchFamily="34" charset="0"/>
              <a:buChar char="•"/>
            </a:pPr>
            <a:r>
              <a:rPr kumimoji="1" lang="ja-JP" altLang="en-US" dirty="0">
                <a:latin typeface="+mn-ea"/>
              </a:rPr>
              <a:t>曖昧、不正確、達成判断不能な場合もある</a:t>
            </a:r>
            <a:endParaRPr kumimoji="1" lang="en-US" altLang="ja-JP" dirty="0">
              <a:latin typeface="+mn-ea"/>
            </a:endParaRPr>
          </a:p>
        </p:txBody>
      </p:sp>
      <p:sp>
        <p:nvSpPr>
          <p:cNvPr id="12" name="四角形: 角を丸くする 11">
            <a:extLst>
              <a:ext uri="{FF2B5EF4-FFF2-40B4-BE49-F238E27FC236}">
                <a16:creationId xmlns:a16="http://schemas.microsoft.com/office/drawing/2014/main" id="{AA5EDE1D-B4E9-4D1B-B99B-6AACB4EA46A8}"/>
              </a:ext>
            </a:extLst>
          </p:cNvPr>
          <p:cNvSpPr/>
          <p:nvPr/>
        </p:nvSpPr>
        <p:spPr>
          <a:xfrm>
            <a:off x="497605" y="3090048"/>
            <a:ext cx="2814221" cy="87888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mn-ea"/>
              </a:rPr>
              <a:t>利害関係者の要求事項</a:t>
            </a:r>
          </a:p>
        </p:txBody>
      </p:sp>
      <p:sp>
        <p:nvSpPr>
          <p:cNvPr id="15" name="テキスト ボックス 14">
            <a:extLst>
              <a:ext uri="{FF2B5EF4-FFF2-40B4-BE49-F238E27FC236}">
                <a16:creationId xmlns:a16="http://schemas.microsoft.com/office/drawing/2014/main" id="{3A49CFDF-AEF2-4065-8F7C-74C9D82309BE}"/>
              </a:ext>
            </a:extLst>
          </p:cNvPr>
          <p:cNvSpPr txBox="1"/>
          <p:nvPr/>
        </p:nvSpPr>
        <p:spPr>
          <a:xfrm>
            <a:off x="3427236" y="2594621"/>
            <a:ext cx="5467382" cy="1908215"/>
          </a:xfrm>
          <a:prstGeom prst="rect">
            <a:avLst/>
          </a:prstGeom>
          <a:solidFill>
            <a:schemeClr val="accent4">
              <a:lumMod val="20000"/>
              <a:lumOff val="80000"/>
            </a:schemeClr>
          </a:solidFill>
        </p:spPr>
        <p:txBody>
          <a:bodyPr wrap="square" rtlCol="0">
            <a:spAutoFit/>
          </a:bodyPr>
          <a:lstStyle/>
          <a:p>
            <a:pPr marL="180000" indent="-180000">
              <a:spcBef>
                <a:spcPts val="300"/>
              </a:spcBef>
              <a:buFont typeface="Arial" panose="020B0604020202020204" pitchFamily="34" charset="0"/>
              <a:buChar char="•"/>
            </a:pPr>
            <a:r>
              <a:rPr kumimoji="1" lang="ja-JP" altLang="en-US" dirty="0">
                <a:latin typeface="+mn-ea"/>
              </a:rPr>
              <a:t>利害関係者のニーズを取捨選択して、プロジェクト実行の拠り所となる文書にまとめる</a:t>
            </a:r>
            <a:endParaRPr kumimoji="1" lang="en-US" altLang="ja-JP" dirty="0">
              <a:latin typeface="+mn-ea"/>
            </a:endParaRPr>
          </a:p>
          <a:p>
            <a:pPr marL="540000" lvl="2" indent="-144000">
              <a:spcBef>
                <a:spcPts val="300"/>
              </a:spcBef>
              <a:buFont typeface="HGPｺﾞｼｯｸE" panose="020B0900000000000000" pitchFamily="50" charset="-128"/>
              <a:buChar char="-"/>
            </a:pPr>
            <a:r>
              <a:rPr kumimoji="1" lang="ja-JP" altLang="en-US" dirty="0">
                <a:latin typeface="+mn-ea"/>
              </a:rPr>
              <a:t>システムの機能やサービス</a:t>
            </a:r>
            <a:endParaRPr kumimoji="1" lang="en-US" altLang="ja-JP" dirty="0">
              <a:latin typeface="+mn-ea"/>
            </a:endParaRPr>
          </a:p>
          <a:p>
            <a:pPr marL="396000" lvl="2">
              <a:spcBef>
                <a:spcPts val="300"/>
              </a:spcBef>
            </a:pPr>
            <a:r>
              <a:rPr kumimoji="1" lang="ja-JP" altLang="en-US" dirty="0">
                <a:latin typeface="+mn-ea"/>
              </a:rPr>
              <a:t>　　（優先順位や品質レベルを含む）</a:t>
            </a:r>
            <a:endParaRPr kumimoji="1" lang="en-US" altLang="ja-JP" dirty="0">
              <a:latin typeface="+mn-ea"/>
            </a:endParaRPr>
          </a:p>
          <a:p>
            <a:pPr marL="540000" lvl="2" indent="-144000">
              <a:spcBef>
                <a:spcPts val="300"/>
              </a:spcBef>
              <a:buFont typeface="HGPｺﾞｼｯｸE" panose="020B0900000000000000" pitchFamily="50" charset="-128"/>
              <a:buChar char="-"/>
            </a:pPr>
            <a:r>
              <a:rPr kumimoji="1" lang="ja-JP" altLang="en-US" dirty="0">
                <a:latin typeface="+mn-ea"/>
              </a:rPr>
              <a:t>コストやスケジュール、その他の制約事項</a:t>
            </a:r>
            <a:endParaRPr kumimoji="1" lang="en-US" altLang="ja-JP" dirty="0">
              <a:latin typeface="+mn-ea"/>
            </a:endParaRPr>
          </a:p>
          <a:p>
            <a:pPr marL="180000" indent="-180000">
              <a:spcBef>
                <a:spcPts val="300"/>
              </a:spcBef>
              <a:buFont typeface="Arial" panose="020B0604020202020204" pitchFamily="34" charset="0"/>
              <a:buChar char="•"/>
            </a:pPr>
            <a:r>
              <a:rPr kumimoji="1" lang="ja-JP" altLang="en-US" dirty="0">
                <a:latin typeface="+mn-ea"/>
              </a:rPr>
              <a:t>妥当性確認の基準になる</a:t>
            </a:r>
          </a:p>
        </p:txBody>
      </p:sp>
      <p:sp>
        <p:nvSpPr>
          <p:cNvPr id="13" name="四角形: 角を丸くする 12">
            <a:extLst>
              <a:ext uri="{FF2B5EF4-FFF2-40B4-BE49-F238E27FC236}">
                <a16:creationId xmlns:a16="http://schemas.microsoft.com/office/drawing/2014/main" id="{CFCA4FA0-199B-4675-89F3-C0BFC8C7E9F5}"/>
              </a:ext>
            </a:extLst>
          </p:cNvPr>
          <p:cNvSpPr/>
          <p:nvPr/>
        </p:nvSpPr>
        <p:spPr>
          <a:xfrm>
            <a:off x="497604" y="4940206"/>
            <a:ext cx="2814221" cy="878889"/>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mn-ea"/>
              </a:rPr>
              <a:t>システム要求事項</a:t>
            </a:r>
          </a:p>
        </p:txBody>
      </p:sp>
      <p:sp>
        <p:nvSpPr>
          <p:cNvPr id="17" name="テキスト ボックス 16">
            <a:extLst>
              <a:ext uri="{FF2B5EF4-FFF2-40B4-BE49-F238E27FC236}">
                <a16:creationId xmlns:a16="http://schemas.microsoft.com/office/drawing/2014/main" id="{F543FDD5-4844-44CC-B25D-E29B7B7CCB63}"/>
              </a:ext>
            </a:extLst>
          </p:cNvPr>
          <p:cNvSpPr txBox="1"/>
          <p:nvPr/>
        </p:nvSpPr>
        <p:spPr>
          <a:xfrm>
            <a:off x="3427235" y="4940206"/>
            <a:ext cx="5467381" cy="1000274"/>
          </a:xfrm>
          <a:prstGeom prst="rect">
            <a:avLst/>
          </a:prstGeom>
          <a:solidFill>
            <a:schemeClr val="accent4">
              <a:lumMod val="20000"/>
              <a:lumOff val="80000"/>
            </a:schemeClr>
          </a:solidFill>
        </p:spPr>
        <p:txBody>
          <a:bodyPr wrap="square" rtlCol="0">
            <a:spAutoFit/>
          </a:bodyPr>
          <a:lstStyle/>
          <a:p>
            <a:pPr marL="180000" indent="-180000">
              <a:spcBef>
                <a:spcPts val="300"/>
              </a:spcBef>
              <a:buFont typeface="Arial" panose="020B0604020202020204" pitchFamily="34" charset="0"/>
              <a:buChar char="•"/>
            </a:pPr>
            <a:r>
              <a:rPr kumimoji="1" lang="ja-JP" altLang="en-US" dirty="0">
                <a:latin typeface="+mn-ea"/>
              </a:rPr>
              <a:t>技術的用語でシステムを規定する</a:t>
            </a:r>
            <a:endParaRPr kumimoji="1" lang="en-US" altLang="ja-JP" dirty="0">
              <a:latin typeface="+mn-ea"/>
            </a:endParaRPr>
          </a:p>
          <a:p>
            <a:pPr marL="180000" indent="-180000">
              <a:spcBef>
                <a:spcPts val="300"/>
              </a:spcBef>
              <a:buFont typeface="Arial" panose="020B0604020202020204" pitchFamily="34" charset="0"/>
              <a:buChar char="•"/>
            </a:pPr>
            <a:r>
              <a:rPr kumimoji="1" lang="ja-JP" altLang="en-US" dirty="0">
                <a:latin typeface="+mn-ea"/>
              </a:rPr>
              <a:t>設計者に伝わらなければならない</a:t>
            </a:r>
            <a:endParaRPr kumimoji="1" lang="en-US" altLang="ja-JP" dirty="0">
              <a:latin typeface="+mn-ea"/>
            </a:endParaRPr>
          </a:p>
          <a:p>
            <a:pPr marL="180000" indent="-180000">
              <a:spcBef>
                <a:spcPts val="300"/>
              </a:spcBef>
              <a:buFont typeface="Arial" panose="020B0604020202020204" pitchFamily="34" charset="0"/>
              <a:buChar char="•"/>
            </a:pPr>
            <a:r>
              <a:rPr kumimoji="1" lang="ja-JP" altLang="en-US" dirty="0">
                <a:latin typeface="+mn-ea"/>
              </a:rPr>
              <a:t>検証の基準になる</a:t>
            </a:r>
            <a:endParaRPr kumimoji="1" lang="en-US" altLang="ja-JP" dirty="0">
              <a:latin typeface="+mn-ea"/>
            </a:endParaRPr>
          </a:p>
        </p:txBody>
      </p:sp>
      <p:sp>
        <p:nvSpPr>
          <p:cNvPr id="20" name="矢印: 下 19">
            <a:extLst>
              <a:ext uri="{FF2B5EF4-FFF2-40B4-BE49-F238E27FC236}">
                <a16:creationId xmlns:a16="http://schemas.microsoft.com/office/drawing/2014/main" id="{BE8E6DA1-D862-4BC0-9819-E9048D45A40A}"/>
              </a:ext>
            </a:extLst>
          </p:cNvPr>
          <p:cNvSpPr/>
          <p:nvPr/>
        </p:nvSpPr>
        <p:spPr>
          <a:xfrm>
            <a:off x="643094" y="2338461"/>
            <a:ext cx="390617" cy="656948"/>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 name="矢印: 下 20">
            <a:extLst>
              <a:ext uri="{FF2B5EF4-FFF2-40B4-BE49-F238E27FC236}">
                <a16:creationId xmlns:a16="http://schemas.microsoft.com/office/drawing/2014/main" id="{6195532D-C672-4B0E-8EDB-47C458E50068}"/>
              </a:ext>
            </a:extLst>
          </p:cNvPr>
          <p:cNvSpPr/>
          <p:nvPr/>
        </p:nvSpPr>
        <p:spPr>
          <a:xfrm>
            <a:off x="643094" y="4080963"/>
            <a:ext cx="390617" cy="799272"/>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2" name="矢印: 下 21">
            <a:extLst>
              <a:ext uri="{FF2B5EF4-FFF2-40B4-BE49-F238E27FC236}">
                <a16:creationId xmlns:a16="http://schemas.microsoft.com/office/drawing/2014/main" id="{B742262E-7E80-49B0-BA7F-7E72A269F9D5}"/>
              </a:ext>
            </a:extLst>
          </p:cNvPr>
          <p:cNvSpPr/>
          <p:nvPr/>
        </p:nvSpPr>
        <p:spPr>
          <a:xfrm flipV="1">
            <a:off x="2727519" y="4080961"/>
            <a:ext cx="390617" cy="789308"/>
          </a:xfrm>
          <a:prstGeom prst="downArrow">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3" name="矢印: 下 22">
            <a:extLst>
              <a:ext uri="{FF2B5EF4-FFF2-40B4-BE49-F238E27FC236}">
                <a16:creationId xmlns:a16="http://schemas.microsoft.com/office/drawing/2014/main" id="{3FE81EEC-967A-492E-BAEA-AAF5CB9875AF}"/>
              </a:ext>
            </a:extLst>
          </p:cNvPr>
          <p:cNvSpPr/>
          <p:nvPr/>
        </p:nvSpPr>
        <p:spPr>
          <a:xfrm flipV="1">
            <a:off x="2727519" y="2341208"/>
            <a:ext cx="390617" cy="656948"/>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9" name="矢印: 下 18">
            <a:extLst>
              <a:ext uri="{FF2B5EF4-FFF2-40B4-BE49-F238E27FC236}">
                <a16:creationId xmlns:a16="http://schemas.microsoft.com/office/drawing/2014/main" id="{0D85A454-D4D9-428E-951B-C1717CFAE44F}"/>
              </a:ext>
            </a:extLst>
          </p:cNvPr>
          <p:cNvSpPr/>
          <p:nvPr/>
        </p:nvSpPr>
        <p:spPr>
          <a:xfrm>
            <a:off x="635696" y="5866861"/>
            <a:ext cx="390617" cy="590734"/>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5" name="矢印: 下 24">
            <a:extLst>
              <a:ext uri="{FF2B5EF4-FFF2-40B4-BE49-F238E27FC236}">
                <a16:creationId xmlns:a16="http://schemas.microsoft.com/office/drawing/2014/main" id="{BA78A44B-5919-46B6-8325-FBBFB1E3C168}"/>
              </a:ext>
            </a:extLst>
          </p:cNvPr>
          <p:cNvSpPr/>
          <p:nvPr/>
        </p:nvSpPr>
        <p:spPr>
          <a:xfrm flipV="1">
            <a:off x="2720121" y="5866859"/>
            <a:ext cx="390617" cy="583370"/>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 name="テキスト ボックス 1">
            <a:extLst>
              <a:ext uri="{FF2B5EF4-FFF2-40B4-BE49-F238E27FC236}">
                <a16:creationId xmlns:a16="http://schemas.microsoft.com/office/drawing/2014/main" id="{5E96DC92-1B31-4262-969B-65AA997CD8E8}"/>
              </a:ext>
            </a:extLst>
          </p:cNvPr>
          <p:cNvSpPr txBox="1"/>
          <p:nvPr/>
        </p:nvSpPr>
        <p:spPr>
          <a:xfrm>
            <a:off x="643094" y="6373196"/>
            <a:ext cx="2646878" cy="338554"/>
          </a:xfrm>
          <a:prstGeom prst="rect">
            <a:avLst/>
          </a:prstGeom>
          <a:noFill/>
        </p:spPr>
        <p:txBody>
          <a:bodyPr wrap="none" rtlCol="0">
            <a:spAutoFit/>
          </a:bodyPr>
          <a:lstStyle/>
          <a:p>
            <a:r>
              <a:rPr kumimoji="1" lang="ja-JP" altLang="en-US" sz="1600" dirty="0">
                <a:latin typeface="+mn-ea"/>
              </a:rPr>
              <a:t>サブシステムの要求事項へ</a:t>
            </a:r>
          </a:p>
        </p:txBody>
      </p:sp>
      <p:sp>
        <p:nvSpPr>
          <p:cNvPr id="26" name="フッター プレースホルダー 2">
            <a:extLst>
              <a:ext uri="{FF2B5EF4-FFF2-40B4-BE49-F238E27FC236}">
                <a16:creationId xmlns:a16="http://schemas.microsoft.com/office/drawing/2014/main" id="{CCC45233-1E61-40D3-AFDA-070B3711187A}"/>
              </a:ext>
            </a:extLst>
          </p:cNvPr>
          <p:cNvSpPr>
            <a:spLocks noGrp="1"/>
          </p:cNvSpPr>
          <p:nvPr>
            <p:ph type="ftr" sz="quarter" idx="11"/>
          </p:nvPr>
        </p:nvSpPr>
        <p:spPr>
          <a:xfrm>
            <a:off x="3124200" y="6526215"/>
            <a:ext cx="2895600" cy="287337"/>
          </a:xfrm>
        </p:spPr>
        <p:txBody>
          <a:bodyPr/>
          <a:lstStyle/>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2020 </a:t>
            </a:r>
            <a:r>
              <a:rPr lang="ja-JP" altLang="en-US" dirty="0">
                <a:latin typeface="ＭＳ Ｐゴシック" panose="020B0600070205080204" pitchFamily="50" charset="-128"/>
                <a:ea typeface="ＭＳ Ｐゴシック" panose="020B0600070205080204" pitchFamily="50" charset="-128"/>
              </a:rPr>
              <a:t>ＩＰＡ</a:t>
            </a:r>
          </a:p>
        </p:txBody>
      </p:sp>
    </p:spTree>
    <p:extLst>
      <p:ext uri="{BB962C8B-B14F-4D97-AF65-F5344CB8AC3E}">
        <p14:creationId xmlns:p14="http://schemas.microsoft.com/office/powerpoint/2010/main" val="17404006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83593" y="44450"/>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６．４．４　アーキテクチャ定義</a:t>
            </a: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29</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graphicFrame>
        <p:nvGraphicFramePr>
          <p:cNvPr id="13" name="Group 61">
            <a:extLst>
              <a:ext uri="{FF2B5EF4-FFF2-40B4-BE49-F238E27FC236}">
                <a16:creationId xmlns:a16="http://schemas.microsoft.com/office/drawing/2014/main" id="{04054D6C-B751-47F0-8E2A-DFEEA0EA2ACD}"/>
              </a:ext>
            </a:extLst>
          </p:cNvPr>
          <p:cNvGraphicFramePr>
            <a:graphicFrameLocks/>
          </p:cNvGraphicFramePr>
          <p:nvPr>
            <p:extLst>
              <p:ext uri="{D42A27DB-BD31-4B8C-83A1-F6EECF244321}">
                <p14:modId xmlns:p14="http://schemas.microsoft.com/office/powerpoint/2010/main" val="1016996589"/>
              </p:ext>
            </p:extLst>
          </p:nvPr>
        </p:nvGraphicFramePr>
        <p:xfrm>
          <a:off x="450574" y="1431236"/>
          <a:ext cx="8515626" cy="922258"/>
        </p:xfrm>
        <a:graphic>
          <a:graphicData uri="http://schemas.openxmlformats.org/drawingml/2006/table">
            <a:tbl>
              <a:tblPr/>
              <a:tblGrid>
                <a:gridCol w="8515626">
                  <a:extLst>
                    <a:ext uri="{9D8B030D-6E8A-4147-A177-3AD203B41FA5}">
                      <a16:colId xmlns:a16="http://schemas.microsoft.com/office/drawing/2014/main" val="20000"/>
                    </a:ext>
                  </a:extLst>
                </a:gridCol>
              </a:tblGrid>
              <a:tr h="922258">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システム要求事項を実現するために、システムの基本的な構成要素や振る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舞いを考え、具体的な機能や実現手段を構造的に示す</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4" name="四角形: 角を丸くする 13">
            <a:extLst>
              <a:ext uri="{FF2B5EF4-FFF2-40B4-BE49-F238E27FC236}">
                <a16:creationId xmlns:a16="http://schemas.microsoft.com/office/drawing/2014/main" id="{C6AA4BF5-77E0-44ED-9C7E-07EEACA51FCB}"/>
              </a:ext>
            </a:extLst>
          </p:cNvPr>
          <p:cNvSpPr/>
          <p:nvPr/>
        </p:nvSpPr>
        <p:spPr>
          <a:xfrm>
            <a:off x="3449559" y="2747466"/>
            <a:ext cx="2728741" cy="3335282"/>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アーキテクチャの定義</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180000" lvl="0" indent="-180000">
              <a:buFont typeface="Arial" panose="020B0604020202020204" pitchFamily="34" charset="0"/>
              <a:buChar char="•"/>
            </a:pPr>
            <a:r>
              <a:rPr kumimoji="1" lang="ja-JP" altLang="en-US" dirty="0">
                <a:solidFill>
                  <a:prstClr val="black"/>
                </a:solidFill>
                <a:latin typeface="HGSｺﾞｼｯｸE" panose="020B0900000000000000" pitchFamily="50" charset="-128"/>
                <a:ea typeface="HGSｺﾞｼｯｸE" panose="020B0900000000000000" pitchFamily="50" charset="-128"/>
              </a:rPr>
              <a:t>機能の論理構造やその配置</a:t>
            </a:r>
            <a:endParaRPr kumimoji="1" lang="en-US" altLang="ja-JP" dirty="0">
              <a:solidFill>
                <a:prstClr val="black"/>
              </a:solidFill>
              <a:latin typeface="HGSｺﾞｼｯｸE" panose="020B0900000000000000" pitchFamily="50" charset="-128"/>
              <a:ea typeface="HGSｺﾞｼｯｸE" panose="020B0900000000000000" pitchFamily="50" charset="-128"/>
            </a:endParaRPr>
          </a:p>
          <a:p>
            <a:pPr marL="180000" lvl="0" indent="-180000">
              <a:buFont typeface="Arial" panose="020B0604020202020204" pitchFamily="34" charset="0"/>
              <a:buChar char="•"/>
            </a:pPr>
            <a:r>
              <a:rPr kumimoji="1" lang="ja-JP" altLang="en-US" dirty="0">
                <a:solidFill>
                  <a:prstClr val="black"/>
                </a:solidFill>
                <a:latin typeface="HGSｺﾞｼｯｸE" panose="020B0900000000000000" pitchFamily="50" charset="-128"/>
                <a:ea typeface="HGSｺﾞｼｯｸE" panose="020B0900000000000000" pitchFamily="50" charset="-128"/>
              </a:rPr>
              <a:t>物理設計へのマッピング</a:t>
            </a:r>
            <a:endParaRPr kumimoji="1" lang="en-US" altLang="ja-JP" dirty="0">
              <a:solidFill>
                <a:prstClr val="black"/>
              </a:solidFill>
              <a:latin typeface="HGSｺﾞｼｯｸE" panose="020B0900000000000000" pitchFamily="50" charset="-128"/>
              <a:ea typeface="HGSｺﾞｼｯｸE" panose="020B0900000000000000" pitchFamily="50" charset="-128"/>
            </a:endParaRPr>
          </a:p>
          <a:p>
            <a:pPr marL="180000" lvl="0" indent="-180000">
              <a:buFont typeface="Arial" panose="020B0604020202020204" pitchFamily="34" charset="0"/>
              <a:buChar char="•"/>
            </a:pPr>
            <a:r>
              <a:rPr kumimoji="1" lang="ja-JP" altLang="en-US" dirty="0">
                <a:solidFill>
                  <a:prstClr val="black"/>
                </a:solidFill>
                <a:latin typeface="HGSｺﾞｼｯｸE" panose="020B0900000000000000" pitchFamily="50" charset="-128"/>
                <a:ea typeface="HGSｺﾞｼｯｸE" panose="020B0900000000000000" pitchFamily="50" charset="-128"/>
              </a:rPr>
              <a:t>複数選択肢の比較検討</a:t>
            </a:r>
            <a:endParaRPr kumimoji="1" lang="en-US" altLang="ja-JP" dirty="0">
              <a:solidFill>
                <a:prstClr val="black"/>
              </a:solidFill>
              <a:latin typeface="HGSｺﾞｼｯｸE" panose="020B0900000000000000" pitchFamily="50" charset="-128"/>
              <a:ea typeface="HGSｺﾞｼｯｸE" panose="020B0900000000000000" pitchFamily="50" charset="-128"/>
            </a:endParaRPr>
          </a:p>
          <a:p>
            <a:pPr marL="180000" lvl="0" indent="-180000">
              <a:buFont typeface="Arial" panose="020B0604020202020204" pitchFamily="34" charset="0"/>
              <a:buChar char="•"/>
            </a:pPr>
            <a:r>
              <a:rPr kumimoji="1" lang="ja-JP" altLang="en-US" dirty="0">
                <a:solidFill>
                  <a:prstClr val="black"/>
                </a:solidFill>
                <a:latin typeface="HGSｺﾞｼｯｸE" panose="020B0900000000000000" pitchFamily="50" charset="-128"/>
                <a:ea typeface="HGSｺﾞｼｯｸE" panose="020B0900000000000000" pitchFamily="50" charset="-128"/>
              </a:rPr>
              <a:t>実現手段の検討</a:t>
            </a:r>
            <a:endParaRPr kumimoji="1" lang="en-US" altLang="ja-JP" dirty="0">
              <a:solidFill>
                <a:prstClr val="black"/>
              </a:solidFill>
              <a:latin typeface="HGSｺﾞｼｯｸE" panose="020B0900000000000000" pitchFamily="50" charset="-128"/>
              <a:ea typeface="HGSｺﾞｼｯｸE" panose="020B0900000000000000" pitchFamily="50" charset="-128"/>
            </a:endParaRPr>
          </a:p>
          <a:p>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p:txBody>
      </p:sp>
      <p:sp>
        <p:nvSpPr>
          <p:cNvPr id="20" name="四角形: 角を丸くする 19">
            <a:extLst>
              <a:ext uri="{FF2B5EF4-FFF2-40B4-BE49-F238E27FC236}">
                <a16:creationId xmlns:a16="http://schemas.microsoft.com/office/drawing/2014/main" id="{0469DFF0-C41F-4F74-A8D7-730728B94269}"/>
              </a:ext>
            </a:extLst>
          </p:cNvPr>
          <p:cNvSpPr/>
          <p:nvPr/>
        </p:nvSpPr>
        <p:spPr>
          <a:xfrm>
            <a:off x="468313" y="3022314"/>
            <a:ext cx="2162520" cy="279560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システム要求事項</a:t>
            </a:r>
          </a:p>
          <a:p>
            <a:pPr marL="342900" indent="-342900">
              <a:buFont typeface="Arial" panose="020B0604020202020204" pitchFamily="34" charset="0"/>
              <a:buChar char="•"/>
            </a:pPr>
            <a:r>
              <a:rPr kumimoji="1" lang="ja-JP" altLang="en-US" sz="1600" dirty="0">
                <a:solidFill>
                  <a:schemeClr val="tx1"/>
                </a:solidFill>
                <a:latin typeface="ＭＳ Ｐゴシック" panose="020B0600070205080204" pitchFamily="50" charset="-128"/>
                <a:ea typeface="ＭＳ Ｐゴシック" panose="020B0600070205080204" pitchFamily="50" charset="-128"/>
              </a:rPr>
              <a:t>機能</a:t>
            </a:r>
          </a:p>
          <a:p>
            <a:pPr marL="342900" indent="-342900">
              <a:buFont typeface="Arial" panose="020B0604020202020204" pitchFamily="34" charset="0"/>
              <a:buChar char="•"/>
            </a:pPr>
            <a:r>
              <a:rPr kumimoji="1" lang="ja-JP" altLang="en-US" sz="1600" dirty="0">
                <a:solidFill>
                  <a:schemeClr val="tx1"/>
                </a:solidFill>
                <a:latin typeface="ＭＳ Ｐゴシック" panose="020B0600070205080204" pitchFamily="50" charset="-128"/>
                <a:ea typeface="ＭＳ Ｐゴシック" panose="020B0600070205080204" pitchFamily="50" charset="-128"/>
              </a:rPr>
              <a:t>ライフサイクル</a:t>
            </a:r>
          </a:p>
          <a:p>
            <a:pPr marL="342900" indent="-342900">
              <a:buFont typeface="Arial" panose="020B0604020202020204" pitchFamily="34" charset="0"/>
              <a:buChar char="•"/>
            </a:pPr>
            <a:r>
              <a:rPr kumimoji="1" lang="ja-JP" altLang="en-US" sz="1600" dirty="0">
                <a:solidFill>
                  <a:schemeClr val="tx1"/>
                </a:solidFill>
                <a:latin typeface="ＭＳ Ｐゴシック" panose="020B0600070205080204" pitchFamily="50" charset="-128"/>
                <a:ea typeface="ＭＳ Ｐゴシック" panose="020B0600070205080204" pitchFamily="50" charset="-128"/>
              </a:rPr>
              <a:t>インタフェース</a:t>
            </a:r>
          </a:p>
          <a:p>
            <a:pPr marL="342900" indent="-342900">
              <a:buFont typeface="Arial" panose="020B0604020202020204" pitchFamily="34" charset="0"/>
              <a:buChar char="•"/>
            </a:pPr>
            <a:r>
              <a:rPr kumimoji="1" lang="ja-JP" altLang="en-US" sz="1600" dirty="0">
                <a:solidFill>
                  <a:schemeClr val="tx1"/>
                </a:solidFill>
                <a:latin typeface="ＭＳ Ｐゴシック" panose="020B0600070205080204" pitchFamily="50" charset="-128"/>
                <a:ea typeface="ＭＳ Ｐゴシック" panose="020B0600070205080204" pitchFamily="50" charset="-128"/>
              </a:rPr>
              <a:t>追跡可能性</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四角形: 角を丸くする 20">
            <a:extLst>
              <a:ext uri="{FF2B5EF4-FFF2-40B4-BE49-F238E27FC236}">
                <a16:creationId xmlns:a16="http://schemas.microsoft.com/office/drawing/2014/main" id="{6B7252FF-7279-4858-A83A-47ED0AD12A22}"/>
              </a:ext>
            </a:extLst>
          </p:cNvPr>
          <p:cNvSpPr/>
          <p:nvPr/>
        </p:nvSpPr>
        <p:spPr>
          <a:xfrm>
            <a:off x="6958080" y="3022314"/>
            <a:ext cx="2008119" cy="279560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a:solidFill>
                  <a:schemeClr val="tx1"/>
                </a:solidFill>
                <a:latin typeface="ＭＳ Ｐゴシック" panose="020B0600070205080204" pitchFamily="50" charset="-128"/>
                <a:ea typeface="ＭＳ Ｐゴシック" panose="020B0600070205080204" pitchFamily="50" charset="-128"/>
              </a:rPr>
              <a:t>アーキテクチャ</a:t>
            </a:r>
            <a:endParaRPr kumimoji="1" lang="en-US" altLang="ja-JP" sz="2400" b="1" dirty="0">
              <a:solidFill>
                <a:schemeClr val="tx1"/>
              </a:solidFill>
              <a:latin typeface="ＭＳ Ｐゴシック" panose="020B0600070205080204" pitchFamily="50" charset="-128"/>
              <a:ea typeface="ＭＳ Ｐゴシック" panose="020B0600070205080204" pitchFamily="50" charset="-128"/>
            </a:endParaRPr>
          </a:p>
          <a:p>
            <a:pPr marL="108000" indent="-108000">
              <a:buFont typeface="Arial" panose="020B0604020202020204" pitchFamily="34" charset="0"/>
              <a:buChar char="•"/>
            </a:pPr>
            <a:r>
              <a:rPr kumimoji="1" lang="ja-JP" altLang="en-US" sz="1600" dirty="0">
                <a:solidFill>
                  <a:schemeClr val="tx1"/>
                </a:solidFill>
                <a:latin typeface="HGSｺﾞｼｯｸE" panose="020B0900000000000000" pitchFamily="50" charset="-128"/>
                <a:ea typeface="HGSｺﾞｼｯｸE" panose="020B0900000000000000" pitchFamily="50" charset="-128"/>
              </a:rPr>
              <a:t>論理構造</a:t>
            </a:r>
            <a:endParaRPr kumimoji="1" lang="en-US" altLang="ja-JP" sz="1600" dirty="0">
              <a:solidFill>
                <a:schemeClr val="tx1"/>
              </a:solidFill>
              <a:latin typeface="HGSｺﾞｼｯｸE" panose="020B0900000000000000" pitchFamily="50" charset="-128"/>
              <a:ea typeface="HGSｺﾞｼｯｸE" panose="020B0900000000000000" pitchFamily="50" charset="-128"/>
            </a:endParaRPr>
          </a:p>
          <a:p>
            <a:pPr marL="108000" indent="-108000">
              <a:buFont typeface="Arial" panose="020B0604020202020204" pitchFamily="34" charset="0"/>
              <a:buChar char="•"/>
            </a:pPr>
            <a:r>
              <a:rPr kumimoji="1" lang="ja-JP" altLang="en-US" sz="1600" dirty="0">
                <a:solidFill>
                  <a:schemeClr val="tx1"/>
                </a:solidFill>
                <a:latin typeface="HGSｺﾞｼｯｸE" panose="020B0900000000000000" pitchFamily="50" charset="-128"/>
                <a:ea typeface="HGSｺﾞｼｯｸE" panose="020B0900000000000000" pitchFamily="50" charset="-128"/>
              </a:rPr>
              <a:t>物理構造</a:t>
            </a:r>
            <a:endParaRPr kumimoji="1" lang="en-US" altLang="ja-JP" sz="1600" dirty="0">
              <a:solidFill>
                <a:schemeClr val="tx1"/>
              </a:solidFill>
              <a:latin typeface="HGSｺﾞｼｯｸE" panose="020B0900000000000000" pitchFamily="50" charset="-128"/>
              <a:ea typeface="HGSｺﾞｼｯｸE" panose="020B0900000000000000" pitchFamily="50" charset="-128"/>
            </a:endParaRPr>
          </a:p>
          <a:p>
            <a:pPr marL="108000" indent="-108000">
              <a:buFont typeface="Arial" panose="020B0604020202020204" pitchFamily="34" charset="0"/>
              <a:buChar char="•"/>
            </a:pPr>
            <a:r>
              <a:rPr kumimoji="1" lang="ja-JP" altLang="en-US" sz="1600" dirty="0">
                <a:solidFill>
                  <a:schemeClr val="tx1"/>
                </a:solidFill>
                <a:latin typeface="HGSｺﾞｼｯｸE" panose="020B0900000000000000" pitchFamily="50" charset="-128"/>
                <a:ea typeface="HGSｺﾞｼｯｸE" panose="020B0900000000000000" pitchFamily="50" charset="-128"/>
              </a:rPr>
              <a:t>アーキテクチャの選定根拠</a:t>
            </a:r>
            <a:endParaRPr kumimoji="1" lang="en-US" altLang="ja-JP" sz="1600" dirty="0">
              <a:solidFill>
                <a:schemeClr val="tx1"/>
              </a:solidFill>
              <a:latin typeface="HGSｺﾞｼｯｸE" panose="020B0900000000000000" pitchFamily="50" charset="-128"/>
              <a:ea typeface="HGSｺﾞｼｯｸE" panose="020B0900000000000000" pitchFamily="50" charset="-128"/>
            </a:endParaRPr>
          </a:p>
          <a:p>
            <a:pPr marL="108000" indent="-108000">
              <a:buFont typeface="Arial" panose="020B0604020202020204" pitchFamily="34" charset="0"/>
              <a:buChar char="•"/>
            </a:pPr>
            <a:r>
              <a:rPr kumimoji="1" lang="ja-JP" altLang="en-US" sz="1600" dirty="0">
                <a:solidFill>
                  <a:schemeClr val="tx1"/>
                </a:solidFill>
                <a:latin typeface="HGSｺﾞｼｯｸE" panose="020B0900000000000000" pitchFamily="50" charset="-128"/>
                <a:ea typeface="HGSｺﾞｼｯｸE" panose="020B0900000000000000" pitchFamily="50" charset="-128"/>
              </a:rPr>
              <a:t>実現手段（通信手段等）</a:t>
            </a:r>
            <a:endParaRPr kumimoji="1" lang="en-US" altLang="ja-JP" sz="1600" dirty="0">
              <a:solidFill>
                <a:schemeClr val="tx1"/>
              </a:solidFill>
              <a:latin typeface="HGSｺﾞｼｯｸE" panose="020B0900000000000000" pitchFamily="50" charset="-128"/>
              <a:ea typeface="HGSｺﾞｼｯｸE" panose="020B0900000000000000" pitchFamily="50" charset="-128"/>
            </a:endParaRPr>
          </a:p>
        </p:txBody>
      </p:sp>
      <p:sp>
        <p:nvSpPr>
          <p:cNvPr id="8" name="矢印: 右 7">
            <a:extLst>
              <a:ext uri="{FF2B5EF4-FFF2-40B4-BE49-F238E27FC236}">
                <a16:creationId xmlns:a16="http://schemas.microsoft.com/office/drawing/2014/main" id="{C1283FB2-73F3-4FE2-9C9A-C131D8F62DD8}"/>
              </a:ext>
            </a:extLst>
          </p:cNvPr>
          <p:cNvSpPr/>
          <p:nvPr/>
        </p:nvSpPr>
        <p:spPr>
          <a:xfrm>
            <a:off x="2677620" y="411053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92768" y="411053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5" name="テキスト プレースホルダー 4">
            <a:extLst>
              <a:ext uri="{FF2B5EF4-FFF2-40B4-BE49-F238E27FC236}">
                <a16:creationId xmlns:a16="http://schemas.microsoft.com/office/drawing/2014/main" id="{79FF716A-1B45-4527-A4B3-E968CB0D7B0E}"/>
              </a:ext>
            </a:extLst>
          </p:cNvPr>
          <p:cNvSpPr txBox="1">
            <a:spLocks/>
          </p:cNvSpPr>
          <p:nvPr/>
        </p:nvSpPr>
        <p:spPr>
          <a:xfrm>
            <a:off x="3095434" y="6335773"/>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503018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0A817A8-8778-4708-8D91-8D0FA0A89713}"/>
              </a:ext>
            </a:extLst>
          </p:cNvPr>
          <p:cNvSpPr>
            <a:spLocks noGrp="1"/>
          </p:cNvSpPr>
          <p:nvPr>
            <p:ph type="title"/>
          </p:nvPr>
        </p:nvSpPr>
        <p:spPr/>
        <p:txBody>
          <a:bodyPr>
            <a:normAutofit/>
          </a:bodyPr>
          <a:lstStyle/>
          <a:p>
            <a:r>
              <a:rPr lang="ja-JP" altLang="en-US" sz="2800" dirty="0">
                <a:solidFill>
                  <a:schemeClr val="tx1"/>
                </a:solidFill>
                <a:latin typeface="+mn-ea"/>
                <a:ea typeface="+mn-ea"/>
              </a:rPr>
              <a:t>ＩｏＴ時代のシステムの課題</a:t>
            </a:r>
            <a:endParaRPr kumimoji="1" lang="ja-JP" altLang="en-US" sz="2800" dirty="0">
              <a:solidFill>
                <a:schemeClr val="tx1"/>
              </a:solidFill>
              <a:latin typeface="+mn-ea"/>
              <a:ea typeface="+mn-ea"/>
            </a:endParaRPr>
          </a:p>
        </p:txBody>
      </p:sp>
      <p:sp>
        <p:nvSpPr>
          <p:cNvPr id="5" name="二等辺三角形 4">
            <a:extLst>
              <a:ext uri="{FF2B5EF4-FFF2-40B4-BE49-F238E27FC236}">
                <a16:creationId xmlns:a16="http://schemas.microsoft.com/office/drawing/2014/main" id="{AEB8668D-0173-471B-A2A1-0C8736FF8C3F}"/>
              </a:ext>
            </a:extLst>
          </p:cNvPr>
          <p:cNvSpPr/>
          <p:nvPr/>
        </p:nvSpPr>
        <p:spPr>
          <a:xfrm rot="10800000">
            <a:off x="1288381" y="2261133"/>
            <a:ext cx="6560684" cy="3543988"/>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 name="テキスト ボックス 5">
            <a:extLst>
              <a:ext uri="{FF2B5EF4-FFF2-40B4-BE49-F238E27FC236}">
                <a16:creationId xmlns:a16="http://schemas.microsoft.com/office/drawing/2014/main" id="{FFB46E9B-EB11-42EF-B05A-365050ED9271}"/>
              </a:ext>
            </a:extLst>
          </p:cNvPr>
          <p:cNvSpPr txBox="1"/>
          <p:nvPr/>
        </p:nvSpPr>
        <p:spPr>
          <a:xfrm>
            <a:off x="3673714" y="3609816"/>
            <a:ext cx="1796573" cy="461665"/>
          </a:xfrm>
          <a:prstGeom prst="rect">
            <a:avLst/>
          </a:prstGeom>
          <a:noFill/>
        </p:spPr>
        <p:txBody>
          <a:bodyPr wrap="square" rtlCol="0">
            <a:spAutoFit/>
          </a:bodyPr>
          <a:lstStyle/>
          <a:p>
            <a:pPr algn="ctr"/>
            <a:r>
              <a:rPr lang="ja-JP" altLang="en-US" sz="2400" b="1" u="sng" dirty="0">
                <a:solidFill>
                  <a:srgbClr val="FF7C80"/>
                </a:solidFill>
                <a:latin typeface="+mn-ea"/>
                <a:cs typeface="メイリオ" panose="020B0604030504040204" pitchFamily="50" charset="-128"/>
              </a:rPr>
              <a:t>想定リスク</a:t>
            </a:r>
            <a:endParaRPr kumimoji="1" lang="ja-JP" altLang="en-US" sz="2400" b="1" u="sng" dirty="0">
              <a:solidFill>
                <a:srgbClr val="FF7C80"/>
              </a:solidFill>
              <a:latin typeface="+mn-ea"/>
              <a:cs typeface="メイリオ" panose="020B0604030504040204" pitchFamily="50" charset="-128"/>
            </a:endParaRPr>
          </a:p>
        </p:txBody>
      </p:sp>
      <p:grpSp>
        <p:nvGrpSpPr>
          <p:cNvPr id="7" name="グループ化 6">
            <a:extLst>
              <a:ext uri="{FF2B5EF4-FFF2-40B4-BE49-F238E27FC236}">
                <a16:creationId xmlns:a16="http://schemas.microsoft.com/office/drawing/2014/main" id="{0E438F6E-2D0D-4C21-99D8-F2EB0DADAEB0}"/>
              </a:ext>
            </a:extLst>
          </p:cNvPr>
          <p:cNvGrpSpPr/>
          <p:nvPr/>
        </p:nvGrpSpPr>
        <p:grpSpPr>
          <a:xfrm>
            <a:off x="5211881" y="3104283"/>
            <a:ext cx="2758777" cy="371550"/>
            <a:chOff x="3639188" y="2733050"/>
            <a:chExt cx="2430463" cy="223300"/>
          </a:xfrm>
        </p:grpSpPr>
        <p:cxnSp>
          <p:nvCxnSpPr>
            <p:cNvPr id="8" name="直線コネクタ 7">
              <a:extLst>
                <a:ext uri="{FF2B5EF4-FFF2-40B4-BE49-F238E27FC236}">
                  <a16:creationId xmlns:a16="http://schemas.microsoft.com/office/drawing/2014/main" id="{A41FA777-E436-48C4-9158-3E674A0EC751}"/>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2ABCAF19-5F15-4B0A-9967-DA46F92AD398}"/>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F59BD8B2-4763-4493-BD9F-9121A35487AB}"/>
              </a:ext>
            </a:extLst>
          </p:cNvPr>
          <p:cNvGrpSpPr/>
          <p:nvPr/>
        </p:nvGrpSpPr>
        <p:grpSpPr>
          <a:xfrm flipH="1">
            <a:off x="1183425" y="3104283"/>
            <a:ext cx="2745816" cy="365878"/>
            <a:chOff x="3639188" y="2733050"/>
            <a:chExt cx="2430463" cy="223300"/>
          </a:xfrm>
        </p:grpSpPr>
        <p:cxnSp>
          <p:nvCxnSpPr>
            <p:cNvPr id="11" name="直線コネクタ 10">
              <a:extLst>
                <a:ext uri="{FF2B5EF4-FFF2-40B4-BE49-F238E27FC236}">
                  <a16:creationId xmlns:a16="http://schemas.microsoft.com/office/drawing/2014/main" id="{9173CF5C-2E75-42DC-976D-04807042AACB}"/>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B7A6ACED-64C8-4022-8BD4-C1CACDB043C4}"/>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ED8A1F75-6730-49F9-AE07-DC374B1044B3}"/>
              </a:ext>
            </a:extLst>
          </p:cNvPr>
          <p:cNvGrpSpPr/>
          <p:nvPr/>
        </p:nvGrpSpPr>
        <p:grpSpPr>
          <a:xfrm rot="10800000">
            <a:off x="1239200" y="4391472"/>
            <a:ext cx="2690041" cy="368609"/>
            <a:chOff x="3639188" y="2733050"/>
            <a:chExt cx="2430463" cy="223300"/>
          </a:xfrm>
        </p:grpSpPr>
        <p:cxnSp>
          <p:nvCxnSpPr>
            <p:cNvPr id="14" name="直線コネクタ 13">
              <a:extLst>
                <a:ext uri="{FF2B5EF4-FFF2-40B4-BE49-F238E27FC236}">
                  <a16:creationId xmlns:a16="http://schemas.microsoft.com/office/drawing/2014/main" id="{FAF39ED3-530E-4A65-AA80-5A463559F117}"/>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670EFE85-F96F-4F08-A34A-1E88D0CA57DA}"/>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FE5EAF2B-5855-46E6-8B30-D8F21AC5863E}"/>
              </a:ext>
            </a:extLst>
          </p:cNvPr>
          <p:cNvGrpSpPr/>
          <p:nvPr/>
        </p:nvGrpSpPr>
        <p:grpSpPr>
          <a:xfrm rot="10800000" flipH="1">
            <a:off x="5211882" y="4391472"/>
            <a:ext cx="2816502" cy="355256"/>
            <a:chOff x="3639188" y="2733050"/>
            <a:chExt cx="2430463" cy="223300"/>
          </a:xfrm>
        </p:grpSpPr>
        <p:cxnSp>
          <p:nvCxnSpPr>
            <p:cNvPr id="17" name="直線コネクタ 16">
              <a:extLst>
                <a:ext uri="{FF2B5EF4-FFF2-40B4-BE49-F238E27FC236}">
                  <a16:creationId xmlns:a16="http://schemas.microsoft.com/office/drawing/2014/main" id="{B00DBE75-2987-4307-90A8-2E21B094DE1D}"/>
                </a:ext>
              </a:extLst>
            </p:cNvPr>
            <p:cNvCxnSpPr/>
            <p:nvPr/>
          </p:nvCxnSpPr>
          <p:spPr>
            <a:xfrm flipV="1">
              <a:off x="3639188" y="2733050"/>
              <a:ext cx="223300" cy="22330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2B685398-3141-4AD4-8F63-1EBD4C76AD40}"/>
                </a:ext>
              </a:extLst>
            </p:cNvPr>
            <p:cNvCxnSpPr/>
            <p:nvPr/>
          </p:nvCxnSpPr>
          <p:spPr>
            <a:xfrm>
              <a:off x="3861438" y="2733050"/>
              <a:ext cx="2208213" cy="0"/>
            </a:xfrm>
            <a:prstGeom prst="line">
              <a:avLst/>
            </a:prstGeom>
            <a:ln w="25400">
              <a:solidFill>
                <a:srgbClr val="808DA0"/>
              </a:solidFill>
            </a:ln>
          </p:spPr>
          <p:style>
            <a:lnRef idx="1">
              <a:schemeClr val="accent1"/>
            </a:lnRef>
            <a:fillRef idx="0">
              <a:schemeClr val="accent1"/>
            </a:fillRef>
            <a:effectRef idx="0">
              <a:schemeClr val="accent1"/>
            </a:effectRef>
            <a:fontRef idx="minor">
              <a:schemeClr val="tx1"/>
            </a:fontRef>
          </p:style>
        </p:cxnSp>
      </p:grpSp>
      <p:sp>
        <p:nvSpPr>
          <p:cNvPr id="19" name="テキスト ボックス 18">
            <a:extLst>
              <a:ext uri="{FF2B5EF4-FFF2-40B4-BE49-F238E27FC236}">
                <a16:creationId xmlns:a16="http://schemas.microsoft.com/office/drawing/2014/main" id="{7ECA90AA-6392-42B5-A6CA-04DECDEC728F}"/>
              </a:ext>
            </a:extLst>
          </p:cNvPr>
          <p:cNvSpPr txBox="1"/>
          <p:nvPr/>
        </p:nvSpPr>
        <p:spPr>
          <a:xfrm>
            <a:off x="539552" y="4013810"/>
            <a:ext cx="3319098" cy="707886"/>
          </a:xfrm>
          <a:prstGeom prst="rect">
            <a:avLst/>
          </a:prstGeom>
          <a:noFill/>
        </p:spPr>
        <p:txBody>
          <a:bodyPr wrap="square" rtlCol="0">
            <a:spAutoFit/>
          </a:bodyPr>
          <a:lstStyle/>
          <a:p>
            <a:r>
              <a:rPr kumimoji="0" lang="ja-JP" altLang="en-US" sz="2000" dirty="0">
                <a:latin typeface="+mn-ea"/>
                <a:cs typeface="メイリオ" panose="020B0604030504040204" pitchFamily="50" charset="-128"/>
              </a:rPr>
              <a:t>新サービスが生まれることによるビジネス環境の変化</a:t>
            </a:r>
            <a:endParaRPr kumimoji="1" lang="ja-JP" altLang="en-US" sz="2000" dirty="0">
              <a:latin typeface="+mn-ea"/>
              <a:cs typeface="メイリオ" panose="020B0604030504040204" pitchFamily="50" charset="-128"/>
            </a:endParaRPr>
          </a:p>
        </p:txBody>
      </p:sp>
      <p:sp>
        <p:nvSpPr>
          <p:cNvPr id="20" name="テキスト ボックス 19">
            <a:extLst>
              <a:ext uri="{FF2B5EF4-FFF2-40B4-BE49-F238E27FC236}">
                <a16:creationId xmlns:a16="http://schemas.microsoft.com/office/drawing/2014/main" id="{A2310B68-D35B-48A9-B4D5-827BBDA25581}"/>
              </a:ext>
            </a:extLst>
          </p:cNvPr>
          <p:cNvSpPr txBox="1"/>
          <p:nvPr/>
        </p:nvSpPr>
        <p:spPr>
          <a:xfrm>
            <a:off x="5338613" y="4096743"/>
            <a:ext cx="3069786" cy="416591"/>
          </a:xfrm>
          <a:prstGeom prst="rect">
            <a:avLst/>
          </a:prstGeom>
          <a:noFill/>
        </p:spPr>
        <p:txBody>
          <a:bodyPr wrap="square" rtlCol="0" anchor="ctr" anchorCtr="0">
            <a:noAutofit/>
          </a:bodyPr>
          <a:lstStyle/>
          <a:p>
            <a:pPr algn="r"/>
            <a:r>
              <a:rPr kumimoji="0" lang="ja-JP" altLang="en-US" sz="2000" dirty="0">
                <a:latin typeface="+mn-ea"/>
                <a:cs typeface="メイリオ" panose="020B0604030504040204" pitchFamily="50" charset="-128"/>
              </a:rPr>
              <a:t>考慮すべき条件の拡大</a:t>
            </a:r>
            <a:endParaRPr kumimoji="0" lang="ja-JP" altLang="en-US" sz="1600" dirty="0">
              <a:latin typeface="+mn-ea"/>
              <a:cs typeface="メイリオ" panose="020B0604030504040204" pitchFamily="50" charset="-128"/>
            </a:endParaRPr>
          </a:p>
        </p:txBody>
      </p:sp>
      <p:sp>
        <p:nvSpPr>
          <p:cNvPr id="21" name="正方形/長方形 20">
            <a:extLst>
              <a:ext uri="{FF2B5EF4-FFF2-40B4-BE49-F238E27FC236}">
                <a16:creationId xmlns:a16="http://schemas.microsoft.com/office/drawing/2014/main" id="{B1576644-B6FA-4665-A80A-F843BCACC608}"/>
              </a:ext>
            </a:extLst>
          </p:cNvPr>
          <p:cNvSpPr/>
          <p:nvPr/>
        </p:nvSpPr>
        <p:spPr>
          <a:xfrm>
            <a:off x="1936589" y="5802659"/>
            <a:ext cx="5264268" cy="711719"/>
          </a:xfrm>
          <a:prstGeom prst="rect">
            <a:avLst/>
          </a:prstGeom>
          <a:solidFill>
            <a:srgbClr val="FF7C80"/>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400" b="1" dirty="0">
                <a:solidFill>
                  <a:schemeClr val="bg1"/>
                </a:solidFill>
                <a:latin typeface="+mn-ea"/>
                <a:cs typeface="メイリオ" panose="020B0604030504040204" pitchFamily="50" charset="-128"/>
              </a:rPr>
              <a:t>新たなアプローチが必要</a:t>
            </a:r>
          </a:p>
        </p:txBody>
      </p:sp>
      <p:sp>
        <p:nvSpPr>
          <p:cNvPr id="22" name="正方形/長方形 21">
            <a:extLst>
              <a:ext uri="{FF2B5EF4-FFF2-40B4-BE49-F238E27FC236}">
                <a16:creationId xmlns:a16="http://schemas.microsoft.com/office/drawing/2014/main" id="{C3DEA0D7-CE71-48A1-A822-208745E52DC9}"/>
              </a:ext>
            </a:extLst>
          </p:cNvPr>
          <p:cNvSpPr/>
          <p:nvPr/>
        </p:nvSpPr>
        <p:spPr>
          <a:xfrm>
            <a:off x="1115616" y="1542372"/>
            <a:ext cx="6906214" cy="718761"/>
          </a:xfrm>
          <a:prstGeom prst="rect">
            <a:avLst/>
          </a:prstGeom>
          <a:solidFill>
            <a:srgbClr val="808DA0"/>
          </a:solidFill>
          <a:ln>
            <a:solidFill>
              <a:srgbClr val="808D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bg1"/>
                </a:solidFill>
                <a:latin typeface="+mn-ea"/>
                <a:cs typeface="メイリオ" panose="020B0604030504040204" pitchFamily="50" charset="-128"/>
              </a:rPr>
              <a:t>ビジネスチャンスの裏には経営リスクも！</a:t>
            </a:r>
            <a:endParaRPr lang="ja-JP" altLang="en-US" sz="1100" b="1" dirty="0">
              <a:solidFill>
                <a:schemeClr val="bg1"/>
              </a:solidFill>
              <a:latin typeface="+mn-ea"/>
              <a:cs typeface="メイリオ" panose="020B0604030504040204" pitchFamily="50" charset="-128"/>
            </a:endParaRPr>
          </a:p>
        </p:txBody>
      </p:sp>
      <p:sp>
        <p:nvSpPr>
          <p:cNvPr id="23" name="角丸四角形 19">
            <a:extLst>
              <a:ext uri="{FF2B5EF4-FFF2-40B4-BE49-F238E27FC236}">
                <a16:creationId xmlns:a16="http://schemas.microsoft.com/office/drawing/2014/main" id="{C16F7AF7-9773-42E0-9A36-959B0746A29D}"/>
              </a:ext>
            </a:extLst>
          </p:cNvPr>
          <p:cNvSpPr/>
          <p:nvPr/>
        </p:nvSpPr>
        <p:spPr>
          <a:xfrm>
            <a:off x="5763064" y="3218438"/>
            <a:ext cx="2332227" cy="640349"/>
          </a:xfrm>
          <a:prstGeom prst="roundRect">
            <a:avLst/>
          </a:prstGeom>
          <a:solidFill>
            <a:srgbClr val="FF99FF"/>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ja-JP" altLang="en-US" sz="1600" b="1" dirty="0">
                <a:solidFill>
                  <a:schemeClr val="bg1"/>
                </a:solidFill>
                <a:latin typeface="+mn-ea"/>
              </a:rPr>
              <a:t>単一分野での</a:t>
            </a:r>
            <a:r>
              <a:rPr kumimoji="1" lang="ja-JP" altLang="en-US" sz="1600" b="1" dirty="0">
                <a:solidFill>
                  <a:schemeClr val="bg1"/>
                </a:solidFill>
                <a:latin typeface="+mn-ea"/>
              </a:rPr>
              <a:t>ビジネスルールが通用しない</a:t>
            </a:r>
          </a:p>
        </p:txBody>
      </p:sp>
      <p:sp>
        <p:nvSpPr>
          <p:cNvPr id="24" name="テキスト ボックス 23">
            <a:extLst>
              <a:ext uri="{FF2B5EF4-FFF2-40B4-BE49-F238E27FC236}">
                <a16:creationId xmlns:a16="http://schemas.microsoft.com/office/drawing/2014/main" id="{43D44D9D-6F75-409A-9436-08BC2BED0370}"/>
              </a:ext>
            </a:extLst>
          </p:cNvPr>
          <p:cNvSpPr txBox="1"/>
          <p:nvPr/>
        </p:nvSpPr>
        <p:spPr>
          <a:xfrm>
            <a:off x="5418465" y="2434047"/>
            <a:ext cx="3069786" cy="548485"/>
          </a:xfrm>
          <a:prstGeom prst="rect">
            <a:avLst/>
          </a:prstGeom>
          <a:noFill/>
        </p:spPr>
        <p:txBody>
          <a:bodyPr wrap="square" rtlCol="0" anchor="ctr" anchorCtr="0">
            <a:noAutofit/>
          </a:bodyPr>
          <a:lstStyle/>
          <a:p>
            <a:r>
              <a:rPr lang="ja-JP" altLang="en-US" sz="2000" dirty="0">
                <a:latin typeface="+mn-ea"/>
                <a:cs typeface="メイリオ" panose="020B0604030504040204" pitchFamily="50" charset="-128"/>
              </a:rPr>
              <a:t>隣接する分野の事業への進出</a:t>
            </a:r>
          </a:p>
        </p:txBody>
      </p:sp>
      <p:sp>
        <p:nvSpPr>
          <p:cNvPr id="25" name="角丸四角形 21">
            <a:extLst>
              <a:ext uri="{FF2B5EF4-FFF2-40B4-BE49-F238E27FC236}">
                <a16:creationId xmlns:a16="http://schemas.microsoft.com/office/drawing/2014/main" id="{37BB08F6-5E6D-48C9-AA40-91E2961A03B4}"/>
              </a:ext>
            </a:extLst>
          </p:cNvPr>
          <p:cNvSpPr/>
          <p:nvPr/>
        </p:nvSpPr>
        <p:spPr>
          <a:xfrm>
            <a:off x="899592" y="3218438"/>
            <a:ext cx="2450795" cy="640349"/>
          </a:xfrm>
          <a:prstGeom prst="roundRect">
            <a:avLst/>
          </a:prstGeom>
          <a:solidFill>
            <a:srgbClr val="FF99FF"/>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ja-JP" altLang="en-US" sz="1600" b="1" dirty="0">
                <a:solidFill>
                  <a:schemeClr val="bg1"/>
                </a:solidFill>
                <a:latin typeface="+mn-ea"/>
              </a:rPr>
              <a:t>つながる相手への迷惑、相手からの迷惑</a:t>
            </a:r>
          </a:p>
        </p:txBody>
      </p:sp>
      <p:sp>
        <p:nvSpPr>
          <p:cNvPr id="26" name="角丸四角形 22">
            <a:extLst>
              <a:ext uri="{FF2B5EF4-FFF2-40B4-BE49-F238E27FC236}">
                <a16:creationId xmlns:a16="http://schemas.microsoft.com/office/drawing/2014/main" id="{974186FF-805E-4599-87DF-747A19EAE500}"/>
              </a:ext>
            </a:extLst>
          </p:cNvPr>
          <p:cNvSpPr/>
          <p:nvPr/>
        </p:nvSpPr>
        <p:spPr>
          <a:xfrm>
            <a:off x="899592" y="4887991"/>
            <a:ext cx="2450795" cy="640349"/>
          </a:xfrm>
          <a:prstGeom prst="roundRect">
            <a:avLst/>
          </a:prstGeom>
          <a:solidFill>
            <a:srgbClr val="FF99FF"/>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ja-JP" altLang="en-US" sz="1600" b="1" dirty="0">
                <a:solidFill>
                  <a:schemeClr val="bg1"/>
                </a:solidFill>
                <a:latin typeface="+mn-ea"/>
              </a:rPr>
              <a:t>現ビジネス領域の</a:t>
            </a:r>
            <a:endParaRPr lang="en-US" altLang="ja-JP" sz="1600" b="1" dirty="0">
              <a:solidFill>
                <a:schemeClr val="bg1"/>
              </a:solidFill>
              <a:latin typeface="+mn-ea"/>
            </a:endParaRPr>
          </a:p>
          <a:p>
            <a:pPr algn="ctr"/>
            <a:r>
              <a:rPr lang="ja-JP" altLang="en-US" sz="1600" b="1" dirty="0">
                <a:solidFill>
                  <a:schemeClr val="bg1"/>
                </a:solidFill>
                <a:latin typeface="+mn-ea"/>
              </a:rPr>
              <a:t>衰退</a:t>
            </a:r>
          </a:p>
        </p:txBody>
      </p:sp>
      <p:sp>
        <p:nvSpPr>
          <p:cNvPr id="27" name="角丸四角形 23">
            <a:extLst>
              <a:ext uri="{FF2B5EF4-FFF2-40B4-BE49-F238E27FC236}">
                <a16:creationId xmlns:a16="http://schemas.microsoft.com/office/drawing/2014/main" id="{C6CBFAF2-6439-41C8-8978-92A98D3A422E}"/>
              </a:ext>
            </a:extLst>
          </p:cNvPr>
          <p:cNvSpPr/>
          <p:nvPr/>
        </p:nvSpPr>
        <p:spPr>
          <a:xfrm>
            <a:off x="5763064" y="4887991"/>
            <a:ext cx="2337328" cy="640349"/>
          </a:xfrm>
          <a:prstGeom prst="roundRect">
            <a:avLst/>
          </a:prstGeom>
          <a:solidFill>
            <a:srgbClr val="FF99FF"/>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ja-JP" altLang="en-US" sz="1600" b="1" dirty="0">
                <a:solidFill>
                  <a:schemeClr val="bg1"/>
                </a:solidFill>
                <a:latin typeface="+mn-ea"/>
              </a:rPr>
              <a:t>考慮もれによる失敗</a:t>
            </a:r>
            <a:endParaRPr lang="en-US" altLang="ja-JP" sz="1600" b="1" dirty="0">
              <a:solidFill>
                <a:schemeClr val="bg1"/>
              </a:solidFill>
              <a:latin typeface="+mn-ea"/>
            </a:endParaRPr>
          </a:p>
          <a:p>
            <a:pPr algn="ctr"/>
            <a:r>
              <a:rPr lang="ja-JP" altLang="en-US" sz="1600" b="1" dirty="0">
                <a:solidFill>
                  <a:schemeClr val="bg1"/>
                </a:solidFill>
                <a:latin typeface="+mn-ea"/>
              </a:rPr>
              <a:t>（不備、遅延、事故）</a:t>
            </a:r>
          </a:p>
        </p:txBody>
      </p:sp>
      <p:sp>
        <p:nvSpPr>
          <p:cNvPr id="28" name="テキスト ボックス 27">
            <a:extLst>
              <a:ext uri="{FF2B5EF4-FFF2-40B4-BE49-F238E27FC236}">
                <a16:creationId xmlns:a16="http://schemas.microsoft.com/office/drawing/2014/main" id="{1D56D520-C81A-499F-9BFB-B915DBDA97EC}"/>
              </a:ext>
            </a:extLst>
          </p:cNvPr>
          <p:cNvSpPr txBox="1"/>
          <p:nvPr/>
        </p:nvSpPr>
        <p:spPr>
          <a:xfrm>
            <a:off x="323528" y="2350447"/>
            <a:ext cx="3535122" cy="954107"/>
          </a:xfrm>
          <a:prstGeom prst="rect">
            <a:avLst/>
          </a:prstGeom>
          <a:noFill/>
        </p:spPr>
        <p:txBody>
          <a:bodyPr wrap="square" rtlCol="0">
            <a:spAutoFit/>
          </a:bodyPr>
          <a:lstStyle/>
          <a:p>
            <a:r>
              <a:rPr kumimoji="0" lang="ja-JP" altLang="en-US" sz="2000" dirty="0">
                <a:latin typeface="+mn-ea"/>
                <a:cs typeface="メイリオ" panose="020B0604030504040204" pitchFamily="50" charset="-128"/>
              </a:rPr>
              <a:t>従来は想定されなかったような</a:t>
            </a:r>
            <a:r>
              <a:rPr lang="ja-JP" altLang="en-US" sz="2000" dirty="0">
                <a:latin typeface="+mn-ea"/>
                <a:cs typeface="メイリオ" panose="020B0604030504040204" pitchFamily="50" charset="-128"/>
              </a:rPr>
              <a:t>モノ・コトのつながり</a:t>
            </a:r>
          </a:p>
          <a:p>
            <a:endParaRPr kumimoji="1" lang="ja-JP" altLang="en-US" sz="1600" dirty="0">
              <a:latin typeface="+mn-ea"/>
              <a:cs typeface="メイリオ" panose="020B0604030504040204" pitchFamily="50" charset="-128"/>
            </a:endParaRPr>
          </a:p>
        </p:txBody>
      </p:sp>
      <p:sp>
        <p:nvSpPr>
          <p:cNvPr id="29" name="フッター プレースホルダー 3">
            <a:extLst>
              <a:ext uri="{FF2B5EF4-FFF2-40B4-BE49-F238E27FC236}">
                <a16:creationId xmlns:a16="http://schemas.microsoft.com/office/drawing/2014/main" id="{B872A131-BAE6-4C66-BA96-48B0ABBDFBCD}"/>
              </a:ext>
            </a:extLst>
          </p:cNvPr>
          <p:cNvSpPr>
            <a:spLocks noGrp="1"/>
          </p:cNvSpPr>
          <p:nvPr>
            <p:ph type="ftr" sz="quarter" idx="11"/>
          </p:nvPr>
        </p:nvSpPr>
        <p:spPr>
          <a:xfrm>
            <a:off x="3124200" y="6526215"/>
            <a:ext cx="2895600" cy="287337"/>
          </a:xfrm>
        </p:spPr>
        <p:txBody>
          <a:bodyPr/>
          <a:lstStyle/>
          <a:p>
            <a:r>
              <a:rPr lang="en-US" altLang="ja-JP" dirty="0">
                <a:latin typeface="+mn-ea"/>
                <a:ea typeface="+mn-ea"/>
              </a:rPr>
              <a:t>©</a:t>
            </a:r>
            <a:r>
              <a:rPr lang="ja-JP" altLang="en-US" dirty="0">
                <a:latin typeface="+mn-ea"/>
                <a:ea typeface="+mn-ea"/>
              </a:rPr>
              <a:t>　</a:t>
            </a:r>
            <a:r>
              <a:rPr lang="en-US" altLang="ja-JP" dirty="0">
                <a:latin typeface="+mn-ea"/>
                <a:ea typeface="+mn-ea"/>
              </a:rPr>
              <a:t>2020 </a:t>
            </a:r>
            <a:r>
              <a:rPr lang="ja-JP" altLang="en-US" dirty="0">
                <a:latin typeface="+mn-ea"/>
                <a:ea typeface="+mn-ea"/>
              </a:rPr>
              <a:t>ＩＰＡ</a:t>
            </a:r>
          </a:p>
        </p:txBody>
      </p:sp>
      <p:sp>
        <p:nvSpPr>
          <p:cNvPr id="30" name="スライド番号プレースホルダー 4">
            <a:extLst>
              <a:ext uri="{FF2B5EF4-FFF2-40B4-BE49-F238E27FC236}">
                <a16:creationId xmlns:a16="http://schemas.microsoft.com/office/drawing/2014/main" id="{281672B5-C375-44A6-AA8E-591A766ECF23}"/>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mn-ea"/>
                <a:ea typeface="+mn-ea"/>
              </a:rPr>
              <a:pPr/>
              <a:t>3</a:t>
            </a:fld>
            <a:endParaRPr lang="ja-JP" altLang="en-US" dirty="0">
              <a:latin typeface="+mn-ea"/>
              <a:ea typeface="+mn-ea"/>
            </a:endParaRPr>
          </a:p>
        </p:txBody>
      </p:sp>
    </p:spTree>
    <p:extLst>
      <p:ext uri="{BB962C8B-B14F-4D97-AF65-F5344CB8AC3E}">
        <p14:creationId xmlns:p14="http://schemas.microsoft.com/office/powerpoint/2010/main" val="2637200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a:xfrm>
            <a:off x="6553200" y="6535460"/>
            <a:ext cx="2133600" cy="287337"/>
          </a:xfrm>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30</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10" name="テキスト プレースホルダー 4">
            <a:extLst>
              <a:ext uri="{FF2B5EF4-FFF2-40B4-BE49-F238E27FC236}">
                <a16:creationId xmlns:a16="http://schemas.microsoft.com/office/drawing/2014/main" id="{924209B3-C169-4723-80EC-454E0BF633A6}"/>
              </a:ext>
            </a:extLst>
          </p:cNvPr>
          <p:cNvSpPr txBox="1">
            <a:spLocks/>
          </p:cNvSpPr>
          <p:nvPr/>
        </p:nvSpPr>
        <p:spPr>
          <a:xfrm>
            <a:off x="0" y="1321246"/>
            <a:ext cx="8488017" cy="5642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ここでは、アーキテクチャ設計の留意点を示す</a:t>
            </a:r>
            <a:endParaRPr lang="en-US" altLang="ja-JP" sz="20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a:xfrm>
            <a:off x="3124200" y="6535460"/>
            <a:ext cx="2895600" cy="287337"/>
          </a:xfrm>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7" name="四角形: 角を丸くする 16">
            <a:extLst>
              <a:ext uri="{FF2B5EF4-FFF2-40B4-BE49-F238E27FC236}">
                <a16:creationId xmlns:a16="http://schemas.microsoft.com/office/drawing/2014/main" id="{B4ADD035-0233-4192-807D-54D4EEA2341D}"/>
              </a:ext>
            </a:extLst>
          </p:cNvPr>
          <p:cNvSpPr/>
          <p:nvPr/>
        </p:nvSpPr>
        <p:spPr>
          <a:xfrm>
            <a:off x="593314" y="1726845"/>
            <a:ext cx="3830904"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2800" dirty="0">
                <a:solidFill>
                  <a:schemeClr val="tx1"/>
                </a:solidFill>
                <a:latin typeface="HGPｺﾞｼｯｸE" panose="020B0900000000000000" pitchFamily="50" charset="-128"/>
                <a:ea typeface="HGPｺﾞｼｯｸE" panose="020B0900000000000000" pitchFamily="50" charset="-128"/>
              </a:rPr>
              <a:t>機能と物理の分離</a:t>
            </a:r>
          </a:p>
        </p:txBody>
      </p:sp>
      <p:sp>
        <p:nvSpPr>
          <p:cNvPr id="18" name="四角形: 角を丸くする 17">
            <a:extLst>
              <a:ext uri="{FF2B5EF4-FFF2-40B4-BE49-F238E27FC236}">
                <a16:creationId xmlns:a16="http://schemas.microsoft.com/office/drawing/2014/main" id="{5C6EA1D1-2D9E-46A8-BBA7-C94E822C1A79}"/>
              </a:ext>
            </a:extLst>
          </p:cNvPr>
          <p:cNvSpPr/>
          <p:nvPr/>
        </p:nvSpPr>
        <p:spPr>
          <a:xfrm>
            <a:off x="573154" y="2992271"/>
            <a:ext cx="6609523"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2800" dirty="0">
                <a:solidFill>
                  <a:schemeClr val="tx1"/>
                </a:solidFill>
                <a:latin typeface="HGPｺﾞｼｯｸE" panose="020B0900000000000000" pitchFamily="50" charset="-128"/>
                <a:ea typeface="HGPｺﾞｼｯｸE" panose="020B0900000000000000" pitchFamily="50" charset="-128"/>
              </a:rPr>
              <a:t>アーキテクチャの方針、考え方を大切に</a:t>
            </a:r>
            <a:endParaRPr kumimoji="1" lang="en-US" altLang="ja-JP" sz="2800" dirty="0">
              <a:solidFill>
                <a:schemeClr val="tx1"/>
              </a:solidFill>
              <a:latin typeface="HGPｺﾞｼｯｸE" panose="020B0900000000000000" pitchFamily="50" charset="-128"/>
              <a:ea typeface="HGPｺﾞｼｯｸE" panose="020B0900000000000000" pitchFamily="50" charset="-128"/>
            </a:endParaRPr>
          </a:p>
        </p:txBody>
      </p:sp>
      <p:sp>
        <p:nvSpPr>
          <p:cNvPr id="19" name="テキスト プレースホルダー 4">
            <a:extLst>
              <a:ext uri="{FF2B5EF4-FFF2-40B4-BE49-F238E27FC236}">
                <a16:creationId xmlns:a16="http://schemas.microsoft.com/office/drawing/2014/main" id="{F423A7AA-F692-44B1-B431-37157FF748C0}"/>
              </a:ext>
            </a:extLst>
          </p:cNvPr>
          <p:cNvSpPr txBox="1">
            <a:spLocks/>
          </p:cNvSpPr>
          <p:nvPr/>
        </p:nvSpPr>
        <p:spPr>
          <a:xfrm>
            <a:off x="198782" y="2220203"/>
            <a:ext cx="8488017" cy="1043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lnSpc>
                <a:spcPct val="100000"/>
              </a:lnSpc>
              <a:spcBef>
                <a:spcPts val="0"/>
              </a:spcBef>
              <a:buNone/>
            </a:pPr>
            <a:r>
              <a:rPr lang="ja-JP" altLang="en-US" sz="2000" dirty="0">
                <a:latin typeface="HGPｺﾞｼｯｸE" panose="020B0900000000000000" pitchFamily="50" charset="-128"/>
                <a:ea typeface="HGPｺﾞｼｯｸE" panose="020B0900000000000000" pitchFamily="50" charset="-128"/>
              </a:rPr>
              <a:t>○論理的な要求機能と物理的な実装を混乱して設計し、複雑化する</a:t>
            </a:r>
            <a:br>
              <a:rPr lang="en-US" altLang="ja-JP" sz="2000"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　　</a:t>
            </a:r>
            <a:r>
              <a:rPr lang="ja-JP" altLang="en-US" sz="2000" dirty="0">
                <a:solidFill>
                  <a:srgbClr val="4472C4"/>
                </a:solidFill>
                <a:latin typeface="HGPｺﾞｼｯｸE" panose="020B0900000000000000" pitchFamily="50" charset="-128"/>
                <a:ea typeface="HGPｺﾞｼｯｸE" panose="020B0900000000000000" pitchFamily="50" charset="-128"/>
              </a:rPr>
              <a:t>⇒機能設計と物理設計を分ける</a:t>
            </a:r>
            <a:endParaRPr lang="en-US" altLang="ja-JP" sz="2000" dirty="0">
              <a:solidFill>
                <a:srgbClr val="4472C4"/>
              </a:solidFill>
              <a:latin typeface="HGPｺﾞｼｯｸE" panose="020B0900000000000000" pitchFamily="50" charset="-128"/>
              <a:ea typeface="HGPｺﾞｼｯｸE" panose="020B0900000000000000" pitchFamily="50" charset="-128"/>
            </a:endParaRPr>
          </a:p>
        </p:txBody>
      </p:sp>
      <p:sp>
        <p:nvSpPr>
          <p:cNvPr id="20" name="テキスト プレースホルダー 4">
            <a:extLst>
              <a:ext uri="{FF2B5EF4-FFF2-40B4-BE49-F238E27FC236}">
                <a16:creationId xmlns:a16="http://schemas.microsoft.com/office/drawing/2014/main" id="{BEB3AEEC-4D87-481B-B9C8-3E588BBDB478}"/>
              </a:ext>
            </a:extLst>
          </p:cNvPr>
          <p:cNvSpPr txBox="1">
            <a:spLocks/>
          </p:cNvSpPr>
          <p:nvPr/>
        </p:nvSpPr>
        <p:spPr>
          <a:xfrm>
            <a:off x="198782" y="3489781"/>
            <a:ext cx="8633791" cy="13811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lnSpc>
                <a:spcPct val="100000"/>
              </a:lnSpc>
              <a:spcBef>
                <a:spcPts val="0"/>
              </a:spcBef>
              <a:buNone/>
            </a:pPr>
            <a:r>
              <a:rPr lang="ja-JP" altLang="en-US" sz="2000" dirty="0">
                <a:latin typeface="HGPｺﾞｼｯｸE" panose="020B0900000000000000" pitchFamily="50" charset="-128"/>
                <a:ea typeface="HGPｺﾞｼｯｸE" panose="020B0900000000000000" pitchFamily="50" charset="-128"/>
              </a:rPr>
              <a:t>○アーキテクチャを逸脱すると、共有理解が困難</a:t>
            </a:r>
            <a:br>
              <a:rPr lang="en-US" altLang="ja-JP" sz="2000"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　　⇒</a:t>
            </a:r>
            <a:r>
              <a:rPr lang="ja-JP" altLang="en-US" sz="2000" dirty="0">
                <a:solidFill>
                  <a:srgbClr val="4472C4"/>
                </a:solidFill>
                <a:latin typeface="HGPｺﾞｼｯｸE" panose="020B0900000000000000" pitchFamily="50" charset="-128"/>
                <a:ea typeface="HGPｺﾞｼｯｸE" panose="020B0900000000000000" pitchFamily="50" charset="-128"/>
              </a:rPr>
              <a:t>論理階層やサブシステム階層を揃えた情報のやり取り</a:t>
            </a:r>
            <a:endParaRPr lang="en-US" altLang="ja-JP" sz="2000" dirty="0">
              <a:solidFill>
                <a:srgbClr val="4472C4"/>
              </a:solidFill>
              <a:latin typeface="HGPｺﾞｼｯｸE" panose="020B0900000000000000" pitchFamily="50" charset="-128"/>
              <a:ea typeface="HGPｺﾞｼｯｸE" panose="020B0900000000000000" pitchFamily="50" charset="-128"/>
            </a:endParaRPr>
          </a:p>
          <a:p>
            <a:pPr marL="457200" lvl="1" indent="0">
              <a:lnSpc>
                <a:spcPct val="100000"/>
              </a:lnSpc>
              <a:spcBef>
                <a:spcPts val="0"/>
              </a:spcBef>
              <a:buNone/>
            </a:pPr>
            <a:r>
              <a:rPr lang="ja-JP" altLang="en-US" sz="2000" dirty="0">
                <a:solidFill>
                  <a:srgbClr val="4472C4"/>
                </a:solidFill>
                <a:latin typeface="HGPｺﾞｼｯｸE" panose="020B0900000000000000" pitchFamily="50" charset="-128"/>
                <a:ea typeface="HGPｺﾞｼｯｸE" panose="020B0900000000000000" pitchFamily="50" charset="-128"/>
              </a:rPr>
              <a:t>　　　 アプリ同士、ミドル同士、</a:t>
            </a:r>
            <a:r>
              <a:rPr lang="en-US" altLang="ja-JP" sz="2000" dirty="0">
                <a:solidFill>
                  <a:srgbClr val="4472C4"/>
                </a:solidFill>
                <a:latin typeface="HGPｺﾞｼｯｸE" panose="020B0900000000000000" pitchFamily="50" charset="-128"/>
                <a:ea typeface="HGPｺﾞｼｯｸE" panose="020B0900000000000000" pitchFamily="50" charset="-128"/>
              </a:rPr>
              <a:t>OS</a:t>
            </a:r>
            <a:r>
              <a:rPr lang="ja-JP" altLang="en-US" sz="2000" dirty="0">
                <a:solidFill>
                  <a:srgbClr val="4472C4"/>
                </a:solidFill>
                <a:latin typeface="HGPｺﾞｼｯｸE" panose="020B0900000000000000" pitchFamily="50" charset="-128"/>
                <a:ea typeface="HGPｺﾞｼｯｸE" panose="020B0900000000000000" pitchFamily="50" charset="-128"/>
              </a:rPr>
              <a:t>レベル同士　 ネットワーク論理階層</a:t>
            </a:r>
            <a:endParaRPr lang="en-US" altLang="ja-JP" sz="2000" dirty="0">
              <a:solidFill>
                <a:srgbClr val="4472C4"/>
              </a:solidFill>
              <a:latin typeface="HGPｺﾞｼｯｸE" panose="020B0900000000000000" pitchFamily="50" charset="-128"/>
              <a:ea typeface="HGPｺﾞｼｯｸE" panose="020B0900000000000000" pitchFamily="50" charset="-128"/>
            </a:endParaRPr>
          </a:p>
          <a:p>
            <a:pPr marL="457200" lvl="1" indent="0">
              <a:lnSpc>
                <a:spcPct val="100000"/>
              </a:lnSpc>
              <a:spcBef>
                <a:spcPts val="0"/>
              </a:spcBef>
              <a:buNone/>
            </a:pPr>
            <a:r>
              <a:rPr lang="en-US" altLang="ja-JP" sz="2000" dirty="0">
                <a:solidFill>
                  <a:srgbClr val="4472C4"/>
                </a:solidFill>
                <a:latin typeface="HGPｺﾞｼｯｸE" panose="020B0900000000000000" pitchFamily="50" charset="-128"/>
                <a:ea typeface="HGPｺﾞｼｯｸE" panose="020B0900000000000000" pitchFamily="50" charset="-128"/>
              </a:rPr>
              <a:t> </a:t>
            </a:r>
            <a:r>
              <a:rPr lang="ja-JP" altLang="en-US" sz="2000" dirty="0">
                <a:solidFill>
                  <a:srgbClr val="4472C4"/>
                </a:solidFill>
                <a:latin typeface="HGPｺﾞｼｯｸE" panose="020B0900000000000000" pitchFamily="50" charset="-128"/>
                <a:ea typeface="HGPｺﾞｼｯｸE" panose="020B0900000000000000" pitchFamily="50" charset="-128"/>
              </a:rPr>
              <a:t>      </a:t>
            </a:r>
            <a:endParaRPr lang="en-US" altLang="ja-JP" sz="2000" dirty="0">
              <a:solidFill>
                <a:srgbClr val="4472C4"/>
              </a:solidFill>
              <a:latin typeface="HGPｺﾞｼｯｸE" panose="020B0900000000000000" pitchFamily="50" charset="-128"/>
              <a:ea typeface="HGPｺﾞｼｯｸE" panose="020B0900000000000000" pitchFamily="50" charset="-128"/>
            </a:endParaRPr>
          </a:p>
        </p:txBody>
      </p:sp>
      <p:sp>
        <p:nvSpPr>
          <p:cNvPr id="21" name="四角形: 角を丸くする 20">
            <a:extLst>
              <a:ext uri="{FF2B5EF4-FFF2-40B4-BE49-F238E27FC236}">
                <a16:creationId xmlns:a16="http://schemas.microsoft.com/office/drawing/2014/main" id="{72C97AA2-A5B0-4D45-91EA-1D33D1300F12}"/>
              </a:ext>
            </a:extLst>
          </p:cNvPr>
          <p:cNvSpPr/>
          <p:nvPr/>
        </p:nvSpPr>
        <p:spPr>
          <a:xfrm>
            <a:off x="573154" y="4740660"/>
            <a:ext cx="4823793"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2800" dirty="0">
                <a:solidFill>
                  <a:schemeClr val="tx1"/>
                </a:solidFill>
                <a:latin typeface="HGPｺﾞｼｯｸE" panose="020B0900000000000000" pitchFamily="50" charset="-128"/>
                <a:ea typeface="HGPｺﾞｼｯｸE" panose="020B0900000000000000" pitchFamily="50" charset="-128"/>
              </a:rPr>
              <a:t>実現手段の比較検討</a:t>
            </a:r>
          </a:p>
        </p:txBody>
      </p:sp>
      <p:sp>
        <p:nvSpPr>
          <p:cNvPr id="22" name="テキスト プレースホルダー 4">
            <a:extLst>
              <a:ext uri="{FF2B5EF4-FFF2-40B4-BE49-F238E27FC236}">
                <a16:creationId xmlns:a16="http://schemas.microsoft.com/office/drawing/2014/main" id="{36ECEB4B-D531-4C70-8755-5CB1DE41AEC4}"/>
              </a:ext>
            </a:extLst>
          </p:cNvPr>
          <p:cNvSpPr txBox="1">
            <a:spLocks/>
          </p:cNvSpPr>
          <p:nvPr/>
        </p:nvSpPr>
        <p:spPr>
          <a:xfrm>
            <a:off x="351183" y="5220058"/>
            <a:ext cx="8488017" cy="8022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lnSpc>
                <a:spcPct val="110000"/>
              </a:lnSpc>
              <a:spcBef>
                <a:spcPts val="0"/>
              </a:spcBef>
              <a:buNone/>
            </a:pPr>
            <a:r>
              <a:rPr lang="ja-JP" altLang="en-US" sz="2000" dirty="0">
                <a:latin typeface="HGPｺﾞｼｯｸE" panose="020B0900000000000000" pitchFamily="50" charset="-128"/>
                <a:ea typeface="HGPｺﾞｼｯｸE" panose="020B0900000000000000" pitchFamily="50" charset="-128"/>
              </a:rPr>
              <a:t>○特定の考え方に囚われると目的を達成する有効な手段を見落とす</a:t>
            </a:r>
            <a:br>
              <a:rPr lang="en-US" altLang="ja-JP" sz="2000"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　　⇒</a:t>
            </a:r>
            <a:r>
              <a:rPr lang="ja-JP" altLang="en-US" sz="2000" dirty="0">
                <a:solidFill>
                  <a:srgbClr val="4472C4"/>
                </a:solidFill>
                <a:latin typeface="HGPｺﾞｼｯｸE" panose="020B0900000000000000" pitchFamily="50" charset="-128"/>
                <a:ea typeface="HGPｺﾞｼｯｸE" panose="020B0900000000000000" pitchFamily="50" charset="-128"/>
              </a:rPr>
              <a:t>柔軟な発想で多数の選択肢を抽出し、選定基準を明確にして、</a:t>
            </a:r>
            <a:br>
              <a:rPr lang="en-US" altLang="ja-JP" sz="2000" dirty="0">
                <a:solidFill>
                  <a:srgbClr val="4472C4"/>
                </a:solidFill>
                <a:latin typeface="HGPｺﾞｼｯｸE" panose="020B0900000000000000" pitchFamily="50" charset="-128"/>
                <a:ea typeface="HGPｺﾞｼｯｸE" panose="020B0900000000000000" pitchFamily="50" charset="-128"/>
              </a:rPr>
            </a:br>
            <a:r>
              <a:rPr lang="ja-JP" altLang="en-US" sz="2000" dirty="0">
                <a:solidFill>
                  <a:srgbClr val="4472C4"/>
                </a:solidFill>
                <a:latin typeface="HGPｺﾞｼｯｸE" panose="020B0900000000000000" pitchFamily="50" charset="-128"/>
                <a:ea typeface="HGPｺﾞｼｯｸE" panose="020B0900000000000000" pitchFamily="50" charset="-128"/>
              </a:rPr>
              <a:t>　　　 比較検討する</a:t>
            </a:r>
            <a:r>
              <a:rPr lang="en-US" altLang="ja-JP" sz="2000" dirty="0">
                <a:solidFill>
                  <a:srgbClr val="4472C4"/>
                </a:solidFill>
                <a:latin typeface="HGPｺﾞｼｯｸE" panose="020B0900000000000000" pitchFamily="50" charset="-128"/>
                <a:ea typeface="HGPｺﾞｼｯｸE" panose="020B0900000000000000" pitchFamily="50" charset="-128"/>
              </a:rPr>
              <a:t>(Trade Study)</a:t>
            </a:r>
          </a:p>
        </p:txBody>
      </p:sp>
      <p:sp>
        <p:nvSpPr>
          <p:cNvPr id="14" name="テキスト プレースホルダー 4">
            <a:extLst>
              <a:ext uri="{FF2B5EF4-FFF2-40B4-BE49-F238E27FC236}">
                <a16:creationId xmlns:a16="http://schemas.microsoft.com/office/drawing/2014/main" id="{0380E1D4-0DE1-4D62-91CB-291625017D10}"/>
              </a:ext>
            </a:extLst>
          </p:cNvPr>
          <p:cNvSpPr txBox="1">
            <a:spLocks/>
          </p:cNvSpPr>
          <p:nvPr/>
        </p:nvSpPr>
        <p:spPr>
          <a:xfrm>
            <a:off x="3409046" y="6278091"/>
            <a:ext cx="5423527" cy="257369"/>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の記載事項ではなく、独自の解釈を含む留意点です。</a:t>
            </a:r>
            <a:endParaRPr lang="en-US" altLang="ja-JP" dirty="0">
              <a:latin typeface="HGPｺﾞｼｯｸE" panose="020B0900000000000000" pitchFamily="50" charset="-128"/>
              <a:ea typeface="HGPｺﾞｼｯｸE" panose="020B0900000000000000" pitchFamily="50" charset="-128"/>
            </a:endParaRPr>
          </a:p>
        </p:txBody>
      </p:sp>
      <p:sp>
        <p:nvSpPr>
          <p:cNvPr id="23" name="タイトル 2">
            <a:extLst>
              <a:ext uri="{FF2B5EF4-FFF2-40B4-BE49-F238E27FC236}">
                <a16:creationId xmlns:a16="http://schemas.microsoft.com/office/drawing/2014/main" id="{6F1F2C02-CB0F-4D47-BD93-320FDE5552B0}"/>
              </a:ext>
            </a:extLst>
          </p:cNvPr>
          <p:cNvSpPr txBox="1">
            <a:spLocks/>
          </p:cNvSpPr>
          <p:nvPr/>
        </p:nvSpPr>
        <p:spPr bwMode="auto">
          <a:xfrm>
            <a:off x="283593" y="44450"/>
            <a:ext cx="8207374"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400" kern="0" dirty="0">
                <a:solidFill>
                  <a:schemeClr val="tx1"/>
                </a:solidFill>
                <a:latin typeface="ＭＳ Ｐゴシック" panose="020B0600070205080204" pitchFamily="50" charset="-128"/>
                <a:ea typeface="ＭＳ Ｐゴシック" panose="020B0600070205080204" pitchFamily="50" charset="-128"/>
              </a:rPr>
              <a:t>テクニカルプロセス概説</a:t>
            </a:r>
            <a:br>
              <a:rPr lang="en-US" altLang="ja-JP" sz="2400" kern="0" dirty="0">
                <a:solidFill>
                  <a:schemeClr val="tx1"/>
                </a:solidFill>
                <a:latin typeface="ＭＳ Ｐゴシック" panose="020B0600070205080204" pitchFamily="50" charset="-128"/>
                <a:ea typeface="ＭＳ Ｐゴシック" panose="020B0600070205080204" pitchFamily="50" charset="-128"/>
              </a:rPr>
            </a:br>
            <a:r>
              <a:rPr lang="ja-JP" altLang="en-US" sz="3200" kern="0" dirty="0">
                <a:solidFill>
                  <a:schemeClr val="tx1"/>
                </a:solidFill>
                <a:latin typeface="ＭＳ Ｐゴシック" panose="020B0600070205080204" pitchFamily="50" charset="-128"/>
                <a:ea typeface="ＭＳ Ｐゴシック" panose="020B0600070205080204" pitchFamily="50" charset="-128"/>
              </a:rPr>
              <a:t>６．４．４　アーキテクチャ定義</a:t>
            </a:r>
          </a:p>
        </p:txBody>
      </p:sp>
    </p:spTree>
    <p:extLst>
      <p:ext uri="{BB962C8B-B14F-4D97-AF65-F5344CB8AC3E}">
        <p14:creationId xmlns:p14="http://schemas.microsoft.com/office/powerpoint/2010/main" val="2269607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265113" y="44450"/>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６．４．６　</a:t>
            </a:r>
            <a:r>
              <a:rPr lang="ja-JP" altLang="en-US" sz="3200" dirty="0">
                <a:solidFill>
                  <a:schemeClr val="tx1"/>
                </a:solidFill>
                <a:latin typeface="ＭＳ Ｐゴシック" panose="020B0600070205080204" pitchFamily="50" charset="-128"/>
                <a:ea typeface="ＭＳ Ｐゴシック" panose="020B0600070205080204" pitchFamily="50" charset="-128"/>
              </a:rPr>
              <a:t>システム分析</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31</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graphicFrame>
        <p:nvGraphicFramePr>
          <p:cNvPr id="13" name="Group 61">
            <a:extLst>
              <a:ext uri="{FF2B5EF4-FFF2-40B4-BE49-F238E27FC236}">
                <a16:creationId xmlns:a16="http://schemas.microsoft.com/office/drawing/2014/main" id="{04054D6C-B751-47F0-8E2A-DFEEA0EA2ACD}"/>
              </a:ext>
            </a:extLst>
          </p:cNvPr>
          <p:cNvGraphicFramePr>
            <a:graphicFrameLocks/>
          </p:cNvGraphicFramePr>
          <p:nvPr>
            <p:extLst>
              <p:ext uri="{D42A27DB-BD31-4B8C-83A1-F6EECF244321}">
                <p14:modId xmlns:p14="http://schemas.microsoft.com/office/powerpoint/2010/main" val="3403756096"/>
              </p:ext>
            </p:extLst>
          </p:nvPr>
        </p:nvGraphicFramePr>
        <p:xfrm>
          <a:off x="450574" y="1431236"/>
          <a:ext cx="8515626" cy="1191716"/>
        </p:xfrm>
        <a:graphic>
          <a:graphicData uri="http://schemas.openxmlformats.org/drawingml/2006/table">
            <a:tbl>
              <a:tblPr/>
              <a:tblGrid>
                <a:gridCol w="8515626">
                  <a:extLst>
                    <a:ext uri="{9D8B030D-6E8A-4147-A177-3AD203B41FA5}">
                      <a16:colId xmlns:a16="http://schemas.microsoft.com/office/drawing/2014/main" val="20000"/>
                    </a:ext>
                  </a:extLst>
                </a:gridCol>
              </a:tblGrid>
              <a:tr h="1191716">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システムの成果を評価するための指標、データ、解析を行う</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注）特定の工程にのみ存在する作業ではなく、開発のライフサイクル全般を</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　　通して実施するもの</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4" name="四角形: 角を丸くする 13">
            <a:extLst>
              <a:ext uri="{FF2B5EF4-FFF2-40B4-BE49-F238E27FC236}">
                <a16:creationId xmlns:a16="http://schemas.microsoft.com/office/drawing/2014/main" id="{C6AA4BF5-77E0-44ED-9C7E-07EEACA51FCB}"/>
              </a:ext>
            </a:extLst>
          </p:cNvPr>
          <p:cNvSpPr/>
          <p:nvPr/>
        </p:nvSpPr>
        <p:spPr>
          <a:xfrm>
            <a:off x="3449559" y="2747466"/>
            <a:ext cx="2728741" cy="2741411"/>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システム分析</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・指標の設定</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・データ取得方法</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・データ解析</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p:txBody>
      </p:sp>
      <p:sp>
        <p:nvSpPr>
          <p:cNvPr id="20" name="四角形: 角を丸くする 19">
            <a:extLst>
              <a:ext uri="{FF2B5EF4-FFF2-40B4-BE49-F238E27FC236}">
                <a16:creationId xmlns:a16="http://schemas.microsoft.com/office/drawing/2014/main" id="{0469DFF0-C41F-4F74-A8D7-730728B94269}"/>
              </a:ext>
            </a:extLst>
          </p:cNvPr>
          <p:cNvSpPr/>
          <p:nvPr/>
        </p:nvSpPr>
        <p:spPr>
          <a:xfrm>
            <a:off x="749679" y="3022314"/>
            <a:ext cx="1881154" cy="2297831"/>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システム</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要求事項</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四角形: 角を丸くする 20">
            <a:extLst>
              <a:ext uri="{FF2B5EF4-FFF2-40B4-BE49-F238E27FC236}">
                <a16:creationId xmlns:a16="http://schemas.microsoft.com/office/drawing/2014/main" id="{6B7252FF-7279-4858-A83A-47ED0AD12A22}"/>
              </a:ext>
            </a:extLst>
          </p:cNvPr>
          <p:cNvSpPr/>
          <p:nvPr/>
        </p:nvSpPr>
        <p:spPr>
          <a:xfrm>
            <a:off x="6958081" y="3022314"/>
            <a:ext cx="1802296" cy="2297831"/>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解析評価</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600" dirty="0">
                <a:solidFill>
                  <a:schemeClr val="tx1"/>
                </a:solidFill>
                <a:latin typeface="ＭＳ Ｐゴシック" panose="020B0600070205080204" pitchFamily="50" charset="-128"/>
                <a:ea typeface="ＭＳ Ｐゴシック" panose="020B0600070205080204" pitchFamily="50" charset="-128"/>
              </a:rPr>
              <a:t>・解析結果</a:t>
            </a:r>
            <a:endParaRPr kumimoji="1" lang="en-US" altLang="ja-JP"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矢印: 右 7">
            <a:extLst>
              <a:ext uri="{FF2B5EF4-FFF2-40B4-BE49-F238E27FC236}">
                <a16:creationId xmlns:a16="http://schemas.microsoft.com/office/drawing/2014/main" id="{C1283FB2-73F3-4FE2-9C9A-C131D8F62DD8}"/>
              </a:ext>
            </a:extLst>
          </p:cNvPr>
          <p:cNvSpPr/>
          <p:nvPr/>
        </p:nvSpPr>
        <p:spPr>
          <a:xfrm>
            <a:off x="2677620" y="411053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92768" y="411053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6C9E6FC5-25A4-437B-B3A7-EA10B283272F}"/>
              </a:ext>
            </a:extLst>
          </p:cNvPr>
          <p:cNvSpPr txBox="1"/>
          <p:nvPr/>
        </p:nvSpPr>
        <p:spPr>
          <a:xfrm>
            <a:off x="671846" y="5534296"/>
            <a:ext cx="8294354"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システム解析の例：コスト見積、リスク分析、性能評価、実現可能性評価</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　　　　　　　　　　　　品質要求事項を充足できるか推定</a:t>
            </a:r>
          </a:p>
        </p:txBody>
      </p:sp>
      <p:sp>
        <p:nvSpPr>
          <p:cNvPr id="16" name="テキスト プレースホルダー 4">
            <a:extLst>
              <a:ext uri="{FF2B5EF4-FFF2-40B4-BE49-F238E27FC236}">
                <a16:creationId xmlns:a16="http://schemas.microsoft.com/office/drawing/2014/main" id="{1E03ECFC-97EF-4CD8-8327-3CB958B5ED14}"/>
              </a:ext>
            </a:extLst>
          </p:cNvPr>
          <p:cNvSpPr txBox="1">
            <a:spLocks/>
          </p:cNvSpPr>
          <p:nvPr/>
        </p:nvSpPr>
        <p:spPr>
          <a:xfrm>
            <a:off x="3063589" y="6336882"/>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933636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32</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1" y="1735943"/>
            <a:ext cx="6881884" cy="459001"/>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システムの技術的特性を指標定義、分析</a:t>
            </a:r>
          </a:p>
        </p:txBody>
      </p:sp>
      <p:sp>
        <p:nvSpPr>
          <p:cNvPr id="10" name="テキスト プレースホルダー 4">
            <a:extLst>
              <a:ext uri="{FF2B5EF4-FFF2-40B4-BE49-F238E27FC236}">
                <a16:creationId xmlns:a16="http://schemas.microsoft.com/office/drawing/2014/main" id="{39251489-BF5F-42EC-A488-E9C5A6258376}"/>
              </a:ext>
            </a:extLst>
          </p:cNvPr>
          <p:cNvSpPr txBox="1">
            <a:spLocks/>
          </p:cNvSpPr>
          <p:nvPr/>
        </p:nvSpPr>
        <p:spPr>
          <a:xfrm>
            <a:off x="0" y="1348799"/>
            <a:ext cx="8488017" cy="4590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ここでは、システム分析において留意すべき点を示す　　　</a:t>
            </a:r>
            <a:endParaRPr lang="en-US" altLang="ja-JP" sz="20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F721DFBA-773F-4F15-873D-2463277CCB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
        <p:nvSpPr>
          <p:cNvPr id="12" name="テキスト プレースホルダー 4">
            <a:extLst>
              <a:ext uri="{FF2B5EF4-FFF2-40B4-BE49-F238E27FC236}">
                <a16:creationId xmlns:a16="http://schemas.microsoft.com/office/drawing/2014/main" id="{C9BF0EB5-C1D2-4633-B6D1-84BECF145982}"/>
              </a:ext>
            </a:extLst>
          </p:cNvPr>
          <p:cNvSpPr txBox="1">
            <a:spLocks/>
          </p:cNvSpPr>
          <p:nvPr/>
        </p:nvSpPr>
        <p:spPr>
          <a:xfrm>
            <a:off x="327991" y="2311818"/>
            <a:ext cx="8488017" cy="38972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lnSpc>
                <a:spcPct val="100000"/>
              </a:lnSpc>
              <a:spcBef>
                <a:spcPts val="0"/>
              </a:spcBef>
              <a:buNone/>
            </a:pPr>
            <a:r>
              <a:rPr lang="ja-JP" altLang="en-US" sz="2000" dirty="0">
                <a:latin typeface="ＭＳ Ｐゴシック" panose="020B0600070205080204" pitchFamily="50" charset="-128"/>
                <a:ea typeface="ＭＳ Ｐゴシック" panose="020B0600070205080204" pitchFamily="50" charset="-128"/>
              </a:rPr>
              <a:t>○設定した指標の重要性がわからなくなる</a:t>
            </a:r>
            <a:endParaRPr lang="en-US" altLang="ja-JP" sz="2000" dirty="0">
              <a:latin typeface="ＭＳ Ｐゴシック" panose="020B0600070205080204" pitchFamily="50" charset="-128"/>
              <a:ea typeface="ＭＳ Ｐゴシック" panose="020B0600070205080204" pitchFamily="50" charset="-128"/>
            </a:endParaRPr>
          </a:p>
          <a:p>
            <a:pPr marL="457200" lvl="1" indent="0">
              <a:lnSpc>
                <a:spcPct val="100000"/>
              </a:lnSpc>
              <a:spcBef>
                <a:spcPts val="0"/>
              </a:spcBef>
              <a:buNone/>
            </a:pP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⇒なぜ、どこまで、の根拠を追跡可能なように残す</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lnSpc>
                <a:spcPct val="100000"/>
              </a:lnSpc>
              <a:spcBef>
                <a:spcPts val="0"/>
              </a:spcBef>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○一般に、機能、性能、信頼性、運用、拡張性等を主要な指標</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として設定するが、機能以外の設計条件が曖昧なケースが多い</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色々な角度から指標（〇〇性）を吟味し、大まかでも</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よいので、方針を定める　（次ページの例参照）</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○システムを特徴づける指標であるにも関わらず、出たとこ</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勝負のケースが多々ある</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システムを特徴づける指標（例えば、性能第一）は、</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solidFill>
                  <a:srgbClr val="4472C4"/>
                </a:solidFill>
                <a:latin typeface="ＭＳ Ｐゴシック" panose="020B0600070205080204" pitchFamily="50" charset="-128"/>
                <a:ea typeface="ＭＳ Ｐゴシック" panose="020B0600070205080204" pitchFamily="50" charset="-128"/>
              </a:rPr>
              <a:t>　　　必ず条件を明確化し、設計時にクリアできる見通しを得る</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a:p>
            <a:pPr marL="457200" lvl="1" indent="0">
              <a:lnSpc>
                <a:spcPct val="100000"/>
              </a:lnSpc>
              <a:spcBef>
                <a:spcPts val="0"/>
              </a:spcBef>
              <a:buNone/>
            </a:pPr>
            <a:endParaRPr lang="en-US" altLang="ja-JP" sz="2000" dirty="0">
              <a:latin typeface="ＭＳ Ｐゴシック" panose="020B0600070205080204" pitchFamily="50" charset="-128"/>
              <a:ea typeface="ＭＳ Ｐゴシック" panose="020B0600070205080204" pitchFamily="50" charset="-128"/>
            </a:endParaRPr>
          </a:p>
        </p:txBody>
      </p:sp>
      <p:sp>
        <p:nvSpPr>
          <p:cNvPr id="13" name="テキスト プレースホルダー 4">
            <a:extLst>
              <a:ext uri="{FF2B5EF4-FFF2-40B4-BE49-F238E27FC236}">
                <a16:creationId xmlns:a16="http://schemas.microsoft.com/office/drawing/2014/main" id="{5777B588-5568-4024-939E-C6152BE8FF4B}"/>
              </a:ext>
            </a:extLst>
          </p:cNvPr>
          <p:cNvSpPr txBox="1">
            <a:spLocks/>
          </p:cNvSpPr>
          <p:nvPr/>
        </p:nvSpPr>
        <p:spPr>
          <a:xfrm>
            <a:off x="3470118" y="6268846"/>
            <a:ext cx="5423527" cy="257369"/>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の記載事項ではなく、独自の解釈を含む留意点です。</a:t>
            </a:r>
            <a:endParaRPr lang="en-US" altLang="ja-JP" dirty="0">
              <a:latin typeface="HGPｺﾞｼｯｸE" panose="020B0900000000000000" pitchFamily="50" charset="-128"/>
              <a:ea typeface="HGPｺﾞｼｯｸE" panose="020B0900000000000000" pitchFamily="50" charset="-128"/>
            </a:endParaRPr>
          </a:p>
        </p:txBody>
      </p:sp>
      <p:sp>
        <p:nvSpPr>
          <p:cNvPr id="14" name="タイトル 2">
            <a:extLst>
              <a:ext uri="{FF2B5EF4-FFF2-40B4-BE49-F238E27FC236}">
                <a16:creationId xmlns:a16="http://schemas.microsoft.com/office/drawing/2014/main" id="{06035E94-E819-4247-BF16-DB899209423B}"/>
              </a:ext>
            </a:extLst>
          </p:cNvPr>
          <p:cNvSpPr>
            <a:spLocks noGrp="1"/>
          </p:cNvSpPr>
          <p:nvPr>
            <p:ph type="title"/>
          </p:nvPr>
        </p:nvSpPr>
        <p:spPr>
          <a:xfrm>
            <a:off x="265113" y="44450"/>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６．４．６　</a:t>
            </a:r>
            <a:r>
              <a:rPr lang="ja-JP" altLang="en-US" sz="3200" dirty="0">
                <a:solidFill>
                  <a:schemeClr val="tx1"/>
                </a:solidFill>
                <a:latin typeface="ＭＳ Ｐゴシック" panose="020B0600070205080204" pitchFamily="50" charset="-128"/>
                <a:ea typeface="ＭＳ Ｐゴシック" panose="020B0600070205080204" pitchFamily="50" charset="-128"/>
              </a:rPr>
              <a:t>システム分析</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609335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467849-1EB4-4109-94C8-5CD1A8E1EADA}"/>
              </a:ext>
            </a:extLst>
          </p:cNvPr>
          <p:cNvSpPr>
            <a:spLocks noGrp="1"/>
          </p:cNvSpPr>
          <p:nvPr>
            <p:ph type="title"/>
          </p:nvPr>
        </p:nvSpPr>
        <p:spPr>
          <a:xfrm>
            <a:off x="304516" y="354723"/>
            <a:ext cx="7127875" cy="579622"/>
          </a:xfrm>
        </p:spPr>
        <p:txBody>
          <a:bodyP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例）大まかな信頼性条件</a:t>
            </a:r>
          </a:p>
        </p:txBody>
      </p:sp>
      <p:sp>
        <p:nvSpPr>
          <p:cNvPr id="4" name="テキスト ボックス 3">
            <a:extLst>
              <a:ext uri="{FF2B5EF4-FFF2-40B4-BE49-F238E27FC236}">
                <a16:creationId xmlns:a16="http://schemas.microsoft.com/office/drawing/2014/main" id="{E86AFAFE-9FEB-4206-86E8-3C7A927FDBCF}"/>
              </a:ext>
            </a:extLst>
          </p:cNvPr>
          <p:cNvSpPr txBox="1"/>
          <p:nvPr/>
        </p:nvSpPr>
        <p:spPr>
          <a:xfrm>
            <a:off x="569843" y="1997454"/>
            <a:ext cx="8126323" cy="4708981"/>
          </a:xfrm>
          <a:prstGeom prst="rect">
            <a:avLst/>
          </a:prstGeom>
          <a:noFill/>
        </p:spPr>
        <p:txBody>
          <a:bodyPr wrap="square" rtlCol="0">
            <a:spAutoFit/>
          </a:bodyPr>
          <a:lstStyle/>
          <a:p>
            <a:r>
              <a:rPr lang="en-US" altLang="ja-JP" sz="2000" b="1" dirty="0">
                <a:latin typeface="+mn-ea"/>
                <a:ea typeface="+mn-ea"/>
              </a:rPr>
              <a:t>【</a:t>
            </a:r>
            <a:r>
              <a:rPr lang="ja-JP" altLang="en-US" sz="2000" b="1" dirty="0">
                <a:latin typeface="+mn-ea"/>
                <a:ea typeface="+mn-ea"/>
              </a:rPr>
              <a:t>ポリシー案</a:t>
            </a:r>
            <a:r>
              <a:rPr lang="en-US" altLang="ja-JP" sz="2000" b="1" dirty="0">
                <a:latin typeface="+mn-ea"/>
                <a:ea typeface="+mn-ea"/>
              </a:rPr>
              <a:t>】</a:t>
            </a:r>
          </a:p>
          <a:p>
            <a:r>
              <a:rPr lang="ja-JP" altLang="en-US" sz="2000" b="1" dirty="0">
                <a:latin typeface="+mn-ea"/>
                <a:ea typeface="+mn-ea"/>
              </a:rPr>
              <a:t>　○顧客データだけは、強度に守る。ただし、コスト的に二重化まで</a:t>
            </a:r>
            <a:endParaRPr lang="en-US" altLang="ja-JP" sz="2000" b="1" dirty="0">
              <a:latin typeface="+mn-ea"/>
              <a:ea typeface="+mn-ea"/>
            </a:endParaRPr>
          </a:p>
          <a:p>
            <a:r>
              <a:rPr lang="ja-JP" altLang="en-US" sz="2000" b="1" dirty="0">
                <a:latin typeface="+mn-ea"/>
                <a:ea typeface="+mn-ea"/>
              </a:rPr>
              <a:t>　○システムは最悪止まっても構わない</a:t>
            </a:r>
            <a:endParaRPr lang="en-US" altLang="ja-JP" sz="2000" b="1" dirty="0">
              <a:latin typeface="+mn-ea"/>
              <a:ea typeface="+mn-ea"/>
            </a:endParaRPr>
          </a:p>
          <a:p>
            <a:endParaRPr lang="en-US" altLang="ja-JP" sz="2000" b="1" dirty="0">
              <a:latin typeface="+mn-ea"/>
              <a:ea typeface="+mn-ea"/>
            </a:endParaRPr>
          </a:p>
          <a:p>
            <a:r>
              <a:rPr lang="en-US" altLang="ja-JP" sz="2000" b="1" dirty="0">
                <a:latin typeface="+mn-ea"/>
              </a:rPr>
              <a:t>【</a:t>
            </a:r>
            <a:r>
              <a:rPr lang="ja-JP" altLang="en-US" sz="2000" b="1" dirty="0">
                <a:latin typeface="+mn-ea"/>
              </a:rPr>
              <a:t>理由</a:t>
            </a:r>
            <a:r>
              <a:rPr lang="en-US" altLang="ja-JP" sz="2000" b="1" dirty="0">
                <a:latin typeface="+mn-ea"/>
              </a:rPr>
              <a:t>】</a:t>
            </a:r>
          </a:p>
          <a:p>
            <a:r>
              <a:rPr lang="ja-JP" altLang="en-US" sz="2000" b="1" dirty="0">
                <a:latin typeface="+mn-ea"/>
              </a:rPr>
              <a:t>　・顧客データが破壊された時、システム以外に復旧手段がない</a:t>
            </a:r>
            <a:endParaRPr lang="en-US" altLang="ja-JP" sz="2000" b="1" dirty="0">
              <a:latin typeface="+mn-ea"/>
            </a:endParaRPr>
          </a:p>
          <a:p>
            <a:r>
              <a:rPr lang="ja-JP" altLang="en-US" sz="2000" b="1" dirty="0">
                <a:latin typeface="+mn-ea"/>
              </a:rPr>
              <a:t>　・顧客データが盗まれると、会社責任が問われ、存続が危ぶまれる</a:t>
            </a:r>
            <a:endParaRPr lang="en-US" altLang="ja-JP" sz="2000" b="1" dirty="0">
              <a:latin typeface="+mn-ea"/>
            </a:endParaRPr>
          </a:p>
          <a:p>
            <a:r>
              <a:rPr lang="ja-JP" altLang="en-US" sz="2000" b="1" dirty="0">
                <a:latin typeface="+mn-ea"/>
              </a:rPr>
              <a:t>　・システムが止まっても、今まで手仕事でやっていたことをシステムで</a:t>
            </a:r>
            <a:endParaRPr lang="en-US" altLang="ja-JP" sz="2000" b="1" dirty="0">
              <a:latin typeface="+mn-ea"/>
            </a:endParaRPr>
          </a:p>
          <a:p>
            <a:r>
              <a:rPr lang="ja-JP" altLang="en-US" sz="2000" b="1" dirty="0">
                <a:latin typeface="+mn-ea"/>
              </a:rPr>
              <a:t>　　自動化しただけなので、最悪でも運用でカバー出来る</a:t>
            </a:r>
            <a:endParaRPr lang="en-US" altLang="ja-JP" sz="2000" b="1" dirty="0">
              <a:latin typeface="+mn-ea"/>
            </a:endParaRPr>
          </a:p>
          <a:p>
            <a:endParaRPr lang="en-US" altLang="ja-JP" sz="2000" b="1" dirty="0">
              <a:latin typeface="+mn-ea"/>
            </a:endParaRPr>
          </a:p>
          <a:p>
            <a:r>
              <a:rPr lang="en-US" altLang="ja-JP" sz="2000" b="1" dirty="0">
                <a:latin typeface="+mn-ea"/>
              </a:rPr>
              <a:t>【</a:t>
            </a:r>
            <a:r>
              <a:rPr lang="ja-JP" altLang="en-US" sz="2000" b="1" dirty="0">
                <a:latin typeface="+mn-ea"/>
              </a:rPr>
              <a:t>具体策</a:t>
            </a:r>
            <a:r>
              <a:rPr lang="en-US" altLang="ja-JP" sz="2000" b="1" dirty="0">
                <a:latin typeface="+mn-ea"/>
              </a:rPr>
              <a:t>】</a:t>
            </a:r>
          </a:p>
          <a:p>
            <a:r>
              <a:rPr lang="ja-JP" altLang="en-US" sz="2000" b="1" dirty="0">
                <a:latin typeface="+mn-ea"/>
              </a:rPr>
              <a:t>　・顧客データのバックアップを取り、復旧可能とする</a:t>
            </a:r>
            <a:endParaRPr lang="en-US" altLang="ja-JP" sz="2000" b="1" dirty="0">
              <a:latin typeface="+mn-ea"/>
            </a:endParaRPr>
          </a:p>
          <a:p>
            <a:r>
              <a:rPr lang="ja-JP" altLang="en-US" sz="2000" b="1" dirty="0">
                <a:latin typeface="+mn-ea"/>
              </a:rPr>
              <a:t>　・顧客データへのアクセス制御を行い、暗号化する</a:t>
            </a:r>
            <a:endParaRPr lang="en-US" altLang="ja-JP" sz="2000" b="1" dirty="0">
              <a:latin typeface="+mn-ea"/>
            </a:endParaRPr>
          </a:p>
          <a:p>
            <a:r>
              <a:rPr lang="ja-JP" altLang="en-US" sz="2000" b="1" dirty="0">
                <a:latin typeface="+mn-ea"/>
              </a:rPr>
              <a:t>　・システムに何らかの重要異常を検知したら、システムを止めて、継続</a:t>
            </a:r>
            <a:endParaRPr lang="en-US" altLang="ja-JP" sz="2000" b="1" dirty="0">
              <a:latin typeface="+mn-ea"/>
            </a:endParaRPr>
          </a:p>
          <a:p>
            <a:r>
              <a:rPr lang="ja-JP" altLang="en-US" sz="2000" b="1" dirty="0">
                <a:latin typeface="+mn-ea"/>
              </a:rPr>
              <a:t>　　による重症化を防ぐ</a:t>
            </a:r>
            <a:endParaRPr lang="en-US" altLang="ja-JP" sz="2000" b="1" dirty="0">
              <a:latin typeface="+mn-ea"/>
            </a:endParaRPr>
          </a:p>
        </p:txBody>
      </p:sp>
      <p:sp>
        <p:nvSpPr>
          <p:cNvPr id="6" name="四角形: 角を丸くする 5">
            <a:extLst>
              <a:ext uri="{FF2B5EF4-FFF2-40B4-BE49-F238E27FC236}">
                <a16:creationId xmlns:a16="http://schemas.microsoft.com/office/drawing/2014/main" id="{EE98AB17-F17D-4222-B949-F417DBBF0130}"/>
              </a:ext>
            </a:extLst>
          </p:cNvPr>
          <p:cNvSpPr/>
          <p:nvPr/>
        </p:nvSpPr>
        <p:spPr>
          <a:xfrm>
            <a:off x="569843" y="1295101"/>
            <a:ext cx="7566992" cy="755375"/>
          </a:xfrm>
          <a:prstGeom prst="roundRect">
            <a:avLst/>
          </a:prstGeom>
          <a:solidFill>
            <a:srgbClr val="FFF2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信頼性やセキュリティには万全というものは存在しない</a:t>
            </a:r>
            <a:endParaRPr kumimoji="1" lang="en-US" altLang="ja-JP" sz="20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a:solidFill>
                  <a:schemeClr val="tx1"/>
                </a:solidFill>
                <a:latin typeface="メイリオ" panose="020B0604030504040204" pitchFamily="50" charset="-128"/>
                <a:ea typeface="メイリオ" panose="020B0604030504040204" pitchFamily="50" charset="-128"/>
              </a:rPr>
              <a:t>⇒方針（ポリシー）として対応レベルを設定する</a:t>
            </a:r>
          </a:p>
        </p:txBody>
      </p:sp>
      <p:sp>
        <p:nvSpPr>
          <p:cNvPr id="7" name="フッター プレースホルダー 3">
            <a:extLst>
              <a:ext uri="{FF2B5EF4-FFF2-40B4-BE49-F238E27FC236}">
                <a16:creationId xmlns:a16="http://schemas.microsoft.com/office/drawing/2014/main" id="{3804DA60-360C-46A4-A7D7-34A4BDA97CC5}"/>
              </a:ext>
            </a:extLst>
          </p:cNvPr>
          <p:cNvSpPr>
            <a:spLocks noGrp="1"/>
          </p:cNvSpPr>
          <p:nvPr>
            <p:ph type="ftr" sz="quarter" idx="11"/>
          </p:nvPr>
        </p:nvSpPr>
        <p:spPr>
          <a:xfrm>
            <a:off x="3124200" y="6526215"/>
            <a:ext cx="2895600" cy="287337"/>
          </a:xfrm>
        </p:spPr>
        <p:txBody>
          <a:bodyPr/>
          <a:lstStyle/>
          <a:p>
            <a:r>
              <a:rPr lang="en-US" altLang="ja-JP" dirty="0">
                <a:latin typeface="+mn-ea"/>
                <a:ea typeface="+mn-ea"/>
              </a:rPr>
              <a:t>©</a:t>
            </a:r>
            <a:r>
              <a:rPr lang="ja-JP" altLang="en-US" dirty="0">
                <a:latin typeface="+mn-ea"/>
                <a:ea typeface="+mn-ea"/>
              </a:rPr>
              <a:t>　</a:t>
            </a:r>
            <a:r>
              <a:rPr lang="en-US" altLang="ja-JP" dirty="0">
                <a:latin typeface="+mn-ea"/>
                <a:ea typeface="+mn-ea"/>
              </a:rPr>
              <a:t>2020 </a:t>
            </a:r>
            <a:r>
              <a:rPr lang="ja-JP" altLang="en-US" dirty="0">
                <a:latin typeface="+mn-ea"/>
                <a:ea typeface="+mn-ea"/>
              </a:rPr>
              <a:t>ＩＰＡ</a:t>
            </a:r>
          </a:p>
        </p:txBody>
      </p:sp>
      <p:sp>
        <p:nvSpPr>
          <p:cNvPr id="8" name="スライド番号プレースホルダー 4">
            <a:extLst>
              <a:ext uri="{FF2B5EF4-FFF2-40B4-BE49-F238E27FC236}">
                <a16:creationId xmlns:a16="http://schemas.microsoft.com/office/drawing/2014/main" id="{44D0E61A-6533-4664-92A7-7DC85A9A4B2B}"/>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mn-ea"/>
                <a:ea typeface="+mn-ea"/>
              </a:rPr>
              <a:pPr/>
              <a:t>33</a:t>
            </a:fld>
            <a:endParaRPr lang="ja-JP" altLang="en-US" dirty="0">
              <a:latin typeface="+mn-ea"/>
              <a:ea typeface="+mn-ea"/>
            </a:endParaRPr>
          </a:p>
        </p:txBody>
      </p:sp>
    </p:spTree>
    <p:extLst>
      <p:ext uri="{BB962C8B-B14F-4D97-AF65-F5344CB8AC3E}">
        <p14:creationId xmlns:p14="http://schemas.microsoft.com/office/powerpoint/2010/main" val="11941734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DB437F-8E18-4E6A-B1C3-F7BC7A2A5962}"/>
              </a:ext>
            </a:extLst>
          </p:cNvPr>
          <p:cNvSpPr>
            <a:spLocks noGrp="1"/>
          </p:cNvSpPr>
          <p:nvPr>
            <p:ph type="title"/>
          </p:nvPr>
        </p:nvSpPr>
        <p:spPr>
          <a:xfrm>
            <a:off x="311295" y="44450"/>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６．４．１１　</a:t>
            </a:r>
            <a:r>
              <a:rPr lang="ja-JP" altLang="en-US" sz="3200" dirty="0">
                <a:solidFill>
                  <a:schemeClr val="tx1"/>
                </a:solidFill>
                <a:latin typeface="ＭＳ Ｐゴシック" panose="020B0600070205080204" pitchFamily="50" charset="-128"/>
                <a:ea typeface="ＭＳ Ｐゴシック" panose="020B0600070205080204" pitchFamily="50" charset="-128"/>
              </a:rPr>
              <a:t>妥当性確認</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34</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graphicFrame>
        <p:nvGraphicFramePr>
          <p:cNvPr id="13" name="Group 61">
            <a:extLst>
              <a:ext uri="{FF2B5EF4-FFF2-40B4-BE49-F238E27FC236}">
                <a16:creationId xmlns:a16="http://schemas.microsoft.com/office/drawing/2014/main" id="{04054D6C-B751-47F0-8E2A-DFEEA0EA2ACD}"/>
              </a:ext>
            </a:extLst>
          </p:cNvPr>
          <p:cNvGraphicFramePr>
            <a:graphicFrameLocks/>
          </p:cNvGraphicFramePr>
          <p:nvPr>
            <p:extLst>
              <p:ext uri="{D42A27DB-BD31-4B8C-83A1-F6EECF244321}">
                <p14:modId xmlns:p14="http://schemas.microsoft.com/office/powerpoint/2010/main" val="4182202073"/>
              </p:ext>
            </p:extLst>
          </p:nvPr>
        </p:nvGraphicFramePr>
        <p:xfrm>
          <a:off x="450574" y="1431235"/>
          <a:ext cx="8515626" cy="916007"/>
        </p:xfrm>
        <a:graphic>
          <a:graphicData uri="http://schemas.openxmlformats.org/drawingml/2006/table">
            <a:tbl>
              <a:tblPr/>
              <a:tblGrid>
                <a:gridCol w="8515626">
                  <a:extLst>
                    <a:ext uri="{9D8B030D-6E8A-4147-A177-3AD203B41FA5}">
                      <a16:colId xmlns:a16="http://schemas.microsoft.com/office/drawing/2014/main" val="20000"/>
                    </a:ext>
                  </a:extLst>
                </a:gridCol>
              </a:tblGrid>
              <a:tr h="916007">
                <a:tc>
                  <a:txBody>
                    <a:bodyPr/>
                    <a:lstStyle>
                      <a:lvl1pPr algn="l">
                        <a:spcBef>
                          <a:spcPct val="20000"/>
                        </a:spcBef>
                        <a:buClr>
                          <a:schemeClr val="hlink"/>
                        </a:buClr>
                        <a:buFont typeface="Wingdings" panose="05000000000000000000" pitchFamily="2" charset="2"/>
                        <a:defRPr kumimoji="1" sz="2400">
                          <a:solidFill>
                            <a:schemeClr val="tx1"/>
                          </a:solidFill>
                          <a:latin typeface="Arial" panose="020B0604020202020204" pitchFamily="34" charset="0"/>
                          <a:ea typeface="HGPｺﾞｼｯｸE" panose="020B0900000000000000" pitchFamily="50" charset="-128"/>
                        </a:defRPr>
                      </a:lvl1pPr>
                      <a:lvl2pPr algn="l">
                        <a:spcBef>
                          <a:spcPct val="20000"/>
                        </a:spcBef>
                        <a:buClr>
                          <a:schemeClr val="hlink"/>
                        </a:buClr>
                        <a:buSzPct val="90000"/>
                        <a:buFont typeface="Wingdings" panose="05000000000000000000" pitchFamily="2" charset="2"/>
                        <a:defRPr kumimoji="1" sz="2000">
                          <a:solidFill>
                            <a:schemeClr val="tx1"/>
                          </a:solidFill>
                          <a:latin typeface="Arial" panose="020B0604020202020204" pitchFamily="34" charset="0"/>
                          <a:ea typeface="HGPｺﾞｼｯｸE" panose="020B0900000000000000" pitchFamily="50" charset="-128"/>
                        </a:defRPr>
                      </a:lvl2pPr>
                      <a:lvl3pPr algn="l">
                        <a:spcBef>
                          <a:spcPct val="20000"/>
                        </a:spcBef>
                        <a:buClr>
                          <a:schemeClr val="hlink"/>
                        </a:buClr>
                        <a:buSzPct val="80000"/>
                        <a:buFont typeface="Wingdings" panose="05000000000000000000" pitchFamily="2" charset="2"/>
                        <a:defRPr kumimoji="1">
                          <a:solidFill>
                            <a:schemeClr val="tx1"/>
                          </a:solidFill>
                          <a:latin typeface="Arial" panose="020B0604020202020204" pitchFamily="34" charset="0"/>
                          <a:ea typeface="HGPｺﾞｼｯｸE" panose="020B0900000000000000" pitchFamily="50" charset="-128"/>
                        </a:defRPr>
                      </a:lvl3pPr>
                      <a:lvl4pPr algn="l">
                        <a:spcBef>
                          <a:spcPct val="20000"/>
                        </a:spcBef>
                        <a:buClr>
                          <a:schemeClr val="hlink"/>
                        </a:buClr>
                        <a:buFont typeface="ＭＳ Ｐゴシック" panose="020B0600070205080204" pitchFamily="50" charset="-128"/>
                        <a:defRPr kumimoji="1" sz="1600">
                          <a:solidFill>
                            <a:schemeClr val="tx1"/>
                          </a:solidFill>
                          <a:latin typeface="Arial" panose="020B0604020202020204" pitchFamily="34" charset="0"/>
                          <a:ea typeface="HGPｺﾞｼｯｸE" panose="020B0900000000000000" pitchFamily="50" charset="-128"/>
                        </a:defRPr>
                      </a:lvl4pPr>
                      <a:lvl5pPr algn="l">
                        <a:spcBef>
                          <a:spcPct val="20000"/>
                        </a:spcBef>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5pPr>
                      <a:lvl6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6pPr>
                      <a:lvl7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7pPr>
                      <a:lvl8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8pPr>
                      <a:lvl9pPr fontAlgn="base">
                        <a:spcBef>
                          <a:spcPct val="20000"/>
                        </a:spcBef>
                        <a:spcAft>
                          <a:spcPct val="0"/>
                        </a:spcAft>
                        <a:buClr>
                          <a:schemeClr val="hlink"/>
                        </a:buClr>
                        <a:buFont typeface="Arial" panose="020B0604020202020204" pitchFamily="34" charset="0"/>
                        <a:defRPr kumimoji="1" sz="1400">
                          <a:solidFill>
                            <a:schemeClr val="tx1"/>
                          </a:solidFill>
                          <a:latin typeface="Arial" panose="020B0604020202020204" pitchFamily="34" charset="0"/>
                          <a:ea typeface="HGPｺﾞｼｯｸE" panose="020B0900000000000000" pitchFamily="50" charset="-128"/>
                        </a:defRPr>
                      </a:lvl9pPr>
                    </a:lstStyle>
                    <a:p>
                      <a:pPr marL="88900" marR="0" lvl="0" indent="-88900" algn="l"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tabLst/>
                      </a:pPr>
                      <a:r>
                        <a:rPr kumimoji="1" lang="ja-JP" altLang="en-US"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rPr>
                        <a:t>システムがそもそもの目的を果たすことを確かめる</a:t>
                      </a:r>
                      <a:endParaRPr kumimoji="1" lang="en-US" altLang="ja-JP" sz="20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txBody>
                  <a:tcPr marL="90000" marR="90000" marT="46825" marB="4682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
        <p:nvSpPr>
          <p:cNvPr id="14" name="四角形: 角を丸くする 13">
            <a:extLst>
              <a:ext uri="{FF2B5EF4-FFF2-40B4-BE49-F238E27FC236}">
                <a16:creationId xmlns:a16="http://schemas.microsoft.com/office/drawing/2014/main" id="{C6AA4BF5-77E0-44ED-9C7E-07EEACA51FCB}"/>
              </a:ext>
            </a:extLst>
          </p:cNvPr>
          <p:cNvSpPr/>
          <p:nvPr/>
        </p:nvSpPr>
        <p:spPr>
          <a:xfrm>
            <a:off x="3449559" y="2747466"/>
            <a:ext cx="2728741" cy="3335282"/>
          </a:xfrm>
          <a:prstGeom prst="round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妥当性確認</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・本来の目的を</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　満たすか確認</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　（文章上のレ</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　ビュー、総合</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　試験、現場試</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　験）</a:t>
            </a:r>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p:txBody>
      </p:sp>
      <p:sp>
        <p:nvSpPr>
          <p:cNvPr id="20" name="四角形: 角を丸くする 19">
            <a:extLst>
              <a:ext uri="{FF2B5EF4-FFF2-40B4-BE49-F238E27FC236}">
                <a16:creationId xmlns:a16="http://schemas.microsoft.com/office/drawing/2014/main" id="{0469DFF0-C41F-4F74-A8D7-730728B94269}"/>
              </a:ext>
            </a:extLst>
          </p:cNvPr>
          <p:cNvSpPr/>
          <p:nvPr/>
        </p:nvSpPr>
        <p:spPr>
          <a:xfrm>
            <a:off x="749679" y="3022314"/>
            <a:ext cx="1881154" cy="279560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目的</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課題</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ミッション</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四角形: 角を丸くする 20">
            <a:extLst>
              <a:ext uri="{FF2B5EF4-FFF2-40B4-BE49-F238E27FC236}">
                <a16:creationId xmlns:a16="http://schemas.microsoft.com/office/drawing/2014/main" id="{6B7252FF-7279-4858-A83A-47ED0AD12A22}"/>
              </a:ext>
            </a:extLst>
          </p:cNvPr>
          <p:cNvSpPr/>
          <p:nvPr/>
        </p:nvSpPr>
        <p:spPr>
          <a:xfrm>
            <a:off x="6958081" y="3022314"/>
            <a:ext cx="1802296" cy="279560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a:solidFill>
                  <a:schemeClr val="tx1"/>
                </a:solidFill>
                <a:latin typeface="ＭＳ Ｐゴシック" panose="020B0600070205080204" pitchFamily="50" charset="-128"/>
                <a:ea typeface="ＭＳ Ｐゴシック" panose="020B0600070205080204" pitchFamily="50" charset="-128"/>
              </a:rPr>
              <a:t>確認結果</a:t>
            </a:r>
            <a:endParaRPr kumimoji="1" lang="en-US" altLang="ja-JP" sz="2400" b="1"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矢印: 右 7">
            <a:extLst>
              <a:ext uri="{FF2B5EF4-FFF2-40B4-BE49-F238E27FC236}">
                <a16:creationId xmlns:a16="http://schemas.microsoft.com/office/drawing/2014/main" id="{C1283FB2-73F3-4FE2-9C9A-C131D8F62DD8}"/>
              </a:ext>
            </a:extLst>
          </p:cNvPr>
          <p:cNvSpPr/>
          <p:nvPr/>
        </p:nvSpPr>
        <p:spPr>
          <a:xfrm>
            <a:off x="2677620" y="411053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矢印: 右 25">
            <a:extLst>
              <a:ext uri="{FF2B5EF4-FFF2-40B4-BE49-F238E27FC236}">
                <a16:creationId xmlns:a16="http://schemas.microsoft.com/office/drawing/2014/main" id="{8BC7CBE9-D7CD-4C34-B9BE-FDA0AF3AFFF5}"/>
              </a:ext>
            </a:extLst>
          </p:cNvPr>
          <p:cNvSpPr/>
          <p:nvPr/>
        </p:nvSpPr>
        <p:spPr>
          <a:xfrm>
            <a:off x="6192768" y="4110534"/>
            <a:ext cx="771939" cy="484632"/>
          </a:xfrm>
          <a:prstGeom prst="rightArrow">
            <a:avLst>
              <a:gd name="adj1" fmla="val 50000"/>
              <a:gd name="adj2" fmla="val 8554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5" name="テキスト プレースホルダー 4">
            <a:extLst>
              <a:ext uri="{FF2B5EF4-FFF2-40B4-BE49-F238E27FC236}">
                <a16:creationId xmlns:a16="http://schemas.microsoft.com/office/drawing/2014/main" id="{D13DBB30-0BD5-4B2B-B466-837ACAEFCBC0}"/>
              </a:ext>
            </a:extLst>
          </p:cNvPr>
          <p:cNvSpPr txBox="1">
            <a:spLocks/>
          </p:cNvSpPr>
          <p:nvPr/>
        </p:nvSpPr>
        <p:spPr>
          <a:xfrm>
            <a:off x="2889612" y="6335773"/>
            <a:ext cx="5870765" cy="238902"/>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の記載事項ではなく、独自の解釈が含まれています。</a:t>
            </a:r>
            <a:endParaRPr lang="en-US" altLang="ja-JP" sz="1200"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7218867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mn-ea"/>
                <a:ea typeface="+mn-ea"/>
              </a:rPr>
              <a:t>35</a:t>
            </a:fld>
            <a:endParaRPr kumimoji="1" lang="ja-JP" altLang="en-US" dirty="0">
              <a:latin typeface="+mn-ea"/>
              <a:ea typeface="+mn-ea"/>
            </a:endParaRPr>
          </a:p>
        </p:txBody>
      </p:sp>
      <p:sp>
        <p:nvSpPr>
          <p:cNvPr id="11" name="タイトル 1">
            <a:extLst>
              <a:ext uri="{FF2B5EF4-FFF2-40B4-BE49-F238E27FC236}">
                <a16:creationId xmlns:a16="http://schemas.microsoft.com/office/drawing/2014/main" id="{B67A35AB-CBE4-43B0-BCBD-8C74A38A65F0}"/>
              </a:ext>
            </a:extLst>
          </p:cNvPr>
          <p:cNvSpPr txBox="1">
            <a:spLocks/>
          </p:cNvSpPr>
          <p:nvPr/>
        </p:nvSpPr>
        <p:spPr>
          <a:xfrm>
            <a:off x="468313" y="44450"/>
            <a:ext cx="6983412" cy="108108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kumimoji="1" sz="3600" kern="1200">
                <a:solidFill>
                  <a:schemeClr val="tx1"/>
                </a:solidFill>
                <a:latin typeface="メイリオ" panose="020B0604030504040204" pitchFamily="50" charset="-128"/>
                <a:ea typeface="メイリオ" panose="020B0604030504040204" pitchFamily="50" charset="-128"/>
                <a:cs typeface="+mj-cs"/>
              </a:defRPr>
            </a:lvl1pPr>
          </a:lstStyle>
          <a:p>
            <a:endParaRPr lang="ja-JP" altLang="en-US" dirty="0"/>
          </a:p>
        </p:txBody>
      </p:sp>
      <p:sp>
        <p:nvSpPr>
          <p:cNvPr id="2" name="四角形: 角を丸くする 1">
            <a:extLst>
              <a:ext uri="{FF2B5EF4-FFF2-40B4-BE49-F238E27FC236}">
                <a16:creationId xmlns:a16="http://schemas.microsoft.com/office/drawing/2014/main" id="{1ED7C40C-76A4-4C5A-8296-32EFDD8D6613}"/>
              </a:ext>
            </a:extLst>
          </p:cNvPr>
          <p:cNvSpPr/>
          <p:nvPr/>
        </p:nvSpPr>
        <p:spPr>
          <a:xfrm>
            <a:off x="569841" y="2016034"/>
            <a:ext cx="7540489" cy="1018713"/>
          </a:xfrm>
          <a:prstGeom prst="roundRect">
            <a:avLst/>
          </a:prstGeom>
          <a:solidFill>
            <a:srgbClr val="EEB8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システムが出来上がってから確認するのでは</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なく、随時確認が必要　</a:t>
            </a:r>
          </a:p>
        </p:txBody>
      </p:sp>
      <p:sp>
        <p:nvSpPr>
          <p:cNvPr id="16" name="テキスト プレースホルダー 4">
            <a:extLst>
              <a:ext uri="{FF2B5EF4-FFF2-40B4-BE49-F238E27FC236}">
                <a16:creationId xmlns:a16="http://schemas.microsoft.com/office/drawing/2014/main" id="{568B6013-1D4A-4CBA-8F97-5DE28E12BD1C}"/>
              </a:ext>
            </a:extLst>
          </p:cNvPr>
          <p:cNvSpPr txBox="1">
            <a:spLocks/>
          </p:cNvSpPr>
          <p:nvPr/>
        </p:nvSpPr>
        <p:spPr>
          <a:xfrm>
            <a:off x="351184" y="3209012"/>
            <a:ext cx="8007726" cy="21230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○システムはシステム要求事項を満たしたが、本来の目的を充</a:t>
            </a:r>
            <a:r>
              <a:rPr lang="ja-JP" altLang="en-US" sz="2000" dirty="0" err="1">
                <a:latin typeface="ＭＳ Ｐゴシック" panose="020B0600070205080204" pitchFamily="50" charset="-128"/>
                <a:ea typeface="ＭＳ Ｐゴシック" panose="020B0600070205080204" pitchFamily="50" charset="-128"/>
              </a:rPr>
              <a:t>たさな</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いという事態が生じるのは、システム要求事項を明確化するまでの</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段階でミスがあったり、時間の流れとともに環境条件が変化すること</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が要因</a:t>
            </a:r>
            <a:endParaRPr lang="en-US" altLang="ja-JP" sz="2000" dirty="0">
              <a:latin typeface="ＭＳ Ｐゴシック" panose="020B0600070205080204" pitchFamily="50" charset="-128"/>
              <a:ea typeface="ＭＳ Ｐゴシック" panose="020B0600070205080204" pitchFamily="50" charset="-128"/>
            </a:endParaRPr>
          </a:p>
          <a:p>
            <a:pPr marL="457200" lvl="1" indent="0">
              <a:buNone/>
            </a:pPr>
            <a:r>
              <a:rPr lang="ja-JP" altLang="en-US" sz="2000" dirty="0">
                <a:latin typeface="ＭＳ Ｐゴシック" panose="020B0600070205080204" pitchFamily="50" charset="-128"/>
                <a:ea typeface="ＭＳ Ｐゴシック" panose="020B0600070205080204" pitchFamily="50" charset="-128"/>
              </a:rPr>
              <a:t>　　　　　</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　　⇒</a:t>
            </a:r>
            <a:r>
              <a:rPr lang="ja-JP" altLang="en-US" sz="2000" dirty="0">
                <a:solidFill>
                  <a:srgbClr val="4472C4"/>
                </a:solidFill>
                <a:latin typeface="ＭＳ Ｐゴシック" panose="020B0600070205080204" pitchFamily="50" charset="-128"/>
                <a:ea typeface="ＭＳ Ｐゴシック" panose="020B0600070205080204" pitchFamily="50" charset="-128"/>
              </a:rPr>
              <a:t>妥当性確認（見直し）は、各開発工程のそれぞれで実施要</a:t>
            </a:r>
            <a:endParaRPr lang="en-US" altLang="ja-JP" sz="2000" dirty="0">
              <a:solidFill>
                <a:srgbClr val="4472C4"/>
              </a:solidFill>
              <a:latin typeface="ＭＳ Ｐゴシック" panose="020B0600070205080204" pitchFamily="50" charset="-128"/>
              <a:ea typeface="ＭＳ Ｐゴシック" panose="020B0600070205080204" pitchFamily="50" charset="-128"/>
            </a:endParaRPr>
          </a:p>
        </p:txBody>
      </p:sp>
      <p:sp>
        <p:nvSpPr>
          <p:cNvPr id="10" name="テキスト プレースホルダー 4">
            <a:extLst>
              <a:ext uri="{FF2B5EF4-FFF2-40B4-BE49-F238E27FC236}">
                <a16:creationId xmlns:a16="http://schemas.microsoft.com/office/drawing/2014/main" id="{924209B3-C169-4723-80EC-454E0BF633A6}"/>
              </a:ext>
            </a:extLst>
          </p:cNvPr>
          <p:cNvSpPr txBox="1">
            <a:spLocks/>
          </p:cNvSpPr>
          <p:nvPr/>
        </p:nvSpPr>
        <p:spPr>
          <a:xfrm>
            <a:off x="0" y="1422842"/>
            <a:ext cx="8488017" cy="5642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lang="ja-JP" altLang="en-US" sz="2000" dirty="0">
                <a:latin typeface="ＭＳ Ｐゴシック" panose="020B0600070205080204" pitchFamily="50" charset="-128"/>
                <a:ea typeface="ＭＳ Ｐゴシック" panose="020B0600070205080204" pitchFamily="50" charset="-128"/>
              </a:rPr>
              <a:t>ここでは、妥当性確認における留意点を示す</a:t>
            </a:r>
            <a:endParaRPr lang="en-US" altLang="ja-JP" sz="20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4E964718-04AA-42AB-B182-398F97B1DA3A}"/>
              </a:ext>
            </a:extLst>
          </p:cNvPr>
          <p:cNvSpPr>
            <a:spLocks noGrp="1"/>
          </p:cNvSpPr>
          <p:nvPr>
            <p:ph type="ftr" sz="quarter" idx="11"/>
          </p:nvPr>
        </p:nvSpPr>
        <p:spPr/>
        <p:txBody>
          <a:bodyPr/>
          <a:lstStyle/>
          <a:p>
            <a:r>
              <a:rPr kumimoji="1" lang="en-US" altLang="ja-JP" dirty="0">
                <a:latin typeface="+mn-ea"/>
                <a:ea typeface="+mn-ea"/>
              </a:rPr>
              <a:t>©</a:t>
            </a:r>
            <a:r>
              <a:rPr kumimoji="1" lang="ja-JP" altLang="en-US" dirty="0">
                <a:latin typeface="+mn-ea"/>
                <a:ea typeface="+mn-ea"/>
              </a:rPr>
              <a:t>　</a:t>
            </a:r>
            <a:r>
              <a:rPr kumimoji="1" lang="en-US" altLang="ja-JP" dirty="0">
                <a:latin typeface="+mn-ea"/>
                <a:ea typeface="+mn-ea"/>
              </a:rPr>
              <a:t>2020 </a:t>
            </a:r>
            <a:r>
              <a:rPr kumimoji="1" lang="ja-JP" altLang="en-US" dirty="0">
                <a:latin typeface="+mn-ea"/>
                <a:ea typeface="+mn-ea"/>
              </a:rPr>
              <a:t>ＩＰＡ</a:t>
            </a:r>
          </a:p>
        </p:txBody>
      </p:sp>
      <p:sp>
        <p:nvSpPr>
          <p:cNvPr id="12" name="テキスト プレースホルダー 4">
            <a:extLst>
              <a:ext uri="{FF2B5EF4-FFF2-40B4-BE49-F238E27FC236}">
                <a16:creationId xmlns:a16="http://schemas.microsoft.com/office/drawing/2014/main" id="{04F3AD98-561F-44E1-BAEF-D1167691F85F}"/>
              </a:ext>
            </a:extLst>
          </p:cNvPr>
          <p:cNvSpPr txBox="1">
            <a:spLocks/>
          </p:cNvSpPr>
          <p:nvPr/>
        </p:nvSpPr>
        <p:spPr>
          <a:xfrm>
            <a:off x="3425295" y="6220663"/>
            <a:ext cx="5423527" cy="257369"/>
          </a:xfrm>
          <a:prstGeom prst="rect">
            <a:avLst/>
          </a:prstGeom>
        </p:spPr>
        <p:txBody>
          <a:bodyPr vert="horz" wrap="none" lIns="36000" tIns="36000" rIns="36000" bIns="3600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nSpc>
                <a:spcPct val="100000"/>
              </a:lnSpc>
              <a:spcBef>
                <a:spcPts val="0"/>
              </a:spcBef>
              <a:buNone/>
            </a:pPr>
            <a:r>
              <a:rPr lang="ja-JP" altLang="en-US" sz="1200" dirty="0">
                <a:latin typeface="HGPｺﾞｼｯｸE" panose="020B0900000000000000" pitchFamily="50" charset="-128"/>
                <a:ea typeface="HGPｺﾞｼｯｸE" panose="020B0900000000000000" pitchFamily="50" charset="-128"/>
              </a:rPr>
              <a:t>必ずしも</a:t>
            </a:r>
            <a:r>
              <a:rPr lang="en-US" altLang="ja-JP" sz="1200" dirty="0">
                <a:latin typeface="HGPｺﾞｼｯｸE" panose="020B0900000000000000" pitchFamily="50" charset="-128"/>
                <a:ea typeface="HGPｺﾞｼｯｸE" panose="020B0900000000000000" pitchFamily="50" charset="-128"/>
              </a:rPr>
              <a:t>ISO/IEC/IEEE 15288</a:t>
            </a:r>
            <a:r>
              <a:rPr lang="ja-JP" altLang="en-US" sz="1200" dirty="0">
                <a:latin typeface="HGPｺﾞｼｯｸE" panose="020B0900000000000000" pitchFamily="50" charset="-128"/>
                <a:ea typeface="HGPｺﾞｼｯｸE" panose="020B0900000000000000" pitchFamily="50" charset="-128"/>
              </a:rPr>
              <a:t>の記載事項ではなく、独自の解釈を含む留意点です。</a:t>
            </a:r>
            <a:endParaRPr lang="en-US" altLang="ja-JP" dirty="0">
              <a:latin typeface="HGPｺﾞｼｯｸE" panose="020B0900000000000000" pitchFamily="50" charset="-128"/>
              <a:ea typeface="HGPｺﾞｼｯｸE" panose="020B0900000000000000" pitchFamily="50" charset="-128"/>
            </a:endParaRPr>
          </a:p>
        </p:txBody>
      </p:sp>
      <p:sp>
        <p:nvSpPr>
          <p:cNvPr id="13" name="タイトル 2">
            <a:extLst>
              <a:ext uri="{FF2B5EF4-FFF2-40B4-BE49-F238E27FC236}">
                <a16:creationId xmlns:a16="http://schemas.microsoft.com/office/drawing/2014/main" id="{EC251452-11E1-41BF-9FFE-7319EEB7C149}"/>
              </a:ext>
            </a:extLst>
          </p:cNvPr>
          <p:cNvSpPr>
            <a:spLocks noGrp="1"/>
          </p:cNvSpPr>
          <p:nvPr>
            <p:ph type="title"/>
          </p:nvPr>
        </p:nvSpPr>
        <p:spPr>
          <a:xfrm>
            <a:off x="311295" y="44450"/>
            <a:ext cx="8207374" cy="1081088"/>
          </a:xfrm>
        </p:spPr>
        <p:txBody>
          <a:bodyPr/>
          <a:lstStyle/>
          <a:p>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テクニカルプロセス</a:t>
            </a:r>
            <a:r>
              <a:rPr lang="ja-JP" altLang="en-US" sz="2400" dirty="0">
                <a:solidFill>
                  <a:schemeClr val="tx1"/>
                </a:solidFill>
                <a:latin typeface="ＭＳ Ｐゴシック" panose="020B0600070205080204" pitchFamily="50" charset="-128"/>
                <a:ea typeface="ＭＳ Ｐゴシック" panose="020B0600070205080204" pitchFamily="50" charset="-128"/>
              </a:rPr>
              <a:t>概説</a:t>
            </a:r>
            <a:br>
              <a:rPr kumimoji="1" lang="en-US" altLang="ja-JP" sz="2400" dirty="0">
                <a:solidFill>
                  <a:schemeClr val="tx1"/>
                </a:solidFill>
                <a:latin typeface="ＭＳ Ｐゴシック" panose="020B0600070205080204" pitchFamily="50" charset="-128"/>
                <a:ea typeface="ＭＳ Ｐゴシック" panose="020B0600070205080204" pitchFamily="50" charset="-128"/>
              </a:rPr>
            </a:br>
            <a:r>
              <a:rPr kumimoji="1" lang="ja-JP" altLang="en-US" sz="3200" dirty="0">
                <a:solidFill>
                  <a:schemeClr val="tx1"/>
                </a:solidFill>
                <a:latin typeface="ＭＳ Ｐゴシック" panose="020B0600070205080204" pitchFamily="50" charset="-128"/>
                <a:ea typeface="ＭＳ Ｐゴシック" panose="020B0600070205080204" pitchFamily="50" charset="-128"/>
              </a:rPr>
              <a:t>６．４．１１　</a:t>
            </a:r>
            <a:r>
              <a:rPr lang="ja-JP" altLang="en-US" sz="3200" dirty="0">
                <a:solidFill>
                  <a:schemeClr val="tx1"/>
                </a:solidFill>
                <a:latin typeface="ＭＳ Ｐゴシック" panose="020B0600070205080204" pitchFamily="50" charset="-128"/>
                <a:ea typeface="ＭＳ Ｐゴシック" panose="020B0600070205080204" pitchFamily="50" charset="-128"/>
              </a:rPr>
              <a:t>妥当性確認</a:t>
            </a:r>
            <a:endParaRPr kumimoji="1" lang="ja-JP" altLang="en-US" sz="32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575880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15F1A8E5-FB4A-4BBF-87F6-40F8282CE96E}"/>
              </a:ext>
            </a:extLst>
          </p:cNvPr>
          <p:cNvSpPr>
            <a:spLocks noGrp="1"/>
          </p:cNvSpPr>
          <p:nvPr>
            <p:ph type="title"/>
          </p:nvPr>
        </p:nvSpPr>
        <p:spPr>
          <a:xfrm>
            <a:off x="290190" y="157079"/>
            <a:ext cx="7274284" cy="967666"/>
          </a:xfrm>
        </p:spPr>
        <p:txBody>
          <a:bodyPr>
            <a:normAutofit/>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ポイント</a:t>
            </a:r>
            <a:r>
              <a:rPr lang="en-US" altLang="ja-JP" sz="2800" dirty="0">
                <a:solidFill>
                  <a:schemeClr val="tx1"/>
                </a:solidFill>
                <a:latin typeface="ＭＳ Ｐゴシック" panose="020B0600070205080204" pitchFamily="50" charset="-128"/>
                <a:ea typeface="ＭＳ Ｐゴシック" panose="020B0600070205080204" pitchFamily="50" charset="-128"/>
              </a:rPr>
              <a:t>×</a:t>
            </a:r>
            <a:r>
              <a:rPr lang="ja-JP" altLang="en-US" sz="2800" dirty="0">
                <a:solidFill>
                  <a:schemeClr val="tx1"/>
                </a:solidFill>
                <a:latin typeface="ＭＳ Ｐゴシック" panose="020B0600070205080204" pitchFamily="50" charset="-128"/>
                <a:ea typeface="ＭＳ Ｐゴシック" panose="020B0600070205080204" pitchFamily="50" charset="-128"/>
              </a:rPr>
              <a:t>プロセス対応表</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テキスト プレースホルダー 3">
            <a:extLst>
              <a:ext uri="{FF2B5EF4-FFF2-40B4-BE49-F238E27FC236}">
                <a16:creationId xmlns:a16="http://schemas.microsoft.com/office/drawing/2014/main" id="{0F131977-EF9B-4413-8F9F-038DAFA014E2}"/>
              </a:ext>
            </a:extLst>
          </p:cNvPr>
          <p:cNvSpPr txBox="1">
            <a:spLocks/>
          </p:cNvSpPr>
          <p:nvPr/>
        </p:nvSpPr>
        <p:spPr bwMode="auto">
          <a:xfrm>
            <a:off x="371074" y="1195036"/>
            <a:ext cx="8814772" cy="855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4406" tIns="42203" rIns="84406" bIns="42203"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itchFamily="2" charset="2"/>
              <a:buChar char="n"/>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r>
              <a:rPr lang="ja-JP" altLang="en-US" sz="2300" kern="0" dirty="0">
                <a:latin typeface="ＭＳ Ｐゴシック" panose="020B0600070205080204" pitchFamily="50" charset="-128"/>
                <a:ea typeface="ＭＳ Ｐゴシック" panose="020B0600070205080204" pitchFamily="50" charset="-128"/>
              </a:rPr>
              <a:t>「システムズエンジニアリングのポイント軸」と 「プロセス軸」との交点で対策を練る　</a:t>
            </a:r>
            <a:endParaRPr lang="ja-JP" altLang="en-US" sz="2300" kern="0" dirty="0">
              <a:solidFill>
                <a:srgbClr val="FF0000"/>
              </a:solidFill>
              <a:latin typeface="ＭＳ Ｐゴシック" panose="020B0600070205080204" pitchFamily="50" charset="-128"/>
              <a:ea typeface="ＭＳ Ｐゴシック" panose="020B0600070205080204" pitchFamily="50" charset="-128"/>
            </a:endParaRPr>
          </a:p>
        </p:txBody>
      </p:sp>
      <p:pic>
        <p:nvPicPr>
          <p:cNvPr id="130" name="図 129">
            <a:extLst>
              <a:ext uri="{FF2B5EF4-FFF2-40B4-BE49-F238E27FC236}">
                <a16:creationId xmlns:a16="http://schemas.microsoft.com/office/drawing/2014/main" id="{69BE368B-8758-4424-AE2B-1898DCB8F63F}"/>
              </a:ext>
            </a:extLst>
          </p:cNvPr>
          <p:cNvPicPr>
            <a:picLocks noChangeAspect="1"/>
          </p:cNvPicPr>
          <p:nvPr/>
        </p:nvPicPr>
        <p:blipFill>
          <a:blip r:embed="rId3"/>
          <a:stretch>
            <a:fillRect/>
          </a:stretch>
        </p:blipFill>
        <p:spPr>
          <a:xfrm>
            <a:off x="348604" y="1993021"/>
            <a:ext cx="8719196" cy="4581047"/>
          </a:xfrm>
          <a:prstGeom prst="rect">
            <a:avLst/>
          </a:prstGeom>
        </p:spPr>
      </p:pic>
      <p:sp>
        <p:nvSpPr>
          <p:cNvPr id="131" name="四角形: 角を丸くする 130">
            <a:extLst>
              <a:ext uri="{FF2B5EF4-FFF2-40B4-BE49-F238E27FC236}">
                <a16:creationId xmlns:a16="http://schemas.microsoft.com/office/drawing/2014/main" id="{E997D542-FAD9-4C0E-850F-26821185FFF4}"/>
              </a:ext>
            </a:extLst>
          </p:cNvPr>
          <p:cNvSpPr/>
          <p:nvPr/>
        </p:nvSpPr>
        <p:spPr>
          <a:xfrm>
            <a:off x="2699792" y="3231859"/>
            <a:ext cx="6312400" cy="504056"/>
          </a:xfrm>
          <a:prstGeom prst="round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32" name="四角形: 角を丸くする 131">
            <a:extLst>
              <a:ext uri="{FF2B5EF4-FFF2-40B4-BE49-F238E27FC236}">
                <a16:creationId xmlns:a16="http://schemas.microsoft.com/office/drawing/2014/main" id="{ED828578-4A00-48C7-9906-E8FE44039E25}"/>
              </a:ext>
            </a:extLst>
          </p:cNvPr>
          <p:cNvSpPr/>
          <p:nvPr/>
        </p:nvSpPr>
        <p:spPr>
          <a:xfrm>
            <a:off x="4069799" y="2781868"/>
            <a:ext cx="1510313" cy="3762526"/>
          </a:xfrm>
          <a:prstGeom prst="roundRect">
            <a:avLst/>
          </a:prstGeom>
          <a:solidFill>
            <a:srgbClr val="FFC000">
              <a:alpha val="1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9" name="フッター プレースホルダー 3">
            <a:extLst>
              <a:ext uri="{FF2B5EF4-FFF2-40B4-BE49-F238E27FC236}">
                <a16:creationId xmlns:a16="http://schemas.microsoft.com/office/drawing/2014/main" id="{BA4C4C24-9E91-4018-B6D6-9743E81E1311}"/>
              </a:ext>
            </a:extLst>
          </p:cNvPr>
          <p:cNvSpPr>
            <a:spLocks noGrp="1"/>
          </p:cNvSpPr>
          <p:nvPr>
            <p:ph type="ftr" sz="quarter" idx="11"/>
          </p:nvPr>
        </p:nvSpPr>
        <p:spPr>
          <a:xfrm>
            <a:off x="3124200" y="6526215"/>
            <a:ext cx="2895600" cy="287337"/>
          </a:xfrm>
        </p:spPr>
        <p:txBody>
          <a:bodyPr/>
          <a:lstStyle/>
          <a:p>
            <a:r>
              <a:rPr lang="en-US" altLang="ja-JP" dirty="0">
                <a:latin typeface="+mn-ea"/>
                <a:ea typeface="+mn-ea"/>
              </a:rPr>
              <a:t>©</a:t>
            </a:r>
            <a:r>
              <a:rPr lang="ja-JP" altLang="en-US" dirty="0">
                <a:latin typeface="+mn-ea"/>
                <a:ea typeface="+mn-ea"/>
              </a:rPr>
              <a:t>　</a:t>
            </a:r>
            <a:r>
              <a:rPr lang="en-US" altLang="ja-JP" dirty="0">
                <a:latin typeface="+mn-ea"/>
                <a:ea typeface="+mn-ea"/>
              </a:rPr>
              <a:t>2020 </a:t>
            </a:r>
            <a:r>
              <a:rPr lang="ja-JP" altLang="en-US" dirty="0">
                <a:latin typeface="+mn-ea"/>
                <a:ea typeface="+mn-ea"/>
              </a:rPr>
              <a:t>ＩＰＡ</a:t>
            </a:r>
          </a:p>
        </p:txBody>
      </p:sp>
      <p:sp>
        <p:nvSpPr>
          <p:cNvPr id="10" name="スライド番号プレースホルダー 4">
            <a:extLst>
              <a:ext uri="{FF2B5EF4-FFF2-40B4-BE49-F238E27FC236}">
                <a16:creationId xmlns:a16="http://schemas.microsoft.com/office/drawing/2014/main" id="{55D9E90F-1839-492A-9991-B5581751B240}"/>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mn-ea"/>
                <a:ea typeface="+mn-ea"/>
              </a:rPr>
              <a:pPr/>
              <a:t>36</a:t>
            </a:fld>
            <a:endParaRPr lang="ja-JP" altLang="en-US" dirty="0">
              <a:latin typeface="+mn-ea"/>
              <a:ea typeface="+mn-ea"/>
            </a:endParaRPr>
          </a:p>
        </p:txBody>
      </p:sp>
    </p:spTree>
    <p:extLst>
      <p:ext uri="{BB962C8B-B14F-4D97-AF65-F5344CB8AC3E}">
        <p14:creationId xmlns:p14="http://schemas.microsoft.com/office/powerpoint/2010/main" val="36698816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97D548E8-ECAB-4802-9F49-0A182C0A6044}"/>
              </a:ext>
            </a:extLst>
          </p:cNvPr>
          <p:cNvSpPr>
            <a:spLocks noGrp="1"/>
          </p:cNvSpPr>
          <p:nvPr>
            <p:ph type="ftr" sz="quarter" idx="11"/>
          </p:nvPr>
        </p:nvSpPr>
        <p:spPr/>
        <p:txBody>
          <a:bodyPr/>
          <a:lstStyle/>
          <a:p>
            <a:r>
              <a:rPr lang="en-US" altLang="ja-JP" dirty="0">
                <a:latin typeface="+mn-ea"/>
                <a:ea typeface="+mn-ea"/>
              </a:rPr>
              <a:t>©</a:t>
            </a:r>
            <a:r>
              <a:rPr lang="ja-JP" altLang="en-US" dirty="0">
                <a:latin typeface="+mn-ea"/>
                <a:ea typeface="+mn-ea"/>
              </a:rPr>
              <a:t>　</a:t>
            </a:r>
            <a:r>
              <a:rPr lang="en-US" altLang="ja-JP" dirty="0">
                <a:latin typeface="+mn-ea"/>
                <a:ea typeface="+mn-ea"/>
              </a:rPr>
              <a:t>2020 </a:t>
            </a:r>
            <a:r>
              <a:rPr lang="ja-JP" altLang="en-US" dirty="0">
                <a:latin typeface="+mn-ea"/>
                <a:ea typeface="+mn-ea"/>
              </a:rPr>
              <a:t>ＩＰＡ</a:t>
            </a:r>
          </a:p>
        </p:txBody>
      </p:sp>
      <p:sp>
        <p:nvSpPr>
          <p:cNvPr id="5" name="スライド番号プレースホルダー 4">
            <a:extLst>
              <a:ext uri="{FF2B5EF4-FFF2-40B4-BE49-F238E27FC236}">
                <a16:creationId xmlns:a16="http://schemas.microsoft.com/office/drawing/2014/main" id="{34C1886C-704C-4F79-8CB0-21407D1816BA}"/>
              </a:ext>
            </a:extLst>
          </p:cNvPr>
          <p:cNvSpPr>
            <a:spLocks noGrp="1"/>
          </p:cNvSpPr>
          <p:nvPr>
            <p:ph type="sldNum" sz="quarter" idx="12"/>
          </p:nvPr>
        </p:nvSpPr>
        <p:spPr/>
        <p:txBody>
          <a:bodyPr/>
          <a:lstStyle/>
          <a:p>
            <a:fld id="{DBFB1F43-6F2E-4538-AABB-23AEDF146290}" type="slidenum">
              <a:rPr lang="ja-JP" altLang="en-US" smtClean="0">
                <a:latin typeface="+mn-ea"/>
                <a:ea typeface="+mn-ea"/>
              </a:rPr>
              <a:pPr/>
              <a:t>37</a:t>
            </a:fld>
            <a:endParaRPr lang="ja-JP" altLang="en-US">
              <a:latin typeface="+mn-ea"/>
              <a:ea typeface="+mn-ea"/>
            </a:endParaRPr>
          </a:p>
        </p:txBody>
      </p:sp>
      <p:sp>
        <p:nvSpPr>
          <p:cNvPr id="6" name="タイトル 1">
            <a:extLst>
              <a:ext uri="{FF2B5EF4-FFF2-40B4-BE49-F238E27FC236}">
                <a16:creationId xmlns:a16="http://schemas.microsoft.com/office/drawing/2014/main" id="{7097B5AD-2183-4ADD-9E19-EA7CBE63A548}"/>
              </a:ext>
            </a:extLst>
          </p:cNvPr>
          <p:cNvSpPr>
            <a:spLocks noGrp="1"/>
          </p:cNvSpPr>
          <p:nvPr>
            <p:ph type="title"/>
          </p:nvPr>
        </p:nvSpPr>
        <p:spPr>
          <a:xfrm>
            <a:off x="468313" y="44450"/>
            <a:ext cx="7260246" cy="1081088"/>
          </a:xfrm>
        </p:spPr>
        <p:txBody>
          <a:bodyPr/>
          <a:lstStyle/>
          <a:p>
            <a:r>
              <a:rPr lang="ja-JP" altLang="en-US" sz="2800" dirty="0">
                <a:solidFill>
                  <a:schemeClr val="tx1"/>
                </a:solidFill>
                <a:latin typeface="+mn-ea"/>
                <a:ea typeface="+mn-ea"/>
              </a:rPr>
              <a:t>システムズエンジニアリングに関する参考資料</a:t>
            </a:r>
            <a:endParaRPr kumimoji="1" lang="ja-JP" altLang="en-US" sz="2800" dirty="0">
              <a:solidFill>
                <a:schemeClr val="tx1"/>
              </a:solidFill>
              <a:latin typeface="+mn-ea"/>
              <a:ea typeface="+mn-ea"/>
            </a:endParaRPr>
          </a:p>
        </p:txBody>
      </p:sp>
      <p:sp>
        <p:nvSpPr>
          <p:cNvPr id="7" name="コンテンツ プレースホルダー 2">
            <a:extLst>
              <a:ext uri="{FF2B5EF4-FFF2-40B4-BE49-F238E27FC236}">
                <a16:creationId xmlns:a16="http://schemas.microsoft.com/office/drawing/2014/main" id="{761A2861-3BE5-4F01-AF91-1CBB2F3F5550}"/>
              </a:ext>
            </a:extLst>
          </p:cNvPr>
          <p:cNvSpPr>
            <a:spLocks noGrp="1"/>
          </p:cNvSpPr>
          <p:nvPr>
            <p:ph idx="1"/>
          </p:nvPr>
        </p:nvSpPr>
        <p:spPr>
          <a:xfrm>
            <a:off x="311150" y="1458915"/>
            <a:ext cx="8667750" cy="5067300"/>
          </a:xfrm>
        </p:spPr>
        <p:txBody>
          <a:bodyPr/>
          <a:lstStyle/>
          <a:p>
            <a:pPr marL="0" indent="0">
              <a:buNone/>
            </a:pPr>
            <a:r>
              <a:rPr lang="ja-JP" altLang="en-US" sz="1600" b="1" dirty="0">
                <a:latin typeface="+mn-ea"/>
                <a:ea typeface="+mn-ea"/>
              </a:rPr>
              <a:t>成功事例に学ぶシステムズエンジニアリング　</a:t>
            </a:r>
            <a:r>
              <a:rPr lang="en-US" altLang="ja-JP" sz="1600" b="1" dirty="0">
                <a:latin typeface="+mn-ea"/>
                <a:ea typeface="+mn-ea"/>
              </a:rPr>
              <a:t>(IPA) </a:t>
            </a:r>
          </a:p>
          <a:p>
            <a:pPr marL="0" indent="0">
              <a:buNone/>
            </a:pPr>
            <a:r>
              <a:rPr lang="en-US" altLang="ja-JP" sz="1600" b="1" dirty="0">
                <a:latin typeface="+mn-ea"/>
                <a:ea typeface="+mn-ea"/>
                <a:hlinkClick r:id="rId3"/>
              </a:rPr>
              <a:t>https://www.ipa.go.jp/sec/publish/tn18-002.html</a:t>
            </a:r>
            <a:endParaRPr lang="en-US" altLang="ja-JP" sz="1600" b="1" dirty="0">
              <a:latin typeface="+mn-ea"/>
              <a:ea typeface="+mn-ea"/>
            </a:endParaRPr>
          </a:p>
          <a:p>
            <a:pPr marL="0" indent="0">
              <a:buNone/>
            </a:pPr>
            <a:endParaRPr kumimoji="1" lang="en-US" altLang="ja-JP" sz="1800" b="1" dirty="0">
              <a:latin typeface="+mn-ea"/>
              <a:ea typeface="+mn-ea"/>
            </a:endParaRPr>
          </a:p>
          <a:p>
            <a:pPr marL="0" indent="0">
              <a:buNone/>
            </a:pPr>
            <a:r>
              <a:rPr lang="ja-JP" altLang="en-US" sz="1600" b="1" dirty="0">
                <a:latin typeface="+mn-ea"/>
                <a:ea typeface="+mn-ea"/>
              </a:rPr>
              <a:t>経営者のためのシステムズエンジニアリング導入の薦め　（ＩＰＡ）</a:t>
            </a:r>
            <a:endParaRPr lang="en-US" altLang="ja-JP" sz="1600" b="1" dirty="0">
              <a:latin typeface="+mn-ea"/>
              <a:ea typeface="+mn-ea"/>
            </a:endParaRPr>
          </a:p>
          <a:p>
            <a:pPr marL="0" indent="0">
              <a:buNone/>
            </a:pPr>
            <a:r>
              <a:rPr lang="en-US" altLang="ja-JP" sz="1600" b="1" dirty="0">
                <a:solidFill>
                  <a:schemeClr val="tx1"/>
                </a:solidFill>
                <a:latin typeface="+mn-ea"/>
                <a:ea typeface="+mn-ea"/>
                <a:hlinkClick r:id="rId4"/>
              </a:rPr>
              <a:t>https://www.ipa.go.jp/files/000058355.pdf</a:t>
            </a:r>
            <a:endParaRPr lang="en-US" altLang="ja-JP" sz="1600" b="1" dirty="0">
              <a:solidFill>
                <a:schemeClr val="tx1"/>
              </a:solidFill>
              <a:latin typeface="+mn-ea"/>
              <a:ea typeface="+mn-ea"/>
            </a:endParaRPr>
          </a:p>
          <a:p>
            <a:pPr marL="0" indent="0">
              <a:buNone/>
            </a:pPr>
            <a:endParaRPr lang="en-US" altLang="ja-JP" sz="1600" b="1" dirty="0">
              <a:solidFill>
                <a:schemeClr val="tx1"/>
              </a:solidFill>
              <a:latin typeface="+mn-ea"/>
              <a:ea typeface="+mn-ea"/>
            </a:endParaRPr>
          </a:p>
          <a:p>
            <a:pPr marL="0" indent="0">
              <a:buNone/>
            </a:pPr>
            <a:r>
              <a:rPr lang="ja-JP" altLang="en-US" sz="1600" b="1" dirty="0">
                <a:latin typeface="+mn-ea"/>
                <a:ea typeface="+mn-ea"/>
              </a:rPr>
              <a:t>システムズエンジニアリング導入実施の一事例　報告書　（ＩＰＡ） </a:t>
            </a:r>
            <a:r>
              <a:rPr lang="en-US" altLang="ja-JP" sz="1600" b="1" dirty="0">
                <a:solidFill>
                  <a:schemeClr val="tx1"/>
                </a:solidFill>
                <a:latin typeface="+mn-ea"/>
                <a:ea typeface="+mn-ea"/>
                <a:hlinkClick r:id="rId5"/>
              </a:rPr>
              <a:t>https://www.ipa.go.jp/files/000064317.pdf</a:t>
            </a:r>
            <a:endParaRPr lang="en-US" altLang="ja-JP" sz="1600" b="1" dirty="0">
              <a:solidFill>
                <a:schemeClr val="tx1"/>
              </a:solidFill>
              <a:latin typeface="+mn-ea"/>
              <a:ea typeface="+mn-ea"/>
            </a:endParaRPr>
          </a:p>
          <a:p>
            <a:pPr marL="0" indent="0">
              <a:buNone/>
            </a:pPr>
            <a:endParaRPr lang="en-US" altLang="ja-JP" sz="1600" b="1" dirty="0">
              <a:solidFill>
                <a:schemeClr val="tx1"/>
              </a:solidFill>
              <a:latin typeface="+mn-ea"/>
              <a:ea typeface="+mn-ea"/>
            </a:endParaRPr>
          </a:p>
          <a:p>
            <a:pPr marL="0" indent="0">
              <a:buNone/>
            </a:pPr>
            <a:r>
              <a:rPr lang="en-US" altLang="ja-JP" sz="1600" b="1" dirty="0">
                <a:latin typeface="+mn-ea"/>
                <a:ea typeface="+mn-ea"/>
              </a:rPr>
              <a:t>SEC</a:t>
            </a:r>
            <a:r>
              <a:rPr lang="ja-JP" altLang="en-US" sz="1600" b="1" dirty="0">
                <a:latin typeface="+mn-ea"/>
                <a:ea typeface="+mn-ea"/>
              </a:rPr>
              <a:t> </a:t>
            </a:r>
            <a:r>
              <a:rPr lang="en-US" altLang="ja-JP" sz="1600" b="1" dirty="0">
                <a:latin typeface="+mn-ea"/>
                <a:ea typeface="+mn-ea"/>
              </a:rPr>
              <a:t>journal</a:t>
            </a:r>
            <a:r>
              <a:rPr lang="ja-JP" altLang="en-US" sz="1600" b="1" dirty="0">
                <a:latin typeface="+mn-ea"/>
                <a:ea typeface="+mn-ea"/>
              </a:rPr>
              <a:t>　第</a:t>
            </a:r>
            <a:r>
              <a:rPr lang="en-US" altLang="ja-JP" sz="1600" b="1" dirty="0">
                <a:latin typeface="+mn-ea"/>
                <a:ea typeface="+mn-ea"/>
              </a:rPr>
              <a:t>48</a:t>
            </a:r>
            <a:r>
              <a:rPr lang="ja-JP" altLang="en-US" sz="1600" b="1" dirty="0">
                <a:latin typeface="+mn-ea"/>
                <a:ea typeface="+mn-ea"/>
              </a:rPr>
              <a:t>号　（特集　システムズエンジニアリング）</a:t>
            </a:r>
            <a:endParaRPr lang="en-US" altLang="ja-JP" sz="1600" b="1" dirty="0">
              <a:latin typeface="+mn-ea"/>
              <a:ea typeface="+mn-ea"/>
            </a:endParaRPr>
          </a:p>
          <a:p>
            <a:pPr marL="0" indent="0">
              <a:buNone/>
            </a:pPr>
            <a:r>
              <a:rPr lang="en-US" altLang="zh-TW" sz="1600" b="1" dirty="0">
                <a:solidFill>
                  <a:schemeClr val="tx1"/>
                </a:solidFill>
                <a:latin typeface="+mn-ea"/>
                <a:ea typeface="+mn-ea"/>
                <a:hlinkClick r:id="rId6"/>
              </a:rPr>
              <a:t>https://www.ipa.go.jp/sec/secjournal/048.html</a:t>
            </a:r>
            <a:endParaRPr lang="en-US" altLang="zh-TW" sz="1600" b="1" dirty="0">
              <a:solidFill>
                <a:schemeClr val="tx1"/>
              </a:solidFill>
              <a:latin typeface="+mn-ea"/>
              <a:ea typeface="+mn-ea"/>
            </a:endParaRPr>
          </a:p>
          <a:p>
            <a:pPr marL="0" indent="0">
              <a:buNone/>
            </a:pPr>
            <a:endParaRPr lang="en-US" altLang="ja-JP" sz="1600" b="1" dirty="0">
              <a:latin typeface="+mn-ea"/>
              <a:ea typeface="+mn-ea"/>
            </a:endParaRPr>
          </a:p>
          <a:p>
            <a:pPr marL="0" indent="0">
              <a:buNone/>
            </a:pPr>
            <a:r>
              <a:rPr lang="en-US" altLang="ja-JP" sz="1600" b="1" dirty="0">
                <a:latin typeface="+mn-ea"/>
                <a:ea typeface="+mn-ea"/>
              </a:rPr>
              <a:t>ISO/IEC/IEEE 15288:2015 Systems and software engineering – System life cycle processes</a:t>
            </a:r>
          </a:p>
          <a:p>
            <a:pPr marL="0" indent="0">
              <a:buNone/>
            </a:pPr>
            <a:endParaRPr lang="en-US" altLang="ja-JP" sz="1600" b="1" dirty="0">
              <a:latin typeface="+mn-ea"/>
              <a:ea typeface="+mn-ea"/>
            </a:endParaRPr>
          </a:p>
          <a:p>
            <a:pPr marL="0" indent="0">
              <a:buNone/>
            </a:pPr>
            <a:r>
              <a:rPr lang="en-US" altLang="ja-JP" sz="1600" b="1" dirty="0">
                <a:latin typeface="+mn-ea"/>
                <a:ea typeface="+mn-ea"/>
              </a:rPr>
              <a:t>JIS X 0170 : 2020   </a:t>
            </a:r>
            <a:r>
              <a:rPr lang="ja-JP" altLang="en-US" sz="1600" b="1" dirty="0">
                <a:latin typeface="+mn-ea"/>
                <a:ea typeface="+mn-ea"/>
              </a:rPr>
              <a:t>システムライフサイクルプロセス </a:t>
            </a:r>
            <a:endParaRPr lang="en-US" altLang="ja-JP" sz="1600" b="1" dirty="0">
              <a:latin typeface="+mn-ea"/>
              <a:ea typeface="+mn-ea"/>
            </a:endParaRPr>
          </a:p>
          <a:p>
            <a:pPr marL="0" indent="0">
              <a:buNone/>
            </a:pPr>
            <a:endParaRPr lang="en-US" altLang="ja-JP" sz="1600" b="1" dirty="0">
              <a:latin typeface="+mn-ea"/>
              <a:ea typeface="+mn-ea"/>
            </a:endParaRPr>
          </a:p>
          <a:p>
            <a:pPr marL="0" indent="0">
              <a:buNone/>
            </a:pPr>
            <a:r>
              <a:rPr lang="en-US" altLang="ja-JP" sz="1600" b="1" dirty="0">
                <a:latin typeface="+mn-ea"/>
                <a:ea typeface="+mn-ea"/>
              </a:rPr>
              <a:t>INCOSE</a:t>
            </a:r>
            <a:r>
              <a:rPr lang="ja-JP" altLang="en-US" sz="1600" b="1" dirty="0">
                <a:latin typeface="+mn-ea"/>
                <a:ea typeface="+mn-ea"/>
              </a:rPr>
              <a:t>　システムズエンジニアリングハンドブック（第</a:t>
            </a:r>
            <a:r>
              <a:rPr lang="en-US" altLang="ja-JP" sz="1600" b="1" dirty="0">
                <a:latin typeface="+mn-ea"/>
                <a:ea typeface="+mn-ea"/>
              </a:rPr>
              <a:t>4</a:t>
            </a:r>
            <a:r>
              <a:rPr lang="ja-JP" altLang="en-US" sz="1600" b="1" dirty="0">
                <a:latin typeface="+mn-ea"/>
                <a:ea typeface="+mn-ea"/>
              </a:rPr>
              <a:t>版）　　（慶應義塾大学出版会）　</a:t>
            </a:r>
            <a:r>
              <a:rPr lang="ja-JP" altLang="en-US" sz="1600" b="1" dirty="0">
                <a:solidFill>
                  <a:schemeClr val="tx1"/>
                </a:solidFill>
                <a:latin typeface="+mn-ea"/>
                <a:ea typeface="+mn-ea"/>
              </a:rPr>
              <a:t>　</a:t>
            </a:r>
          </a:p>
          <a:p>
            <a:pPr>
              <a:buFont typeface="Wingdings" panose="05000000000000000000" pitchFamily="2" charset="2"/>
              <a:buChar char="p"/>
            </a:pPr>
            <a:endParaRPr lang="en-US" altLang="ja-JP" sz="2400" b="1" dirty="0">
              <a:solidFill>
                <a:srgbClr val="0066FF"/>
              </a:solidFill>
              <a:latin typeface="+mn-ea"/>
              <a:ea typeface="+mn-ea"/>
            </a:endParaRPr>
          </a:p>
          <a:p>
            <a:pPr marL="0" indent="0">
              <a:buNone/>
            </a:pPr>
            <a:endParaRPr lang="en-US" altLang="ja-JP" sz="2400" b="1" dirty="0">
              <a:latin typeface="+mn-ea"/>
              <a:ea typeface="+mn-ea"/>
            </a:endParaRPr>
          </a:p>
          <a:p>
            <a:pPr marL="0" indent="0">
              <a:buNone/>
            </a:pPr>
            <a:endParaRPr kumimoji="1" lang="ja-JP" altLang="en-US" sz="2400" b="1" dirty="0">
              <a:latin typeface="+mn-ea"/>
              <a:ea typeface="+mn-ea"/>
            </a:endParaRPr>
          </a:p>
        </p:txBody>
      </p:sp>
      <p:pic>
        <p:nvPicPr>
          <p:cNvPr id="8" name="図 7">
            <a:extLst>
              <a:ext uri="{FF2B5EF4-FFF2-40B4-BE49-F238E27FC236}">
                <a16:creationId xmlns:a16="http://schemas.microsoft.com/office/drawing/2014/main" id="{4840098A-CA70-4E43-9CC7-D438C14B4DF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53200" y="1588308"/>
            <a:ext cx="1773316" cy="2491939"/>
          </a:xfrm>
          <a:prstGeom prst="rect">
            <a:avLst/>
          </a:prstGeom>
        </p:spPr>
      </p:pic>
    </p:spTree>
    <p:extLst>
      <p:ext uri="{BB962C8B-B14F-4D97-AF65-F5344CB8AC3E}">
        <p14:creationId xmlns:p14="http://schemas.microsoft.com/office/powerpoint/2010/main" val="2070357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四角形: 角を丸くする 12">
            <a:extLst>
              <a:ext uri="{FF2B5EF4-FFF2-40B4-BE49-F238E27FC236}">
                <a16:creationId xmlns:a16="http://schemas.microsoft.com/office/drawing/2014/main" id="{D0C3150E-DBAE-4558-94A4-FCC89D83471C}"/>
              </a:ext>
            </a:extLst>
          </p:cNvPr>
          <p:cNvSpPr/>
          <p:nvPr/>
        </p:nvSpPr>
        <p:spPr>
          <a:xfrm>
            <a:off x="5984591" y="3727223"/>
            <a:ext cx="2133600" cy="248804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000" b="1" dirty="0">
                <a:solidFill>
                  <a:schemeClr val="tx1"/>
                </a:solidFill>
                <a:latin typeface="+mn-ea"/>
              </a:rPr>
              <a:t>システム</a:t>
            </a:r>
          </a:p>
        </p:txBody>
      </p:sp>
      <p:sp>
        <p:nvSpPr>
          <p:cNvPr id="6" name="四角形: 角を丸くする 5">
            <a:extLst>
              <a:ext uri="{FF2B5EF4-FFF2-40B4-BE49-F238E27FC236}">
                <a16:creationId xmlns:a16="http://schemas.microsoft.com/office/drawing/2014/main" id="{EE98AB17-F17D-4222-B949-F417DBBF0130}"/>
              </a:ext>
            </a:extLst>
          </p:cNvPr>
          <p:cNvSpPr/>
          <p:nvPr/>
        </p:nvSpPr>
        <p:spPr>
          <a:xfrm>
            <a:off x="689111" y="1516835"/>
            <a:ext cx="6838123" cy="755375"/>
          </a:xfrm>
          <a:prstGeom prst="roundRect">
            <a:avLst/>
          </a:prstGeom>
          <a:solidFill>
            <a:srgbClr val="FFF2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mn-ea"/>
              </a:rPr>
              <a:t>System</a:t>
            </a:r>
            <a:r>
              <a:rPr kumimoji="1" lang="ja-JP" altLang="en-US" sz="3600" dirty="0">
                <a:solidFill>
                  <a:schemeClr val="tx1"/>
                </a:solidFill>
                <a:latin typeface="+mn-ea"/>
              </a:rPr>
              <a:t> </a:t>
            </a:r>
            <a:r>
              <a:rPr kumimoji="1" lang="en-US" altLang="ja-JP" sz="3600" dirty="0">
                <a:solidFill>
                  <a:schemeClr val="tx1"/>
                </a:solidFill>
                <a:latin typeface="+mn-ea"/>
              </a:rPr>
              <a:t>of</a:t>
            </a:r>
            <a:r>
              <a:rPr kumimoji="1" lang="ja-JP" altLang="en-US" sz="3600" dirty="0">
                <a:solidFill>
                  <a:schemeClr val="tx1"/>
                </a:solidFill>
                <a:latin typeface="+mn-ea"/>
              </a:rPr>
              <a:t> </a:t>
            </a:r>
            <a:r>
              <a:rPr kumimoji="1" lang="en-US" altLang="ja-JP" sz="3600" dirty="0">
                <a:solidFill>
                  <a:schemeClr val="tx1"/>
                </a:solidFill>
                <a:latin typeface="+mn-ea"/>
              </a:rPr>
              <a:t>Systems (</a:t>
            </a:r>
            <a:r>
              <a:rPr kumimoji="1" lang="en-US" altLang="ja-JP" sz="3600" dirty="0" err="1">
                <a:solidFill>
                  <a:schemeClr val="tx1"/>
                </a:solidFill>
                <a:latin typeface="+mn-ea"/>
              </a:rPr>
              <a:t>SoS</a:t>
            </a:r>
            <a:r>
              <a:rPr kumimoji="1" lang="en-US" altLang="ja-JP" sz="3600" dirty="0">
                <a:solidFill>
                  <a:schemeClr val="tx1"/>
                </a:solidFill>
                <a:latin typeface="+mn-ea"/>
              </a:rPr>
              <a:t>)</a:t>
            </a:r>
          </a:p>
        </p:txBody>
      </p:sp>
      <p:sp>
        <p:nvSpPr>
          <p:cNvPr id="7" name="四角形: 角を丸くする 6">
            <a:extLst>
              <a:ext uri="{FF2B5EF4-FFF2-40B4-BE49-F238E27FC236}">
                <a16:creationId xmlns:a16="http://schemas.microsoft.com/office/drawing/2014/main" id="{0BD14AB5-9E07-4F39-808C-13EA705EEBBB}"/>
              </a:ext>
            </a:extLst>
          </p:cNvPr>
          <p:cNvSpPr/>
          <p:nvPr/>
        </p:nvSpPr>
        <p:spPr>
          <a:xfrm>
            <a:off x="6526698" y="4381676"/>
            <a:ext cx="1126435" cy="64371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システム</a:t>
            </a:r>
          </a:p>
        </p:txBody>
      </p:sp>
      <p:sp>
        <p:nvSpPr>
          <p:cNvPr id="10" name="四角形: 角を丸くする 9">
            <a:extLst>
              <a:ext uri="{FF2B5EF4-FFF2-40B4-BE49-F238E27FC236}">
                <a16:creationId xmlns:a16="http://schemas.microsoft.com/office/drawing/2014/main" id="{C8C11A94-A9DE-4232-B7F4-4F101E70FF2C}"/>
              </a:ext>
            </a:extLst>
          </p:cNvPr>
          <p:cNvSpPr/>
          <p:nvPr/>
        </p:nvSpPr>
        <p:spPr>
          <a:xfrm>
            <a:off x="6526698" y="5284657"/>
            <a:ext cx="1126435" cy="64371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システム</a:t>
            </a:r>
          </a:p>
        </p:txBody>
      </p:sp>
      <p:sp>
        <p:nvSpPr>
          <p:cNvPr id="11" name="四角形: 角を丸くする 10">
            <a:extLst>
              <a:ext uri="{FF2B5EF4-FFF2-40B4-BE49-F238E27FC236}">
                <a16:creationId xmlns:a16="http://schemas.microsoft.com/office/drawing/2014/main" id="{ED8FC6E2-4719-430A-BB5F-58E9884FF496}"/>
              </a:ext>
            </a:extLst>
          </p:cNvPr>
          <p:cNvSpPr/>
          <p:nvPr/>
        </p:nvSpPr>
        <p:spPr>
          <a:xfrm>
            <a:off x="1212573" y="4703535"/>
            <a:ext cx="2895600" cy="139147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000" b="1" dirty="0">
                <a:solidFill>
                  <a:schemeClr val="tx1"/>
                </a:solidFill>
                <a:latin typeface="+mn-ea"/>
              </a:rPr>
              <a:t>システム</a:t>
            </a:r>
          </a:p>
        </p:txBody>
      </p:sp>
      <p:sp>
        <p:nvSpPr>
          <p:cNvPr id="8" name="四角形: 角を丸くする 7">
            <a:extLst>
              <a:ext uri="{FF2B5EF4-FFF2-40B4-BE49-F238E27FC236}">
                <a16:creationId xmlns:a16="http://schemas.microsoft.com/office/drawing/2014/main" id="{5A6CB267-AC06-4AE0-943A-F0D0E7302281}"/>
              </a:ext>
            </a:extLst>
          </p:cNvPr>
          <p:cNvSpPr/>
          <p:nvPr/>
        </p:nvSpPr>
        <p:spPr>
          <a:xfrm>
            <a:off x="2742018" y="5289450"/>
            <a:ext cx="1126435" cy="64371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システム</a:t>
            </a:r>
          </a:p>
        </p:txBody>
      </p:sp>
      <p:sp>
        <p:nvSpPr>
          <p:cNvPr id="9" name="四角形: 角を丸くする 8">
            <a:extLst>
              <a:ext uri="{FF2B5EF4-FFF2-40B4-BE49-F238E27FC236}">
                <a16:creationId xmlns:a16="http://schemas.microsoft.com/office/drawing/2014/main" id="{4D933539-D643-476A-9AA6-97D0D3AC6FDB}"/>
              </a:ext>
            </a:extLst>
          </p:cNvPr>
          <p:cNvSpPr/>
          <p:nvPr/>
        </p:nvSpPr>
        <p:spPr>
          <a:xfrm>
            <a:off x="1490869" y="5289450"/>
            <a:ext cx="1126435" cy="64371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システム</a:t>
            </a:r>
          </a:p>
        </p:txBody>
      </p:sp>
      <p:sp>
        <p:nvSpPr>
          <p:cNvPr id="14" name="フローチャート : 和接合 14">
            <a:extLst>
              <a:ext uri="{FF2B5EF4-FFF2-40B4-BE49-F238E27FC236}">
                <a16:creationId xmlns:a16="http://schemas.microsoft.com/office/drawing/2014/main" id="{D09ED5B0-A4F1-4197-84AB-537A10AFBE3A}"/>
              </a:ext>
            </a:extLst>
          </p:cNvPr>
          <p:cNvSpPr/>
          <p:nvPr/>
        </p:nvSpPr>
        <p:spPr bwMode="auto">
          <a:xfrm>
            <a:off x="2588303" y="3491606"/>
            <a:ext cx="3039740" cy="612648"/>
          </a:xfrm>
          <a:prstGeom prst="flowChartSummingJunction">
            <a:avLst/>
          </a:prstGeom>
          <a:solidFill>
            <a:schemeClr val="accent2"/>
          </a:solidFill>
          <a:ln w="57150" cap="flat" cmpd="sng" algn="ctr">
            <a:solidFill>
              <a:srgbClr val="808080"/>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mn-ea"/>
            </a:endParaRPr>
          </a:p>
        </p:txBody>
      </p:sp>
      <p:cxnSp>
        <p:nvCxnSpPr>
          <p:cNvPr id="16" name="直線コネクタ 15">
            <a:extLst>
              <a:ext uri="{FF2B5EF4-FFF2-40B4-BE49-F238E27FC236}">
                <a16:creationId xmlns:a16="http://schemas.microsoft.com/office/drawing/2014/main" id="{D64280A3-F51D-47D7-9F40-C47F07A1F806}"/>
              </a:ext>
            </a:extLst>
          </p:cNvPr>
          <p:cNvCxnSpPr>
            <a:cxnSpLocks/>
          </p:cNvCxnSpPr>
          <p:nvPr/>
        </p:nvCxnSpPr>
        <p:spPr>
          <a:xfrm flipV="1">
            <a:off x="2941983" y="4104254"/>
            <a:ext cx="363252" cy="58591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17C92D28-3C74-47DB-84DD-C7BF589C16CF}"/>
              </a:ext>
            </a:extLst>
          </p:cNvPr>
          <p:cNvCxnSpPr>
            <a:cxnSpLocks/>
          </p:cNvCxnSpPr>
          <p:nvPr/>
        </p:nvCxnSpPr>
        <p:spPr>
          <a:xfrm flipH="1" flipV="1">
            <a:off x="5287617" y="3935896"/>
            <a:ext cx="707670" cy="66142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2EF640E6-EA25-4FDF-946C-6D25004E5923}"/>
              </a:ext>
            </a:extLst>
          </p:cNvPr>
          <p:cNvSpPr txBox="1"/>
          <p:nvPr/>
        </p:nvSpPr>
        <p:spPr>
          <a:xfrm>
            <a:off x="689112" y="2628322"/>
            <a:ext cx="8057322" cy="3874956"/>
          </a:xfrm>
          <a:prstGeom prst="rect">
            <a:avLst/>
          </a:prstGeom>
          <a:noFill/>
          <a:ln w="22225">
            <a:solidFill>
              <a:schemeClr val="tx1"/>
            </a:solidFill>
          </a:ln>
        </p:spPr>
        <p:txBody>
          <a:bodyPr wrap="square" rtlCol="0">
            <a:noAutofit/>
          </a:bodyPr>
          <a:lstStyle/>
          <a:p>
            <a:r>
              <a:rPr kumimoji="1" lang="ja-JP" altLang="en-US" sz="3200" b="1" dirty="0"/>
              <a:t>システム（管理が異なるシステムがつながる関係）</a:t>
            </a:r>
          </a:p>
        </p:txBody>
      </p:sp>
      <p:sp>
        <p:nvSpPr>
          <p:cNvPr id="21" name="タイトル 1">
            <a:extLst>
              <a:ext uri="{FF2B5EF4-FFF2-40B4-BE49-F238E27FC236}">
                <a16:creationId xmlns:a16="http://schemas.microsoft.com/office/drawing/2014/main" id="{23953F0D-3641-49FD-80F3-8603D7AE6AB3}"/>
              </a:ext>
            </a:extLst>
          </p:cNvPr>
          <p:cNvSpPr txBox="1">
            <a:spLocks/>
          </p:cNvSpPr>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800" kern="0" dirty="0">
                <a:solidFill>
                  <a:schemeClr val="tx1"/>
                </a:solidFill>
                <a:latin typeface="+mn-ea"/>
                <a:ea typeface="+mn-ea"/>
              </a:rPr>
              <a:t>更なる</a:t>
            </a:r>
            <a:r>
              <a:rPr lang="en-US" altLang="ja-JP" sz="2800" kern="0" dirty="0">
                <a:solidFill>
                  <a:schemeClr val="tx1"/>
                </a:solidFill>
                <a:latin typeface="+mn-ea"/>
                <a:ea typeface="+mn-ea"/>
              </a:rPr>
              <a:t>IoT</a:t>
            </a:r>
            <a:r>
              <a:rPr lang="ja-JP" altLang="en-US" sz="2800" kern="0" dirty="0">
                <a:solidFill>
                  <a:schemeClr val="tx1"/>
                </a:solidFill>
                <a:latin typeface="+mn-ea"/>
                <a:ea typeface="+mn-ea"/>
              </a:rPr>
              <a:t>の特徴</a:t>
            </a:r>
          </a:p>
        </p:txBody>
      </p:sp>
      <p:sp>
        <p:nvSpPr>
          <p:cNvPr id="22" name="フッター プレースホルダー 3">
            <a:extLst>
              <a:ext uri="{FF2B5EF4-FFF2-40B4-BE49-F238E27FC236}">
                <a16:creationId xmlns:a16="http://schemas.microsoft.com/office/drawing/2014/main" id="{54918BB9-DF97-40B3-AA76-C1B3E2E84914}"/>
              </a:ext>
            </a:extLst>
          </p:cNvPr>
          <p:cNvSpPr>
            <a:spLocks noGrp="1"/>
          </p:cNvSpPr>
          <p:nvPr>
            <p:ph type="ftr" sz="quarter" idx="11"/>
          </p:nvPr>
        </p:nvSpPr>
        <p:spPr>
          <a:xfrm>
            <a:off x="3124200" y="6526215"/>
            <a:ext cx="2895600" cy="287337"/>
          </a:xfrm>
        </p:spPr>
        <p:txBody>
          <a:bodyPr/>
          <a:lstStyle/>
          <a:p>
            <a:r>
              <a:rPr lang="en-US" altLang="ja-JP" dirty="0">
                <a:latin typeface="+mn-ea"/>
                <a:ea typeface="+mn-ea"/>
              </a:rPr>
              <a:t>©</a:t>
            </a:r>
            <a:r>
              <a:rPr lang="ja-JP" altLang="en-US" dirty="0">
                <a:latin typeface="+mn-ea"/>
                <a:ea typeface="+mn-ea"/>
              </a:rPr>
              <a:t>　</a:t>
            </a:r>
            <a:r>
              <a:rPr lang="en-US" altLang="ja-JP" dirty="0">
                <a:latin typeface="+mn-ea"/>
                <a:ea typeface="+mn-ea"/>
              </a:rPr>
              <a:t>2020 </a:t>
            </a:r>
            <a:r>
              <a:rPr lang="ja-JP" altLang="en-US" dirty="0">
                <a:latin typeface="+mn-ea"/>
                <a:ea typeface="+mn-ea"/>
              </a:rPr>
              <a:t>ＩＰＡ</a:t>
            </a:r>
          </a:p>
        </p:txBody>
      </p:sp>
      <p:sp>
        <p:nvSpPr>
          <p:cNvPr id="23" name="スライド番号プレースホルダー 4">
            <a:extLst>
              <a:ext uri="{FF2B5EF4-FFF2-40B4-BE49-F238E27FC236}">
                <a16:creationId xmlns:a16="http://schemas.microsoft.com/office/drawing/2014/main" id="{81652589-637C-4F87-88E7-A71E3E9B3CFE}"/>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mn-ea"/>
                <a:ea typeface="+mn-ea"/>
              </a:rPr>
              <a:pPr/>
              <a:t>4</a:t>
            </a:fld>
            <a:endParaRPr lang="ja-JP" altLang="en-US" dirty="0">
              <a:latin typeface="+mn-ea"/>
              <a:ea typeface="+mn-ea"/>
            </a:endParaRPr>
          </a:p>
        </p:txBody>
      </p:sp>
    </p:spTree>
    <p:extLst>
      <p:ext uri="{BB962C8B-B14F-4D97-AF65-F5344CB8AC3E}">
        <p14:creationId xmlns:p14="http://schemas.microsoft.com/office/powerpoint/2010/main" val="12320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B50E6E-73C1-4D53-8B4E-7C5A54376994}"/>
              </a:ext>
            </a:extLst>
          </p:cNvPr>
          <p:cNvSpPr>
            <a:spLocks noGrp="1"/>
          </p:cNvSpPr>
          <p:nvPr>
            <p:ph type="title"/>
          </p:nvPr>
        </p:nvSpPr>
        <p:spPr/>
        <p:txBody>
          <a:bodyPr/>
          <a:lstStyle/>
          <a:p>
            <a:r>
              <a:rPr lang="ja-JP" altLang="en-US" sz="2800" dirty="0">
                <a:solidFill>
                  <a:schemeClr val="tx1"/>
                </a:solidFill>
                <a:latin typeface="+mn-ea"/>
                <a:ea typeface="+mn-ea"/>
              </a:rPr>
              <a:t>考慮の対象</a:t>
            </a:r>
            <a:endParaRPr kumimoji="1" lang="ja-JP" altLang="en-US" sz="2800" dirty="0">
              <a:solidFill>
                <a:schemeClr val="tx1"/>
              </a:solidFill>
              <a:latin typeface="+mn-ea"/>
              <a:ea typeface="+mn-ea"/>
            </a:endParaRPr>
          </a:p>
        </p:txBody>
      </p:sp>
      <p:sp>
        <p:nvSpPr>
          <p:cNvPr id="4" name="フッター プレースホルダー 3">
            <a:extLst>
              <a:ext uri="{FF2B5EF4-FFF2-40B4-BE49-F238E27FC236}">
                <a16:creationId xmlns:a16="http://schemas.microsoft.com/office/drawing/2014/main" id="{942E51A9-7531-497D-8CBF-1EC82D02BADE}"/>
              </a:ext>
            </a:extLst>
          </p:cNvPr>
          <p:cNvSpPr>
            <a:spLocks noGrp="1"/>
          </p:cNvSpPr>
          <p:nvPr>
            <p:ph type="ftr" sz="quarter" idx="11"/>
          </p:nvPr>
        </p:nvSpPr>
        <p:spPr/>
        <p:txBody>
          <a:bodyPr/>
          <a:lstStyle/>
          <a:p>
            <a:r>
              <a:rPr lang="en-US" altLang="ja-JP" dirty="0">
                <a:latin typeface="+mn-ea"/>
                <a:ea typeface="+mn-ea"/>
              </a:rPr>
              <a:t>©</a:t>
            </a:r>
            <a:r>
              <a:rPr lang="ja-JP" altLang="en-US" dirty="0">
                <a:latin typeface="+mn-ea"/>
                <a:ea typeface="+mn-ea"/>
              </a:rPr>
              <a:t>　</a:t>
            </a:r>
            <a:r>
              <a:rPr lang="en-US" altLang="ja-JP" dirty="0">
                <a:latin typeface="+mn-ea"/>
                <a:ea typeface="+mn-ea"/>
              </a:rPr>
              <a:t>2020 </a:t>
            </a:r>
            <a:r>
              <a:rPr lang="ja-JP" altLang="en-US" dirty="0">
                <a:latin typeface="+mn-ea"/>
                <a:ea typeface="+mn-ea"/>
              </a:rPr>
              <a:t>ＩＰＡ</a:t>
            </a:r>
          </a:p>
        </p:txBody>
      </p:sp>
      <p:sp>
        <p:nvSpPr>
          <p:cNvPr id="5" name="スライド番号プレースホルダー 4">
            <a:extLst>
              <a:ext uri="{FF2B5EF4-FFF2-40B4-BE49-F238E27FC236}">
                <a16:creationId xmlns:a16="http://schemas.microsoft.com/office/drawing/2014/main" id="{C0533390-F6C3-4AB8-A629-5AEF9B9CEEC4}"/>
              </a:ext>
            </a:extLst>
          </p:cNvPr>
          <p:cNvSpPr>
            <a:spLocks noGrp="1"/>
          </p:cNvSpPr>
          <p:nvPr>
            <p:ph type="sldNum" sz="quarter" idx="12"/>
          </p:nvPr>
        </p:nvSpPr>
        <p:spPr/>
        <p:txBody>
          <a:bodyPr/>
          <a:lstStyle/>
          <a:p>
            <a:fld id="{DBFB1F43-6F2E-4538-AABB-23AEDF146290}" type="slidenum">
              <a:rPr lang="ja-JP" altLang="en-US" smtClean="0">
                <a:latin typeface="+mn-ea"/>
                <a:ea typeface="+mn-ea"/>
              </a:rPr>
              <a:pPr/>
              <a:t>5</a:t>
            </a:fld>
            <a:endParaRPr lang="ja-JP" altLang="en-US" dirty="0">
              <a:latin typeface="+mn-ea"/>
              <a:ea typeface="+mn-ea"/>
            </a:endParaRPr>
          </a:p>
        </p:txBody>
      </p:sp>
      <p:sp>
        <p:nvSpPr>
          <p:cNvPr id="6" name="タイトル 1">
            <a:extLst>
              <a:ext uri="{FF2B5EF4-FFF2-40B4-BE49-F238E27FC236}">
                <a16:creationId xmlns:a16="http://schemas.microsoft.com/office/drawing/2014/main" id="{86B08CDD-9374-4351-8838-1340221494DC}"/>
              </a:ext>
            </a:extLst>
          </p:cNvPr>
          <p:cNvSpPr txBox="1">
            <a:spLocks/>
          </p:cNvSpPr>
          <p:nvPr/>
        </p:nvSpPr>
        <p:spPr bwMode="auto">
          <a:xfrm>
            <a:off x="971004" y="1401018"/>
            <a:ext cx="6480720" cy="64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1800" kern="0" dirty="0">
                <a:latin typeface="+mn-ea"/>
                <a:ea typeface="+mn-ea"/>
              </a:rPr>
              <a:t>システムズエンジニアリングにおいて考える対象</a:t>
            </a:r>
          </a:p>
        </p:txBody>
      </p:sp>
      <p:sp>
        <p:nvSpPr>
          <p:cNvPr id="7" name="テキスト ボックス 6">
            <a:extLst>
              <a:ext uri="{FF2B5EF4-FFF2-40B4-BE49-F238E27FC236}">
                <a16:creationId xmlns:a16="http://schemas.microsoft.com/office/drawing/2014/main" id="{18B25AF9-28AB-47FB-8256-1381B3D9400C}"/>
              </a:ext>
            </a:extLst>
          </p:cNvPr>
          <p:cNvSpPr txBox="1"/>
          <p:nvPr/>
        </p:nvSpPr>
        <p:spPr>
          <a:xfrm>
            <a:off x="2123720" y="5935994"/>
            <a:ext cx="4536504" cy="213585"/>
          </a:xfrm>
          <a:prstGeom prst="rect">
            <a:avLst/>
          </a:prstGeom>
          <a:noFill/>
        </p:spPr>
        <p:txBody>
          <a:bodyPr wrap="square" rtlCol="0">
            <a:spAutoFit/>
          </a:bodyPr>
          <a:lstStyle/>
          <a:p>
            <a:r>
              <a:rPr lang="en-US" altLang="ja-JP" sz="788" dirty="0">
                <a:latin typeface="+mn-ea"/>
              </a:rPr>
              <a:t>※ 2013/3/7 IPA/SEC </a:t>
            </a:r>
            <a:r>
              <a:rPr lang="ja-JP" altLang="en-US" sz="788" dirty="0">
                <a:latin typeface="+mn-ea"/>
              </a:rPr>
              <a:t>プロセス改善セミナー資料「共通フレーム</a:t>
            </a:r>
            <a:r>
              <a:rPr lang="en-US" altLang="ja-JP" sz="788" dirty="0">
                <a:latin typeface="+mn-ea"/>
              </a:rPr>
              <a:t>2013</a:t>
            </a:r>
            <a:r>
              <a:rPr lang="ja-JP" altLang="en-US" sz="788" dirty="0">
                <a:latin typeface="+mn-ea"/>
              </a:rPr>
              <a:t>の概要」（</a:t>
            </a:r>
            <a:r>
              <a:rPr lang="en-US" altLang="ja-JP" sz="788" dirty="0">
                <a:latin typeface="+mn-ea"/>
              </a:rPr>
              <a:t>P58</a:t>
            </a:r>
            <a:r>
              <a:rPr lang="ja-JP" altLang="en-US" sz="788" dirty="0">
                <a:latin typeface="+mn-ea"/>
              </a:rPr>
              <a:t>） を基に作成 </a:t>
            </a:r>
          </a:p>
        </p:txBody>
      </p:sp>
      <p:pic>
        <p:nvPicPr>
          <p:cNvPr id="8" name="図 7" descr="000027415.pdf (保護) - Adobe Acrobat Reader DC">
            <a:extLst>
              <a:ext uri="{FF2B5EF4-FFF2-40B4-BE49-F238E27FC236}">
                <a16:creationId xmlns:a16="http://schemas.microsoft.com/office/drawing/2014/main" id="{00F8FDAD-46DD-47DA-93F2-8A1421BD68B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085891" y="2139316"/>
            <a:ext cx="6795597" cy="4060783"/>
          </a:xfrm>
          <a:prstGeom prst="rect">
            <a:avLst/>
          </a:prstGeom>
        </p:spPr>
      </p:pic>
      <p:sp>
        <p:nvSpPr>
          <p:cNvPr id="9" name="四角形: 角を丸くする 8">
            <a:extLst>
              <a:ext uri="{FF2B5EF4-FFF2-40B4-BE49-F238E27FC236}">
                <a16:creationId xmlns:a16="http://schemas.microsoft.com/office/drawing/2014/main" id="{ADC23F8B-9711-4935-8054-14FFDD661FF4}"/>
              </a:ext>
            </a:extLst>
          </p:cNvPr>
          <p:cNvSpPr/>
          <p:nvPr/>
        </p:nvSpPr>
        <p:spPr>
          <a:xfrm>
            <a:off x="5675169" y="4358645"/>
            <a:ext cx="1776555" cy="792087"/>
          </a:xfrm>
          <a:prstGeom prst="roundRect">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15">
              <a:latin typeface="+mn-ea"/>
            </a:endParaRPr>
          </a:p>
        </p:txBody>
      </p:sp>
      <p:sp>
        <p:nvSpPr>
          <p:cNvPr id="10" name="四角形: 角を丸くする 9">
            <a:extLst>
              <a:ext uri="{FF2B5EF4-FFF2-40B4-BE49-F238E27FC236}">
                <a16:creationId xmlns:a16="http://schemas.microsoft.com/office/drawing/2014/main" id="{D99DEC9F-4CDC-4DDF-ADBB-83645096152A}"/>
              </a:ext>
            </a:extLst>
          </p:cNvPr>
          <p:cNvSpPr/>
          <p:nvPr/>
        </p:nvSpPr>
        <p:spPr>
          <a:xfrm>
            <a:off x="2008297" y="2263586"/>
            <a:ext cx="5873191" cy="3255254"/>
          </a:xfrm>
          <a:prstGeom prst="roundRect">
            <a:avLst/>
          </a:prstGeom>
          <a:noFill/>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15">
              <a:latin typeface="+mn-ea"/>
            </a:endParaRPr>
          </a:p>
        </p:txBody>
      </p:sp>
      <p:sp>
        <p:nvSpPr>
          <p:cNvPr id="11" name="吹き出し: 線 10">
            <a:extLst>
              <a:ext uri="{FF2B5EF4-FFF2-40B4-BE49-F238E27FC236}">
                <a16:creationId xmlns:a16="http://schemas.microsoft.com/office/drawing/2014/main" id="{6664B9AB-7A09-4ABA-8D74-D0DE59D26DF3}"/>
              </a:ext>
            </a:extLst>
          </p:cNvPr>
          <p:cNvSpPr/>
          <p:nvPr/>
        </p:nvSpPr>
        <p:spPr>
          <a:xfrm>
            <a:off x="7161736" y="5476848"/>
            <a:ext cx="1428082" cy="545680"/>
          </a:xfrm>
          <a:prstGeom prst="borderCallout1">
            <a:avLst>
              <a:gd name="adj1" fmla="val 18750"/>
              <a:gd name="adj2" fmla="val -8333"/>
              <a:gd name="adj3" fmla="val -31782"/>
              <a:gd name="adj4" fmla="val -46737"/>
            </a:avLst>
          </a:prstGeom>
          <a:solidFill>
            <a:schemeClr val="bg1"/>
          </a:solid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chemeClr val="tx1"/>
                </a:solidFill>
                <a:latin typeface="+mn-ea"/>
              </a:rPr>
              <a:t>依頼されたソフトウェアを作る</a:t>
            </a:r>
          </a:p>
        </p:txBody>
      </p:sp>
      <p:sp>
        <p:nvSpPr>
          <p:cNvPr id="12" name="吹き出し: 線 11">
            <a:extLst>
              <a:ext uri="{FF2B5EF4-FFF2-40B4-BE49-F238E27FC236}">
                <a16:creationId xmlns:a16="http://schemas.microsoft.com/office/drawing/2014/main" id="{A48A6E40-BFF9-490F-85AD-09DCD31A929A}"/>
              </a:ext>
            </a:extLst>
          </p:cNvPr>
          <p:cNvSpPr/>
          <p:nvPr/>
        </p:nvSpPr>
        <p:spPr>
          <a:xfrm>
            <a:off x="5833344" y="1451654"/>
            <a:ext cx="1842073" cy="514642"/>
          </a:xfrm>
          <a:prstGeom prst="borderCallout1">
            <a:avLst>
              <a:gd name="adj1" fmla="val 103199"/>
              <a:gd name="adj2" fmla="val 45899"/>
              <a:gd name="adj3" fmla="val 162691"/>
              <a:gd name="adj4" fmla="val -41895"/>
            </a:avLst>
          </a:prstGeom>
          <a:solidFill>
            <a:schemeClr val="bg1"/>
          </a:solid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mn-ea"/>
              </a:rPr>
              <a:t>役に立つシステムを作る</a:t>
            </a:r>
          </a:p>
        </p:txBody>
      </p:sp>
    </p:spTree>
    <p:extLst>
      <p:ext uri="{BB962C8B-B14F-4D97-AF65-F5344CB8AC3E}">
        <p14:creationId xmlns:p14="http://schemas.microsoft.com/office/powerpoint/2010/main" val="2548531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C028B4-7FCF-42E0-84E2-3F7A70AC60C2}"/>
              </a:ext>
            </a:extLst>
          </p:cNvPr>
          <p:cNvSpPr>
            <a:spLocks noGrp="1"/>
          </p:cNvSpPr>
          <p:nvPr>
            <p:ph type="title"/>
          </p:nvPr>
        </p:nvSpPr>
        <p:spPr>
          <a:xfrm>
            <a:off x="484832" y="197494"/>
            <a:ext cx="7277393" cy="706335"/>
          </a:xfrm>
        </p:spPr>
        <p:txBody>
          <a:bodyPr>
            <a:normAutofit/>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システムズエンジニアリングとは？</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メモ 7">
            <a:extLst>
              <a:ext uri="{FF2B5EF4-FFF2-40B4-BE49-F238E27FC236}">
                <a16:creationId xmlns:a16="http://schemas.microsoft.com/office/drawing/2014/main" id="{960AE386-24C2-4579-897C-1F8F523823F4}"/>
              </a:ext>
            </a:extLst>
          </p:cNvPr>
          <p:cNvSpPr/>
          <p:nvPr/>
        </p:nvSpPr>
        <p:spPr>
          <a:xfrm>
            <a:off x="484832" y="1333922"/>
            <a:ext cx="8147050" cy="2042273"/>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tIns="32400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ja-JP" sz="28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rPr>
              <a:t>「システムを成功させるための複数の専門分野に</a:t>
            </a:r>
            <a:endParaRPr kumimoji="1" lang="en-US" altLang="ja-JP" sz="28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dirty="0">
                <a:solidFill>
                  <a:srgbClr val="0070C0"/>
                </a:solidFill>
                <a:latin typeface="ＭＳ Ｐゴシック" panose="020B0600070205080204" pitchFamily="50" charset="-128"/>
                <a:ea typeface="ＭＳ Ｐゴシック" panose="020B0600070205080204" pitchFamily="50" charset="-128"/>
              </a:rPr>
              <a:t>　　</a:t>
            </a:r>
            <a:r>
              <a:rPr kumimoji="1" lang="ja-JP" altLang="ja-JP" sz="28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rPr>
              <a:t>またがるアプローチと手段である」</a:t>
            </a:r>
            <a:endParaRPr kumimoji="1" lang="en-US" altLang="ja-JP" sz="28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endParaRPr>
          </a:p>
          <a:p>
            <a:pPr marL="0" marR="0" lvl="0" indent="0" algn="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rPr>
              <a:t> </a:t>
            </a:r>
            <a:r>
              <a:rPr kumimoji="1" lang="en-US" altLang="ja-JP" sz="1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rPr>
              <a:t>JCOSE(Japan Council on Systems Engineering)</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05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rPr>
              <a:t>ここでいう「システム」は、コンピュータシステムにとどまらず、機械、電気機器、人間系（操作者）、環境など広い意味</a:t>
            </a:r>
            <a:r>
              <a:rPr kumimoji="1" lang="ja-JP" altLang="en-US"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rPr>
              <a:t>を表す</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D3E80BF3-CE73-4A08-B011-E093F2050F05}"/>
              </a:ext>
            </a:extLst>
          </p:cNvPr>
          <p:cNvSpPr txBox="1"/>
          <p:nvPr/>
        </p:nvSpPr>
        <p:spPr>
          <a:xfrm>
            <a:off x="468313" y="4380666"/>
            <a:ext cx="814705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メイリオ" panose="020B0604030504040204" pitchFamily="50" charset="-128"/>
              </a:rPr>
              <a:t>航空・宇宙領域で確立した企画・開発のアプローチを汎用的に体系化したもの　⇒　欧米を中心に発展</a:t>
            </a:r>
            <a:endParaRPr kumimoji="1" lang="en-US" altLang="ja-JP" sz="24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5FBBDE70-2501-4631-85BA-F5E197050451}"/>
              </a:ext>
            </a:extLst>
          </p:cNvPr>
          <p:cNvSpPr txBox="1"/>
          <p:nvPr/>
        </p:nvSpPr>
        <p:spPr>
          <a:xfrm>
            <a:off x="641851" y="3429000"/>
            <a:ext cx="8147050"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dirty="0">
                <a:solidFill>
                  <a:srgbClr val="000000"/>
                </a:solidFill>
                <a:latin typeface="ＭＳ Ｐゴシック" panose="020B0600070205080204" pitchFamily="50" charset="-128"/>
                <a:ea typeface="ＭＳ Ｐゴシック" panose="020B0600070205080204" pitchFamily="50" charset="-128"/>
                <a:cs typeface="メイリオ" panose="020B0604030504040204" pitchFamily="50" charset="-128"/>
              </a:rPr>
              <a:t>システム：　構造を持った要素の集合</a:t>
            </a:r>
            <a:br>
              <a:rPr kumimoji="1" lang="en-US" altLang="ja-JP" sz="2000" dirty="0">
                <a:solidFill>
                  <a:srgbClr val="000000"/>
                </a:solidFill>
                <a:latin typeface="ＭＳ Ｐゴシック" panose="020B0600070205080204" pitchFamily="50" charset="-128"/>
                <a:ea typeface="ＭＳ Ｐゴシック" panose="020B0600070205080204" pitchFamily="50" charset="-128"/>
                <a:cs typeface="メイリオ" panose="020B0604030504040204" pitchFamily="50" charset="-128"/>
              </a:rPr>
            </a:br>
            <a:r>
              <a:rPr kumimoji="1" lang="ja-JP" altLang="en-US" sz="2000" dirty="0">
                <a:solidFill>
                  <a:srgbClr val="000000"/>
                </a:solidFill>
                <a:latin typeface="ＭＳ Ｐゴシック" panose="020B0600070205080204" pitchFamily="50" charset="-128"/>
                <a:ea typeface="ＭＳ Ｐゴシック" panose="020B0600070205080204" pitchFamily="50" charset="-128"/>
                <a:cs typeface="メイリオ" panose="020B0604030504040204" pitchFamily="50" charset="-128"/>
              </a:rPr>
              <a:t>               全体として、要素にはない振る舞いや意味を発揮する</a:t>
            </a:r>
            <a:endParaRPr kumimoji="1" lang="en-US" altLang="ja-JP" sz="2000" b="0" i="0" u="none" strike="noStrike" kern="1200" cap="none" spc="0" normalizeH="0" baseline="0" noProof="0" dirty="0">
              <a:ln>
                <a:noFill/>
              </a:ln>
              <a:solidFill>
                <a:srgbClr val="000000"/>
              </a:solidFill>
              <a:effectLst/>
              <a:uLnTx/>
              <a:uFillTx/>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0D3C5103-F287-442F-83D9-4CBA1574F7F6}"/>
              </a:ext>
            </a:extLst>
          </p:cNvPr>
          <p:cNvSpPr/>
          <p:nvPr/>
        </p:nvSpPr>
        <p:spPr>
          <a:xfrm>
            <a:off x="484832" y="5577102"/>
            <a:ext cx="7909227" cy="646331"/>
          </a:xfrm>
          <a:prstGeom prst="rect">
            <a:avLst/>
          </a:prstGeom>
        </p:spPr>
        <p:txBody>
          <a:bodyPr wrap="square">
            <a:spAutoFit/>
          </a:bodyPr>
          <a:lstStyle/>
          <a:p>
            <a:pPr marL="0" lvl="1">
              <a:buClr>
                <a:srgbClr val="00B050"/>
              </a:buClr>
            </a:pPr>
            <a:r>
              <a:rPr lang="ja-JP" altLang="en-US" kern="0" dirty="0">
                <a:solidFill>
                  <a:srgbClr val="0070C0"/>
                </a:solidFill>
                <a:latin typeface="ＭＳ Ｐゴシック" panose="020B0600070205080204" pitchFamily="50" charset="-128"/>
                <a:ea typeface="ＭＳ Ｐゴシック" panose="020B0600070205080204" pitchFamily="50" charset="-128"/>
              </a:rPr>
              <a:t>参考文献：　</a:t>
            </a:r>
            <a:r>
              <a:rPr lang="en-US" altLang="ja-JP" kern="0" dirty="0">
                <a:solidFill>
                  <a:srgbClr val="0070C0"/>
                </a:solidFill>
                <a:latin typeface="ＭＳ Ｐゴシック" panose="020B0600070205080204" pitchFamily="50" charset="-128"/>
                <a:ea typeface="ＭＳ Ｐゴシック" panose="020B0600070205080204" pitchFamily="50" charset="-128"/>
              </a:rPr>
              <a:t>INCOSE Systems Engineering Handbook: </a:t>
            </a:r>
            <a:endParaRPr lang="ja-JP" altLang="en-US" kern="0" dirty="0">
              <a:solidFill>
                <a:srgbClr val="0070C0"/>
              </a:solidFill>
              <a:latin typeface="ＭＳ Ｐゴシック" panose="020B0600070205080204" pitchFamily="50" charset="-128"/>
              <a:ea typeface="ＭＳ Ｐゴシック" panose="020B0600070205080204" pitchFamily="50" charset="-128"/>
            </a:endParaRPr>
          </a:p>
          <a:p>
            <a:pPr marL="0" lvl="1" indent="0">
              <a:buNone/>
            </a:pPr>
            <a:r>
              <a:rPr lang="ja-JP" altLang="en-US" kern="0" dirty="0">
                <a:solidFill>
                  <a:srgbClr val="0070C0"/>
                </a:solidFill>
                <a:latin typeface="ＭＳ Ｐゴシック" panose="020B0600070205080204" pitchFamily="50" charset="-128"/>
                <a:ea typeface="ＭＳ Ｐゴシック" panose="020B0600070205080204" pitchFamily="50" charset="-128"/>
              </a:rPr>
              <a:t>　　</a:t>
            </a:r>
            <a:r>
              <a:rPr lang="en-US" altLang="ja-JP" kern="0" dirty="0">
                <a:solidFill>
                  <a:srgbClr val="0070C0"/>
                </a:solidFill>
                <a:latin typeface="ＭＳ Ｐゴシック" panose="020B0600070205080204" pitchFamily="50" charset="-128"/>
                <a:ea typeface="ＭＳ Ｐゴシック" panose="020B0600070205080204" pitchFamily="50" charset="-128"/>
              </a:rPr>
              <a:t>		    </a:t>
            </a:r>
            <a:r>
              <a:rPr lang="en-US" altLang="ja-JP" sz="1600" kern="0" dirty="0">
                <a:solidFill>
                  <a:srgbClr val="0070C0"/>
                </a:solidFill>
                <a:latin typeface="ＭＳ Ｐゴシック" panose="020B0600070205080204" pitchFamily="50" charset="-128"/>
                <a:ea typeface="ＭＳ Ｐゴシック" panose="020B0600070205080204" pitchFamily="50" charset="-128"/>
              </a:rPr>
              <a:t>A Guide for System Life Cycle Processes and Activities, 4th Edition</a:t>
            </a:r>
            <a:endParaRPr lang="ja-JP" altLang="en-US" kern="0" dirty="0">
              <a:solidFill>
                <a:srgbClr val="0070C0"/>
              </a:solidFill>
              <a:latin typeface="ＭＳ Ｐゴシック" panose="020B0600070205080204" pitchFamily="50" charset="-128"/>
              <a:ea typeface="ＭＳ Ｐゴシック" panose="020B0600070205080204" pitchFamily="50" charset="-128"/>
            </a:endParaRPr>
          </a:p>
        </p:txBody>
      </p:sp>
      <p:sp>
        <p:nvSpPr>
          <p:cNvPr id="10" name="フッター プレースホルダー 3">
            <a:extLst>
              <a:ext uri="{FF2B5EF4-FFF2-40B4-BE49-F238E27FC236}">
                <a16:creationId xmlns:a16="http://schemas.microsoft.com/office/drawing/2014/main" id="{5509562F-5D8D-46E6-A2E7-475729FD2E83}"/>
              </a:ext>
            </a:extLst>
          </p:cNvPr>
          <p:cNvSpPr>
            <a:spLocks noGrp="1"/>
          </p:cNvSpPr>
          <p:nvPr>
            <p:ph type="ftr" sz="quarter" idx="11"/>
          </p:nvPr>
        </p:nvSpPr>
        <p:spPr>
          <a:xfrm>
            <a:off x="3124200" y="6526215"/>
            <a:ext cx="2895600" cy="287337"/>
          </a:xfrm>
        </p:spPr>
        <p:txBody>
          <a:bodyPr/>
          <a:lstStyle/>
          <a:p>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　</a:t>
            </a:r>
            <a:r>
              <a:rPr lang="en-US" altLang="ja-JP" dirty="0">
                <a:latin typeface="ＭＳ Ｐゴシック" panose="020B0600070205080204" pitchFamily="50" charset="-128"/>
                <a:ea typeface="ＭＳ Ｐゴシック" panose="020B0600070205080204" pitchFamily="50" charset="-128"/>
              </a:rPr>
              <a:t>2020 </a:t>
            </a:r>
            <a:r>
              <a:rPr lang="ja-JP" altLang="en-US" dirty="0">
                <a:latin typeface="ＭＳ Ｐゴシック" panose="020B0600070205080204" pitchFamily="50" charset="-128"/>
                <a:ea typeface="ＭＳ Ｐゴシック" panose="020B0600070205080204" pitchFamily="50" charset="-128"/>
              </a:rPr>
              <a:t>ＩＰＡ</a:t>
            </a:r>
          </a:p>
        </p:txBody>
      </p:sp>
      <p:sp>
        <p:nvSpPr>
          <p:cNvPr id="11" name="スライド番号プレースホルダー 4">
            <a:extLst>
              <a:ext uri="{FF2B5EF4-FFF2-40B4-BE49-F238E27FC236}">
                <a16:creationId xmlns:a16="http://schemas.microsoft.com/office/drawing/2014/main" id="{4D2289DC-6B2E-4B74-A42E-FB5C8E063365}"/>
              </a:ext>
            </a:extLst>
          </p:cNvPr>
          <p:cNvSpPr>
            <a:spLocks noGrp="1"/>
          </p:cNvSpPr>
          <p:nvPr>
            <p:ph type="sldNum" sz="quarter" idx="12"/>
          </p:nvPr>
        </p:nvSpPr>
        <p:spPr>
          <a:xfrm>
            <a:off x="6553200" y="6526215"/>
            <a:ext cx="2133600" cy="287337"/>
          </a:xfrm>
        </p:spPr>
        <p:txBody>
          <a:bodyPr/>
          <a:lstStyle/>
          <a:p>
            <a:fld id="{DBFB1F43-6F2E-4538-AABB-23AEDF146290}" type="slidenum">
              <a:rPr lang="ja-JP" altLang="en-US" smtClean="0">
                <a:latin typeface="ＭＳ Ｐゴシック" panose="020B0600070205080204" pitchFamily="50" charset="-128"/>
                <a:ea typeface="ＭＳ Ｐゴシック" panose="020B0600070205080204" pitchFamily="50" charset="-128"/>
              </a:rPr>
              <a:pPr/>
              <a:t>6</a:t>
            </a:fld>
            <a:endParaRPr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680687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EE0BA4F-6280-4ADC-84B0-96F430A6949A}"/>
              </a:ext>
            </a:extLst>
          </p:cNvPr>
          <p:cNvSpPr>
            <a:spLocks noGrp="1"/>
          </p:cNvSpPr>
          <p:nvPr>
            <p:ph type="title"/>
          </p:nvPr>
        </p:nvSpPr>
        <p:spPr/>
        <p:txBody>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システムズエンジニアリング（</a:t>
            </a:r>
            <a:r>
              <a:rPr lang="en-US" altLang="ja-JP" sz="2800" dirty="0" err="1">
                <a:solidFill>
                  <a:schemeClr val="tx1"/>
                </a:solidFill>
                <a:latin typeface="ＭＳ Ｐゴシック" panose="020B0600070205080204" pitchFamily="50" charset="-128"/>
                <a:ea typeface="ＭＳ Ｐゴシック" panose="020B0600070205080204" pitchFamily="50" charset="-128"/>
              </a:rPr>
              <a:t>SysE</a:t>
            </a:r>
            <a:r>
              <a:rPr lang="ja-JP" altLang="en-US" sz="2800" dirty="0">
                <a:solidFill>
                  <a:schemeClr val="tx1"/>
                </a:solidFill>
                <a:latin typeface="ＭＳ Ｐゴシック" panose="020B0600070205080204" pitchFamily="50" charset="-128"/>
                <a:ea typeface="ＭＳ Ｐゴシック" panose="020B0600070205080204" pitchFamily="50" charset="-128"/>
              </a:rPr>
              <a:t>）</a:t>
            </a:r>
            <a:br>
              <a:rPr lang="en-US" altLang="ja-JP" sz="2800" dirty="0">
                <a:solidFill>
                  <a:schemeClr val="tx1"/>
                </a:solidFill>
                <a:latin typeface="ＭＳ Ｐゴシック" panose="020B0600070205080204" pitchFamily="50" charset="-128"/>
                <a:ea typeface="ＭＳ Ｐゴシック" panose="020B0600070205080204" pitchFamily="50" charset="-128"/>
              </a:rPr>
            </a:br>
            <a:r>
              <a:rPr lang="ja-JP" altLang="en-US" sz="2800" dirty="0">
                <a:solidFill>
                  <a:schemeClr val="tx1"/>
                </a:solidFill>
                <a:latin typeface="ＭＳ Ｐゴシック" panose="020B0600070205080204" pitchFamily="50" charset="-128"/>
                <a:ea typeface="ＭＳ Ｐゴシック" panose="020B0600070205080204" pitchFamily="50" charset="-128"/>
              </a:rPr>
              <a:t>はどのような場合に役立つのか？</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7</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テキスト プレースホルダー 4">
            <a:extLst>
              <a:ext uri="{FF2B5EF4-FFF2-40B4-BE49-F238E27FC236}">
                <a16:creationId xmlns:a16="http://schemas.microsoft.com/office/drawing/2014/main" id="{C287CE6F-136A-48E4-9205-02A71D5D351C}"/>
              </a:ext>
            </a:extLst>
          </p:cNvPr>
          <p:cNvSpPr txBox="1">
            <a:spLocks/>
          </p:cNvSpPr>
          <p:nvPr/>
        </p:nvSpPr>
        <p:spPr>
          <a:xfrm>
            <a:off x="806668" y="1905518"/>
            <a:ext cx="7833732" cy="8091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ＭＳ Ｐゴシック" panose="020B0600070205080204" pitchFamily="50" charset="-128"/>
                <a:ea typeface="ＭＳ Ｐゴシック" panose="020B0600070205080204" pitchFamily="50" charset="-128"/>
              </a:rPr>
              <a:t>　多様な利害関係者や専門家を含んだプロジェクトを実施しようと</a:t>
            </a: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している</a:t>
            </a:r>
            <a:endParaRPr lang="en-US" altLang="ja-JP" dirty="0">
              <a:latin typeface="ＭＳ Ｐゴシック" panose="020B0600070205080204" pitchFamily="50" charset="-128"/>
              <a:ea typeface="ＭＳ Ｐゴシック" panose="020B0600070205080204" pitchFamily="50" charset="-128"/>
            </a:endParaRPr>
          </a:p>
          <a:p>
            <a:pPr marL="422041" lvl="1" indent="0">
              <a:buFont typeface="Arial" panose="020B0604020202020204" pitchFamily="34" charset="0"/>
              <a:buNone/>
            </a:pPr>
            <a:endParaRPr lang="en-US" altLang="ja-JP"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F6D39C56-26EC-476B-9008-0535A551838C}"/>
              </a:ext>
            </a:extLst>
          </p:cNvPr>
          <p:cNvSpPr/>
          <p:nvPr/>
        </p:nvSpPr>
        <p:spPr>
          <a:xfrm>
            <a:off x="468313" y="1340260"/>
            <a:ext cx="2844730" cy="490329"/>
          </a:xfrm>
          <a:prstGeom prst="rect">
            <a:avLst/>
          </a:prstGeom>
          <a:solidFill>
            <a:srgbClr val="C5DCB4"/>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多様な人の関わり</a:t>
            </a:r>
          </a:p>
        </p:txBody>
      </p:sp>
      <p:sp>
        <p:nvSpPr>
          <p:cNvPr id="16" name="正方形/長方形 15">
            <a:extLst>
              <a:ext uri="{FF2B5EF4-FFF2-40B4-BE49-F238E27FC236}">
                <a16:creationId xmlns:a16="http://schemas.microsoft.com/office/drawing/2014/main" id="{60C690EB-37F7-4BD6-A670-DFD2B3DEE43D}"/>
              </a:ext>
            </a:extLst>
          </p:cNvPr>
          <p:cNvSpPr/>
          <p:nvPr/>
        </p:nvSpPr>
        <p:spPr>
          <a:xfrm>
            <a:off x="468312" y="2721101"/>
            <a:ext cx="3573601" cy="512872"/>
          </a:xfrm>
          <a:prstGeom prst="rect">
            <a:avLst/>
          </a:prstGeom>
          <a:solidFill>
            <a:srgbClr val="C5DCB4"/>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付加価値の高いサービス</a:t>
            </a:r>
          </a:p>
        </p:txBody>
      </p:sp>
      <p:sp>
        <p:nvSpPr>
          <p:cNvPr id="17" name="正方形/長方形 16">
            <a:extLst>
              <a:ext uri="{FF2B5EF4-FFF2-40B4-BE49-F238E27FC236}">
                <a16:creationId xmlns:a16="http://schemas.microsoft.com/office/drawing/2014/main" id="{2ABC434F-0C40-4CC4-B55D-DF60D4BF3476}"/>
              </a:ext>
            </a:extLst>
          </p:cNvPr>
          <p:cNvSpPr/>
          <p:nvPr/>
        </p:nvSpPr>
        <p:spPr>
          <a:xfrm>
            <a:off x="468312" y="4094163"/>
            <a:ext cx="3573601" cy="525101"/>
          </a:xfrm>
          <a:prstGeom prst="rect">
            <a:avLst/>
          </a:prstGeom>
          <a:solidFill>
            <a:srgbClr val="C5DCB4"/>
          </a:solid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一段高い視点からの分析</a:t>
            </a:r>
          </a:p>
        </p:txBody>
      </p:sp>
      <p:sp>
        <p:nvSpPr>
          <p:cNvPr id="18" name="テキスト プレースホルダー 4">
            <a:extLst>
              <a:ext uri="{FF2B5EF4-FFF2-40B4-BE49-F238E27FC236}">
                <a16:creationId xmlns:a16="http://schemas.microsoft.com/office/drawing/2014/main" id="{70E5F7FC-A4C1-4579-856B-5B4933BC6CAD}"/>
              </a:ext>
            </a:extLst>
          </p:cNvPr>
          <p:cNvSpPr txBox="1">
            <a:spLocks/>
          </p:cNvSpPr>
          <p:nvPr/>
        </p:nvSpPr>
        <p:spPr>
          <a:xfrm>
            <a:off x="806668" y="3285517"/>
            <a:ext cx="7833732" cy="73879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ＭＳ Ｐゴシック" panose="020B0600070205080204" pitchFamily="50" charset="-128"/>
                <a:ea typeface="ＭＳ Ｐゴシック" panose="020B0600070205080204" pitchFamily="50" charset="-128"/>
              </a:rPr>
              <a:t>　これまで単品の製品を開発し、一定の成功は収めてきたが、その</a:t>
            </a: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製品を含めたより付加価値の高い総合サービスを実現したい</a:t>
            </a:r>
            <a:endParaRPr lang="en-US" altLang="ja-JP"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
        <p:nvSpPr>
          <p:cNvPr id="19" name="テキスト プレースホルダー 4">
            <a:extLst>
              <a:ext uri="{FF2B5EF4-FFF2-40B4-BE49-F238E27FC236}">
                <a16:creationId xmlns:a16="http://schemas.microsoft.com/office/drawing/2014/main" id="{37FBEF9A-7E3F-4F3F-A18E-C45E9C3ED0E7}"/>
              </a:ext>
            </a:extLst>
          </p:cNvPr>
          <p:cNvSpPr txBox="1">
            <a:spLocks/>
          </p:cNvSpPr>
          <p:nvPr/>
        </p:nvSpPr>
        <p:spPr>
          <a:xfrm>
            <a:off x="806668" y="4689113"/>
            <a:ext cx="7833732" cy="9846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ＭＳ Ｐゴシック" panose="020B0600070205080204" pitchFamily="50" charset="-128"/>
                <a:ea typeface="ＭＳ Ｐゴシック" panose="020B0600070205080204" pitchFamily="50" charset="-128"/>
              </a:rPr>
              <a:t>　要件が決まればきっちり作る自信はあるが、自らの技術・製品を</a:t>
            </a: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取り巻く環境を一段高い視点から分析しなければならなくなった</a:t>
            </a:r>
            <a:endParaRPr lang="en-US" altLang="ja-JP" dirty="0">
              <a:latin typeface="ＭＳ Ｐゴシック" panose="020B0600070205080204" pitchFamily="50" charset="-128"/>
              <a:ea typeface="ＭＳ Ｐゴシック" panose="020B0600070205080204" pitchFamily="50" charset="-128"/>
            </a:endParaRPr>
          </a:p>
          <a:p>
            <a:pPr marL="422041" lvl="1" indent="0">
              <a:buFont typeface="Arial" panose="020B0604020202020204" pitchFamily="34" charset="0"/>
              <a:buNone/>
            </a:pPr>
            <a:endParaRPr lang="en-US" altLang="ja-JP"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
        <p:nvSpPr>
          <p:cNvPr id="12" name="テキスト プレースホルダー 4">
            <a:extLst>
              <a:ext uri="{FF2B5EF4-FFF2-40B4-BE49-F238E27FC236}">
                <a16:creationId xmlns:a16="http://schemas.microsoft.com/office/drawing/2014/main" id="{2D7DE765-04DF-44B7-8D67-12622129E4E5}"/>
              </a:ext>
            </a:extLst>
          </p:cNvPr>
          <p:cNvSpPr txBox="1">
            <a:spLocks/>
          </p:cNvSpPr>
          <p:nvPr/>
        </p:nvSpPr>
        <p:spPr>
          <a:xfrm>
            <a:off x="1714441" y="5673713"/>
            <a:ext cx="7300249" cy="80913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ＭＳ Ｐゴシック" panose="020B0600070205080204" pitchFamily="50" charset="-128"/>
                <a:ea typeface="ＭＳ Ｐゴシック" panose="020B0600070205080204" pitchFamily="50" charset="-128"/>
              </a:rPr>
              <a:t>　</a:t>
            </a:r>
            <a:r>
              <a:rPr lang="ja-JP" altLang="en-US" sz="2400" dirty="0">
                <a:latin typeface="ＭＳ Ｐゴシック" panose="020B0600070205080204" pitchFamily="50" charset="-128"/>
                <a:ea typeface="ＭＳ Ｐゴシック" panose="020B0600070205080204" pitchFamily="50" charset="-128"/>
              </a:rPr>
              <a:t>これらはまさに　「</a:t>
            </a:r>
            <a:r>
              <a:rPr lang="en-US" altLang="ja-JP" sz="2400" dirty="0">
                <a:latin typeface="ＭＳ Ｐゴシック" panose="020B0600070205080204" pitchFamily="50" charset="-128"/>
                <a:ea typeface="ＭＳ Ｐゴシック" panose="020B0600070205080204" pitchFamily="50" charset="-128"/>
              </a:rPr>
              <a:t>IoT</a:t>
            </a:r>
            <a:r>
              <a:rPr lang="ja-JP" altLang="en-US" sz="2400" dirty="0">
                <a:latin typeface="ＭＳ Ｐゴシック" panose="020B0600070205080204" pitchFamily="50" charset="-128"/>
                <a:ea typeface="ＭＳ Ｐゴシック" panose="020B0600070205080204" pitchFamily="50" charset="-128"/>
              </a:rPr>
              <a:t>時代のシステム開発アプローチ」　</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　の要件</a:t>
            </a:r>
            <a:endParaRPr lang="en-US" altLang="ja-JP" sz="2400" dirty="0">
              <a:latin typeface="ＭＳ Ｐゴシック" panose="020B0600070205080204" pitchFamily="50" charset="-128"/>
              <a:ea typeface="ＭＳ Ｐゴシック" panose="020B0600070205080204" pitchFamily="50" charset="-128"/>
            </a:endParaRPr>
          </a:p>
          <a:p>
            <a:pPr marL="422041" lvl="1" indent="0">
              <a:buFont typeface="Arial" panose="020B0604020202020204" pitchFamily="34" charset="0"/>
              <a:buNone/>
            </a:pPr>
            <a:endParaRPr lang="en-US" altLang="ja-JP" sz="2400"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p:txBody>
      </p:sp>
      <p:sp>
        <p:nvSpPr>
          <p:cNvPr id="20" name="矢印: 右 19">
            <a:extLst>
              <a:ext uri="{FF2B5EF4-FFF2-40B4-BE49-F238E27FC236}">
                <a16:creationId xmlns:a16="http://schemas.microsoft.com/office/drawing/2014/main" id="{4F768062-9DB9-448A-92F0-C85F616B3C9F}"/>
              </a:ext>
            </a:extLst>
          </p:cNvPr>
          <p:cNvSpPr/>
          <p:nvPr/>
        </p:nvSpPr>
        <p:spPr>
          <a:xfrm>
            <a:off x="1190555" y="5838395"/>
            <a:ext cx="622852" cy="372302"/>
          </a:xfrm>
          <a:prstGeom prst="rightArrow">
            <a:avLst>
              <a:gd name="adj1" fmla="val 50000"/>
              <a:gd name="adj2" fmla="val 82036"/>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3" name="フッター プレースホルダー 2">
            <a:extLst>
              <a:ext uri="{FF2B5EF4-FFF2-40B4-BE49-F238E27FC236}">
                <a16:creationId xmlns:a16="http://schemas.microsoft.com/office/drawing/2014/main" id="{9EE0D526-0104-47F6-9D24-7F7BD60DE9E7}"/>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Tree>
    <p:extLst>
      <p:ext uri="{BB962C8B-B14F-4D97-AF65-F5344CB8AC3E}">
        <p14:creationId xmlns:p14="http://schemas.microsoft.com/office/powerpoint/2010/main" val="2515468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0"/>
              </a:schemeClr>
            </a:gs>
            <a:gs pos="1000">
              <a:schemeClr val="accent1">
                <a:lumMod val="20000"/>
                <a:lumOff val="80000"/>
              </a:schemeClr>
            </a:gs>
            <a:gs pos="3000">
              <a:schemeClr val="bg1"/>
            </a:gs>
          </a:gsLst>
          <a:lin ang="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EDFC87-639D-4297-96A9-33F39D7DAA67}"/>
              </a:ext>
            </a:extLst>
          </p:cNvPr>
          <p:cNvSpPr>
            <a:spLocks noGrp="1"/>
          </p:cNvSpPr>
          <p:nvPr>
            <p:ph type="title"/>
          </p:nvPr>
        </p:nvSpPr>
        <p:spPr>
          <a:xfrm>
            <a:off x="372123" y="65055"/>
            <a:ext cx="6983412" cy="1081088"/>
          </a:xfrm>
        </p:spPr>
        <p:txBody>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システムズエンジニアリングの展開ターゲット</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E0A65D4-FAF8-4C9D-A6E6-D2374D3567AE}"/>
              </a:ext>
            </a:extLst>
          </p:cNvPr>
          <p:cNvSpPr>
            <a:spLocks noGrp="1"/>
          </p:cNvSpPr>
          <p:nvPr>
            <p:ph type="sldNum" sz="quarter" idx="12"/>
          </p:nvPr>
        </p:nvSpPr>
        <p:spPr/>
        <p:txBody>
          <a:bodyPr/>
          <a:lstStyle/>
          <a:p>
            <a:fld id="{ADEB7F7A-3BE6-4FB0-8192-DE0313903FF1}" type="slidenum">
              <a:rPr kumimoji="1" lang="ja-JP" altLang="en-US" smtClean="0">
                <a:latin typeface="ＭＳ Ｐゴシック" panose="020B0600070205080204" pitchFamily="50" charset="-128"/>
                <a:ea typeface="ＭＳ Ｐゴシック" panose="020B0600070205080204" pitchFamily="50" charset="-128"/>
              </a:rPr>
              <a:t>8</a:t>
            </a:fld>
            <a:endParaRPr kumimoji="1" lang="ja-JP" altLang="en-US" dirty="0">
              <a:latin typeface="ＭＳ Ｐゴシック" panose="020B0600070205080204" pitchFamily="50" charset="-128"/>
              <a:ea typeface="ＭＳ Ｐゴシック" panose="020B0600070205080204" pitchFamily="50" charset="-128"/>
            </a:endParaRPr>
          </a:p>
        </p:txBody>
      </p:sp>
      <p:sp>
        <p:nvSpPr>
          <p:cNvPr id="12" name="二等辺三角形 11">
            <a:extLst>
              <a:ext uri="{FF2B5EF4-FFF2-40B4-BE49-F238E27FC236}">
                <a16:creationId xmlns:a16="http://schemas.microsoft.com/office/drawing/2014/main" id="{E9752543-E3C3-47CA-99C6-B48232EC8E62}"/>
              </a:ext>
            </a:extLst>
          </p:cNvPr>
          <p:cNvSpPr/>
          <p:nvPr/>
        </p:nvSpPr>
        <p:spPr>
          <a:xfrm>
            <a:off x="2166660" y="3325502"/>
            <a:ext cx="4061524" cy="2740569"/>
          </a:xfrm>
          <a:prstGeom prst="triangle">
            <a:avLst>
              <a:gd name="adj" fmla="val 49926"/>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4" name="二等辺三角形 13">
            <a:extLst>
              <a:ext uri="{FF2B5EF4-FFF2-40B4-BE49-F238E27FC236}">
                <a16:creationId xmlns:a16="http://schemas.microsoft.com/office/drawing/2014/main" id="{BDA49C4C-9F57-46FE-AA9C-41957FB81A77}"/>
              </a:ext>
            </a:extLst>
          </p:cNvPr>
          <p:cNvSpPr/>
          <p:nvPr/>
        </p:nvSpPr>
        <p:spPr>
          <a:xfrm>
            <a:off x="2697986" y="3325502"/>
            <a:ext cx="2998872" cy="2062133"/>
          </a:xfrm>
          <a:prstGeom prst="triangle">
            <a:avLst>
              <a:gd name="adj" fmla="val 49224"/>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6" name="二等辺三角形 15">
            <a:extLst>
              <a:ext uri="{FF2B5EF4-FFF2-40B4-BE49-F238E27FC236}">
                <a16:creationId xmlns:a16="http://schemas.microsoft.com/office/drawing/2014/main" id="{393600AF-D56A-4085-B382-67761E9F4BAA}"/>
              </a:ext>
            </a:extLst>
          </p:cNvPr>
          <p:cNvSpPr/>
          <p:nvPr/>
        </p:nvSpPr>
        <p:spPr>
          <a:xfrm>
            <a:off x="3707904" y="3330066"/>
            <a:ext cx="957183" cy="704614"/>
          </a:xfrm>
          <a:prstGeom prst="triangle">
            <a:avLst>
              <a:gd name="adj" fmla="val 49621"/>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7" name="矢印: 上 16">
            <a:extLst>
              <a:ext uri="{FF2B5EF4-FFF2-40B4-BE49-F238E27FC236}">
                <a16:creationId xmlns:a16="http://schemas.microsoft.com/office/drawing/2014/main" id="{80A63569-13A5-4331-A5BE-A585BA0114A1}"/>
              </a:ext>
            </a:extLst>
          </p:cNvPr>
          <p:cNvSpPr/>
          <p:nvPr/>
        </p:nvSpPr>
        <p:spPr>
          <a:xfrm>
            <a:off x="3615811" y="4237271"/>
            <a:ext cx="1275892" cy="1006933"/>
          </a:xfrm>
          <a:prstGeom prst="upArrow">
            <a:avLst>
              <a:gd name="adj1" fmla="val 75382"/>
              <a:gd name="adj2" fmla="val 50000"/>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開発力底上げ</a:t>
            </a:r>
          </a:p>
        </p:txBody>
      </p:sp>
      <p:sp>
        <p:nvSpPr>
          <p:cNvPr id="18" name="吹き出し: 角を丸めた四角形 17">
            <a:extLst>
              <a:ext uri="{FF2B5EF4-FFF2-40B4-BE49-F238E27FC236}">
                <a16:creationId xmlns:a16="http://schemas.microsoft.com/office/drawing/2014/main" id="{A2230B16-56D8-431F-B51A-58E713072431}"/>
              </a:ext>
            </a:extLst>
          </p:cNvPr>
          <p:cNvSpPr/>
          <p:nvPr/>
        </p:nvSpPr>
        <p:spPr>
          <a:xfrm>
            <a:off x="1391478" y="3102632"/>
            <a:ext cx="1952003" cy="699206"/>
          </a:xfrm>
          <a:prstGeom prst="wedgeRoundRectCallout">
            <a:avLst>
              <a:gd name="adj1" fmla="val 83736"/>
              <a:gd name="adj2" fmla="val 66018"/>
              <a:gd name="adj3" fmla="val 16667"/>
            </a:avLst>
          </a:prstGeom>
          <a:solidFill>
            <a:srgbClr val="B4C7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ＭＳ Ｐゴシック" panose="020B0600070205080204" pitchFamily="50" charset="-128"/>
                <a:ea typeface="ＭＳ Ｐゴシック" panose="020B0600070205080204" pitchFamily="50" charset="-128"/>
              </a:rPr>
              <a:t>高度先進システム</a:t>
            </a:r>
            <a:endParaRPr kumimoji="1" lang="en-US" altLang="ja-JP" sz="1600" dirty="0">
              <a:solidFill>
                <a:schemeClr val="tx1"/>
              </a:solidFill>
              <a:latin typeface="ＭＳ Ｐゴシック" panose="020B0600070205080204" pitchFamily="50" charset="-128"/>
              <a:ea typeface="ＭＳ Ｐゴシック" panose="020B0600070205080204" pitchFamily="50" charset="-128"/>
            </a:endParaRPr>
          </a:p>
          <a:p>
            <a:pPr algn="ctr"/>
            <a:r>
              <a:rPr lang="ja-JP" altLang="en-US" sz="1600" dirty="0">
                <a:solidFill>
                  <a:schemeClr val="tx1"/>
                </a:solidFill>
                <a:latin typeface="ＭＳ Ｐゴシック" panose="020B0600070205080204" pitchFamily="50" charset="-128"/>
                <a:ea typeface="ＭＳ Ｐゴシック" panose="020B0600070205080204" pitchFamily="50" charset="-128"/>
              </a:rPr>
              <a:t>例）</a:t>
            </a:r>
            <a:r>
              <a:rPr kumimoji="1" lang="ja-JP" altLang="en-US" sz="1600" dirty="0">
                <a:solidFill>
                  <a:schemeClr val="tx1"/>
                </a:solidFill>
                <a:latin typeface="ＭＳ Ｐゴシック" panose="020B0600070205080204" pitchFamily="50" charset="-128"/>
                <a:ea typeface="ＭＳ Ｐゴシック" panose="020B0600070205080204" pitchFamily="50" charset="-128"/>
              </a:rPr>
              <a:t>航空・</a:t>
            </a:r>
            <a:r>
              <a:rPr lang="ja-JP" altLang="en-US" sz="1600" dirty="0">
                <a:solidFill>
                  <a:schemeClr val="tx1"/>
                </a:solidFill>
                <a:latin typeface="ＭＳ Ｐゴシック" panose="020B0600070205080204" pitchFamily="50" charset="-128"/>
                <a:ea typeface="ＭＳ Ｐゴシック" panose="020B0600070205080204" pitchFamily="50" charset="-128"/>
              </a:rPr>
              <a:t>宇宙</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9" name="吹き出し: 角を丸めた四角形 18">
            <a:extLst>
              <a:ext uri="{FF2B5EF4-FFF2-40B4-BE49-F238E27FC236}">
                <a16:creationId xmlns:a16="http://schemas.microsoft.com/office/drawing/2014/main" id="{CC45D579-25A1-4A75-8C64-871DF5019DC9}"/>
              </a:ext>
            </a:extLst>
          </p:cNvPr>
          <p:cNvSpPr/>
          <p:nvPr/>
        </p:nvSpPr>
        <p:spPr>
          <a:xfrm>
            <a:off x="777480" y="4000634"/>
            <a:ext cx="2047549" cy="871860"/>
          </a:xfrm>
          <a:prstGeom prst="wedgeRoundRectCallout">
            <a:avLst>
              <a:gd name="adj1" fmla="val 77520"/>
              <a:gd name="adj2" fmla="val 30964"/>
              <a:gd name="adj3" fmla="val 16667"/>
            </a:avLst>
          </a:prstGeom>
          <a:solidFill>
            <a:srgbClr val="B4C7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ＭＳ Ｐゴシック" panose="020B0600070205080204" pitchFamily="50" charset="-128"/>
                <a:ea typeface="ＭＳ Ｐゴシック" panose="020B0600070205080204" pitchFamily="50" charset="-128"/>
              </a:rPr>
              <a:t>つながるシステム</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a:p>
            <a:pPr algn="ctr"/>
            <a:r>
              <a:rPr lang="ja-JP" altLang="en-US" sz="1600" dirty="0">
                <a:solidFill>
                  <a:schemeClr val="tx1"/>
                </a:solidFill>
                <a:latin typeface="ＭＳ Ｐゴシック" panose="020B0600070205080204" pitchFamily="50" charset="-128"/>
                <a:ea typeface="ＭＳ Ｐゴシック" panose="020B0600070205080204" pitchFamily="50" charset="-128"/>
              </a:rPr>
              <a:t>例）</a:t>
            </a:r>
            <a:r>
              <a:rPr lang="en-US" altLang="ja-JP" sz="1600" dirty="0">
                <a:solidFill>
                  <a:schemeClr val="tx1"/>
                </a:solidFill>
                <a:latin typeface="ＭＳ Ｐゴシック" panose="020B0600070205080204" pitchFamily="50" charset="-128"/>
                <a:ea typeface="ＭＳ Ｐゴシック" panose="020B0600070205080204" pitchFamily="50" charset="-128"/>
              </a:rPr>
              <a:t>IoT</a:t>
            </a:r>
            <a:r>
              <a:rPr lang="ja-JP" altLang="en-US" sz="1600" dirty="0">
                <a:solidFill>
                  <a:schemeClr val="tx1"/>
                </a:solidFill>
                <a:latin typeface="ＭＳ Ｐゴシック" panose="020B0600070205080204" pitchFamily="50" charset="-128"/>
                <a:ea typeface="ＭＳ Ｐゴシック" panose="020B0600070205080204" pitchFamily="50" charset="-128"/>
              </a:rPr>
              <a:t>システム等</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0" name="吹き出し: 角を丸めた四角形 19">
            <a:extLst>
              <a:ext uri="{FF2B5EF4-FFF2-40B4-BE49-F238E27FC236}">
                <a16:creationId xmlns:a16="http://schemas.microsoft.com/office/drawing/2014/main" id="{67B5AA3E-C00E-4568-9D58-06C1385AE5FD}"/>
              </a:ext>
            </a:extLst>
          </p:cNvPr>
          <p:cNvSpPr/>
          <p:nvPr/>
        </p:nvSpPr>
        <p:spPr>
          <a:xfrm>
            <a:off x="344557" y="5264483"/>
            <a:ext cx="2146852" cy="709228"/>
          </a:xfrm>
          <a:prstGeom prst="wedgeRoundRectCallout">
            <a:avLst>
              <a:gd name="adj1" fmla="val 72537"/>
              <a:gd name="adj2" fmla="val 26550"/>
              <a:gd name="adj3" fmla="val 16667"/>
            </a:avLst>
          </a:prstGeom>
          <a:solidFill>
            <a:srgbClr val="B4C7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ＭＳ Ｐゴシック" panose="020B0600070205080204" pitchFamily="50" charset="-128"/>
                <a:ea typeface="ＭＳ Ｐゴシック" panose="020B0600070205080204" pitchFamily="50" charset="-128"/>
              </a:rPr>
              <a:t>単独・単純システム</a:t>
            </a:r>
            <a:endParaRPr kumimoji="1" lang="en-US" altLang="ja-JP" sz="16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1600" dirty="0">
                <a:solidFill>
                  <a:schemeClr val="tx1"/>
                </a:solidFill>
                <a:latin typeface="ＭＳ Ｐゴシック" panose="020B0600070205080204" pitchFamily="50" charset="-128"/>
                <a:ea typeface="ＭＳ Ｐゴシック" panose="020B0600070205080204" pitchFamily="50" charset="-128"/>
              </a:rPr>
              <a:t>例）スタンドアロン</a:t>
            </a:r>
            <a:endParaRPr lang="en-US" altLang="ja-JP"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28D47DBF-6B02-4841-A7B3-793D92EAEC31}"/>
              </a:ext>
            </a:extLst>
          </p:cNvPr>
          <p:cNvSpPr txBox="1"/>
          <p:nvPr/>
        </p:nvSpPr>
        <p:spPr>
          <a:xfrm>
            <a:off x="5464838" y="3277896"/>
            <a:ext cx="2642347" cy="646331"/>
          </a:xfrm>
          <a:prstGeom prst="rect">
            <a:avLst/>
          </a:prstGeom>
          <a:noFill/>
          <a:ln>
            <a:solidFill>
              <a:schemeClr val="tx1"/>
            </a:solidFill>
          </a:ln>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情報やノウハウの入手先として参考に</a:t>
            </a:r>
          </a:p>
        </p:txBody>
      </p:sp>
      <p:sp>
        <p:nvSpPr>
          <p:cNvPr id="22" name="テキスト ボックス 21">
            <a:extLst>
              <a:ext uri="{FF2B5EF4-FFF2-40B4-BE49-F238E27FC236}">
                <a16:creationId xmlns:a16="http://schemas.microsoft.com/office/drawing/2014/main" id="{61084CB6-7618-4745-8B34-B146FF6807B8}"/>
              </a:ext>
            </a:extLst>
          </p:cNvPr>
          <p:cNvSpPr txBox="1"/>
          <p:nvPr/>
        </p:nvSpPr>
        <p:spPr>
          <a:xfrm>
            <a:off x="6167437" y="4237271"/>
            <a:ext cx="2265364" cy="769831"/>
          </a:xfrm>
          <a:prstGeom prst="rect">
            <a:avLst/>
          </a:prstGeom>
          <a:solidFill>
            <a:srgbClr val="FFFF00"/>
          </a:solidFill>
          <a:ln>
            <a:solidFill>
              <a:schemeClr val="tx1"/>
            </a:solidFill>
          </a:ln>
        </p:spPr>
        <p:txBody>
          <a:bodyPr wrap="square" rtlCol="0" anchor="ctr" anchorCtr="0">
            <a:noAutofit/>
          </a:bodyPr>
          <a:lstStyle/>
          <a:p>
            <a:r>
              <a:rPr lang="ja-JP" altLang="en-US" sz="2000" dirty="0">
                <a:solidFill>
                  <a:srgbClr val="FF0000"/>
                </a:solidFill>
                <a:latin typeface="ＭＳ Ｐゴシック" panose="020B0600070205080204" pitchFamily="50" charset="-128"/>
                <a:ea typeface="ＭＳ Ｐゴシック" panose="020B0600070205080204" pitchFamily="50" charset="-128"/>
              </a:rPr>
              <a:t>メインターゲット</a:t>
            </a:r>
            <a:endParaRPr kumimoji="1" lang="ja-JP" altLang="en-US" sz="2000" dirty="0">
              <a:solidFill>
                <a:srgbClr val="FF0000"/>
              </a:solidFill>
              <a:latin typeface="ＭＳ Ｐゴシック" panose="020B0600070205080204" pitchFamily="50" charset="-128"/>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9804E47E-ABC3-4934-B8BA-A25C964FFD88}"/>
              </a:ext>
            </a:extLst>
          </p:cNvPr>
          <p:cNvSpPr txBox="1"/>
          <p:nvPr/>
        </p:nvSpPr>
        <p:spPr>
          <a:xfrm>
            <a:off x="6643963" y="5443647"/>
            <a:ext cx="2132827" cy="646331"/>
          </a:xfrm>
          <a:prstGeom prst="rect">
            <a:avLst/>
          </a:prstGeom>
          <a:noFill/>
          <a:ln>
            <a:solidFill>
              <a:schemeClr val="tx1"/>
            </a:solidFill>
          </a:ln>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システムズエンジニアリングの対象外</a:t>
            </a:r>
          </a:p>
        </p:txBody>
      </p:sp>
      <p:sp>
        <p:nvSpPr>
          <p:cNvPr id="24" name="矢印: 右 23">
            <a:extLst>
              <a:ext uri="{FF2B5EF4-FFF2-40B4-BE49-F238E27FC236}">
                <a16:creationId xmlns:a16="http://schemas.microsoft.com/office/drawing/2014/main" id="{3EC61309-B658-457C-80BA-380692025F7B}"/>
              </a:ext>
            </a:extLst>
          </p:cNvPr>
          <p:cNvSpPr/>
          <p:nvPr/>
        </p:nvSpPr>
        <p:spPr>
          <a:xfrm>
            <a:off x="4668014" y="3411083"/>
            <a:ext cx="669154" cy="432048"/>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5" name="矢印: 右 24">
            <a:extLst>
              <a:ext uri="{FF2B5EF4-FFF2-40B4-BE49-F238E27FC236}">
                <a16:creationId xmlns:a16="http://schemas.microsoft.com/office/drawing/2014/main" id="{F62E9805-5F7B-4756-8BB7-304DA47AF64D}"/>
              </a:ext>
            </a:extLst>
          </p:cNvPr>
          <p:cNvSpPr/>
          <p:nvPr/>
        </p:nvSpPr>
        <p:spPr>
          <a:xfrm>
            <a:off x="5362281" y="4412209"/>
            <a:ext cx="669154" cy="432048"/>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6" name="矢印: 右 25">
            <a:extLst>
              <a:ext uri="{FF2B5EF4-FFF2-40B4-BE49-F238E27FC236}">
                <a16:creationId xmlns:a16="http://schemas.microsoft.com/office/drawing/2014/main" id="{EAC87492-67AE-411D-959D-441537544193}"/>
              </a:ext>
            </a:extLst>
          </p:cNvPr>
          <p:cNvSpPr/>
          <p:nvPr/>
        </p:nvSpPr>
        <p:spPr>
          <a:xfrm>
            <a:off x="5900921" y="5497649"/>
            <a:ext cx="669154" cy="432048"/>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7" name="四角形: 角を丸くする 26">
            <a:extLst>
              <a:ext uri="{FF2B5EF4-FFF2-40B4-BE49-F238E27FC236}">
                <a16:creationId xmlns:a16="http://schemas.microsoft.com/office/drawing/2014/main" id="{6E50E4E4-D774-4DCB-BC68-FDC288C3B447}"/>
              </a:ext>
            </a:extLst>
          </p:cNvPr>
          <p:cNvSpPr/>
          <p:nvPr/>
        </p:nvSpPr>
        <p:spPr>
          <a:xfrm>
            <a:off x="502787" y="1490230"/>
            <a:ext cx="8310766" cy="1041269"/>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655BC119-6E35-48F3-8107-35F9063C4D0E}"/>
              </a:ext>
            </a:extLst>
          </p:cNvPr>
          <p:cNvSpPr txBox="1"/>
          <p:nvPr/>
        </p:nvSpPr>
        <p:spPr>
          <a:xfrm>
            <a:off x="539551" y="1553651"/>
            <a:ext cx="8237239" cy="1015663"/>
          </a:xfrm>
          <a:prstGeom prst="rect">
            <a:avLst/>
          </a:prstGeom>
          <a:noFill/>
        </p:spPr>
        <p:txBody>
          <a:bodyPr wrap="square" rtlCol="0">
            <a:noAutofit/>
          </a:bodyPr>
          <a:lstStyle/>
          <a:p>
            <a:pPr marL="285750" indent="-285750">
              <a:buFont typeface="Wingdings" panose="05000000000000000000" pitchFamily="2" charset="2"/>
              <a:buChar char="Ø"/>
            </a:pPr>
            <a:r>
              <a:rPr lang="ja-JP" altLang="en-US" sz="2000" dirty="0">
                <a:latin typeface="ＭＳ Ｐゴシック" panose="020B0600070205080204" pitchFamily="50" charset="-128"/>
                <a:ea typeface="ＭＳ Ｐゴシック" panose="020B0600070205080204" pitchFamily="50" charset="-128"/>
              </a:rPr>
              <a:t>航空宇宙分野で確立されたシステムズエンジニアリングを、近年の</a:t>
            </a:r>
            <a:r>
              <a:rPr lang="en-US" altLang="ja-JP" sz="2000" dirty="0">
                <a:latin typeface="ＭＳ Ｐゴシック" panose="020B0600070205080204" pitchFamily="50" charset="-128"/>
                <a:ea typeface="ＭＳ Ｐゴシック" panose="020B0600070205080204" pitchFamily="50" charset="-128"/>
              </a:rPr>
              <a:t>IoT</a:t>
            </a:r>
            <a:r>
              <a:rPr lang="ja-JP" altLang="en-US" sz="2000" dirty="0">
                <a:latin typeface="ＭＳ Ｐゴシック" panose="020B0600070205080204" pitchFamily="50" charset="-128"/>
                <a:ea typeface="ＭＳ Ｐゴシック" panose="020B0600070205080204" pitchFamily="50" charset="-128"/>
              </a:rPr>
              <a:t>システムの様に、つながって多様化する一般的システムや製品の開発に適用し、開発力の底上げに寄与する</a:t>
            </a:r>
            <a:endParaRPr lang="en-US" altLang="ja-JP" sz="2000" dirty="0">
              <a:latin typeface="ＭＳ Ｐゴシック" panose="020B0600070205080204" pitchFamily="50" charset="-128"/>
              <a:ea typeface="ＭＳ Ｐゴシック" panose="020B0600070205080204" pitchFamily="50" charset="-128"/>
            </a:endParaRPr>
          </a:p>
        </p:txBody>
      </p:sp>
      <p:sp>
        <p:nvSpPr>
          <p:cNvPr id="3" name="フッター プレースホルダー 2">
            <a:extLst>
              <a:ext uri="{FF2B5EF4-FFF2-40B4-BE49-F238E27FC236}">
                <a16:creationId xmlns:a16="http://schemas.microsoft.com/office/drawing/2014/main" id="{0C4315A3-4A6E-4D0F-BACD-E9C8C4EE650E}"/>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Tree>
    <p:extLst>
      <p:ext uri="{BB962C8B-B14F-4D97-AF65-F5344CB8AC3E}">
        <p14:creationId xmlns:p14="http://schemas.microsoft.com/office/powerpoint/2010/main" val="1309678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3338" y="380595"/>
            <a:ext cx="8072524" cy="579622"/>
          </a:xfrm>
        </p:spPr>
        <p:txBody>
          <a:bodyPr/>
          <a:lstStyle/>
          <a:p>
            <a:r>
              <a:rPr kumimoji="1" lang="ja-JP" altLang="en-US" sz="2800" kern="1200" dirty="0">
                <a:solidFill>
                  <a:schemeClr val="tx1"/>
                </a:solidFill>
                <a:latin typeface="ＭＳ Ｐゴシック" panose="020B0600070205080204" pitchFamily="50" charset="-128"/>
                <a:ea typeface="ＭＳ Ｐゴシック" panose="020B0600070205080204" pitchFamily="50" charset="-128"/>
              </a:rPr>
              <a:t>システムを俯瞰するアプローチと</a:t>
            </a:r>
            <a:r>
              <a:rPr kumimoji="1" lang="en-US" altLang="ja-JP" sz="2800" kern="1200" dirty="0" err="1">
                <a:solidFill>
                  <a:schemeClr val="tx1"/>
                </a:solidFill>
                <a:latin typeface="ＭＳ Ｐゴシック" panose="020B0600070205080204" pitchFamily="50" charset="-128"/>
                <a:ea typeface="ＭＳ Ｐゴシック" panose="020B0600070205080204" pitchFamily="50" charset="-128"/>
              </a:rPr>
              <a:t>SysE</a:t>
            </a:r>
            <a:endParaRPr kumimoji="1" lang="ja-JP" altLang="en-US"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pPr>
              <a:defRPr/>
            </a:pPr>
            <a:fld id="{85A425E9-3B03-4C53-BC71-309F440EE1F6}" type="slidenum">
              <a:rPr lang="en-US" altLang="ja-JP" smtClean="0">
                <a:latin typeface="ＭＳ Ｐゴシック" panose="020B0600070205080204" pitchFamily="50" charset="-128"/>
                <a:ea typeface="ＭＳ Ｐゴシック" panose="020B0600070205080204" pitchFamily="50" charset="-128"/>
              </a:rPr>
              <a:pPr>
                <a:defRPr/>
              </a:pPr>
              <a:t>9</a:t>
            </a:fld>
            <a:endParaRPr lang="en-US" altLang="ja-JP" dirty="0">
              <a:latin typeface="ＭＳ Ｐゴシック" panose="020B0600070205080204" pitchFamily="50" charset="-128"/>
              <a:ea typeface="ＭＳ Ｐゴシック" panose="020B0600070205080204" pitchFamily="50" charset="-128"/>
            </a:endParaRPr>
          </a:p>
        </p:txBody>
      </p:sp>
      <p:sp>
        <p:nvSpPr>
          <p:cNvPr id="4" name="楕円 3">
            <a:extLst>
              <a:ext uri="{FF2B5EF4-FFF2-40B4-BE49-F238E27FC236}">
                <a16:creationId xmlns:a16="http://schemas.microsoft.com/office/drawing/2014/main" id="{9AC8E166-32AD-4CBC-A73B-356A94514785}"/>
              </a:ext>
            </a:extLst>
          </p:cNvPr>
          <p:cNvSpPr/>
          <p:nvPr/>
        </p:nvSpPr>
        <p:spPr>
          <a:xfrm>
            <a:off x="1638300" y="1514946"/>
            <a:ext cx="5562600" cy="4432300"/>
          </a:xfrm>
          <a:prstGeom prst="ellipse">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8" name="楕円 7">
            <a:extLst>
              <a:ext uri="{FF2B5EF4-FFF2-40B4-BE49-F238E27FC236}">
                <a16:creationId xmlns:a16="http://schemas.microsoft.com/office/drawing/2014/main" id="{8027B3FC-4227-420E-AEF2-584C519C5C2A}"/>
              </a:ext>
            </a:extLst>
          </p:cNvPr>
          <p:cNvSpPr/>
          <p:nvPr/>
        </p:nvSpPr>
        <p:spPr>
          <a:xfrm>
            <a:off x="3078479" y="2279018"/>
            <a:ext cx="3931921" cy="2984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rgbClr val="3333FF"/>
                </a:solidFill>
                <a:latin typeface="ＭＳ Ｐゴシック" panose="020B0600070205080204" pitchFamily="50" charset="-128"/>
                <a:ea typeface="ＭＳ Ｐゴシック" panose="020B0600070205080204" pitchFamily="50" charset="-128"/>
              </a:rPr>
              <a:t>システムズエンジニアリング</a:t>
            </a:r>
            <a:r>
              <a:rPr kumimoji="1" lang="en-US" altLang="ja-JP" sz="2400" dirty="0">
                <a:solidFill>
                  <a:srgbClr val="3333FF"/>
                </a:solidFill>
                <a:latin typeface="ＭＳ Ｐゴシック" panose="020B0600070205080204" pitchFamily="50" charset="-128"/>
                <a:ea typeface="ＭＳ Ｐゴシック" panose="020B0600070205080204" pitchFamily="50" charset="-128"/>
              </a:rPr>
              <a:t>(</a:t>
            </a:r>
            <a:r>
              <a:rPr kumimoji="1" lang="en-US" altLang="ja-JP" sz="2400" dirty="0" err="1">
                <a:solidFill>
                  <a:srgbClr val="3333FF"/>
                </a:solidFill>
                <a:latin typeface="ＭＳ Ｐゴシック" panose="020B0600070205080204" pitchFamily="50" charset="-128"/>
                <a:ea typeface="ＭＳ Ｐゴシック" panose="020B0600070205080204" pitchFamily="50" charset="-128"/>
              </a:rPr>
              <a:t>SysE</a:t>
            </a:r>
            <a:r>
              <a:rPr kumimoji="1" lang="en-US" altLang="ja-JP" sz="2400" dirty="0">
                <a:solidFill>
                  <a:srgbClr val="3333FF"/>
                </a:solidFill>
                <a:latin typeface="ＭＳ Ｐゴシック" panose="020B0600070205080204" pitchFamily="50" charset="-128"/>
                <a:ea typeface="ＭＳ Ｐゴシック" panose="020B0600070205080204" pitchFamily="50" charset="-128"/>
              </a:rPr>
              <a:t>)</a:t>
            </a:r>
          </a:p>
          <a:p>
            <a:pPr algn="ctr"/>
            <a:r>
              <a:rPr lang="ja-JP" altLang="en-US" sz="2400" dirty="0">
                <a:solidFill>
                  <a:schemeClr val="tx1"/>
                </a:solidFill>
                <a:latin typeface="ＭＳ Ｐゴシック" panose="020B0600070205080204" pitchFamily="50" charset="-128"/>
                <a:ea typeface="ＭＳ Ｐゴシック" panose="020B0600070205080204" pitchFamily="50" charset="-128"/>
              </a:rPr>
              <a:t>（アプローチや考え方、およびプロセス）</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E8C90E81-3629-4549-932F-34EEF1CB8927}"/>
              </a:ext>
            </a:extLst>
          </p:cNvPr>
          <p:cNvSpPr txBox="1"/>
          <p:nvPr/>
        </p:nvSpPr>
        <p:spPr>
          <a:xfrm>
            <a:off x="792338" y="1340792"/>
            <a:ext cx="4147289" cy="461665"/>
          </a:xfrm>
          <a:prstGeom prst="rect">
            <a:avLst/>
          </a:prstGeom>
          <a:noFill/>
        </p:spPr>
        <p:txBody>
          <a:bodyPr wrap="none" rtlCol="0">
            <a:spAutoFit/>
          </a:bodyPr>
          <a:lstStyle/>
          <a:p>
            <a:r>
              <a:rPr kumimoji="1" lang="ja-JP" altLang="en-US" sz="2400" dirty="0">
                <a:solidFill>
                  <a:srgbClr val="FF0000"/>
                </a:solidFill>
                <a:latin typeface="ＭＳ Ｐゴシック" panose="020B0600070205080204" pitchFamily="50" charset="-128"/>
                <a:ea typeface="ＭＳ Ｐゴシック" panose="020B0600070205080204" pitchFamily="50" charset="-128"/>
              </a:rPr>
              <a:t>システムを俯瞰するアプローチ</a:t>
            </a:r>
          </a:p>
        </p:txBody>
      </p:sp>
      <p:sp>
        <p:nvSpPr>
          <p:cNvPr id="13" name="吹き出し: 四角形 12">
            <a:extLst>
              <a:ext uri="{FF2B5EF4-FFF2-40B4-BE49-F238E27FC236}">
                <a16:creationId xmlns:a16="http://schemas.microsoft.com/office/drawing/2014/main" id="{FC64A605-33BC-4F43-93A4-A6BA34183424}"/>
              </a:ext>
            </a:extLst>
          </p:cNvPr>
          <p:cNvSpPr/>
          <p:nvPr/>
        </p:nvSpPr>
        <p:spPr>
          <a:xfrm>
            <a:off x="5906531" y="1382180"/>
            <a:ext cx="1990379" cy="514231"/>
          </a:xfrm>
          <a:prstGeom prst="wedgeRectCallout">
            <a:avLst>
              <a:gd name="adj1" fmla="val -119734"/>
              <a:gd name="adj2" fmla="val 75480"/>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デザイン思考</a:t>
            </a:r>
          </a:p>
        </p:txBody>
      </p:sp>
      <p:sp>
        <p:nvSpPr>
          <p:cNvPr id="15" name="吹き出し: 四角形 14">
            <a:extLst>
              <a:ext uri="{FF2B5EF4-FFF2-40B4-BE49-F238E27FC236}">
                <a16:creationId xmlns:a16="http://schemas.microsoft.com/office/drawing/2014/main" id="{B5ED0368-7E2C-4D1F-A0E8-357305DC4370}"/>
              </a:ext>
            </a:extLst>
          </p:cNvPr>
          <p:cNvSpPr/>
          <p:nvPr/>
        </p:nvSpPr>
        <p:spPr>
          <a:xfrm>
            <a:off x="5710410" y="5779195"/>
            <a:ext cx="2599979" cy="684409"/>
          </a:xfrm>
          <a:prstGeom prst="wedgeRectCallout">
            <a:avLst>
              <a:gd name="adj1" fmla="val -94213"/>
              <a:gd name="adj2" fmla="val -955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ツールや手法</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pPr algn="ctr"/>
            <a:r>
              <a:rPr lang="ja-JP" altLang="en-US" sz="2400" dirty="0">
                <a:solidFill>
                  <a:schemeClr val="tx1"/>
                </a:solidFill>
                <a:latin typeface="ＭＳ Ｐゴシック" panose="020B0600070205080204" pitchFamily="50" charset="-128"/>
                <a:ea typeface="ＭＳ Ｐゴシック" panose="020B0600070205080204" pitchFamily="50" charset="-128"/>
              </a:rPr>
              <a:t>例：</a:t>
            </a:r>
            <a:r>
              <a:rPr lang="en-US" altLang="ja-JP" sz="2400" dirty="0">
                <a:solidFill>
                  <a:schemeClr val="tx1"/>
                </a:solidFill>
                <a:latin typeface="ＭＳ Ｐゴシック" panose="020B0600070205080204" pitchFamily="50" charset="-128"/>
                <a:ea typeface="ＭＳ Ｐゴシック" panose="020B0600070205080204" pitchFamily="50" charset="-128"/>
              </a:rPr>
              <a:t>STAMP</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6" name="吹き出し: 四角形 15">
            <a:extLst>
              <a:ext uri="{FF2B5EF4-FFF2-40B4-BE49-F238E27FC236}">
                <a16:creationId xmlns:a16="http://schemas.microsoft.com/office/drawing/2014/main" id="{388CBA44-183C-48E0-A19A-18A18EE6381D}"/>
              </a:ext>
            </a:extLst>
          </p:cNvPr>
          <p:cNvSpPr/>
          <p:nvPr/>
        </p:nvSpPr>
        <p:spPr>
          <a:xfrm>
            <a:off x="792338" y="5774516"/>
            <a:ext cx="2383251" cy="758864"/>
          </a:xfrm>
          <a:prstGeom prst="wedgeRectCallout">
            <a:avLst>
              <a:gd name="adj1" fmla="val 41446"/>
              <a:gd name="adj2" fmla="val -122242"/>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ＭＳ Ｐゴシック" panose="020B0600070205080204" pitchFamily="50" charset="-128"/>
                <a:ea typeface="ＭＳ Ｐゴシック" panose="020B0600070205080204" pitchFamily="50" charset="-128"/>
              </a:rPr>
              <a:t>品質要素の</a:t>
            </a:r>
            <a:endParaRPr lang="en-US" altLang="ja-JP" sz="24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定義や</a:t>
            </a:r>
            <a:r>
              <a:rPr lang="ja-JP" altLang="en-US" sz="2400" dirty="0">
                <a:solidFill>
                  <a:schemeClr val="tx1"/>
                </a:solidFill>
                <a:latin typeface="ＭＳ Ｐゴシック" panose="020B0600070205080204" pitchFamily="50" charset="-128"/>
                <a:ea typeface="ＭＳ Ｐゴシック" panose="020B0600070205080204" pitchFamily="50" charset="-128"/>
              </a:rPr>
              <a:t>改善方法</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楕円 4">
            <a:extLst>
              <a:ext uri="{FF2B5EF4-FFF2-40B4-BE49-F238E27FC236}">
                <a16:creationId xmlns:a16="http://schemas.microsoft.com/office/drawing/2014/main" id="{D634E9E5-76ED-4632-983A-60C1518381A9}"/>
              </a:ext>
            </a:extLst>
          </p:cNvPr>
          <p:cNvSpPr/>
          <p:nvPr/>
        </p:nvSpPr>
        <p:spPr>
          <a:xfrm>
            <a:off x="1897048" y="3064370"/>
            <a:ext cx="1806270" cy="1286597"/>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吹き出し: 四角形 10">
            <a:extLst>
              <a:ext uri="{FF2B5EF4-FFF2-40B4-BE49-F238E27FC236}">
                <a16:creationId xmlns:a16="http://schemas.microsoft.com/office/drawing/2014/main" id="{1FF40F84-ACFA-4E19-A63C-399A655D8A99}"/>
              </a:ext>
            </a:extLst>
          </p:cNvPr>
          <p:cNvSpPr/>
          <p:nvPr/>
        </p:nvSpPr>
        <p:spPr>
          <a:xfrm>
            <a:off x="482731" y="2279018"/>
            <a:ext cx="2383251" cy="758864"/>
          </a:xfrm>
          <a:prstGeom prst="wedgeRectCallout">
            <a:avLst>
              <a:gd name="adj1" fmla="val 47562"/>
              <a:gd name="adj2" fmla="val 117004"/>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ＭＳ Ｐゴシック" panose="020B0600070205080204" pitchFamily="50" charset="-128"/>
                <a:ea typeface="ＭＳ Ｐゴシック" panose="020B0600070205080204" pitchFamily="50" charset="-128"/>
              </a:rPr>
              <a:t>具体的な取組み方法やアクション</a:t>
            </a:r>
            <a:endParaRPr lang="en-US" altLang="ja-JP"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フッター プレースホルダー 5">
            <a:extLst>
              <a:ext uri="{FF2B5EF4-FFF2-40B4-BE49-F238E27FC236}">
                <a16:creationId xmlns:a16="http://schemas.microsoft.com/office/drawing/2014/main" id="{D8C19300-56C4-4CFE-95BD-26A3FDF90A3D}"/>
              </a:ext>
            </a:extLst>
          </p:cNvPr>
          <p:cNvSpPr>
            <a:spLocks noGrp="1"/>
          </p:cNvSpPr>
          <p:nvPr>
            <p:ph type="ftr" sz="quarter" idx="11"/>
          </p:nvPr>
        </p:nvSpPr>
        <p:spPr/>
        <p:txBody>
          <a:bodyPr/>
          <a:lstStyle/>
          <a:p>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2020 </a:t>
            </a:r>
            <a:r>
              <a:rPr kumimoji="1" lang="ja-JP" altLang="en-US" dirty="0">
                <a:latin typeface="ＭＳ Ｐゴシック" panose="020B0600070205080204" pitchFamily="50" charset="-128"/>
                <a:ea typeface="ＭＳ Ｐゴシック" panose="020B0600070205080204" pitchFamily="50" charset="-128"/>
              </a:rPr>
              <a:t>ＩＰＡ</a:t>
            </a:r>
          </a:p>
        </p:txBody>
      </p:sp>
    </p:spTree>
    <p:extLst>
      <p:ext uri="{BB962C8B-B14F-4D97-AF65-F5344CB8AC3E}">
        <p14:creationId xmlns:p14="http://schemas.microsoft.com/office/powerpoint/2010/main" val="2072505654"/>
      </p:ext>
    </p:extLst>
  </p:cSld>
  <p:clrMapOvr>
    <a:masterClrMapping/>
  </p:clrMapOvr>
</p:sld>
</file>

<file path=ppt/theme/theme1.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40000"/>
            <a:lumOff val="60000"/>
          </a:schemeClr>
        </a:solidFill>
      </a:spPr>
      <a:bodyPr rtlCol="0" anchor="ctr"/>
      <a:lstStyle>
        <a:defPPr algn="ctr">
          <a:defRPr kumimoji="1" sz="1600" dirty="0">
            <a:solidFill>
              <a:schemeClr val="tx1"/>
            </a:solidFill>
            <a:latin typeface="+mn-ea"/>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PAテンプレートデザイン.potx" id="{246C8F3D-ACAC-40D4-9CF6-A3E2241F85FB}" vid="{16E8828E-E965-4576-87F9-11050EFB2AF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2831</Words>
  <Application>Microsoft Office PowerPoint</Application>
  <PresentationFormat>画面に合わせる (4:3)</PresentationFormat>
  <Paragraphs>711</Paragraphs>
  <Slides>37</Slides>
  <Notes>37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37</vt:i4>
      </vt:variant>
    </vt:vector>
  </HeadingPairs>
  <TitlesOfParts>
    <vt:vector size="46" baseType="lpstr">
      <vt:lpstr>HGPｺﾞｼｯｸE</vt:lpstr>
      <vt:lpstr>HGSｺﾞｼｯｸE</vt:lpstr>
      <vt:lpstr>IPA Pゴシック</vt:lpstr>
      <vt:lpstr>ＭＳ Ｐゴシック</vt:lpstr>
      <vt:lpstr>メイリオ</vt:lpstr>
      <vt:lpstr>游ゴシック</vt:lpstr>
      <vt:lpstr>Arial</vt:lpstr>
      <vt:lpstr>Wingdings</vt:lpstr>
      <vt:lpstr>IPA2004</vt:lpstr>
      <vt:lpstr>システムズエンジニアリング概説</vt:lpstr>
      <vt:lpstr>ＩｏＴ時代のシステムの課題</vt:lpstr>
      <vt:lpstr>ＩｏＴ時代のシステムの課題</vt:lpstr>
      <vt:lpstr>PowerPoint プレゼンテーション</vt:lpstr>
      <vt:lpstr>考慮の対象</vt:lpstr>
      <vt:lpstr>システムズエンジニアリングとは？</vt:lpstr>
      <vt:lpstr>システムズエンジニアリング（SysE） はどのような場合に役立つのか？</vt:lpstr>
      <vt:lpstr>システムズエンジニアリングの展開ターゲット</vt:lpstr>
      <vt:lpstr>システムを俯瞰するアプローチとSysE</vt:lpstr>
      <vt:lpstr>システムズエンジニアリングの思考過程</vt:lpstr>
      <vt:lpstr>システムズエンジニアリングの４つのポイント</vt:lpstr>
      <vt:lpstr>４つのポイントの実践に向けて （１）－１　目的指向を実践するには</vt:lpstr>
      <vt:lpstr>システムズエンジニアリングの事例</vt:lpstr>
      <vt:lpstr>【全体俯瞰に向けた俯瞰軸】</vt:lpstr>
      <vt:lpstr>空間軸や意味軸を考えるには</vt:lpstr>
      <vt:lpstr>例えば、つながる物に変化が生じたら</vt:lpstr>
      <vt:lpstr>４つのポイントの実践に向けて （２）多様な専門分野の統合のためには</vt:lpstr>
      <vt:lpstr>４つのポイントの実践に向けて （３）抽象化・モデル化の実践に向けて</vt:lpstr>
      <vt:lpstr>４つのポイントの実践に向けて （４）反復による発見と進化をもたらすには</vt:lpstr>
      <vt:lpstr>PowerPoint プレゼンテーション</vt:lpstr>
      <vt:lpstr>テクニカルプロセス概説 ６．４．１　ビジネス又はミッション分析</vt:lpstr>
      <vt:lpstr>PowerPoint プレゼンテーション</vt:lpstr>
      <vt:lpstr>PowerPoint プレゼンテーション</vt:lpstr>
      <vt:lpstr>テクニカルプロセス概説 ６．４．２　利害関係者ニーズ及び利害関係者要求事項定義</vt:lpstr>
      <vt:lpstr>テクニカルプロセス概説 ６．４．２　利害関係者ニーズ及び利害関係者要求事項定義</vt:lpstr>
      <vt:lpstr>テクニカルプロセス概説 ６．４．３　システム要求事項定義</vt:lpstr>
      <vt:lpstr>テクニカルプロセス概説 ６．４．３　システム要求事項定義</vt:lpstr>
      <vt:lpstr>PowerPoint プレゼンテーション</vt:lpstr>
      <vt:lpstr>テクニカルプロセス概説 ６．４．４　アーキテクチャ定義</vt:lpstr>
      <vt:lpstr>PowerPoint プレゼンテーション</vt:lpstr>
      <vt:lpstr>テクニカルプロセス概説 ６．４．６　システム分析</vt:lpstr>
      <vt:lpstr>テクニカルプロセス概説 ６．４．６　システム分析</vt:lpstr>
      <vt:lpstr>例）大まかな信頼性条件</vt:lpstr>
      <vt:lpstr>テクニカルプロセス概説 ６．４．１１　妥当性確認</vt:lpstr>
      <vt:lpstr>テクニカルプロセス概説 ６．４．１１　妥当性確認</vt:lpstr>
      <vt:lpstr>ポイント×プロセス対応表</vt:lpstr>
      <vt:lpstr>システムズエンジニアリングに関する参考資料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2019-03-12T04:32:27Z</dcterms:created>
  <dcterms:modified xsi:type="dcterms:W3CDTF">2020-03-04T01:46:26Z</dcterms:modified>
</cp:coreProperties>
</file>