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2" r:id="rId1"/>
  </p:sldMasterIdLst>
  <p:notesMasterIdLst>
    <p:notesMasterId r:id="rId10"/>
  </p:notesMasterIdLst>
  <p:handoutMasterIdLst>
    <p:handoutMasterId r:id="rId11"/>
  </p:handoutMasterIdLst>
  <p:sldIdLst>
    <p:sldId id="913" r:id="rId2"/>
    <p:sldId id="578" r:id="rId3"/>
    <p:sldId id="587" r:id="rId4"/>
    <p:sldId id="588" r:id="rId5"/>
    <p:sldId id="589" r:id="rId6"/>
    <p:sldId id="590" r:id="rId7"/>
    <p:sldId id="591" r:id="rId8"/>
    <p:sldId id="586" r:id="rId9"/>
  </p:sldIdLst>
  <p:sldSz cx="9144000" cy="6858000" type="screen4x3"/>
  <p:notesSz cx="6735763" cy="9866313"/>
  <p:defaultTextStyle>
    <a:defPPr>
      <a:defRPr lang="ja-JP"/>
    </a:defPPr>
    <a:lvl1pPr algn="l" rtl="0" eaLnBrk="0" fontAlgn="base" hangingPunct="0">
      <a:spcBef>
        <a:spcPct val="0"/>
      </a:spcBef>
      <a:spcAft>
        <a:spcPct val="0"/>
      </a:spcAft>
      <a:defRPr kumimoji="1" sz="2400" b="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sz="2400" b="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sz="2400" b="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sz="2400" b="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sz="2400" b="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sz="2400" b="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sz="2400" b="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sz="2400" b="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sz="2400" b="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6600FF"/>
    <a:srgbClr val="3333CC"/>
    <a:srgbClr val="9999FF"/>
    <a:srgbClr val="000000"/>
    <a:srgbClr val="00FFFF"/>
    <a:srgbClr val="CCCCFF"/>
    <a:srgbClr val="FF99FF"/>
    <a:srgbClr val="FF33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中間スタイル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5878" autoAdjust="0"/>
  </p:normalViewPr>
  <p:slideViewPr>
    <p:cSldViewPr>
      <p:cViewPr varScale="1">
        <p:scale>
          <a:sx n="83" d="100"/>
          <a:sy n="83" d="100"/>
        </p:scale>
        <p:origin x="2322"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26" name="Rectangle 2"/>
          <p:cNvSpPr>
            <a:spLocks noGrp="1" noChangeArrowheads="1"/>
          </p:cNvSpPr>
          <p:nvPr>
            <p:ph type="hdr" sz="quarter"/>
          </p:nvPr>
        </p:nvSpPr>
        <p:spPr bwMode="auto">
          <a:xfrm>
            <a:off x="0" y="0"/>
            <a:ext cx="2918109" cy="494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860" tIns="47430" rIns="94860" bIns="47430" numCol="1" anchor="t" anchorCtr="0" compatLnSpc="1">
            <a:prstTxWarp prst="textNoShape">
              <a:avLst/>
            </a:prstTxWarp>
          </a:bodyPr>
          <a:lstStyle>
            <a:lvl1pPr algn="l" defTabSz="949012" eaLnBrk="1" hangingPunct="1">
              <a:defRPr sz="1300" b="0"/>
            </a:lvl1pPr>
          </a:lstStyle>
          <a:p>
            <a:pPr>
              <a:defRPr/>
            </a:pPr>
            <a:endParaRPr lang="en-US" altLang="ja-JP"/>
          </a:p>
        </p:txBody>
      </p:sp>
      <p:sp>
        <p:nvSpPr>
          <p:cNvPr id="103427" name="Rectangle 3"/>
          <p:cNvSpPr>
            <a:spLocks noGrp="1" noChangeArrowheads="1"/>
          </p:cNvSpPr>
          <p:nvPr>
            <p:ph type="dt" sz="quarter" idx="1"/>
          </p:nvPr>
        </p:nvSpPr>
        <p:spPr bwMode="auto">
          <a:xfrm>
            <a:off x="3816109" y="0"/>
            <a:ext cx="2918109" cy="494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860" tIns="47430" rIns="94860" bIns="47430" numCol="1" anchor="t" anchorCtr="0" compatLnSpc="1">
            <a:prstTxWarp prst="textNoShape">
              <a:avLst/>
            </a:prstTxWarp>
          </a:bodyPr>
          <a:lstStyle>
            <a:lvl1pPr algn="r" defTabSz="949012" eaLnBrk="1" hangingPunct="1">
              <a:defRPr sz="1300" b="0"/>
            </a:lvl1pPr>
          </a:lstStyle>
          <a:p>
            <a:pPr>
              <a:defRPr/>
            </a:pPr>
            <a:endParaRPr lang="en-US" altLang="ja-JP"/>
          </a:p>
        </p:txBody>
      </p:sp>
      <p:sp>
        <p:nvSpPr>
          <p:cNvPr id="103428" name="Rectangle 4"/>
          <p:cNvSpPr>
            <a:spLocks noGrp="1" noChangeArrowheads="1"/>
          </p:cNvSpPr>
          <p:nvPr>
            <p:ph type="ftr" sz="quarter" idx="2"/>
          </p:nvPr>
        </p:nvSpPr>
        <p:spPr bwMode="auto">
          <a:xfrm>
            <a:off x="0" y="9370660"/>
            <a:ext cx="2918109" cy="494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860" tIns="47430" rIns="94860" bIns="47430" numCol="1" anchor="b" anchorCtr="0" compatLnSpc="1">
            <a:prstTxWarp prst="textNoShape">
              <a:avLst/>
            </a:prstTxWarp>
          </a:bodyPr>
          <a:lstStyle>
            <a:lvl1pPr algn="l" defTabSz="949012" eaLnBrk="1" hangingPunct="1">
              <a:defRPr sz="1300" b="0"/>
            </a:lvl1pPr>
          </a:lstStyle>
          <a:p>
            <a:pPr>
              <a:defRPr/>
            </a:pPr>
            <a:endParaRPr lang="en-US" altLang="ja-JP"/>
          </a:p>
        </p:txBody>
      </p:sp>
      <p:sp>
        <p:nvSpPr>
          <p:cNvPr id="103429" name="Rectangle 5"/>
          <p:cNvSpPr>
            <a:spLocks noGrp="1" noChangeArrowheads="1"/>
          </p:cNvSpPr>
          <p:nvPr>
            <p:ph type="sldNum" sz="quarter" idx="3"/>
          </p:nvPr>
        </p:nvSpPr>
        <p:spPr bwMode="auto">
          <a:xfrm>
            <a:off x="3816109" y="9370660"/>
            <a:ext cx="2918109" cy="494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860" tIns="47430" rIns="94860" bIns="47430" numCol="1" anchor="b" anchorCtr="0" compatLnSpc="1">
            <a:prstTxWarp prst="textNoShape">
              <a:avLst/>
            </a:prstTxWarp>
          </a:bodyPr>
          <a:lstStyle>
            <a:lvl1pPr algn="r" defTabSz="949012" eaLnBrk="1" hangingPunct="1">
              <a:defRPr sz="1300" b="0"/>
            </a:lvl1pPr>
          </a:lstStyle>
          <a:p>
            <a:pPr>
              <a:defRPr/>
            </a:pPr>
            <a:fld id="{A6201156-5533-4FDB-9C68-156F24BD31CF}" type="slidenum">
              <a:rPr lang="en-US" altLang="ja-JP"/>
              <a:pPr>
                <a:defRPr/>
              </a:pPr>
              <a:t>‹#›</a:t>
            </a:fld>
            <a:endParaRPr lang="en-US" altLang="ja-JP"/>
          </a:p>
        </p:txBody>
      </p:sp>
    </p:spTree>
    <p:extLst>
      <p:ext uri="{BB962C8B-B14F-4D97-AF65-F5344CB8AC3E}">
        <p14:creationId xmlns:p14="http://schemas.microsoft.com/office/powerpoint/2010/main" val="34025577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18109" cy="494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860" tIns="47430" rIns="94860" bIns="47430" numCol="1" anchor="t" anchorCtr="0" compatLnSpc="1">
            <a:prstTxWarp prst="textNoShape">
              <a:avLst/>
            </a:prstTxWarp>
          </a:bodyPr>
          <a:lstStyle>
            <a:lvl1pPr algn="l" defTabSz="949012" eaLnBrk="1" hangingPunct="1">
              <a:defRPr sz="1300" b="0"/>
            </a:lvl1pPr>
          </a:lstStyle>
          <a:p>
            <a:pPr>
              <a:defRPr/>
            </a:pPr>
            <a:endParaRPr lang="en-US" altLang="ja-JP"/>
          </a:p>
        </p:txBody>
      </p:sp>
      <p:sp>
        <p:nvSpPr>
          <p:cNvPr id="59395" name="Rectangle 3"/>
          <p:cNvSpPr>
            <a:spLocks noGrp="1" noChangeArrowheads="1"/>
          </p:cNvSpPr>
          <p:nvPr>
            <p:ph type="dt" idx="1"/>
          </p:nvPr>
        </p:nvSpPr>
        <p:spPr bwMode="auto">
          <a:xfrm>
            <a:off x="3816109" y="0"/>
            <a:ext cx="2918109" cy="494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860" tIns="47430" rIns="94860" bIns="47430" numCol="1" anchor="t" anchorCtr="0" compatLnSpc="1">
            <a:prstTxWarp prst="textNoShape">
              <a:avLst/>
            </a:prstTxWarp>
          </a:bodyPr>
          <a:lstStyle>
            <a:lvl1pPr algn="r" defTabSz="949012" eaLnBrk="1" hangingPunct="1">
              <a:defRPr sz="1300" b="0"/>
            </a:lvl1pPr>
          </a:lstStyle>
          <a:p>
            <a:pPr>
              <a:defRPr/>
            </a:pPr>
            <a:endParaRPr lang="en-US" altLang="ja-JP"/>
          </a:p>
        </p:txBody>
      </p:sp>
      <p:sp>
        <p:nvSpPr>
          <p:cNvPr id="3076" name="Rectangle 4"/>
          <p:cNvSpPr>
            <a:spLocks noGrp="1" noRot="1" noChangeAspect="1" noChangeArrowheads="1" noTextEdit="1"/>
          </p:cNvSpPr>
          <p:nvPr>
            <p:ph type="sldImg" idx="2"/>
          </p:nvPr>
        </p:nvSpPr>
        <p:spPr bwMode="auto">
          <a:xfrm>
            <a:off x="901700" y="739775"/>
            <a:ext cx="4932363" cy="37004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9397" name="Rectangle 5"/>
          <p:cNvSpPr>
            <a:spLocks noGrp="1" noChangeArrowheads="1"/>
          </p:cNvSpPr>
          <p:nvPr>
            <p:ph type="body" sz="quarter" idx="3"/>
          </p:nvPr>
        </p:nvSpPr>
        <p:spPr bwMode="auto">
          <a:xfrm>
            <a:off x="673886" y="4686889"/>
            <a:ext cx="5387992" cy="4439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860" tIns="47430" rIns="94860" bIns="47430"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59398" name="Rectangle 6"/>
          <p:cNvSpPr>
            <a:spLocks noGrp="1" noChangeArrowheads="1"/>
          </p:cNvSpPr>
          <p:nvPr>
            <p:ph type="ftr" sz="quarter" idx="4"/>
          </p:nvPr>
        </p:nvSpPr>
        <p:spPr bwMode="auto">
          <a:xfrm>
            <a:off x="0" y="9370660"/>
            <a:ext cx="2918109" cy="494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860" tIns="47430" rIns="94860" bIns="47430" numCol="1" anchor="b" anchorCtr="0" compatLnSpc="1">
            <a:prstTxWarp prst="textNoShape">
              <a:avLst/>
            </a:prstTxWarp>
          </a:bodyPr>
          <a:lstStyle>
            <a:lvl1pPr algn="l" defTabSz="949012" eaLnBrk="1" hangingPunct="1">
              <a:defRPr sz="1300" b="0"/>
            </a:lvl1pPr>
          </a:lstStyle>
          <a:p>
            <a:pPr>
              <a:defRPr/>
            </a:pPr>
            <a:endParaRPr lang="en-US" altLang="ja-JP"/>
          </a:p>
        </p:txBody>
      </p:sp>
      <p:sp>
        <p:nvSpPr>
          <p:cNvPr id="59399" name="Rectangle 7"/>
          <p:cNvSpPr>
            <a:spLocks noGrp="1" noChangeArrowheads="1"/>
          </p:cNvSpPr>
          <p:nvPr>
            <p:ph type="sldNum" sz="quarter" idx="5"/>
          </p:nvPr>
        </p:nvSpPr>
        <p:spPr bwMode="auto">
          <a:xfrm>
            <a:off x="3816109" y="9370660"/>
            <a:ext cx="2918109" cy="494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860" tIns="47430" rIns="94860" bIns="47430" numCol="1" anchor="b" anchorCtr="0" compatLnSpc="1">
            <a:prstTxWarp prst="textNoShape">
              <a:avLst/>
            </a:prstTxWarp>
          </a:bodyPr>
          <a:lstStyle>
            <a:lvl1pPr algn="r" defTabSz="949012" eaLnBrk="1" hangingPunct="1">
              <a:defRPr sz="1300" b="0"/>
            </a:lvl1pPr>
          </a:lstStyle>
          <a:p>
            <a:pPr>
              <a:defRPr/>
            </a:pPr>
            <a:fld id="{674487B1-D75A-4A63-AAF7-4C40EEBA9B10}" type="slidenum">
              <a:rPr lang="en-US" altLang="ja-JP"/>
              <a:pPr>
                <a:defRPr/>
              </a:pPr>
              <a:t>‹#›</a:t>
            </a:fld>
            <a:endParaRPr lang="en-US" altLang="ja-JP"/>
          </a:p>
        </p:txBody>
      </p:sp>
    </p:spTree>
    <p:extLst>
      <p:ext uri="{BB962C8B-B14F-4D97-AF65-F5344CB8AC3E}">
        <p14:creationId xmlns:p14="http://schemas.microsoft.com/office/powerpoint/2010/main" val="25605944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本資料は印刷物として渡すだけで投影しないため、説明原稿はありません。</a:t>
            </a:r>
            <a:endParaRPr kumimoji="1" lang="en-US" altLang="ja-JP" dirty="0"/>
          </a:p>
          <a:p>
            <a:endParaRPr kumimoji="1" lang="en-US" altLang="ja-JP" dirty="0"/>
          </a:p>
          <a:p>
            <a:r>
              <a:rPr kumimoji="1" lang="ja-JP" altLang="en-US" dirty="0"/>
              <a:t>補足</a:t>
            </a:r>
            <a:endParaRPr kumimoji="1" lang="en-US" altLang="ja-JP" dirty="0"/>
          </a:p>
          <a:p>
            <a:r>
              <a:rPr kumimoji="1" lang="ja-JP" altLang="en-US" dirty="0"/>
              <a:t>本資料は各チームが付帯条件を決めた後に配付します。</a:t>
            </a:r>
            <a:endParaRPr kumimoji="1" lang="en-US" altLang="ja-JP" dirty="0"/>
          </a:p>
          <a:p>
            <a:r>
              <a:rPr kumimoji="1" lang="ja-JP" altLang="en-US" dirty="0"/>
              <a:t>選択を考える段階ではこの資料を読んでいないことを前提とします。</a:t>
            </a:r>
            <a:endParaRPr kumimoji="1" lang="en-US" altLang="ja-JP" dirty="0"/>
          </a:p>
          <a:p>
            <a:r>
              <a:rPr kumimoji="1" lang="ja-JP" altLang="en-US" dirty="0"/>
              <a:t>選択希望が重なった場合は、他の条件に変えてもらうことになるので、あまり事前にこだわりを持ってもらわないようにするよう配慮します。</a:t>
            </a: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a:t>
            </a:fld>
            <a:endParaRPr lang="en-US" altLang="ja-JP"/>
          </a:p>
        </p:txBody>
      </p:sp>
    </p:spTree>
    <p:extLst>
      <p:ext uri="{BB962C8B-B14F-4D97-AF65-F5344CB8AC3E}">
        <p14:creationId xmlns:p14="http://schemas.microsoft.com/office/powerpoint/2010/main" val="1523848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本資料は印刷物として渡すだけで投影しないため、説明原稿はありません。</a:t>
            </a:r>
            <a:endParaRPr kumimoji="1" lang="en-US" altLang="ja-JP" dirty="0"/>
          </a:p>
          <a:p>
            <a:endParaRPr kumimoji="1" lang="en-US" altLang="ja-JP" dirty="0"/>
          </a:p>
          <a:p>
            <a:r>
              <a:rPr kumimoji="1" lang="ja-JP" altLang="en-US" dirty="0"/>
              <a:t>補足</a:t>
            </a:r>
            <a:endParaRPr kumimoji="1" lang="en-US" altLang="ja-JP" dirty="0"/>
          </a:p>
          <a:p>
            <a:r>
              <a:rPr kumimoji="1" lang="ja-JP" altLang="en-US" dirty="0"/>
              <a:t>このシート２の情報は、シート３の中に含まれています。付帯条件を決める段階で投影されます。</a:t>
            </a: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2</a:t>
            </a:fld>
            <a:endParaRPr lang="en-US" altLang="ja-JP"/>
          </a:p>
        </p:txBody>
      </p:sp>
    </p:spTree>
    <p:extLst>
      <p:ext uri="{BB962C8B-B14F-4D97-AF65-F5344CB8AC3E}">
        <p14:creationId xmlns:p14="http://schemas.microsoft.com/office/powerpoint/2010/main" val="980368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本資料は印刷物として渡すだけで投影しないため、説明原稿はありません。</a:t>
            </a:r>
            <a:endParaRPr kumimoji="1" lang="en-US" altLang="ja-JP" dirty="0"/>
          </a:p>
          <a:p>
            <a:endParaRPr kumimoji="1" lang="en-US" altLang="ja-JP" dirty="0"/>
          </a:p>
          <a:p>
            <a:r>
              <a:rPr kumimoji="1" lang="ja-JP" altLang="en-US" dirty="0"/>
              <a:t>補足</a:t>
            </a:r>
            <a:endParaRPr kumimoji="1" lang="en-US" altLang="ja-JP" dirty="0"/>
          </a:p>
          <a:p>
            <a:r>
              <a:rPr kumimoji="1" lang="ja-JP" altLang="en-US" dirty="0"/>
              <a:t>特に</a:t>
            </a:r>
            <a:r>
              <a:rPr kumimoji="1" lang="ja-JP" altLang="en-US" dirty="0" err="1"/>
              <a:t>無し</a:t>
            </a: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3</a:t>
            </a:fld>
            <a:endParaRPr lang="en-US" altLang="ja-JP"/>
          </a:p>
        </p:txBody>
      </p:sp>
    </p:spTree>
    <p:extLst>
      <p:ext uri="{BB962C8B-B14F-4D97-AF65-F5344CB8AC3E}">
        <p14:creationId xmlns:p14="http://schemas.microsoft.com/office/powerpoint/2010/main" val="1377281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本資料は印刷物として渡すだけで投影しないため、説明原稿はありません。</a:t>
            </a:r>
            <a:endParaRPr kumimoji="1" lang="en-US" altLang="ja-JP" dirty="0"/>
          </a:p>
          <a:p>
            <a:endParaRPr kumimoji="1" lang="en-US" altLang="ja-JP" dirty="0"/>
          </a:p>
          <a:p>
            <a:r>
              <a:rPr kumimoji="1" lang="ja-JP" altLang="en-US" dirty="0"/>
              <a:t>補足</a:t>
            </a:r>
            <a:endParaRPr kumimoji="1" lang="en-US" altLang="ja-JP" dirty="0"/>
          </a:p>
          <a:p>
            <a:r>
              <a:rPr kumimoji="1" lang="ja-JP" altLang="en-US" dirty="0"/>
              <a:t>特に</a:t>
            </a:r>
            <a:r>
              <a:rPr kumimoji="1" lang="ja-JP" altLang="en-US" dirty="0" err="1"/>
              <a:t>無し</a:t>
            </a: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4</a:t>
            </a:fld>
            <a:endParaRPr lang="en-US" altLang="ja-JP"/>
          </a:p>
        </p:txBody>
      </p:sp>
    </p:spTree>
    <p:extLst>
      <p:ext uri="{BB962C8B-B14F-4D97-AF65-F5344CB8AC3E}">
        <p14:creationId xmlns:p14="http://schemas.microsoft.com/office/powerpoint/2010/main" val="6853409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本資料は印刷物として渡すだけで投影しないため、説明原稿はありません。</a:t>
            </a:r>
            <a:endParaRPr kumimoji="1" lang="en-US" altLang="ja-JP" dirty="0"/>
          </a:p>
          <a:p>
            <a:endParaRPr kumimoji="1" lang="en-US" altLang="ja-JP" dirty="0"/>
          </a:p>
          <a:p>
            <a:r>
              <a:rPr kumimoji="1" lang="ja-JP" altLang="en-US" dirty="0"/>
              <a:t>補足</a:t>
            </a:r>
            <a:endParaRPr kumimoji="1" lang="en-US" altLang="ja-JP" dirty="0"/>
          </a:p>
          <a:p>
            <a:r>
              <a:rPr kumimoji="1" lang="ja-JP" altLang="en-US" dirty="0"/>
              <a:t>特に</a:t>
            </a:r>
            <a:r>
              <a:rPr kumimoji="1" lang="ja-JP" altLang="en-US" dirty="0" err="1"/>
              <a:t>無し</a:t>
            </a: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5</a:t>
            </a:fld>
            <a:endParaRPr lang="en-US" altLang="ja-JP"/>
          </a:p>
        </p:txBody>
      </p:sp>
    </p:spTree>
    <p:extLst>
      <p:ext uri="{BB962C8B-B14F-4D97-AF65-F5344CB8AC3E}">
        <p14:creationId xmlns:p14="http://schemas.microsoft.com/office/powerpoint/2010/main" val="4073557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本資料は印刷物として渡すだけで投影しないため、説明原稿はありません。</a:t>
            </a:r>
            <a:endParaRPr kumimoji="1" lang="en-US" altLang="ja-JP" dirty="0"/>
          </a:p>
          <a:p>
            <a:endParaRPr kumimoji="1" lang="en-US" altLang="ja-JP" dirty="0"/>
          </a:p>
          <a:p>
            <a:r>
              <a:rPr kumimoji="1" lang="ja-JP" altLang="en-US" dirty="0"/>
              <a:t>補足</a:t>
            </a:r>
            <a:endParaRPr kumimoji="1" lang="en-US" altLang="ja-JP" dirty="0"/>
          </a:p>
          <a:p>
            <a:r>
              <a:rPr kumimoji="1" lang="ja-JP" altLang="en-US" dirty="0"/>
              <a:t>特に</a:t>
            </a:r>
            <a:r>
              <a:rPr kumimoji="1" lang="ja-JP" altLang="en-US" dirty="0" err="1"/>
              <a:t>無し</a:t>
            </a: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6</a:t>
            </a:fld>
            <a:endParaRPr lang="en-US" altLang="ja-JP"/>
          </a:p>
        </p:txBody>
      </p:sp>
    </p:spTree>
    <p:extLst>
      <p:ext uri="{BB962C8B-B14F-4D97-AF65-F5344CB8AC3E}">
        <p14:creationId xmlns:p14="http://schemas.microsoft.com/office/powerpoint/2010/main" val="19459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本資料は印刷物として渡すだけで投影しないため、説明原稿はありません。</a:t>
            </a:r>
            <a:endParaRPr kumimoji="1" lang="en-US" altLang="ja-JP" dirty="0"/>
          </a:p>
          <a:p>
            <a:endParaRPr kumimoji="1" lang="en-US" altLang="ja-JP" dirty="0"/>
          </a:p>
          <a:p>
            <a:r>
              <a:rPr kumimoji="1" lang="ja-JP" altLang="en-US" dirty="0"/>
              <a:t>補足</a:t>
            </a:r>
            <a:endParaRPr kumimoji="1" lang="en-US" altLang="ja-JP" dirty="0"/>
          </a:p>
          <a:p>
            <a:r>
              <a:rPr kumimoji="1" lang="ja-JP" altLang="en-US" dirty="0"/>
              <a:t>特に</a:t>
            </a:r>
            <a:r>
              <a:rPr kumimoji="1" lang="ja-JP" altLang="en-US" dirty="0" err="1"/>
              <a:t>無し</a:t>
            </a: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7</a:t>
            </a:fld>
            <a:endParaRPr lang="en-US" altLang="ja-JP"/>
          </a:p>
        </p:txBody>
      </p:sp>
    </p:spTree>
    <p:extLst>
      <p:ext uri="{BB962C8B-B14F-4D97-AF65-F5344CB8AC3E}">
        <p14:creationId xmlns:p14="http://schemas.microsoft.com/office/powerpoint/2010/main" val="21461687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本資料は印刷物として渡すだけで投影しないため、説明原稿はありません。</a:t>
            </a:r>
            <a:endParaRPr kumimoji="1" lang="en-US" altLang="ja-JP" dirty="0"/>
          </a:p>
          <a:p>
            <a:endParaRPr kumimoji="1" lang="en-US" altLang="ja-JP" dirty="0"/>
          </a:p>
          <a:p>
            <a:r>
              <a:rPr kumimoji="1" lang="ja-JP" altLang="en-US" dirty="0"/>
              <a:t>補足</a:t>
            </a:r>
            <a:endParaRPr kumimoji="1" lang="en-US" altLang="ja-JP" dirty="0"/>
          </a:p>
          <a:p>
            <a:r>
              <a:rPr kumimoji="1" lang="ja-JP" altLang="en-US" dirty="0"/>
              <a:t>これは参加者には割り当てない、説明用の第</a:t>
            </a:r>
            <a:r>
              <a:rPr kumimoji="1" lang="en-US" altLang="ja-JP" dirty="0"/>
              <a:t>6</a:t>
            </a:r>
            <a:r>
              <a:rPr kumimoji="1" lang="ja-JP" altLang="en-US" dirty="0"/>
              <a:t>の付帯条件です。</a:t>
            </a:r>
            <a:endParaRPr kumimoji="1" lang="en-US" altLang="ja-JP" dirty="0"/>
          </a:p>
          <a:p>
            <a:r>
              <a:rPr kumimoji="1" lang="ja-JP" altLang="en-US" dirty="0"/>
              <a:t>このシート８の情報は　資料③の中で例として説明されています。</a:t>
            </a: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8</a:t>
            </a:fld>
            <a:endParaRPr lang="en-US" altLang="ja-JP"/>
          </a:p>
        </p:txBody>
      </p:sp>
    </p:spTree>
    <p:extLst>
      <p:ext uri="{BB962C8B-B14F-4D97-AF65-F5344CB8AC3E}">
        <p14:creationId xmlns:p14="http://schemas.microsoft.com/office/powerpoint/2010/main" val="33376330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Line 8"/>
          <p:cNvSpPr>
            <a:spLocks noChangeShapeType="1"/>
          </p:cNvSpPr>
          <p:nvPr userDrawn="1"/>
        </p:nvSpPr>
        <p:spPr bwMode="auto">
          <a:xfrm>
            <a:off x="415925" y="6597650"/>
            <a:ext cx="84105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866" name="Rectangle 2"/>
          <p:cNvSpPr>
            <a:spLocks noGrp="1" noChangeArrowheads="1"/>
          </p:cNvSpPr>
          <p:nvPr>
            <p:ph type="ctrTitle"/>
          </p:nvPr>
        </p:nvSpPr>
        <p:spPr>
          <a:xfrm>
            <a:off x="1187450" y="1958975"/>
            <a:ext cx="7089775" cy="1325563"/>
          </a:xfrm>
        </p:spPr>
        <p:txBody>
          <a:bodyPr/>
          <a:lstStyle>
            <a:lvl1pPr>
              <a:defRPr sz="3200"/>
            </a:lvl1pPr>
          </a:lstStyle>
          <a:p>
            <a:pPr lvl="0"/>
            <a:r>
              <a:rPr lang="ja-JP" altLang="en-US" noProof="0"/>
              <a:t>マスタ タイトルの書式設定</a:t>
            </a:r>
          </a:p>
        </p:txBody>
      </p:sp>
      <p:sp>
        <p:nvSpPr>
          <p:cNvPr id="36867" name="Rectangle 3"/>
          <p:cNvSpPr>
            <a:spLocks noGrp="1" noChangeArrowheads="1"/>
          </p:cNvSpPr>
          <p:nvPr>
            <p:ph type="subTitle" idx="1"/>
          </p:nvPr>
        </p:nvSpPr>
        <p:spPr>
          <a:xfrm>
            <a:off x="1187450" y="3933825"/>
            <a:ext cx="7056438" cy="1752600"/>
          </a:xfrm>
        </p:spPr>
        <p:txBody>
          <a:bodyPr anchor="ctr"/>
          <a:lstStyle>
            <a:lvl1pPr marL="0" indent="0" algn="ctr">
              <a:buFont typeface="Wingdings" panose="05000000000000000000" pitchFamily="2" charset="2"/>
              <a:buNone/>
              <a:defRPr/>
            </a:lvl1pPr>
          </a:lstStyle>
          <a:p>
            <a:pPr lvl="0"/>
            <a:r>
              <a:rPr lang="ja-JP" altLang="en-US" noProof="0"/>
              <a:t>マスタ サブタイトルの書式設定</a:t>
            </a:r>
          </a:p>
        </p:txBody>
      </p:sp>
      <p:pic>
        <p:nvPicPr>
          <p:cNvPr id="10"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400" y="0"/>
            <a:ext cx="3368346"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2"/>
          <p:cNvSpPr>
            <a:spLocks noChangeArrowheads="1"/>
          </p:cNvSpPr>
          <p:nvPr userDrawn="1"/>
        </p:nvSpPr>
        <p:spPr bwMode="auto">
          <a:xfrm>
            <a:off x="165101" y="6599238"/>
            <a:ext cx="3111500"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pPr>
            <a:r>
              <a:rPr lang="en-US" altLang="ja-JP" sz="1000" b="0" dirty="0">
                <a:solidFill>
                  <a:srgbClr val="000000"/>
                </a:solidFill>
                <a:latin typeface="HGP創英角ｺﾞｼｯｸUB"/>
                <a:ea typeface="メイリオ" pitchFamily="50" charset="-128"/>
                <a:cs typeface="メイリオ" pitchFamily="50" charset="-128"/>
              </a:rPr>
              <a:t>© 2020  IPA</a:t>
            </a:r>
          </a:p>
        </p:txBody>
      </p:sp>
    </p:spTree>
    <p:extLst>
      <p:ext uri="{BB962C8B-B14F-4D97-AF65-F5344CB8AC3E}">
        <p14:creationId xmlns:p14="http://schemas.microsoft.com/office/powerpoint/2010/main" val="4084667143"/>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31987875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53213" y="115888"/>
            <a:ext cx="2109787" cy="639127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323850" y="115888"/>
            <a:ext cx="6176963" cy="639127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312449408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115888"/>
            <a:ext cx="7258050" cy="504825"/>
          </a:xfrm>
        </p:spPr>
        <p:txBody>
          <a:bodyPr/>
          <a:lstStyle/>
          <a:p>
            <a:r>
              <a:rPr lang="ja-JP" altLang="en-US"/>
              <a:t>マスター タイトルの書式設定</a:t>
            </a:r>
          </a:p>
        </p:txBody>
      </p:sp>
      <p:sp>
        <p:nvSpPr>
          <p:cNvPr id="3" name="テキスト プレースホルダー 2"/>
          <p:cNvSpPr>
            <a:spLocks noGrp="1"/>
          </p:cNvSpPr>
          <p:nvPr>
            <p:ph type="body" sz="half" idx="1"/>
          </p:nvPr>
        </p:nvSpPr>
        <p:spPr>
          <a:xfrm>
            <a:off x="4826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990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263500631"/>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115888"/>
            <a:ext cx="7258050" cy="504825"/>
          </a:xfrm>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826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quarter" idx="2"/>
          </p:nvPr>
        </p:nvSpPr>
        <p:spPr>
          <a:xfrm>
            <a:off x="4699000" y="765175"/>
            <a:ext cx="4064000" cy="27940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ー 4"/>
          <p:cNvSpPr>
            <a:spLocks noGrp="1"/>
          </p:cNvSpPr>
          <p:nvPr>
            <p:ph sz="quarter" idx="3"/>
          </p:nvPr>
        </p:nvSpPr>
        <p:spPr>
          <a:xfrm>
            <a:off x="4699000" y="3711575"/>
            <a:ext cx="4064000" cy="2795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49809844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528596756"/>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Tree>
    <p:extLst>
      <p:ext uri="{BB962C8B-B14F-4D97-AF65-F5344CB8AC3E}">
        <p14:creationId xmlns:p14="http://schemas.microsoft.com/office/powerpoint/2010/main" val="413032764"/>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826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990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582607040"/>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90918428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Tree>
    <p:extLst>
      <p:ext uri="{BB962C8B-B14F-4D97-AF65-F5344CB8AC3E}">
        <p14:creationId xmlns:p14="http://schemas.microsoft.com/office/powerpoint/2010/main" val="2489203838"/>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97941680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189187847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185187774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3850" y="115888"/>
            <a:ext cx="725805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82600" y="765175"/>
            <a:ext cx="8280400" cy="574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1028" name="Line 4"/>
          <p:cNvSpPr>
            <a:spLocks noChangeShapeType="1"/>
          </p:cNvSpPr>
          <p:nvPr/>
        </p:nvSpPr>
        <p:spPr bwMode="auto">
          <a:xfrm flipV="1">
            <a:off x="415925" y="692150"/>
            <a:ext cx="84105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31" name="Line 8"/>
          <p:cNvSpPr>
            <a:spLocks noChangeShapeType="1"/>
          </p:cNvSpPr>
          <p:nvPr/>
        </p:nvSpPr>
        <p:spPr bwMode="auto">
          <a:xfrm>
            <a:off x="415925" y="6597650"/>
            <a:ext cx="84105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33" name="Rectangle 10"/>
          <p:cNvSpPr>
            <a:spLocks noChangeArrowheads="1"/>
          </p:cNvSpPr>
          <p:nvPr/>
        </p:nvSpPr>
        <p:spPr bwMode="auto">
          <a:xfrm>
            <a:off x="8074025" y="6597650"/>
            <a:ext cx="1017588"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kumimoji="1" sz="2400" b="1">
                <a:solidFill>
                  <a:schemeClr val="tx1"/>
                </a:solidFill>
                <a:latin typeface="Arial" panose="020B0604020202020204" pitchFamily="34" charset="0"/>
                <a:ea typeface="ＭＳ Ｐゴシック" panose="020B0600070205080204" pitchFamily="50" charset="-128"/>
              </a:defRPr>
            </a:lvl1pPr>
            <a:lvl2pPr marL="742950" indent="-285750" algn="ctr">
              <a:defRPr kumimoji="1" sz="2400" b="1">
                <a:solidFill>
                  <a:schemeClr val="tx1"/>
                </a:solidFill>
                <a:latin typeface="Arial" panose="020B0604020202020204" pitchFamily="34" charset="0"/>
                <a:ea typeface="ＭＳ Ｐゴシック" panose="020B0600070205080204" pitchFamily="50" charset="-128"/>
              </a:defRPr>
            </a:lvl2pPr>
            <a:lvl3pPr marL="1143000" indent="-228600" algn="ctr">
              <a:defRPr kumimoji="1" sz="2400" b="1">
                <a:solidFill>
                  <a:schemeClr val="tx1"/>
                </a:solidFill>
                <a:latin typeface="Arial" panose="020B0604020202020204" pitchFamily="34" charset="0"/>
                <a:ea typeface="ＭＳ Ｐゴシック" panose="020B0600070205080204" pitchFamily="50" charset="-128"/>
              </a:defRPr>
            </a:lvl3pPr>
            <a:lvl4pPr marL="1600200" indent="-228600" algn="ctr">
              <a:defRPr kumimoji="1" sz="2400" b="1">
                <a:solidFill>
                  <a:schemeClr val="tx1"/>
                </a:solidFill>
                <a:latin typeface="Arial" panose="020B0604020202020204" pitchFamily="34" charset="0"/>
                <a:ea typeface="ＭＳ Ｐゴシック" panose="020B0600070205080204" pitchFamily="50" charset="-128"/>
              </a:defRPr>
            </a:lvl4pPr>
            <a:lvl5pPr marL="2057400" indent="-228600" algn="ctr">
              <a:defRPr kumimoji="1" sz="2400" b="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9pPr>
          </a:lstStyle>
          <a:p>
            <a:pPr algn="r" eaLnBrk="1" hangingPunct="1">
              <a:defRPr/>
            </a:pPr>
            <a:fld id="{1D66C009-BCF1-491D-805F-F86F00CC3282}" type="slidenum">
              <a:rPr lang="en-US" altLang="ja-JP" sz="1200" b="0" smtClean="0">
                <a:latin typeface="ＭＳ Ｐゴシック" panose="020B0600070205080204" pitchFamily="50" charset="-128"/>
              </a:rPr>
              <a:pPr algn="r" eaLnBrk="1" hangingPunct="1">
                <a:defRPr/>
              </a:pPr>
              <a:t>‹#›</a:t>
            </a:fld>
            <a:endParaRPr lang="en-US" altLang="ja-JP" sz="1200" b="0">
              <a:latin typeface="ＭＳ Ｐゴシック" panose="020B0600070205080204" pitchFamily="50" charset="-128"/>
            </a:endParaRPr>
          </a:p>
        </p:txBody>
      </p:sp>
      <p:sp>
        <p:nvSpPr>
          <p:cNvPr id="14" name="Text Box 11"/>
          <p:cNvSpPr txBox="1">
            <a:spLocks noChangeArrowheads="1"/>
          </p:cNvSpPr>
          <p:nvPr userDrawn="1"/>
        </p:nvSpPr>
        <p:spPr bwMode="auto">
          <a:xfrm>
            <a:off x="323528" y="6661150"/>
            <a:ext cx="764633"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kumimoji="1" sz="2400">
                <a:solidFill>
                  <a:srgbClr val="003399"/>
                </a:solidFill>
                <a:latin typeface="ＭＳ Ｐゴシック" pitchFamily="50" charset="-128"/>
                <a:ea typeface="ＭＳ Ｐゴシック" pitchFamily="50" charset="-128"/>
              </a:defRPr>
            </a:lvl1pPr>
            <a:lvl2pPr marL="742950" indent="-285750" eaLnBrk="0" hangingPunct="0">
              <a:defRPr kumimoji="1" sz="2400">
                <a:solidFill>
                  <a:srgbClr val="003399"/>
                </a:solidFill>
                <a:latin typeface="ＭＳ Ｐゴシック" pitchFamily="50" charset="-128"/>
                <a:ea typeface="ＭＳ Ｐゴシック" pitchFamily="50" charset="-128"/>
              </a:defRPr>
            </a:lvl2pPr>
            <a:lvl3pPr marL="1143000" indent="-228600" eaLnBrk="0" hangingPunct="0">
              <a:defRPr kumimoji="1" sz="2400">
                <a:solidFill>
                  <a:srgbClr val="003399"/>
                </a:solidFill>
                <a:latin typeface="ＭＳ Ｐゴシック" pitchFamily="50" charset="-128"/>
                <a:ea typeface="ＭＳ Ｐゴシック" pitchFamily="50" charset="-128"/>
              </a:defRPr>
            </a:lvl3pPr>
            <a:lvl4pPr marL="1600200" indent="-228600" eaLnBrk="0" hangingPunct="0">
              <a:defRPr kumimoji="1" sz="2400">
                <a:solidFill>
                  <a:srgbClr val="003399"/>
                </a:solidFill>
                <a:latin typeface="ＭＳ Ｐゴシック" pitchFamily="50" charset="-128"/>
                <a:ea typeface="ＭＳ Ｐゴシック" pitchFamily="50" charset="-128"/>
              </a:defRPr>
            </a:lvl4pPr>
            <a:lvl5pPr marL="2057400" indent="-228600" eaLnBrk="0" hangingPunct="0">
              <a:defRPr kumimoji="1" sz="2400">
                <a:solidFill>
                  <a:srgbClr val="003399"/>
                </a:solidFill>
                <a:latin typeface="ＭＳ Ｐゴシック" pitchFamily="50" charset="-128"/>
                <a:ea typeface="ＭＳ Ｐゴシック" pitchFamily="50" charset="-128"/>
              </a:defRPr>
            </a:lvl5pPr>
            <a:lvl6pPr marL="25146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6pPr>
            <a:lvl7pPr marL="29718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7pPr>
            <a:lvl8pPr marL="34290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8pPr>
            <a:lvl9pPr marL="38862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9pPr>
          </a:lstStyle>
          <a:p>
            <a:pPr eaLnBrk="1" hangingPunct="1">
              <a:defRPr/>
            </a:pPr>
            <a:r>
              <a:rPr lang="en-US" altLang="ja-JP" sz="1000" b="0" dirty="0">
                <a:solidFill>
                  <a:srgbClr val="000000"/>
                </a:solidFill>
                <a:latin typeface="HGPｺﾞｼｯｸE"/>
                <a:ea typeface="HGPｺﾞｼｯｸE"/>
              </a:rPr>
              <a:t>© 2020 </a:t>
            </a:r>
            <a:r>
              <a:rPr lang="ja-JP" altLang="en-US" sz="1000" b="0" dirty="0">
                <a:solidFill>
                  <a:srgbClr val="000000"/>
                </a:solidFill>
                <a:latin typeface="HGPｺﾞｼｯｸE"/>
                <a:ea typeface="HGPｺﾞｼｯｸE"/>
              </a:rPr>
              <a:t>　</a:t>
            </a:r>
            <a:r>
              <a:rPr lang="en-US" altLang="ja-JP" sz="1000" b="0" dirty="0">
                <a:solidFill>
                  <a:srgbClr val="000000"/>
                </a:solidFill>
                <a:latin typeface="HGPｺﾞｼｯｸE"/>
                <a:ea typeface="HGPｺﾞｼｯｸE"/>
              </a:rPr>
              <a:t>IPA</a:t>
            </a:r>
          </a:p>
        </p:txBody>
      </p:sp>
    </p:spTree>
  </p:cSld>
  <p:clrMap bg1="lt1" tx1="dk1" bg2="lt2" tx2="dk2" accent1="accent1" accent2="accent2" accent3="accent3" accent4="accent4" accent5="accent5" accent6="accent6" hlink="hlink" folHlink="folHlink"/>
  <p:sldLayoutIdLst>
    <p:sldLayoutId id="2147483703"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Lst>
  <p:transition/>
  <p:hf hdr="0" ftr="0" dt="0"/>
  <p:txStyles>
    <p:titleStyle>
      <a:lvl1pPr algn="l" rtl="0" eaLnBrk="0" fontAlgn="base" hangingPunct="0">
        <a:spcBef>
          <a:spcPct val="0"/>
        </a:spcBef>
        <a:spcAft>
          <a:spcPct val="0"/>
        </a:spcAft>
        <a:defRPr kumimoji="1" sz="2800" kern="12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2pPr>
      <a:lvl3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3pPr>
      <a:lvl4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4pPr>
      <a:lvl5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5pPr>
      <a:lvl6pPr marL="4572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6pPr>
      <a:lvl7pPr marL="9144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7pPr>
      <a:lvl8pPr marL="13716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8pPr>
      <a:lvl9pPr marL="18288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8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字幕 2">
            <a:extLst>
              <a:ext uri="{FF2B5EF4-FFF2-40B4-BE49-F238E27FC236}">
                <a16:creationId xmlns:a16="http://schemas.microsoft.com/office/drawing/2014/main" id="{7EDCBC9D-F0F7-4180-95A2-A9F49786ECCE}"/>
              </a:ext>
            </a:extLst>
          </p:cNvPr>
          <p:cNvSpPr>
            <a:spLocks noGrp="1"/>
          </p:cNvSpPr>
          <p:nvPr>
            <p:ph type="subTitle" idx="1"/>
          </p:nvPr>
        </p:nvSpPr>
        <p:spPr>
          <a:xfrm>
            <a:off x="406651" y="5055568"/>
            <a:ext cx="8344834" cy="1224170"/>
          </a:xfrm>
        </p:spPr>
        <p:txBody>
          <a:bodyPr/>
          <a:lstStyle/>
          <a:p>
            <a:r>
              <a:rPr lang="en-US" altLang="ja-JP" sz="2400" dirty="0">
                <a:latin typeface="ＭＳ Ｐゴシック" panose="020B0600070205080204" pitchFamily="50" charset="-128"/>
                <a:ea typeface="ＭＳ Ｐゴシック" panose="020B0600070205080204" pitchFamily="50" charset="-128"/>
                <a:cs typeface="メイリオ" panose="020B0604030504040204" pitchFamily="50" charset="-128"/>
              </a:rPr>
              <a:t>2020</a:t>
            </a:r>
            <a:r>
              <a:rPr lang="ja-JP" altLang="en-US" sz="2400" dirty="0">
                <a:latin typeface="ＭＳ Ｐゴシック" panose="020B0600070205080204" pitchFamily="50" charset="-128"/>
                <a:ea typeface="ＭＳ Ｐゴシック" panose="020B0600070205080204" pitchFamily="50" charset="-128"/>
                <a:cs typeface="メイリオ" panose="020B0604030504040204" pitchFamily="50" charset="-128"/>
              </a:rPr>
              <a:t>年</a:t>
            </a:r>
            <a:r>
              <a:rPr lang="en-US" altLang="ja-JP" sz="2400" dirty="0">
                <a:latin typeface="ＭＳ Ｐゴシック" panose="020B0600070205080204" pitchFamily="50" charset="-128"/>
                <a:ea typeface="ＭＳ Ｐゴシック" panose="020B0600070205080204" pitchFamily="50" charset="-128"/>
                <a:cs typeface="メイリオ" panose="020B0604030504040204" pitchFamily="50" charset="-128"/>
              </a:rPr>
              <a:t>3</a:t>
            </a:r>
            <a:r>
              <a:rPr lang="ja-JP" altLang="en-US" sz="2400" dirty="0">
                <a:latin typeface="ＭＳ Ｐゴシック" panose="020B0600070205080204" pitchFamily="50" charset="-128"/>
                <a:ea typeface="ＭＳ Ｐゴシック" panose="020B0600070205080204" pitchFamily="50" charset="-128"/>
                <a:cs typeface="メイリオ" panose="020B0604030504040204" pitchFamily="50" charset="-128"/>
              </a:rPr>
              <a:t>月</a:t>
            </a:r>
            <a:r>
              <a:rPr lang="en-US" altLang="ja-JP" sz="2400" dirty="0">
                <a:latin typeface="ＭＳ Ｐゴシック" panose="020B0600070205080204" pitchFamily="50" charset="-128"/>
                <a:ea typeface="ＭＳ Ｐゴシック" panose="020B0600070205080204" pitchFamily="50" charset="-128"/>
                <a:cs typeface="メイリオ" panose="020B0604030504040204" pitchFamily="50" charset="-128"/>
              </a:rPr>
              <a:t>13</a:t>
            </a:r>
            <a:r>
              <a:rPr lang="ja-JP" altLang="en-US" sz="2400" dirty="0">
                <a:latin typeface="ＭＳ Ｐゴシック" panose="020B0600070205080204" pitchFamily="50" charset="-128"/>
                <a:ea typeface="ＭＳ Ｐゴシック" panose="020B0600070205080204" pitchFamily="50" charset="-128"/>
                <a:cs typeface="メイリオ" panose="020B0604030504040204" pitchFamily="50" charset="-128"/>
              </a:rPr>
              <a:t>日</a:t>
            </a:r>
            <a:endParaRPr lang="en-US" altLang="ja-JP" sz="2400" dirty="0">
              <a:latin typeface="ＭＳ Ｐゴシック" panose="020B0600070205080204" pitchFamily="50" charset="-128"/>
              <a:ea typeface="ＭＳ Ｐゴシック" panose="020B0600070205080204" pitchFamily="50" charset="-128"/>
              <a:cs typeface="メイリオ" panose="020B0604030504040204" pitchFamily="50" charset="-128"/>
            </a:endParaRPr>
          </a:p>
          <a:p>
            <a:r>
              <a:rPr lang="ja-JP" altLang="en-US" sz="2400" dirty="0">
                <a:latin typeface="ＭＳ Ｐゴシック" panose="020B0600070205080204" pitchFamily="50" charset="-128"/>
                <a:ea typeface="ＭＳ Ｐゴシック" panose="020B0600070205080204" pitchFamily="50" charset="-128"/>
                <a:cs typeface="メイリオ" panose="020B0604030504040204" pitchFamily="50" charset="-128"/>
              </a:rPr>
              <a:t>独立行政法人情報処理推進機構（</a:t>
            </a:r>
            <a:r>
              <a:rPr lang="en-US" altLang="ja-JP" sz="2400" dirty="0">
                <a:latin typeface="ＭＳ Ｐゴシック" panose="020B0600070205080204" pitchFamily="50" charset="-128"/>
                <a:ea typeface="ＭＳ Ｐゴシック" panose="020B0600070205080204" pitchFamily="50" charset="-128"/>
                <a:cs typeface="メイリオ" panose="020B0604030504040204" pitchFamily="50" charset="-128"/>
              </a:rPr>
              <a:t>IPA)</a:t>
            </a:r>
          </a:p>
          <a:p>
            <a:r>
              <a:rPr lang="ja-JP" altLang="en-US" sz="2400" dirty="0">
                <a:latin typeface="ＭＳ Ｐゴシック" panose="020B0600070205080204" pitchFamily="50" charset="-128"/>
                <a:ea typeface="ＭＳ Ｐゴシック" panose="020B0600070205080204" pitchFamily="50" charset="-128"/>
              </a:rPr>
              <a:t>社会基盤センター</a:t>
            </a:r>
            <a:endParaRPr lang="en-US" altLang="ja-JP" sz="2400" dirty="0">
              <a:latin typeface="ＭＳ Ｐゴシック" panose="020B0600070205080204" pitchFamily="50" charset="-128"/>
              <a:ea typeface="ＭＳ Ｐゴシック" panose="020B0600070205080204" pitchFamily="50" charset="-128"/>
              <a:cs typeface="メイリオ" panose="020B0604030504040204" pitchFamily="50" charset="-128"/>
            </a:endParaRPr>
          </a:p>
        </p:txBody>
      </p:sp>
      <p:sp>
        <p:nvSpPr>
          <p:cNvPr id="5" name="正方形/長方形 4">
            <a:extLst>
              <a:ext uri="{FF2B5EF4-FFF2-40B4-BE49-F238E27FC236}">
                <a16:creationId xmlns:a16="http://schemas.microsoft.com/office/drawing/2014/main" id="{E6108E7F-FC05-4F2F-98F5-AE47411FCDD5}"/>
              </a:ext>
            </a:extLst>
          </p:cNvPr>
          <p:cNvSpPr/>
          <p:nvPr/>
        </p:nvSpPr>
        <p:spPr>
          <a:xfrm>
            <a:off x="7649812" y="347180"/>
            <a:ext cx="918123" cy="338554"/>
          </a:xfrm>
          <a:prstGeom prst="rect">
            <a:avLst/>
          </a:prstGeom>
          <a:ln>
            <a:solidFill>
              <a:schemeClr val="tx1"/>
            </a:solidFill>
          </a:ln>
        </p:spPr>
        <p:txBody>
          <a:bodyPr wrap="square">
            <a:spAutoFit/>
          </a:bodyPr>
          <a:lstStyle/>
          <a:p>
            <a:pPr algn="ctr"/>
            <a:r>
              <a:rPr lang="ja-JP" altLang="en-US" sz="1600" dirty="0">
                <a:latin typeface="ＭＳ Ｐゴシック" panose="020B0600070205080204" pitchFamily="50" charset="-128"/>
                <a:ea typeface="ＭＳ Ｐゴシック" panose="020B0600070205080204" pitchFamily="50" charset="-128"/>
              </a:rPr>
              <a:t>資料④</a:t>
            </a:r>
          </a:p>
        </p:txBody>
      </p:sp>
      <p:sp>
        <p:nvSpPr>
          <p:cNvPr id="8" name="タイトル 1">
            <a:extLst>
              <a:ext uri="{FF2B5EF4-FFF2-40B4-BE49-F238E27FC236}">
                <a16:creationId xmlns:a16="http://schemas.microsoft.com/office/drawing/2014/main" id="{7B32F33F-CD62-4CF1-A97F-D305F6D4DDB4}"/>
              </a:ext>
            </a:extLst>
          </p:cNvPr>
          <p:cNvSpPr>
            <a:spLocks noGrp="1"/>
          </p:cNvSpPr>
          <p:nvPr>
            <p:ph type="ctrTitle"/>
          </p:nvPr>
        </p:nvSpPr>
        <p:spPr>
          <a:xfrm>
            <a:off x="1187624" y="2145430"/>
            <a:ext cx="7089775" cy="1830065"/>
          </a:xfrm>
        </p:spPr>
        <p:txBody>
          <a:bodyPr/>
          <a:lstStyle/>
          <a:p>
            <a:pPr algn="ctr"/>
            <a:r>
              <a:rPr lang="ja-JP" altLang="en-US" sz="2800" dirty="0">
                <a:latin typeface="ＭＳ Ｐゴシック" panose="020B0600070205080204" pitchFamily="50" charset="-128"/>
                <a:ea typeface="ＭＳ Ｐゴシック" panose="020B0600070205080204" pitchFamily="50" charset="-128"/>
              </a:rPr>
              <a:t>ケースの説明　と　演習課題</a:t>
            </a:r>
            <a:br>
              <a:rPr lang="en-US" altLang="ja-JP" sz="2800" dirty="0">
                <a:latin typeface="ＭＳ Ｐゴシック" panose="020B0600070205080204" pitchFamily="50" charset="-128"/>
                <a:ea typeface="ＭＳ Ｐゴシック" panose="020B0600070205080204" pitchFamily="50" charset="-128"/>
              </a:rPr>
            </a:br>
            <a:r>
              <a:rPr lang="ja-JP" altLang="en-US" dirty="0">
                <a:latin typeface="ＭＳ Ｐゴシック" panose="020B0600070205080204" pitchFamily="50" charset="-128"/>
                <a:ea typeface="ＭＳ Ｐゴシック" panose="020B0600070205080204" pitchFamily="50" charset="-128"/>
              </a:rPr>
              <a:t>付帯条件</a:t>
            </a:r>
            <a:endParaRPr kumimoji="1" lang="ja-JP" altLang="en-US"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89534886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3726B76-27B3-4BB3-9804-61BB0E7AF63F}"/>
              </a:ext>
            </a:extLst>
          </p:cNvPr>
          <p:cNvSpPr>
            <a:spLocks noGrp="1"/>
          </p:cNvSpPr>
          <p:nvPr>
            <p:ph idx="1"/>
          </p:nvPr>
        </p:nvSpPr>
        <p:spPr>
          <a:xfrm>
            <a:off x="482600" y="620688"/>
            <a:ext cx="8280400" cy="4536504"/>
          </a:xfrm>
        </p:spPr>
        <p:txBody>
          <a:bodyPr/>
          <a:lstStyle/>
          <a:p>
            <a:pPr>
              <a:buClr>
                <a:schemeClr val="tx1"/>
              </a:buClr>
            </a:pPr>
            <a:r>
              <a:rPr kumimoji="1" lang="ja-JP" altLang="en-US" dirty="0">
                <a:latin typeface="ＭＳ Ｐゴシック" panose="020B0600070205080204" pitchFamily="50" charset="-128"/>
                <a:ea typeface="ＭＳ Ｐゴシック" panose="020B0600070205080204" pitchFamily="50" charset="-128"/>
              </a:rPr>
              <a:t>チームごとの追加の条件</a:t>
            </a:r>
            <a:endParaRPr kumimoji="1" lang="en-US" altLang="ja-JP" dirty="0">
              <a:latin typeface="ＭＳ Ｐゴシック" panose="020B0600070205080204" pitchFamily="50" charset="-128"/>
              <a:ea typeface="ＭＳ Ｐゴシック" panose="020B0600070205080204" pitchFamily="50" charset="-128"/>
            </a:endParaRPr>
          </a:p>
          <a:p>
            <a:pPr lvl="1">
              <a:buClrTx/>
            </a:pPr>
            <a:r>
              <a:rPr lang="ja-JP" altLang="en-US" sz="2000" b="1" dirty="0">
                <a:latin typeface="ＭＳ Ｐゴシック" panose="020B0600070205080204" pitchFamily="50" charset="-128"/>
                <a:ea typeface="ＭＳ Ｐゴシック" panose="020B0600070205080204" pitchFamily="50" charset="-128"/>
              </a:rPr>
              <a:t>お店のコンセプトとして、対象にしている主要な客層に特徴があります。それぞれチーム毎に以下から１つ選択して条件として設定していただきます。</a:t>
            </a:r>
            <a:endParaRPr lang="en-US" altLang="ja-JP" sz="2000" b="1"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b="1" dirty="0">
                <a:latin typeface="ＭＳ Ｐゴシック" panose="020B0600070205080204" pitchFamily="50" charset="-128"/>
                <a:ea typeface="ＭＳ Ｐゴシック" panose="020B0600070205080204" pitchFamily="50" charset="-128"/>
              </a:rPr>
              <a:t>　（選択肢）　</a:t>
            </a:r>
            <a:endParaRPr lang="en-US" altLang="ja-JP" sz="2000" b="1" dirty="0">
              <a:latin typeface="ＭＳ Ｐゴシック" panose="020B0600070205080204" pitchFamily="50" charset="-128"/>
              <a:ea typeface="ＭＳ Ｐゴシック" panose="020B0600070205080204" pitchFamily="50" charset="-128"/>
            </a:endParaRPr>
          </a:p>
          <a:p>
            <a:pPr lvl="2">
              <a:buClrTx/>
              <a:buFont typeface="Wingdings" panose="05000000000000000000" pitchFamily="2" charset="2"/>
              <a:buChar char="ü"/>
            </a:pPr>
            <a:r>
              <a:rPr lang="ja-JP" altLang="en-US" sz="2800" dirty="0">
                <a:latin typeface="ＭＳ Ｐゴシック" panose="020B0600070205080204" pitchFamily="50" charset="-128"/>
                <a:ea typeface="ＭＳ Ｐゴシック" panose="020B0600070205080204" pitchFamily="50" charset="-128"/>
              </a:rPr>
              <a:t>外国人向け居酒屋</a:t>
            </a:r>
            <a:endParaRPr lang="en-US" altLang="ja-JP" sz="2800" dirty="0">
              <a:latin typeface="ＭＳ Ｐゴシック" panose="020B0600070205080204" pitchFamily="50" charset="-128"/>
              <a:ea typeface="ＭＳ Ｐゴシック" panose="020B0600070205080204" pitchFamily="50" charset="-128"/>
            </a:endParaRPr>
          </a:p>
          <a:p>
            <a:pPr lvl="2">
              <a:buClrTx/>
              <a:buFont typeface="Wingdings" panose="05000000000000000000" pitchFamily="2" charset="2"/>
              <a:buChar char="ü"/>
            </a:pPr>
            <a:r>
              <a:rPr lang="ja-JP" altLang="en-US" sz="2800" dirty="0">
                <a:latin typeface="ＭＳ Ｐゴシック" panose="020B0600070205080204" pitchFamily="50" charset="-128"/>
                <a:ea typeface="ＭＳ Ｐゴシック" panose="020B0600070205080204" pitchFamily="50" charset="-128"/>
              </a:rPr>
              <a:t>郷土人のたまり場居酒屋</a:t>
            </a:r>
            <a:endParaRPr lang="en-US" altLang="ja-JP" sz="2800" dirty="0">
              <a:latin typeface="ＭＳ Ｐゴシック" panose="020B0600070205080204" pitchFamily="50" charset="-128"/>
              <a:ea typeface="ＭＳ Ｐゴシック" panose="020B0600070205080204" pitchFamily="50" charset="-128"/>
            </a:endParaRPr>
          </a:p>
          <a:p>
            <a:pPr lvl="2">
              <a:buClrTx/>
              <a:buFont typeface="Wingdings" panose="05000000000000000000" pitchFamily="2" charset="2"/>
              <a:buChar char="ü"/>
            </a:pPr>
            <a:r>
              <a:rPr lang="ja-JP" altLang="en-US" sz="2800" dirty="0">
                <a:latin typeface="ＭＳ Ｐゴシック" panose="020B0600070205080204" pitchFamily="50" charset="-128"/>
                <a:ea typeface="ＭＳ Ｐゴシック" panose="020B0600070205080204" pitchFamily="50" charset="-128"/>
              </a:rPr>
              <a:t>スポーツチームファンのたまり場居酒屋</a:t>
            </a:r>
            <a:endParaRPr lang="en-US" altLang="ja-JP" sz="2800" dirty="0">
              <a:latin typeface="ＭＳ Ｐゴシック" panose="020B0600070205080204" pitchFamily="50" charset="-128"/>
              <a:ea typeface="ＭＳ Ｐゴシック" panose="020B0600070205080204" pitchFamily="50" charset="-128"/>
            </a:endParaRPr>
          </a:p>
          <a:p>
            <a:pPr lvl="2">
              <a:buClrTx/>
              <a:buFont typeface="Wingdings" panose="05000000000000000000" pitchFamily="2" charset="2"/>
              <a:buChar char="ü"/>
            </a:pPr>
            <a:r>
              <a:rPr lang="ja-JP" altLang="en-US" sz="2800" dirty="0">
                <a:latin typeface="ＭＳ Ｐゴシック" panose="020B0600070205080204" pitchFamily="50" charset="-128"/>
                <a:ea typeface="ＭＳ Ｐゴシック" panose="020B0600070205080204" pitchFamily="50" charset="-128"/>
              </a:rPr>
              <a:t>○○オタクのたまり場居酒屋</a:t>
            </a:r>
            <a:endParaRPr lang="en-US" altLang="ja-JP" sz="2800" dirty="0">
              <a:latin typeface="ＭＳ Ｐゴシック" panose="020B0600070205080204" pitchFamily="50" charset="-128"/>
              <a:ea typeface="ＭＳ Ｐゴシック" panose="020B0600070205080204" pitchFamily="50" charset="-128"/>
            </a:endParaRPr>
          </a:p>
          <a:p>
            <a:pPr lvl="2">
              <a:buClrTx/>
              <a:buFont typeface="Wingdings" panose="05000000000000000000" pitchFamily="2" charset="2"/>
              <a:buChar char="ü"/>
            </a:pPr>
            <a:r>
              <a:rPr lang="ja-JP" altLang="en-US" sz="2800">
                <a:latin typeface="ＭＳ Ｐゴシック" panose="020B0600070205080204" pitchFamily="50" charset="-128"/>
                <a:ea typeface="ＭＳ Ｐゴシック" panose="020B0600070205080204" pitchFamily="50" charset="-128"/>
              </a:rPr>
              <a:t>子供連れで</a:t>
            </a:r>
            <a:r>
              <a:rPr lang="ja-JP" altLang="en-US" sz="2800" dirty="0">
                <a:latin typeface="ＭＳ Ｐゴシック" panose="020B0600070205080204" pitchFamily="50" charset="-128"/>
                <a:ea typeface="ＭＳ Ｐゴシック" panose="020B0600070205080204" pitchFamily="50" charset="-128"/>
              </a:rPr>
              <a:t>集まれるファミリー向けの居酒屋</a:t>
            </a:r>
            <a:endParaRPr lang="en-US" altLang="ja-JP" sz="2800" dirty="0">
              <a:latin typeface="ＭＳ Ｐゴシック" panose="020B0600070205080204" pitchFamily="50" charset="-128"/>
              <a:ea typeface="ＭＳ Ｐゴシック" panose="020B0600070205080204" pitchFamily="50" charset="-128"/>
            </a:endParaRPr>
          </a:p>
          <a:p>
            <a:pPr marL="914400" lvl="2" indent="0">
              <a:buClrTx/>
              <a:buNone/>
            </a:pPr>
            <a:endParaRPr lang="en-US" altLang="ja-JP" sz="2800" dirty="0">
              <a:latin typeface="ＭＳ Ｐゴシック" panose="020B0600070205080204" pitchFamily="50" charset="-128"/>
              <a:ea typeface="ＭＳ Ｐゴシック" panose="020B0600070205080204" pitchFamily="50" charset="-128"/>
            </a:endParaRPr>
          </a:p>
        </p:txBody>
      </p:sp>
      <p:sp>
        <p:nvSpPr>
          <p:cNvPr id="4" name="タイトル 1">
            <a:extLst>
              <a:ext uri="{FF2B5EF4-FFF2-40B4-BE49-F238E27FC236}">
                <a16:creationId xmlns:a16="http://schemas.microsoft.com/office/drawing/2014/main" id="{B4CB46D7-EC74-47E5-BF16-34FC4B690D7D}"/>
              </a:ext>
            </a:extLst>
          </p:cNvPr>
          <p:cNvSpPr>
            <a:spLocks noGrp="1"/>
          </p:cNvSpPr>
          <p:nvPr>
            <p:ph type="title"/>
          </p:nvPr>
        </p:nvSpPr>
        <p:spPr>
          <a:xfrm>
            <a:off x="323850" y="115888"/>
            <a:ext cx="7258050" cy="504825"/>
          </a:xfrm>
        </p:spPr>
        <p:txBody>
          <a:bodyPr/>
          <a:lstStyle/>
          <a:p>
            <a:r>
              <a:rPr lang="ja-JP" altLang="en-US" dirty="0">
                <a:latin typeface="ＭＳ Ｐゴシック" panose="020B0600070205080204" pitchFamily="50" charset="-128"/>
                <a:ea typeface="ＭＳ Ｐゴシック" panose="020B0600070205080204" pitchFamily="50" charset="-128"/>
              </a:rPr>
              <a:t>演習課題　　：　付帯条件</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71B6C1A1-BF97-4D4A-B019-CDC2949EDA95}"/>
              </a:ext>
            </a:extLst>
          </p:cNvPr>
          <p:cNvSpPr txBox="1"/>
          <p:nvPr/>
        </p:nvSpPr>
        <p:spPr>
          <a:xfrm>
            <a:off x="539552" y="5157192"/>
            <a:ext cx="8064896" cy="1200329"/>
          </a:xfrm>
          <a:prstGeom prst="rect">
            <a:avLst/>
          </a:prstGeom>
          <a:noFill/>
        </p:spPr>
        <p:txBody>
          <a:bodyPr wrap="square" rtlCol="0">
            <a:spAutoFit/>
          </a:bodyPr>
          <a:lstStyle/>
          <a:p>
            <a:r>
              <a:rPr lang="ja-JP" altLang="en-US" sz="1800" dirty="0">
                <a:latin typeface="ＭＳ Ｐゴシック" panose="020B0600070205080204" pitchFamily="50" charset="-128"/>
              </a:rPr>
              <a:t>・外国ってどこの国？郷土ってどこ？どのスポーツチーム？ ○○って何？などの詳しい条件はそれぞれで設定してください。</a:t>
            </a:r>
            <a:endParaRPr lang="en-US" altLang="ja-JP" sz="1800" dirty="0">
              <a:latin typeface="ＭＳ Ｐゴシック" panose="020B0600070205080204" pitchFamily="50" charset="-128"/>
            </a:endParaRPr>
          </a:p>
          <a:p>
            <a:endParaRPr lang="en-US" altLang="ja-JP" sz="1800" dirty="0">
              <a:latin typeface="ＭＳ Ｐゴシック" panose="020B0600070205080204" pitchFamily="50" charset="-128"/>
            </a:endParaRPr>
          </a:p>
          <a:p>
            <a:r>
              <a:rPr lang="ja-JP" altLang="en-US" sz="1800" dirty="0">
                <a:latin typeface="ＭＳ Ｐゴシック" panose="020B0600070205080204" pitchFamily="50" charset="-128"/>
              </a:rPr>
              <a:t>・個々の個別の前提を次ページ以降に示します。</a:t>
            </a:r>
            <a:endParaRPr kumimoji="1" lang="ja-JP" altLang="en-US" sz="1800" dirty="0">
              <a:latin typeface="ＭＳ Ｐゴシック" panose="020B0600070205080204" pitchFamily="50" charset="-128"/>
            </a:endParaRPr>
          </a:p>
        </p:txBody>
      </p:sp>
    </p:spTree>
    <p:extLst>
      <p:ext uri="{BB962C8B-B14F-4D97-AF65-F5344CB8AC3E}">
        <p14:creationId xmlns:p14="http://schemas.microsoft.com/office/powerpoint/2010/main" val="166770663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8CE9C4-1948-4ED4-8D4F-1A391C347005}"/>
              </a:ext>
            </a:extLst>
          </p:cNvPr>
          <p:cNvSpPr>
            <a:spLocks noGrp="1"/>
          </p:cNvSpPr>
          <p:nvPr>
            <p:ph type="title"/>
          </p:nvPr>
        </p:nvSpPr>
        <p:spPr>
          <a:xfrm>
            <a:off x="468312" y="44450"/>
            <a:ext cx="7416055" cy="648246"/>
          </a:xfrm>
        </p:spPr>
        <p:txBody>
          <a:bodyPr/>
          <a:lstStyle/>
          <a:p>
            <a:r>
              <a:rPr lang="ja-JP" altLang="en-US" sz="3200" dirty="0">
                <a:latin typeface="ＭＳ Ｐゴシック" panose="020B0600070205080204" pitchFamily="50" charset="-128"/>
                <a:ea typeface="ＭＳ Ｐゴシック" panose="020B0600070205080204" pitchFamily="50" charset="-128"/>
              </a:rPr>
              <a:t>付帯条件　外国人向け居酒屋</a:t>
            </a:r>
            <a:r>
              <a:rPr kumimoji="1" lang="ja-JP" altLang="en-US" sz="3200" dirty="0">
                <a:latin typeface="ＭＳ Ｐゴシック" panose="020B0600070205080204" pitchFamily="50" charset="-128"/>
                <a:ea typeface="ＭＳ Ｐゴシック" panose="020B0600070205080204" pitchFamily="50" charset="-128"/>
              </a:rPr>
              <a:t>　</a:t>
            </a:r>
          </a:p>
        </p:txBody>
      </p:sp>
      <p:sp>
        <p:nvSpPr>
          <p:cNvPr id="3" name="コンテンツ プレースホルダー 2">
            <a:extLst>
              <a:ext uri="{FF2B5EF4-FFF2-40B4-BE49-F238E27FC236}">
                <a16:creationId xmlns:a16="http://schemas.microsoft.com/office/drawing/2014/main" id="{A722AE46-9AF8-4422-BEF2-5A1CE770D7C4}"/>
              </a:ext>
            </a:extLst>
          </p:cNvPr>
          <p:cNvSpPr>
            <a:spLocks noGrp="1"/>
          </p:cNvSpPr>
          <p:nvPr>
            <p:ph idx="1"/>
          </p:nvPr>
        </p:nvSpPr>
        <p:spPr>
          <a:xfrm>
            <a:off x="251520" y="990873"/>
            <a:ext cx="8691628" cy="5067300"/>
          </a:xfrm>
        </p:spPr>
        <p:txBody>
          <a:bodyPr/>
          <a:lstStyle/>
          <a:p>
            <a:pPr>
              <a:buClrTx/>
              <a:buFont typeface="Wingdings" panose="05000000000000000000" pitchFamily="2" charset="2"/>
              <a:buChar char="l"/>
            </a:pPr>
            <a:r>
              <a:rPr lang="ja-JP" altLang="en-US" sz="2000" dirty="0">
                <a:latin typeface="ＭＳ Ｐゴシック" panose="020B0600070205080204" pitchFamily="50" charset="-128"/>
                <a:ea typeface="ＭＳ Ｐゴシック" panose="020B0600070205080204" pitchFamily="50" charset="-128"/>
              </a:rPr>
              <a:t>（付帯条件に関する前提）　　</a:t>
            </a:r>
            <a:endParaRPr lang="en-US" altLang="ja-JP" sz="2000" dirty="0">
              <a:solidFill>
                <a:srgbClr val="00B050"/>
              </a:solidFill>
              <a:latin typeface="ＭＳ Ｐゴシック" panose="020B0600070205080204" pitchFamily="50" charset="-128"/>
              <a:ea typeface="ＭＳ Ｐゴシック" panose="020B0600070205080204" pitchFamily="50" charset="-128"/>
            </a:endParaRPr>
          </a:p>
          <a:p>
            <a:pPr lvl="1">
              <a:buClrTx/>
              <a:buFont typeface="Wingdings" panose="05000000000000000000" pitchFamily="2" charset="2"/>
              <a:buChar char="l"/>
            </a:pPr>
            <a:r>
              <a:rPr lang="ja-JP" altLang="en-US" sz="1600" dirty="0">
                <a:latin typeface="ＭＳ Ｐゴシック" panose="020B0600070205080204" pitchFamily="50" charset="-128"/>
                <a:ea typeface="ＭＳ Ｐゴシック" panose="020B0600070205080204" pitchFamily="50" charset="-128"/>
              </a:rPr>
              <a:t>主に　●●国（■■地方）　から来日している人が故国の料理、酒を楽しみに集う居酒屋。</a:t>
            </a:r>
            <a:endParaRPr lang="en-US" altLang="ja-JP" sz="1600" dirty="0">
              <a:latin typeface="ＭＳ Ｐゴシック" panose="020B0600070205080204" pitchFamily="50" charset="-128"/>
              <a:ea typeface="ＭＳ Ｐゴシック" panose="020B0600070205080204" pitchFamily="50" charset="-128"/>
            </a:endParaRPr>
          </a:p>
          <a:p>
            <a:pPr lvl="1">
              <a:buClrTx/>
            </a:pPr>
            <a:r>
              <a:rPr lang="ja-JP" altLang="en-US" sz="1600" dirty="0">
                <a:latin typeface="ＭＳ Ｐゴシック" panose="020B0600070205080204" pitchFamily="50" charset="-128"/>
                <a:ea typeface="ＭＳ Ｐゴシック" panose="020B0600070205080204" pitchFamily="50" charset="-128"/>
              </a:rPr>
              <a:t>メニューは　 ●●国（■■地方）の公用語と日本語の二か国語対応している。接客する店員は二か国語ができるとは限らない。</a:t>
            </a:r>
            <a:endParaRPr lang="en-US" altLang="ja-JP" sz="1600" dirty="0">
              <a:latin typeface="ＭＳ Ｐゴシック" panose="020B0600070205080204" pitchFamily="50" charset="-128"/>
              <a:ea typeface="ＭＳ Ｐゴシック" panose="020B0600070205080204" pitchFamily="50" charset="-128"/>
            </a:endParaRPr>
          </a:p>
          <a:p>
            <a:pPr lvl="1">
              <a:buClrTx/>
            </a:pPr>
            <a:r>
              <a:rPr lang="ja-JP" altLang="en-US" sz="1600" dirty="0">
                <a:latin typeface="ＭＳ Ｐゴシック" panose="020B0600070205080204" pitchFamily="50" charset="-128"/>
                <a:ea typeface="ＭＳ Ｐゴシック" panose="020B0600070205080204" pitchFamily="50" charset="-128"/>
              </a:rPr>
              <a:t>常連客には●●国（■■地方）の人が多く、かつ旅行者でなく長期滞在者の場合のリピート率は高い。日本人の常連客は少ないが、一見客は多い。</a:t>
            </a:r>
            <a:endParaRPr lang="en-US" altLang="ja-JP" sz="1600" dirty="0">
              <a:latin typeface="ＭＳ Ｐゴシック" panose="020B0600070205080204" pitchFamily="50" charset="-128"/>
              <a:ea typeface="ＭＳ Ｐゴシック" panose="020B0600070205080204" pitchFamily="50" charset="-128"/>
            </a:endParaRPr>
          </a:p>
          <a:p>
            <a:pPr lvl="1">
              <a:buClrTx/>
            </a:pPr>
            <a:r>
              <a:rPr lang="ja-JP" altLang="en-US" sz="1600" dirty="0">
                <a:latin typeface="ＭＳ Ｐゴシック" panose="020B0600070205080204" pitchFamily="50" charset="-128"/>
                <a:ea typeface="ＭＳ Ｐゴシック" panose="020B0600070205080204" pitchFamily="50" charset="-128"/>
              </a:rPr>
              <a:t>スポーツや芸能／文化面での交流など明るい話題が多く、政治的にも友好国である。</a:t>
            </a:r>
            <a:endParaRPr lang="en-US" altLang="ja-JP" sz="1600" dirty="0">
              <a:latin typeface="ＭＳ Ｐゴシック" panose="020B0600070205080204" pitchFamily="50" charset="-128"/>
              <a:ea typeface="ＭＳ Ｐゴシック" panose="020B0600070205080204" pitchFamily="50" charset="-128"/>
            </a:endParaRPr>
          </a:p>
          <a:p>
            <a:pPr marL="457200" lvl="1" indent="0">
              <a:buClrTx/>
              <a:buNone/>
            </a:pPr>
            <a:r>
              <a:rPr lang="ja-JP" altLang="en-US" sz="1600" i="1" dirty="0">
                <a:solidFill>
                  <a:schemeClr val="bg1">
                    <a:lumMod val="65000"/>
                  </a:schemeClr>
                </a:solidFill>
                <a:latin typeface="ＭＳ Ｐゴシック" panose="020B0600070205080204" pitchFamily="50" charset="-128"/>
                <a:ea typeface="ＭＳ Ｐゴシック" panose="020B0600070205080204" pitchFamily="50" charset="-128"/>
              </a:rPr>
              <a:t>　　</a:t>
            </a:r>
            <a:r>
              <a:rPr lang="en-US" altLang="ja-JP" sz="1600" i="1" dirty="0">
                <a:solidFill>
                  <a:schemeClr val="bg1">
                    <a:lumMod val="65000"/>
                  </a:schemeClr>
                </a:solidFill>
                <a:latin typeface="ＭＳ Ｐゴシック" panose="020B0600070205080204" pitchFamily="50" charset="-128"/>
                <a:ea typeface="ＭＳ Ｐゴシック" panose="020B0600070205080204" pitchFamily="50" charset="-128"/>
              </a:rPr>
              <a:t>(</a:t>
            </a:r>
            <a:r>
              <a:rPr lang="ja-JP" altLang="en-US" sz="1600" i="1" dirty="0">
                <a:solidFill>
                  <a:schemeClr val="bg1">
                    <a:lumMod val="65000"/>
                  </a:schemeClr>
                </a:solidFill>
                <a:latin typeface="ＭＳ Ｐゴシック" panose="020B0600070205080204" pitchFamily="50" charset="-128"/>
                <a:ea typeface="ＭＳ Ｐゴシック" panose="020B0600070205080204" pitchFamily="50" charset="-128"/>
              </a:rPr>
              <a:t>条件は実際の特徴がその通りでなくても構いません。こういう関係だと仮定して</a:t>
            </a:r>
            <a:endParaRPr lang="en-US" altLang="ja-JP" sz="1600" i="1" dirty="0">
              <a:solidFill>
                <a:schemeClr val="bg1">
                  <a:lumMod val="65000"/>
                </a:schemeClr>
              </a:solidFill>
              <a:latin typeface="ＭＳ Ｐゴシック" panose="020B0600070205080204" pitchFamily="50" charset="-128"/>
              <a:ea typeface="ＭＳ Ｐゴシック" panose="020B0600070205080204" pitchFamily="50" charset="-128"/>
            </a:endParaRPr>
          </a:p>
          <a:p>
            <a:pPr marL="457200" lvl="1" indent="0">
              <a:buClrTx/>
              <a:buNone/>
            </a:pPr>
            <a:r>
              <a:rPr lang="ja-JP" altLang="en-US" sz="1600" i="1" dirty="0">
                <a:solidFill>
                  <a:schemeClr val="bg1">
                    <a:lumMod val="65000"/>
                  </a:schemeClr>
                </a:solidFill>
                <a:latin typeface="ＭＳ Ｐゴシック" panose="020B0600070205080204" pitchFamily="50" charset="-128"/>
                <a:ea typeface="ＭＳ Ｐゴシック" panose="020B0600070205080204" pitchFamily="50" charset="-128"/>
              </a:rPr>
              <a:t>　　進めてください）</a:t>
            </a:r>
            <a:endParaRPr lang="en-US" altLang="ja-JP" sz="1600" i="1" dirty="0">
              <a:solidFill>
                <a:schemeClr val="bg1">
                  <a:lumMod val="65000"/>
                </a:schemeClr>
              </a:solidFill>
              <a:latin typeface="ＭＳ Ｐゴシック" panose="020B0600070205080204" pitchFamily="50" charset="-128"/>
              <a:ea typeface="ＭＳ Ｐゴシック" panose="020B0600070205080204" pitchFamily="50" charset="-128"/>
            </a:endParaRPr>
          </a:p>
          <a:p>
            <a:pPr marL="457200" lvl="1" indent="0">
              <a:buClrTx/>
              <a:buNone/>
            </a:pPr>
            <a:endParaRPr lang="en-US" altLang="ja-JP" sz="16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a:buFont typeface="Wingdings" panose="05000000000000000000" pitchFamily="2" charset="2"/>
              <a:buChar char="l"/>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523464130"/>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8CE9C4-1948-4ED4-8D4F-1A391C347005}"/>
              </a:ext>
            </a:extLst>
          </p:cNvPr>
          <p:cNvSpPr>
            <a:spLocks noGrp="1"/>
          </p:cNvSpPr>
          <p:nvPr>
            <p:ph type="title"/>
          </p:nvPr>
        </p:nvSpPr>
        <p:spPr>
          <a:xfrm>
            <a:off x="468312" y="44450"/>
            <a:ext cx="7416055" cy="648246"/>
          </a:xfrm>
        </p:spPr>
        <p:txBody>
          <a:bodyPr/>
          <a:lstStyle/>
          <a:p>
            <a:r>
              <a:rPr lang="ja-JP" altLang="en-US" sz="3200" dirty="0">
                <a:latin typeface="ＭＳ Ｐゴシック" panose="020B0600070205080204" pitchFamily="50" charset="-128"/>
                <a:ea typeface="ＭＳ Ｐゴシック" panose="020B0600070205080204" pitchFamily="50" charset="-128"/>
              </a:rPr>
              <a:t>付帯条件　郷土人のたまり場居酒屋</a:t>
            </a:r>
            <a:r>
              <a:rPr kumimoji="1" lang="ja-JP" altLang="en-US" sz="3200" dirty="0">
                <a:latin typeface="ＭＳ Ｐゴシック" panose="020B0600070205080204" pitchFamily="50" charset="-128"/>
                <a:ea typeface="ＭＳ Ｐゴシック" panose="020B0600070205080204" pitchFamily="50" charset="-128"/>
              </a:rPr>
              <a:t>　</a:t>
            </a:r>
          </a:p>
        </p:txBody>
      </p:sp>
      <p:sp>
        <p:nvSpPr>
          <p:cNvPr id="3" name="コンテンツ プレースホルダー 2">
            <a:extLst>
              <a:ext uri="{FF2B5EF4-FFF2-40B4-BE49-F238E27FC236}">
                <a16:creationId xmlns:a16="http://schemas.microsoft.com/office/drawing/2014/main" id="{A722AE46-9AF8-4422-BEF2-5A1CE770D7C4}"/>
              </a:ext>
            </a:extLst>
          </p:cNvPr>
          <p:cNvSpPr>
            <a:spLocks noGrp="1"/>
          </p:cNvSpPr>
          <p:nvPr>
            <p:ph idx="1"/>
          </p:nvPr>
        </p:nvSpPr>
        <p:spPr>
          <a:xfrm>
            <a:off x="251520" y="990873"/>
            <a:ext cx="8691628" cy="5067300"/>
          </a:xfrm>
        </p:spPr>
        <p:txBody>
          <a:bodyPr/>
          <a:lstStyle/>
          <a:p>
            <a:pPr>
              <a:buClrTx/>
              <a:buFont typeface="Wingdings" panose="05000000000000000000" pitchFamily="2" charset="2"/>
              <a:buChar char="l"/>
            </a:pPr>
            <a:r>
              <a:rPr lang="ja-JP" altLang="en-US" sz="2000" dirty="0">
                <a:latin typeface="ＭＳ Ｐゴシック" panose="020B0600070205080204" pitchFamily="50" charset="-128"/>
                <a:ea typeface="ＭＳ Ｐゴシック" panose="020B0600070205080204" pitchFamily="50" charset="-128"/>
              </a:rPr>
              <a:t>（付帯条件に関する前提）　　</a:t>
            </a:r>
            <a:endParaRPr lang="en-US" altLang="ja-JP" sz="2000" dirty="0">
              <a:solidFill>
                <a:srgbClr val="00B050"/>
              </a:solidFill>
              <a:latin typeface="ＭＳ Ｐゴシック" panose="020B0600070205080204" pitchFamily="50" charset="-128"/>
              <a:ea typeface="ＭＳ Ｐゴシック" panose="020B0600070205080204" pitchFamily="50" charset="-128"/>
            </a:endParaRPr>
          </a:p>
          <a:p>
            <a:pPr lvl="1">
              <a:buClrTx/>
              <a:buFont typeface="Wingdings" panose="05000000000000000000" pitchFamily="2" charset="2"/>
              <a:buChar char="l"/>
            </a:pPr>
            <a:r>
              <a:rPr lang="ja-JP" altLang="en-US" sz="1600" dirty="0">
                <a:latin typeface="ＭＳ Ｐゴシック" panose="020B0600070205080204" pitchFamily="50" charset="-128"/>
                <a:ea typeface="ＭＳ Ｐゴシック" panose="020B0600070205080204" pitchFamily="50" charset="-128"/>
              </a:rPr>
              <a:t>主に　□□地方の郷土料理、酒を楽しみに集う居酒屋。</a:t>
            </a:r>
            <a:endParaRPr lang="en-US" altLang="ja-JP" sz="1600" dirty="0">
              <a:latin typeface="ＭＳ Ｐゴシック" panose="020B0600070205080204" pitchFamily="50" charset="-128"/>
              <a:ea typeface="ＭＳ Ｐゴシック" panose="020B0600070205080204" pitchFamily="50" charset="-128"/>
            </a:endParaRPr>
          </a:p>
          <a:p>
            <a:pPr lvl="1">
              <a:buClrTx/>
            </a:pPr>
            <a:r>
              <a:rPr lang="ja-JP" altLang="en-US" sz="1600" dirty="0">
                <a:latin typeface="ＭＳ Ｐゴシック" panose="020B0600070205080204" pitchFamily="50" charset="-128"/>
                <a:ea typeface="ＭＳ Ｐゴシック" panose="020B0600070205080204" pitchFamily="50" charset="-128"/>
              </a:rPr>
              <a:t>チェーン店を東京近郊に展開している。社長は□□地方出身ではないが料理にほれ込み一時期住んでいた経験あり。接客店員は□□地方とは特に関係ないものたちである。</a:t>
            </a:r>
            <a:endParaRPr lang="en-US" altLang="ja-JP" sz="1600" dirty="0">
              <a:latin typeface="ＭＳ Ｐゴシック" panose="020B0600070205080204" pitchFamily="50" charset="-128"/>
              <a:ea typeface="ＭＳ Ｐゴシック" panose="020B0600070205080204" pitchFamily="50" charset="-128"/>
            </a:endParaRPr>
          </a:p>
          <a:p>
            <a:pPr lvl="1">
              <a:buClrTx/>
            </a:pPr>
            <a:r>
              <a:rPr lang="ja-JP" altLang="en-US" sz="1600" dirty="0">
                <a:latin typeface="ＭＳ Ｐゴシック" panose="020B0600070205080204" pitchFamily="50" charset="-128"/>
                <a:ea typeface="ＭＳ Ｐゴシック" panose="020B0600070205080204" pitchFamily="50" charset="-128"/>
              </a:rPr>
              <a:t>常連客は□□地方出身者に加え、観光で度々訪れている熱心なファンなど、 □□地方に愛着のあるお客がほとんどである。 </a:t>
            </a:r>
            <a:endParaRPr lang="en-US" altLang="ja-JP" sz="1600" dirty="0">
              <a:latin typeface="ＭＳ Ｐゴシック" panose="020B0600070205080204" pitchFamily="50" charset="-128"/>
              <a:ea typeface="ＭＳ Ｐゴシック" panose="020B0600070205080204" pitchFamily="50" charset="-128"/>
            </a:endParaRPr>
          </a:p>
          <a:p>
            <a:pPr lvl="1">
              <a:buClrTx/>
            </a:pPr>
            <a:r>
              <a:rPr lang="ja-JP" altLang="en-US" sz="1600" dirty="0">
                <a:latin typeface="ＭＳ Ｐゴシック" panose="020B0600070205080204" pitchFamily="50" charset="-128"/>
                <a:ea typeface="ＭＳ Ｐゴシック" panose="020B0600070205080204" pitchFamily="50" charset="-128"/>
              </a:rPr>
              <a:t>店内は□□地方の観光ポスター掲示、名産品の展示・販売なども行っている。</a:t>
            </a:r>
            <a:r>
              <a:rPr lang="en-US" altLang="ja-JP" sz="1600" i="1" dirty="0">
                <a:solidFill>
                  <a:schemeClr val="bg1">
                    <a:lumMod val="65000"/>
                  </a:schemeClr>
                </a:solidFill>
                <a:latin typeface="ＭＳ Ｐゴシック" panose="020B0600070205080204" pitchFamily="50" charset="-128"/>
                <a:ea typeface="ＭＳ Ｐゴシック" panose="020B0600070205080204" pitchFamily="50" charset="-128"/>
              </a:rPr>
              <a:t>(</a:t>
            </a:r>
            <a:r>
              <a:rPr lang="ja-JP" altLang="en-US" sz="1600" i="1" dirty="0">
                <a:solidFill>
                  <a:schemeClr val="bg1">
                    <a:lumMod val="65000"/>
                  </a:schemeClr>
                </a:solidFill>
                <a:latin typeface="ＭＳ Ｐゴシック" panose="020B0600070205080204" pitchFamily="50" charset="-128"/>
                <a:ea typeface="ＭＳ Ｐゴシック" panose="020B0600070205080204" pitchFamily="50" charset="-128"/>
              </a:rPr>
              <a:t>農産物、海産物、工芸品など具体的な名産品は地方によるので、必要であれば□□に応じて具体化してください）</a:t>
            </a:r>
            <a:endParaRPr lang="en-US" altLang="ja-JP" sz="1600" i="1" dirty="0">
              <a:solidFill>
                <a:schemeClr val="bg1">
                  <a:lumMod val="65000"/>
                </a:schemeClr>
              </a:solidFill>
              <a:latin typeface="ＭＳ Ｐゴシック" panose="020B0600070205080204" pitchFamily="50" charset="-128"/>
              <a:ea typeface="ＭＳ Ｐゴシック" panose="020B0600070205080204" pitchFamily="50" charset="-128"/>
            </a:endParaRPr>
          </a:p>
          <a:p>
            <a:pPr lvl="1">
              <a:buClrTx/>
            </a:pPr>
            <a:r>
              <a:rPr lang="ja-JP" altLang="en-US" sz="1600" dirty="0">
                <a:latin typeface="ＭＳ Ｐゴシック" panose="020B0600070205080204" pitchFamily="50" charset="-128"/>
                <a:ea typeface="ＭＳ Ｐゴシック" panose="020B0600070205080204" pitchFamily="50" charset="-128"/>
              </a:rPr>
              <a:t>季節ごとに□□地方名産品を使ったメニューや有名な酒蔵の名酒を提供している。</a:t>
            </a:r>
            <a:endParaRPr lang="en-US" altLang="ja-JP" sz="1600" dirty="0">
              <a:latin typeface="ＭＳ Ｐゴシック" panose="020B0600070205080204" pitchFamily="50" charset="-128"/>
              <a:ea typeface="ＭＳ Ｐゴシック" panose="020B0600070205080204" pitchFamily="50" charset="-128"/>
            </a:endParaRPr>
          </a:p>
          <a:p>
            <a:pPr lvl="1">
              <a:buClrTx/>
              <a:buFont typeface="Wingdings" panose="05000000000000000000" pitchFamily="2" charset="2"/>
              <a:buChar char="l"/>
            </a:pPr>
            <a:endParaRPr lang="en-US" altLang="ja-JP" sz="1600" dirty="0">
              <a:latin typeface="ＭＳ Ｐゴシック" panose="020B0600070205080204" pitchFamily="50" charset="-128"/>
              <a:ea typeface="ＭＳ Ｐゴシック" panose="020B0600070205080204" pitchFamily="50" charset="-128"/>
            </a:endParaRPr>
          </a:p>
          <a:p>
            <a:pPr marL="457200" lvl="1" indent="0">
              <a:buClrTx/>
              <a:buNone/>
            </a:pPr>
            <a:r>
              <a:rPr lang="en-US" altLang="ja-JP" sz="1600" i="1" dirty="0">
                <a:solidFill>
                  <a:schemeClr val="bg1">
                    <a:lumMod val="65000"/>
                  </a:schemeClr>
                </a:solidFill>
                <a:latin typeface="ＭＳ Ｐゴシック" panose="020B0600070205080204" pitchFamily="50" charset="-128"/>
                <a:ea typeface="ＭＳ Ｐゴシック" panose="020B0600070205080204" pitchFamily="50" charset="-128"/>
              </a:rPr>
              <a:t>(</a:t>
            </a:r>
            <a:r>
              <a:rPr lang="ja-JP" altLang="en-US" sz="1600" i="1" dirty="0">
                <a:solidFill>
                  <a:schemeClr val="bg1">
                    <a:lumMod val="65000"/>
                  </a:schemeClr>
                </a:solidFill>
                <a:latin typeface="ＭＳ Ｐゴシック" panose="020B0600070205080204" pitchFamily="50" charset="-128"/>
                <a:ea typeface="ＭＳ Ｐゴシック" panose="020B0600070205080204" pitchFamily="50" charset="-128"/>
              </a:rPr>
              <a:t>この条件は実際の地方と特徴がその通りでなくても構いません。こういう条件の地方だと仮定して進めてください）</a:t>
            </a:r>
            <a:endParaRPr lang="en-US" altLang="ja-JP" sz="1600" dirty="0">
              <a:latin typeface="ＭＳ Ｐゴシック" panose="020B0600070205080204" pitchFamily="50" charset="-128"/>
              <a:ea typeface="ＭＳ Ｐゴシック" panose="020B0600070205080204" pitchFamily="50" charset="-128"/>
            </a:endParaRPr>
          </a:p>
          <a:p>
            <a:pPr lvl="1">
              <a:buClrTx/>
              <a:buFont typeface="Wingdings" panose="05000000000000000000" pitchFamily="2" charset="2"/>
              <a:buChar char="l"/>
            </a:pPr>
            <a:endParaRPr lang="en-US" altLang="ja-JP" sz="16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a:buFont typeface="Wingdings" panose="05000000000000000000" pitchFamily="2" charset="2"/>
              <a:buChar char="l"/>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7912461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8CE9C4-1948-4ED4-8D4F-1A391C347005}"/>
              </a:ext>
            </a:extLst>
          </p:cNvPr>
          <p:cNvSpPr>
            <a:spLocks noGrp="1"/>
          </p:cNvSpPr>
          <p:nvPr>
            <p:ph type="title"/>
          </p:nvPr>
        </p:nvSpPr>
        <p:spPr>
          <a:xfrm>
            <a:off x="179512" y="44450"/>
            <a:ext cx="8856984" cy="648246"/>
          </a:xfrm>
        </p:spPr>
        <p:txBody>
          <a:bodyPr/>
          <a:lstStyle/>
          <a:p>
            <a:r>
              <a:rPr lang="ja-JP" altLang="en-US" sz="3200" dirty="0">
                <a:latin typeface="ＭＳ Ｐゴシック" panose="020B0600070205080204" pitchFamily="50" charset="-128"/>
                <a:ea typeface="ＭＳ Ｐゴシック" panose="020B0600070205080204" pitchFamily="50" charset="-128"/>
              </a:rPr>
              <a:t>付帯条件　スポーツチームファンのたまり場居酒屋</a:t>
            </a:r>
            <a:endParaRPr kumimoji="1" lang="ja-JP" altLang="en-US" sz="3200"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a:extLst>
              <a:ext uri="{FF2B5EF4-FFF2-40B4-BE49-F238E27FC236}">
                <a16:creationId xmlns:a16="http://schemas.microsoft.com/office/drawing/2014/main" id="{A722AE46-9AF8-4422-BEF2-5A1CE770D7C4}"/>
              </a:ext>
            </a:extLst>
          </p:cNvPr>
          <p:cNvSpPr>
            <a:spLocks noGrp="1"/>
          </p:cNvSpPr>
          <p:nvPr>
            <p:ph idx="1"/>
          </p:nvPr>
        </p:nvSpPr>
        <p:spPr>
          <a:xfrm>
            <a:off x="344868" y="836712"/>
            <a:ext cx="8691628" cy="5067300"/>
          </a:xfrm>
        </p:spPr>
        <p:txBody>
          <a:bodyPr/>
          <a:lstStyle/>
          <a:p>
            <a:pPr>
              <a:buClrTx/>
              <a:buFont typeface="Wingdings" panose="05000000000000000000" pitchFamily="2" charset="2"/>
              <a:buChar char="l"/>
            </a:pPr>
            <a:r>
              <a:rPr lang="ja-JP" altLang="en-US" sz="2000" dirty="0">
                <a:latin typeface="ＭＳ Ｐゴシック" panose="020B0600070205080204" pitchFamily="50" charset="-128"/>
                <a:ea typeface="ＭＳ Ｐゴシック" panose="020B0600070205080204" pitchFamily="50" charset="-128"/>
              </a:rPr>
              <a:t>（付帯条件に関する前提）　　</a:t>
            </a:r>
            <a:endParaRPr lang="en-US" altLang="ja-JP" sz="2000" dirty="0">
              <a:solidFill>
                <a:srgbClr val="00B050"/>
              </a:solidFill>
              <a:latin typeface="ＭＳ Ｐゴシック" panose="020B0600070205080204" pitchFamily="50" charset="-128"/>
              <a:ea typeface="ＭＳ Ｐゴシック" panose="020B0600070205080204" pitchFamily="50" charset="-128"/>
            </a:endParaRPr>
          </a:p>
          <a:p>
            <a:pPr lvl="1">
              <a:buClrTx/>
              <a:buFont typeface="Wingdings" panose="05000000000000000000" pitchFamily="2" charset="2"/>
              <a:buChar char="l"/>
            </a:pPr>
            <a:r>
              <a:rPr lang="ja-JP" altLang="en-US" sz="1600" dirty="0">
                <a:latin typeface="ＭＳ Ｐゴシック" panose="020B0600070205080204" pitchFamily="50" charset="-128"/>
                <a:ea typeface="ＭＳ Ｐゴシック" panose="020B0600070205080204" pitchFamily="50" charset="-128"/>
              </a:rPr>
              <a:t>主に　★★チーム　のファンが集ってガヤガヤ楽しむ居酒屋。</a:t>
            </a:r>
            <a:endParaRPr lang="en-US" altLang="ja-JP" sz="1600" dirty="0">
              <a:latin typeface="ＭＳ Ｐゴシック" panose="020B0600070205080204" pitchFamily="50" charset="-128"/>
              <a:ea typeface="ＭＳ Ｐゴシック" panose="020B0600070205080204" pitchFamily="50" charset="-128"/>
            </a:endParaRPr>
          </a:p>
          <a:p>
            <a:pPr lvl="1">
              <a:buClrTx/>
            </a:pPr>
            <a:r>
              <a:rPr lang="ja-JP" altLang="en-US" sz="1600" dirty="0">
                <a:latin typeface="ＭＳ Ｐゴシック" panose="020B0600070205080204" pitchFamily="50" charset="-128"/>
                <a:ea typeface="ＭＳ Ｐゴシック" panose="020B0600070205080204" pitchFamily="50" charset="-128"/>
              </a:rPr>
              <a:t>常連客は★★チームファンばかり。</a:t>
            </a:r>
            <a:endParaRPr lang="en-US" altLang="ja-JP" sz="1600" dirty="0">
              <a:latin typeface="ＭＳ Ｐゴシック" panose="020B0600070205080204" pitchFamily="50" charset="-128"/>
              <a:ea typeface="ＭＳ Ｐゴシック" panose="020B0600070205080204" pitchFamily="50" charset="-128"/>
            </a:endParaRPr>
          </a:p>
          <a:p>
            <a:pPr lvl="1">
              <a:buClrTx/>
            </a:pPr>
            <a:r>
              <a:rPr lang="ja-JP" altLang="en-US" sz="1600" dirty="0">
                <a:latin typeface="ＭＳ Ｐゴシック" panose="020B0600070205080204" pitchFamily="50" charset="-128"/>
                <a:ea typeface="ＭＳ Ｐゴシック" panose="020B0600070205080204" pitchFamily="50" charset="-128"/>
              </a:rPr>
              <a:t>店内は★★チームの選手のサインやポスターの展示をしている。</a:t>
            </a:r>
            <a:endParaRPr lang="en-US" altLang="ja-JP" sz="1600" dirty="0">
              <a:latin typeface="ＭＳ Ｐゴシック" panose="020B0600070205080204" pitchFamily="50" charset="-128"/>
              <a:ea typeface="ＭＳ Ｐゴシック" panose="020B0600070205080204" pitchFamily="50" charset="-128"/>
            </a:endParaRPr>
          </a:p>
          <a:p>
            <a:pPr lvl="1">
              <a:buClrTx/>
            </a:pPr>
            <a:r>
              <a:rPr lang="ja-JP" altLang="en-US" sz="1600" dirty="0">
                <a:latin typeface="ＭＳ Ｐゴシック" panose="020B0600070205080204" pitchFamily="50" charset="-128"/>
                <a:ea typeface="ＭＳ Ｐゴシック" panose="020B0600070205080204" pitchFamily="50" charset="-128"/>
              </a:rPr>
              <a:t>見た目の装飾をチームにちなんだものにしたサラダをメニューに加えている。</a:t>
            </a:r>
            <a:endParaRPr lang="en-US" altLang="ja-JP" sz="1600" dirty="0">
              <a:latin typeface="ＭＳ Ｐゴシック" panose="020B0600070205080204" pitchFamily="50" charset="-128"/>
              <a:ea typeface="ＭＳ Ｐゴシック" panose="020B0600070205080204" pitchFamily="50" charset="-128"/>
            </a:endParaRPr>
          </a:p>
          <a:p>
            <a:pPr marL="457200" lvl="1" indent="0">
              <a:buClrTx/>
              <a:buNone/>
            </a:pPr>
            <a:endParaRPr lang="en-US" altLang="ja-JP" sz="1600" dirty="0">
              <a:latin typeface="ＭＳ Ｐゴシック" panose="020B0600070205080204" pitchFamily="50" charset="-128"/>
              <a:ea typeface="ＭＳ Ｐゴシック" panose="020B0600070205080204" pitchFamily="50" charset="-128"/>
            </a:endParaRPr>
          </a:p>
          <a:p>
            <a:pPr lvl="1">
              <a:buClrTx/>
            </a:pPr>
            <a:r>
              <a:rPr lang="ja-JP" altLang="en-US" sz="1600" i="1" dirty="0">
                <a:latin typeface="ＭＳ Ｐゴシック" panose="020B0600070205080204" pitchFamily="50" charset="-128"/>
                <a:ea typeface="ＭＳ Ｐゴシック" panose="020B0600070205080204" pitchFamily="50" charset="-128"/>
              </a:rPr>
              <a:t>チーム関係者につながりがあり、年に一度、各店に選手が来るイベントも行っている。</a:t>
            </a:r>
            <a:endParaRPr lang="en-US" altLang="ja-JP" sz="1600" i="1" dirty="0">
              <a:latin typeface="ＭＳ Ｐゴシック" panose="020B0600070205080204" pitchFamily="50" charset="-128"/>
              <a:ea typeface="ＭＳ Ｐゴシック" panose="020B0600070205080204" pitchFamily="50" charset="-128"/>
            </a:endParaRPr>
          </a:p>
          <a:p>
            <a:pPr lvl="1">
              <a:buClrTx/>
            </a:pPr>
            <a:r>
              <a:rPr lang="ja-JP" altLang="en-US" sz="1600" i="1" dirty="0">
                <a:latin typeface="ＭＳ Ｐゴシック" panose="020B0600070205080204" pitchFamily="50" charset="-128"/>
                <a:ea typeface="ＭＳ Ｐゴシック" panose="020B0600070205080204" pitchFamily="50" charset="-128"/>
              </a:rPr>
              <a:t>店で試合の中継放送を見るイベントもやっている。</a:t>
            </a:r>
            <a:endParaRPr lang="en-US" altLang="ja-JP" sz="1600" i="1" dirty="0">
              <a:latin typeface="ＭＳ Ｐゴシック" panose="020B0600070205080204" pitchFamily="50" charset="-128"/>
              <a:ea typeface="ＭＳ Ｐゴシック" panose="020B0600070205080204" pitchFamily="50" charset="-128"/>
            </a:endParaRPr>
          </a:p>
          <a:p>
            <a:pPr marL="457200" lvl="1" indent="0">
              <a:buClrTx/>
              <a:buNone/>
            </a:pPr>
            <a:r>
              <a:rPr lang="ja-JP" altLang="en-US" sz="1600" i="1" dirty="0">
                <a:latin typeface="ＭＳ Ｐゴシック" panose="020B0600070205080204" pitchFamily="50" charset="-128"/>
                <a:ea typeface="ＭＳ Ｐゴシック" panose="020B0600070205080204" pitchFamily="50" charset="-128"/>
              </a:rPr>
              <a:t>　</a:t>
            </a:r>
            <a:r>
              <a:rPr lang="ja-JP" altLang="en-US" sz="1600" i="1" dirty="0">
                <a:solidFill>
                  <a:schemeClr val="bg1">
                    <a:lumMod val="65000"/>
                  </a:schemeClr>
                </a:solidFill>
                <a:latin typeface="ＭＳ Ｐゴシック" panose="020B0600070205080204" pitchFamily="50" charset="-128"/>
                <a:ea typeface="ＭＳ Ｐゴシック" panose="020B0600070205080204" pitchFamily="50" charset="-128"/>
              </a:rPr>
              <a:t>（←スポーツやチームによってはこの２項目は非現実的なこともあるので、この項目を活かすか否かは　★★　に応じて協議してください。）</a:t>
            </a:r>
            <a:endParaRPr lang="en-US" altLang="ja-JP" sz="1600" i="1" dirty="0">
              <a:solidFill>
                <a:schemeClr val="bg1">
                  <a:lumMod val="65000"/>
                </a:schemeClr>
              </a:solidFill>
              <a:latin typeface="ＭＳ Ｐゴシック" panose="020B0600070205080204" pitchFamily="50" charset="-128"/>
              <a:ea typeface="ＭＳ Ｐゴシック" panose="020B0600070205080204" pitchFamily="50" charset="-128"/>
            </a:endParaRPr>
          </a:p>
          <a:p>
            <a:pPr lvl="1">
              <a:buClrTx/>
            </a:pPr>
            <a:endParaRPr lang="en-US" altLang="ja-JP" sz="1600" i="1" dirty="0">
              <a:solidFill>
                <a:schemeClr val="bg1">
                  <a:lumMod val="65000"/>
                </a:schemeClr>
              </a:solidFill>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a:buFont typeface="Wingdings" panose="05000000000000000000" pitchFamily="2" charset="2"/>
              <a:buChar char="l"/>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70564644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8CE9C4-1948-4ED4-8D4F-1A391C347005}"/>
              </a:ext>
            </a:extLst>
          </p:cNvPr>
          <p:cNvSpPr>
            <a:spLocks noGrp="1"/>
          </p:cNvSpPr>
          <p:nvPr>
            <p:ph type="title"/>
          </p:nvPr>
        </p:nvSpPr>
        <p:spPr>
          <a:xfrm>
            <a:off x="323528" y="2219"/>
            <a:ext cx="8496944" cy="648246"/>
          </a:xfrm>
        </p:spPr>
        <p:txBody>
          <a:bodyPr/>
          <a:lstStyle/>
          <a:p>
            <a:r>
              <a:rPr lang="ja-JP" altLang="en-US" sz="3200" dirty="0">
                <a:latin typeface="ＭＳ Ｐゴシック" panose="020B0600070205080204" pitchFamily="50" charset="-128"/>
                <a:ea typeface="ＭＳ Ｐゴシック" panose="020B0600070205080204" pitchFamily="50" charset="-128"/>
              </a:rPr>
              <a:t>付帯条件　○○オタクのたまり場居酒屋</a:t>
            </a:r>
            <a:endParaRPr kumimoji="1" lang="ja-JP" altLang="en-US" sz="3200"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a:extLst>
              <a:ext uri="{FF2B5EF4-FFF2-40B4-BE49-F238E27FC236}">
                <a16:creationId xmlns:a16="http://schemas.microsoft.com/office/drawing/2014/main" id="{A722AE46-9AF8-4422-BEF2-5A1CE770D7C4}"/>
              </a:ext>
            </a:extLst>
          </p:cNvPr>
          <p:cNvSpPr>
            <a:spLocks noGrp="1"/>
          </p:cNvSpPr>
          <p:nvPr>
            <p:ph idx="1"/>
          </p:nvPr>
        </p:nvSpPr>
        <p:spPr>
          <a:xfrm>
            <a:off x="251520" y="990873"/>
            <a:ext cx="8691628" cy="5067300"/>
          </a:xfrm>
        </p:spPr>
        <p:txBody>
          <a:bodyPr/>
          <a:lstStyle/>
          <a:p>
            <a:pPr>
              <a:buClrTx/>
              <a:buFont typeface="Wingdings" panose="05000000000000000000" pitchFamily="2" charset="2"/>
              <a:buChar char="l"/>
            </a:pPr>
            <a:r>
              <a:rPr lang="ja-JP" altLang="en-US" sz="2000" dirty="0">
                <a:latin typeface="ＭＳ Ｐゴシック" panose="020B0600070205080204" pitchFamily="50" charset="-128"/>
                <a:ea typeface="ＭＳ Ｐゴシック" panose="020B0600070205080204" pitchFamily="50" charset="-128"/>
              </a:rPr>
              <a:t>（付帯条件に関する前提）　　</a:t>
            </a:r>
            <a:endParaRPr lang="en-US" altLang="ja-JP" sz="2000" dirty="0">
              <a:solidFill>
                <a:srgbClr val="00B050"/>
              </a:solidFill>
              <a:latin typeface="ＭＳ Ｐゴシック" panose="020B0600070205080204" pitchFamily="50" charset="-128"/>
              <a:ea typeface="ＭＳ Ｐゴシック" panose="020B0600070205080204" pitchFamily="50" charset="-128"/>
            </a:endParaRPr>
          </a:p>
          <a:p>
            <a:pPr lvl="1">
              <a:buClrTx/>
              <a:buFont typeface="Wingdings" panose="05000000000000000000" pitchFamily="2" charset="2"/>
              <a:buChar char="l"/>
            </a:pPr>
            <a:r>
              <a:rPr lang="ja-JP" altLang="en-US" sz="1600" dirty="0">
                <a:latin typeface="ＭＳ Ｐゴシック" panose="020B0600070205080204" pitchFamily="50" charset="-128"/>
                <a:ea typeface="ＭＳ Ｐゴシック" panose="020B0600070205080204" pitchFamily="50" charset="-128"/>
              </a:rPr>
              <a:t>主に　○○　に関するディープな愛好者が来店して楽しむ居酒屋。</a:t>
            </a:r>
            <a:endParaRPr lang="en-US" altLang="ja-JP" sz="1600" dirty="0">
              <a:latin typeface="ＭＳ Ｐゴシック" panose="020B0600070205080204" pitchFamily="50" charset="-128"/>
              <a:ea typeface="ＭＳ Ｐゴシック" panose="020B0600070205080204" pitchFamily="50" charset="-128"/>
            </a:endParaRPr>
          </a:p>
          <a:p>
            <a:pPr lvl="1">
              <a:buClrTx/>
            </a:pPr>
            <a:r>
              <a:rPr lang="ja-JP" altLang="en-US" sz="1600" dirty="0">
                <a:latin typeface="ＭＳ Ｐゴシック" panose="020B0600070205080204" pitchFamily="50" charset="-128"/>
                <a:ea typeface="ＭＳ Ｐゴシック" panose="020B0600070205080204" pitchFamily="50" charset="-128"/>
              </a:rPr>
              <a:t>店には○○関係の備品が揃っている。　</a:t>
            </a:r>
            <a:endParaRPr lang="en-US" altLang="ja-JP" sz="1600" dirty="0">
              <a:latin typeface="ＭＳ Ｐゴシック" panose="020B0600070205080204" pitchFamily="50" charset="-128"/>
              <a:ea typeface="ＭＳ Ｐゴシック" panose="020B0600070205080204" pitchFamily="50" charset="-128"/>
            </a:endParaRPr>
          </a:p>
          <a:p>
            <a:pPr lvl="1">
              <a:buClrTx/>
            </a:pPr>
            <a:r>
              <a:rPr lang="ja-JP" altLang="en-US" sz="1600" dirty="0">
                <a:latin typeface="ＭＳ Ｐゴシック" panose="020B0600070205080204" pitchFamily="50" charset="-128"/>
                <a:ea typeface="ＭＳ Ｐゴシック" panose="020B0600070205080204" pitchFamily="50" charset="-128"/>
              </a:rPr>
              <a:t>常連客は○○おたくばかり。</a:t>
            </a:r>
            <a:endParaRPr lang="en-US" altLang="ja-JP" sz="1600" dirty="0">
              <a:latin typeface="ＭＳ Ｐゴシック" panose="020B0600070205080204" pitchFamily="50" charset="-128"/>
              <a:ea typeface="ＭＳ Ｐゴシック" panose="020B0600070205080204" pitchFamily="50" charset="-128"/>
            </a:endParaRPr>
          </a:p>
          <a:p>
            <a:pPr lvl="1">
              <a:buClrTx/>
            </a:pPr>
            <a:r>
              <a:rPr lang="ja-JP" altLang="en-US" sz="1600" dirty="0">
                <a:latin typeface="ＭＳ Ｐゴシック" panose="020B0600070205080204" pitchFamily="50" charset="-128"/>
                <a:ea typeface="ＭＳ Ｐゴシック" panose="020B0600070205080204" pitchFamily="50" charset="-128"/>
              </a:rPr>
              <a:t>店内には○○関係の展示などを行っている。</a:t>
            </a:r>
            <a:endParaRPr lang="en-US" altLang="ja-JP" sz="1600" dirty="0">
              <a:latin typeface="ＭＳ Ｐゴシック" panose="020B0600070205080204" pitchFamily="50" charset="-128"/>
              <a:ea typeface="ＭＳ Ｐゴシック" panose="020B0600070205080204" pitchFamily="50" charset="-128"/>
            </a:endParaRPr>
          </a:p>
          <a:p>
            <a:pPr lvl="1">
              <a:buClrTx/>
            </a:pPr>
            <a:r>
              <a:rPr lang="ja-JP" altLang="en-US" sz="1600" dirty="0">
                <a:latin typeface="ＭＳ Ｐゴシック" panose="020B0600070205080204" pitchFamily="50" charset="-128"/>
                <a:ea typeface="ＭＳ Ｐゴシック" panose="020B0600070205080204" pitchFamily="50" charset="-128"/>
              </a:rPr>
              <a:t>見た目の装飾を○○にちなんだものにしたサラダをメニューに加えた。</a:t>
            </a:r>
            <a:endParaRPr lang="en-US" altLang="ja-JP" sz="1600" dirty="0">
              <a:latin typeface="ＭＳ Ｐゴシック" panose="020B0600070205080204" pitchFamily="50" charset="-128"/>
              <a:ea typeface="ＭＳ Ｐゴシック" panose="020B0600070205080204" pitchFamily="50" charset="-128"/>
            </a:endParaRPr>
          </a:p>
          <a:p>
            <a:pPr lvl="1">
              <a:buClrTx/>
            </a:pPr>
            <a:endParaRPr lang="en-US" altLang="ja-JP" sz="1600" dirty="0">
              <a:latin typeface="ＭＳ Ｐゴシック" panose="020B0600070205080204" pitchFamily="50" charset="-128"/>
              <a:ea typeface="ＭＳ Ｐゴシック" panose="020B0600070205080204" pitchFamily="50" charset="-128"/>
            </a:endParaRPr>
          </a:p>
          <a:p>
            <a:pPr lvl="1">
              <a:buClrTx/>
            </a:pPr>
            <a:r>
              <a:rPr lang="ja-JP" altLang="en-US" sz="1600" dirty="0">
                <a:latin typeface="ＭＳ Ｐゴシック" panose="020B0600070205080204" pitchFamily="50" charset="-128"/>
                <a:ea typeface="ＭＳ Ｐゴシック" panose="020B0600070205080204" pitchFamily="50" charset="-128"/>
              </a:rPr>
              <a:t>定期的に親しいお客からの情報収集を行って、企画の参考にしている。</a:t>
            </a:r>
            <a:r>
              <a:rPr lang="ja-JP" altLang="en-US" sz="1600" i="1" dirty="0">
                <a:solidFill>
                  <a:schemeClr val="bg1">
                    <a:lumMod val="65000"/>
                  </a:schemeClr>
                </a:solidFill>
                <a:latin typeface="ＭＳ Ｐゴシック" panose="020B0600070205080204" pitchFamily="50" charset="-128"/>
                <a:ea typeface="ＭＳ Ｐゴシック" panose="020B0600070205080204" pitchFamily="50" charset="-128"/>
              </a:rPr>
              <a:t>　</a:t>
            </a:r>
            <a:endParaRPr lang="en-US" altLang="ja-JP" sz="16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a:buFont typeface="Wingdings" panose="05000000000000000000" pitchFamily="2" charset="2"/>
              <a:buChar char="l"/>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4207576782"/>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8CE9C4-1948-4ED4-8D4F-1A391C347005}"/>
              </a:ext>
            </a:extLst>
          </p:cNvPr>
          <p:cNvSpPr>
            <a:spLocks noGrp="1"/>
          </p:cNvSpPr>
          <p:nvPr>
            <p:ph type="title"/>
          </p:nvPr>
        </p:nvSpPr>
        <p:spPr>
          <a:xfrm>
            <a:off x="179512" y="44450"/>
            <a:ext cx="8856984" cy="648246"/>
          </a:xfrm>
        </p:spPr>
        <p:txBody>
          <a:bodyPr/>
          <a:lstStyle/>
          <a:p>
            <a:r>
              <a:rPr lang="ja-JP" altLang="en-US" dirty="0">
                <a:latin typeface="ＭＳ Ｐゴシック" panose="020B0600070205080204" pitchFamily="50" charset="-128"/>
                <a:ea typeface="ＭＳ Ｐゴシック" panose="020B0600070205080204" pitchFamily="50" charset="-128"/>
              </a:rPr>
              <a:t>付帯条件　子供連れで集まれるファミリー向けの居酒屋</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a:extLst>
              <a:ext uri="{FF2B5EF4-FFF2-40B4-BE49-F238E27FC236}">
                <a16:creationId xmlns:a16="http://schemas.microsoft.com/office/drawing/2014/main" id="{A722AE46-9AF8-4422-BEF2-5A1CE770D7C4}"/>
              </a:ext>
            </a:extLst>
          </p:cNvPr>
          <p:cNvSpPr>
            <a:spLocks noGrp="1"/>
          </p:cNvSpPr>
          <p:nvPr>
            <p:ph idx="1"/>
          </p:nvPr>
        </p:nvSpPr>
        <p:spPr>
          <a:xfrm>
            <a:off x="251520" y="990873"/>
            <a:ext cx="8691628" cy="5067300"/>
          </a:xfrm>
        </p:spPr>
        <p:txBody>
          <a:bodyPr/>
          <a:lstStyle/>
          <a:p>
            <a:pPr>
              <a:buClrTx/>
              <a:buFont typeface="Wingdings" panose="05000000000000000000" pitchFamily="2" charset="2"/>
              <a:buChar char="l"/>
            </a:pPr>
            <a:r>
              <a:rPr lang="ja-JP" altLang="en-US" sz="2000" dirty="0">
                <a:latin typeface="ＭＳ Ｐゴシック" panose="020B0600070205080204" pitchFamily="50" charset="-128"/>
                <a:ea typeface="ＭＳ Ｐゴシック" panose="020B0600070205080204" pitchFamily="50" charset="-128"/>
              </a:rPr>
              <a:t>（付帯条件に関する前提）　　</a:t>
            </a:r>
            <a:r>
              <a:rPr lang="ja-JP" altLang="en-US" sz="2000" dirty="0">
                <a:solidFill>
                  <a:srgbClr val="FF0000"/>
                </a:solidFill>
                <a:latin typeface="ＭＳ Ｐゴシック" panose="020B0600070205080204" pitchFamily="50" charset="-128"/>
                <a:ea typeface="ＭＳ Ｐゴシック" panose="020B0600070205080204" pitchFamily="50" charset="-128"/>
              </a:rPr>
              <a:t>　</a:t>
            </a:r>
            <a:endParaRPr lang="en-US" altLang="ja-JP" sz="2000" dirty="0">
              <a:solidFill>
                <a:srgbClr val="FF0000"/>
              </a:solidFill>
              <a:latin typeface="ＭＳ Ｐゴシック" panose="020B0600070205080204" pitchFamily="50" charset="-128"/>
              <a:ea typeface="ＭＳ Ｐゴシック" panose="020B0600070205080204" pitchFamily="50" charset="-128"/>
            </a:endParaRPr>
          </a:p>
          <a:p>
            <a:pPr lvl="1">
              <a:buClrTx/>
            </a:pPr>
            <a:r>
              <a:rPr lang="ja-JP" altLang="en-US" sz="1600" dirty="0">
                <a:latin typeface="ＭＳ Ｐゴシック" panose="020B0600070205080204" pitchFamily="50" charset="-128"/>
                <a:ea typeface="ＭＳ Ｐゴシック" panose="020B0600070205080204" pitchFamily="50" charset="-128"/>
              </a:rPr>
              <a:t>家族連れが多く来店して楽しむ居酒屋。</a:t>
            </a:r>
            <a:endParaRPr lang="en-US" altLang="ja-JP" sz="1600" dirty="0">
              <a:latin typeface="ＭＳ Ｐゴシック" panose="020B0600070205080204" pitchFamily="50" charset="-128"/>
              <a:ea typeface="ＭＳ Ｐゴシック" panose="020B0600070205080204" pitchFamily="50" charset="-128"/>
            </a:endParaRPr>
          </a:p>
          <a:p>
            <a:pPr lvl="1">
              <a:buClrTx/>
            </a:pPr>
            <a:r>
              <a:rPr lang="ja-JP" altLang="en-US" sz="1600" dirty="0">
                <a:latin typeface="ＭＳ Ｐゴシック" panose="020B0600070205080204" pitchFamily="50" charset="-128"/>
                <a:ea typeface="ＭＳ Ｐゴシック" panose="020B0600070205080204" pitchFamily="50" charset="-128"/>
              </a:rPr>
              <a:t>店にはファミリーを対象に子供向けのメニューも揃っている。　</a:t>
            </a:r>
            <a:endParaRPr lang="en-US" altLang="ja-JP" sz="1600" dirty="0">
              <a:latin typeface="ＭＳ Ｐゴシック" panose="020B0600070205080204" pitchFamily="50" charset="-128"/>
              <a:ea typeface="ＭＳ Ｐゴシック" panose="020B0600070205080204" pitchFamily="50" charset="-128"/>
            </a:endParaRPr>
          </a:p>
          <a:p>
            <a:pPr lvl="1">
              <a:buClrTx/>
            </a:pPr>
            <a:r>
              <a:rPr lang="ja-JP" altLang="en-US" sz="1600" dirty="0">
                <a:latin typeface="ＭＳ Ｐゴシック" panose="020B0600070205080204" pitchFamily="50" charset="-128"/>
                <a:ea typeface="ＭＳ Ｐゴシック" panose="020B0600070205080204" pitchFamily="50" charset="-128"/>
              </a:rPr>
              <a:t>常連客には一般の居酒屋と同等のお客に加え</a:t>
            </a:r>
            <a:r>
              <a:rPr lang="ja-JP" altLang="en-US" sz="1600">
                <a:latin typeface="ＭＳ Ｐゴシック" panose="020B0600070205080204" pitchFamily="50" charset="-128"/>
                <a:ea typeface="ＭＳ Ｐゴシック" panose="020B0600070205080204" pitchFamily="50" charset="-128"/>
              </a:rPr>
              <a:t>、家族連れで訪れる</a:t>
            </a:r>
            <a:r>
              <a:rPr lang="ja-JP" altLang="en-US" sz="1600" dirty="0">
                <a:latin typeface="ＭＳ Ｐゴシック" panose="020B0600070205080204" pitchFamily="50" charset="-128"/>
                <a:ea typeface="ＭＳ Ｐゴシック" panose="020B0600070205080204" pitchFamily="50" charset="-128"/>
              </a:rPr>
              <a:t>お客も多い。</a:t>
            </a:r>
            <a:endParaRPr lang="en-US" altLang="ja-JP" sz="1600" dirty="0">
              <a:latin typeface="ＭＳ Ｐゴシック" panose="020B0600070205080204" pitchFamily="50" charset="-128"/>
              <a:ea typeface="ＭＳ Ｐゴシック" panose="020B0600070205080204" pitchFamily="50" charset="-128"/>
            </a:endParaRPr>
          </a:p>
          <a:p>
            <a:pPr lvl="1">
              <a:buClrTx/>
            </a:pPr>
            <a:r>
              <a:rPr lang="ja-JP" altLang="en-US" sz="1600" dirty="0">
                <a:latin typeface="ＭＳ Ｐゴシック" panose="020B0600070205080204" pitchFamily="50" charset="-128"/>
                <a:ea typeface="ＭＳ Ｐゴシック" panose="020B0600070205080204" pitchFamily="50" charset="-128"/>
              </a:rPr>
              <a:t>店内の企画として、家族向けレジャーに関するものや、子供向けの展示がある。</a:t>
            </a:r>
            <a:endParaRPr lang="en-US" altLang="ja-JP" sz="1600" dirty="0">
              <a:latin typeface="ＭＳ Ｐゴシック" panose="020B0600070205080204" pitchFamily="50" charset="-128"/>
              <a:ea typeface="ＭＳ Ｐゴシック" panose="020B0600070205080204" pitchFamily="50" charset="-128"/>
            </a:endParaRPr>
          </a:p>
          <a:p>
            <a:pPr marL="457200" lvl="1" indent="0">
              <a:buClrTx/>
              <a:buNone/>
            </a:pPr>
            <a:endParaRPr lang="en-US" altLang="ja-JP" sz="1600" dirty="0">
              <a:latin typeface="ＭＳ Ｐゴシック" panose="020B0600070205080204" pitchFamily="50" charset="-128"/>
              <a:ea typeface="ＭＳ Ｐゴシック" panose="020B0600070205080204" pitchFamily="50" charset="-128"/>
            </a:endParaRPr>
          </a:p>
          <a:p>
            <a:pPr lvl="1">
              <a:buClrTx/>
            </a:pPr>
            <a:r>
              <a:rPr lang="ja-JP" altLang="en-US" sz="1600" dirty="0">
                <a:latin typeface="ＭＳ Ｐゴシック" panose="020B0600070205080204" pitchFamily="50" charset="-128"/>
                <a:ea typeface="ＭＳ Ｐゴシック" panose="020B0600070205080204" pitchFamily="50" charset="-128"/>
              </a:rPr>
              <a:t>定期的に親しいお客からの情報収集を行って、家族向けの企画の参考にしている。</a:t>
            </a:r>
            <a:r>
              <a:rPr lang="ja-JP" altLang="en-US" sz="1600" i="1" dirty="0">
                <a:solidFill>
                  <a:schemeClr val="bg1">
                    <a:lumMod val="65000"/>
                  </a:schemeClr>
                </a:solidFill>
                <a:latin typeface="ＭＳ Ｐゴシック" panose="020B0600070205080204" pitchFamily="50" charset="-128"/>
                <a:ea typeface="ＭＳ Ｐゴシック" panose="020B0600070205080204" pitchFamily="50" charset="-128"/>
              </a:rPr>
              <a:t>　</a:t>
            </a:r>
            <a:endParaRPr lang="en-US" altLang="ja-JP" sz="1600" dirty="0">
              <a:latin typeface="ＭＳ Ｐゴシック" panose="020B0600070205080204" pitchFamily="50" charset="-128"/>
              <a:ea typeface="ＭＳ Ｐゴシック" panose="020B0600070205080204" pitchFamily="50" charset="-128"/>
            </a:endParaRPr>
          </a:p>
          <a:p>
            <a:pPr lvl="1">
              <a:buClrTx/>
              <a:buFont typeface="Wingdings" panose="05000000000000000000" pitchFamily="2" charset="2"/>
              <a:buChar char="l"/>
            </a:pPr>
            <a:endParaRPr lang="en-US" altLang="ja-JP" sz="16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a:buFont typeface="Wingdings" panose="05000000000000000000" pitchFamily="2" charset="2"/>
              <a:buChar char="l"/>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791815465"/>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8CE9C4-1948-4ED4-8D4F-1A391C347005}"/>
              </a:ext>
            </a:extLst>
          </p:cNvPr>
          <p:cNvSpPr>
            <a:spLocks noGrp="1"/>
          </p:cNvSpPr>
          <p:nvPr>
            <p:ph type="title"/>
          </p:nvPr>
        </p:nvSpPr>
        <p:spPr>
          <a:xfrm>
            <a:off x="468312" y="44450"/>
            <a:ext cx="7416055" cy="648246"/>
          </a:xfrm>
        </p:spPr>
        <p:txBody>
          <a:bodyPr/>
          <a:lstStyle/>
          <a:p>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参考）　</a:t>
            </a:r>
            <a:r>
              <a:rPr lang="ja-JP" altLang="en-US" dirty="0">
                <a:latin typeface="ＭＳ Ｐゴシック" panose="020B0600070205080204" pitchFamily="50" charset="-128"/>
                <a:ea typeface="ＭＳ Ｐゴシック" panose="020B0600070205080204" pitchFamily="50" charset="-128"/>
              </a:rPr>
              <a:t>付帯条件「演芸</a:t>
            </a:r>
            <a:r>
              <a:rPr kumimoji="1" lang="ja-JP" altLang="en-US" dirty="0">
                <a:latin typeface="ＭＳ Ｐゴシック" panose="020B0600070205080204" pitchFamily="50" charset="-128"/>
                <a:ea typeface="ＭＳ Ｐゴシック" panose="020B0600070205080204" pitchFamily="50" charset="-128"/>
              </a:rPr>
              <a:t>居酒屋」の場合の例　</a:t>
            </a:r>
          </a:p>
        </p:txBody>
      </p:sp>
      <p:sp>
        <p:nvSpPr>
          <p:cNvPr id="3" name="コンテンツ プレースホルダー 2">
            <a:extLst>
              <a:ext uri="{FF2B5EF4-FFF2-40B4-BE49-F238E27FC236}">
                <a16:creationId xmlns:a16="http://schemas.microsoft.com/office/drawing/2014/main" id="{A722AE46-9AF8-4422-BEF2-5A1CE770D7C4}"/>
              </a:ext>
            </a:extLst>
          </p:cNvPr>
          <p:cNvSpPr>
            <a:spLocks noGrp="1"/>
          </p:cNvSpPr>
          <p:nvPr>
            <p:ph idx="1"/>
          </p:nvPr>
        </p:nvSpPr>
        <p:spPr>
          <a:xfrm>
            <a:off x="251520" y="990873"/>
            <a:ext cx="8691628" cy="5067300"/>
          </a:xfrm>
        </p:spPr>
        <p:txBody>
          <a:bodyPr/>
          <a:lstStyle/>
          <a:p>
            <a:pPr>
              <a:buClrTx/>
              <a:buFont typeface="Wingdings" panose="05000000000000000000" pitchFamily="2" charset="2"/>
              <a:buChar char="l"/>
            </a:pPr>
            <a:r>
              <a:rPr lang="ja-JP" altLang="en-US" sz="2000" dirty="0">
                <a:latin typeface="ＭＳ Ｐゴシック" panose="020B0600070205080204" pitchFamily="50" charset="-128"/>
                <a:ea typeface="ＭＳ Ｐゴシック" panose="020B0600070205080204" pitchFamily="50" charset="-128"/>
              </a:rPr>
              <a:t>（付帯条件に関する前提）　　</a:t>
            </a:r>
            <a:endParaRPr lang="en-US" altLang="ja-JP" sz="2000" dirty="0">
              <a:solidFill>
                <a:srgbClr val="00B050"/>
              </a:solidFill>
              <a:latin typeface="ＭＳ Ｐゴシック" panose="020B0600070205080204" pitchFamily="50" charset="-128"/>
              <a:ea typeface="ＭＳ Ｐゴシック" panose="020B0600070205080204" pitchFamily="50" charset="-128"/>
            </a:endParaRPr>
          </a:p>
          <a:p>
            <a:pPr lvl="1">
              <a:buClrTx/>
              <a:buFont typeface="Wingdings" panose="05000000000000000000" pitchFamily="2" charset="2"/>
              <a:buChar char="l"/>
            </a:pPr>
            <a:r>
              <a:rPr lang="ja-JP" altLang="en-US" sz="1600" dirty="0">
                <a:latin typeface="ＭＳ Ｐゴシック" panose="020B0600070205080204" pitchFamily="50" charset="-128"/>
                <a:ea typeface="ＭＳ Ｐゴシック" panose="020B0600070205080204" pitchFamily="50" charset="-128"/>
              </a:rPr>
              <a:t>演芸をモチーフにした店で接客フロアにステージがある。</a:t>
            </a:r>
            <a:endParaRPr lang="en-US" altLang="ja-JP" sz="1600" dirty="0">
              <a:latin typeface="ＭＳ Ｐゴシック" panose="020B0600070205080204" pitchFamily="50" charset="-128"/>
              <a:ea typeface="ＭＳ Ｐゴシック" panose="020B0600070205080204" pitchFamily="50" charset="-128"/>
            </a:endParaRPr>
          </a:p>
          <a:p>
            <a:pPr lvl="1">
              <a:buClrTx/>
              <a:buFont typeface="Wingdings" panose="05000000000000000000" pitchFamily="2" charset="2"/>
              <a:buChar char="l"/>
            </a:pPr>
            <a:r>
              <a:rPr lang="ja-JP" altLang="en-US" sz="1600" dirty="0">
                <a:latin typeface="ＭＳ Ｐゴシック" panose="020B0600070205080204" pitchFamily="50" charset="-128"/>
                <a:ea typeface="ＭＳ Ｐゴシック" panose="020B0600070205080204" pitchFamily="50" charset="-128"/>
              </a:rPr>
              <a:t>ステージは</a:t>
            </a:r>
            <a:r>
              <a:rPr lang="en-US" altLang="ja-JP" sz="1600" dirty="0">
                <a:latin typeface="ＭＳ Ｐゴシック" panose="020B0600070205080204" pitchFamily="50" charset="-128"/>
                <a:ea typeface="ＭＳ Ｐゴシック" panose="020B0600070205080204" pitchFamily="50" charset="-128"/>
              </a:rPr>
              <a:t>1</a:t>
            </a:r>
            <a:r>
              <a:rPr lang="ja-JP" altLang="en-US" sz="1600" dirty="0">
                <a:latin typeface="ＭＳ Ｐゴシック" panose="020B0600070205080204" pitchFamily="50" charset="-128"/>
                <a:ea typeface="ＭＳ Ｐゴシック" panose="020B0600070205080204" pitchFamily="50" charset="-128"/>
              </a:rPr>
              <a:t>時間に一回程度</a:t>
            </a:r>
            <a:r>
              <a:rPr lang="en-US" altLang="ja-JP" sz="1600" dirty="0">
                <a:latin typeface="ＭＳ Ｐゴシック" panose="020B0600070205080204" pitchFamily="50" charset="-128"/>
                <a:ea typeface="ＭＳ Ｐゴシック" panose="020B0600070205080204" pitchFamily="50" charset="-128"/>
              </a:rPr>
              <a:t>20</a:t>
            </a:r>
            <a:r>
              <a:rPr lang="ja-JP" altLang="en-US" sz="1600" dirty="0">
                <a:latin typeface="ＭＳ Ｐゴシック" panose="020B0600070205080204" pitchFamily="50" charset="-128"/>
                <a:ea typeface="ＭＳ Ｐゴシック" panose="020B0600070205080204" pitchFamily="50" charset="-128"/>
              </a:rPr>
              <a:t>分の出し物がある。</a:t>
            </a:r>
            <a:endParaRPr lang="en-US" altLang="ja-JP" sz="1600" dirty="0">
              <a:latin typeface="ＭＳ Ｐゴシック" panose="020B0600070205080204" pitchFamily="50" charset="-128"/>
              <a:ea typeface="ＭＳ Ｐゴシック" panose="020B0600070205080204" pitchFamily="50" charset="-128"/>
            </a:endParaRPr>
          </a:p>
          <a:p>
            <a:pPr lvl="1">
              <a:buClrTx/>
              <a:buFont typeface="Wingdings" panose="05000000000000000000" pitchFamily="2" charset="2"/>
              <a:buChar char="l"/>
            </a:pPr>
            <a:r>
              <a:rPr lang="ja-JP" altLang="en-US" sz="1600" dirty="0">
                <a:latin typeface="ＭＳ Ｐゴシック" panose="020B0600070205080204" pitchFamily="50" charset="-128"/>
                <a:ea typeface="ＭＳ Ｐゴシック" panose="020B0600070205080204" pitchFamily="50" charset="-128"/>
              </a:rPr>
              <a:t>演者はバイト店員をしている若手芸人が主であり、月に一回程度定期的に少し売れているゲストを招いたイベントもある。</a:t>
            </a:r>
            <a:endParaRPr lang="en-US" altLang="ja-JP" sz="16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lvl="1">
              <a:buClrTx/>
              <a:buFont typeface="Wingdings" panose="05000000000000000000" pitchFamily="2" charset="2"/>
              <a:buChar char="l"/>
            </a:pPr>
            <a:r>
              <a:rPr lang="ja-JP" altLang="en-US" sz="1600" dirty="0">
                <a:latin typeface="ＭＳ Ｐゴシック" panose="020B0600070205080204" pitchFamily="50" charset="-128"/>
                <a:ea typeface="ＭＳ Ｐゴシック" panose="020B0600070205080204" pitchFamily="50" charset="-128"/>
              </a:rPr>
              <a:t>イベント中は客席の照明を落とし、音量が大きく、お客同士の会話には向かない。</a:t>
            </a:r>
            <a:endParaRPr lang="en-US" altLang="ja-JP" sz="1600" dirty="0">
              <a:latin typeface="ＭＳ Ｐゴシック" panose="020B0600070205080204" pitchFamily="50" charset="-128"/>
              <a:ea typeface="ＭＳ Ｐゴシック" panose="020B0600070205080204" pitchFamily="50" charset="-128"/>
            </a:endParaRPr>
          </a:p>
          <a:p>
            <a:pPr lvl="1">
              <a:buClrTx/>
              <a:buFont typeface="Wingdings" panose="05000000000000000000" pitchFamily="2" charset="2"/>
              <a:buChar char="l"/>
            </a:pPr>
            <a:r>
              <a:rPr lang="ja-JP" altLang="en-US" sz="1600" dirty="0">
                <a:latin typeface="ＭＳ Ｐゴシック" panose="020B0600070205080204" pitchFamily="50" charset="-128"/>
                <a:ea typeface="ＭＳ Ｐゴシック" panose="020B0600070205080204" pitchFamily="50" charset="-128"/>
              </a:rPr>
              <a:t>ステージで実演中の注文・配膳は受けないのが原則だが、実際は鑑賞を妨げないように気づかいをしながら、飲み物などの注文は受けて、出している。</a:t>
            </a:r>
            <a:endParaRPr lang="en-US" altLang="ja-JP" sz="1600" dirty="0">
              <a:latin typeface="ＭＳ Ｐゴシック" panose="020B0600070205080204" pitchFamily="50" charset="-128"/>
              <a:ea typeface="ＭＳ Ｐゴシック" panose="020B0600070205080204" pitchFamily="50" charset="-128"/>
            </a:endParaRPr>
          </a:p>
          <a:p>
            <a:pPr marL="457200" lvl="1" indent="0">
              <a:buNone/>
            </a:pPr>
            <a:endParaRPr lang="en-US" altLang="ja-JP" sz="16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a:buFont typeface="Wingdings" panose="05000000000000000000" pitchFamily="2" charset="2"/>
              <a:buChar char="l"/>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4176170037"/>
      </p:ext>
    </p:extLst>
  </p:cSld>
  <p:clrMapOvr>
    <a:masterClrMapping/>
  </p:clrMapOvr>
  <p:transition/>
</p:sld>
</file>

<file path=ppt/theme/theme1.xml><?xml version="1.0" encoding="utf-8"?>
<a:theme xmlns:a="http://schemas.openxmlformats.org/drawingml/2006/main" name="IPA01">
  <a:themeElements>
    <a:clrScheme name="IPA01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fontScheme name="IPA01">
      <a:majorFont>
        <a:latin typeface="Arial"/>
        <a:ea typeface="HGPｺﾞｼｯｸE"/>
        <a:cs typeface=""/>
      </a:majorFont>
      <a:minorFont>
        <a:latin typeface="Arial"/>
        <a:ea typeface="HGPｺﾞｼｯｸ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w="317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1" sz="2400" b="1"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99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2400" b="1"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IPA0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0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0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0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0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0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0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0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0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0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0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0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PA01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CCFF99"/>
        </a:hlink>
        <a:folHlink>
          <a:srgbClr val="AF67FF"/>
        </a:folHlink>
      </a:clrScheme>
      <a:clrMap bg1="lt1" tx1="dk1" bg2="lt2" tx2="dk2" accent1="accent1" accent2="accent2" accent3="accent3" accent4="accent4" accent5="accent5" accent6="accent6" hlink="hlink" folHlink="folHlink"/>
    </a:extraClrScheme>
    <a:extraClrScheme>
      <a:clrScheme name="IPA01 14">
        <a:dk1>
          <a:srgbClr val="000000"/>
        </a:dk1>
        <a:lt1>
          <a:srgbClr val="FFFFFF"/>
        </a:lt1>
        <a:dk2>
          <a:srgbClr val="000000"/>
        </a:dk2>
        <a:lt2>
          <a:srgbClr val="808080"/>
        </a:lt2>
        <a:accent1>
          <a:srgbClr val="CCECFF"/>
        </a:accent1>
        <a:accent2>
          <a:srgbClr val="CCCCFF"/>
        </a:accent2>
        <a:accent3>
          <a:srgbClr val="FFFFFF"/>
        </a:accent3>
        <a:accent4>
          <a:srgbClr val="000000"/>
        </a:accent4>
        <a:accent5>
          <a:srgbClr val="E2F4FF"/>
        </a:accent5>
        <a:accent6>
          <a:srgbClr val="B9B9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
      <a:clrScheme name="IPA01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442</Words>
  <Application>Microsoft Office PowerPoint</Application>
  <PresentationFormat>画面に合わせる (4:3)</PresentationFormat>
  <Paragraphs>147</Paragraphs>
  <Slides>8</Slides>
  <Notes>8</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8</vt:i4>
      </vt:variant>
    </vt:vector>
  </HeadingPairs>
  <TitlesOfParts>
    <vt:vector size="14" baseType="lpstr">
      <vt:lpstr>HGPｺﾞｼｯｸE</vt:lpstr>
      <vt:lpstr>HGP創英角ｺﾞｼｯｸUB</vt:lpstr>
      <vt:lpstr>ＭＳ Ｐゴシック</vt:lpstr>
      <vt:lpstr>Arial</vt:lpstr>
      <vt:lpstr>Wingdings</vt:lpstr>
      <vt:lpstr>IPA01</vt:lpstr>
      <vt:lpstr>ケースの説明　と　演習課題 付帯条件</vt:lpstr>
      <vt:lpstr>演習課題　　：　付帯条件</vt:lpstr>
      <vt:lpstr>付帯条件　外国人向け居酒屋　</vt:lpstr>
      <vt:lpstr>付帯条件　郷土人のたまり場居酒屋　</vt:lpstr>
      <vt:lpstr>付帯条件　スポーツチームファンのたまり場居酒屋</vt:lpstr>
      <vt:lpstr>付帯条件　○○オタクのたまり場居酒屋</vt:lpstr>
      <vt:lpstr>付帯条件　子供連れで集まれるファミリー向けの居酒屋</vt:lpstr>
      <vt:lpstr>(参考）　付帯条件「演芸居酒屋」の場合の例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2019-03-12T03:24:07Z</dcterms:created>
  <dcterms:modified xsi:type="dcterms:W3CDTF">2020-02-26T01:49:37Z</dcterms:modified>
</cp:coreProperties>
</file>