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49" r:id="rId1"/>
  </p:sldMasterIdLst>
  <p:notesMasterIdLst>
    <p:notesMasterId r:id="rId14"/>
  </p:notesMasterIdLst>
  <p:handoutMasterIdLst>
    <p:handoutMasterId r:id="rId15"/>
  </p:handoutMasterIdLst>
  <p:sldIdLst>
    <p:sldId id="392" r:id="rId2"/>
    <p:sldId id="577" r:id="rId3"/>
    <p:sldId id="578" r:id="rId4"/>
    <p:sldId id="604" r:id="rId5"/>
    <p:sldId id="580" r:id="rId6"/>
    <p:sldId id="571" r:id="rId7"/>
    <p:sldId id="586" r:id="rId8"/>
    <p:sldId id="431" r:id="rId9"/>
    <p:sldId id="583" r:id="rId10"/>
    <p:sldId id="581" r:id="rId11"/>
    <p:sldId id="587" r:id="rId12"/>
    <p:sldId id="411" r:id="rId13"/>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3333CC"/>
    <a:srgbClr val="E1BDE1"/>
    <a:srgbClr val="99FF33"/>
    <a:srgbClr val="FFFFCC"/>
    <a:srgbClr val="CCFFCC"/>
    <a:srgbClr val="CCCCFF"/>
    <a:srgbClr val="CECEEF"/>
    <a:srgbClr val="008000"/>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5059" autoAdjust="0"/>
  </p:normalViewPr>
  <p:slideViewPr>
    <p:cSldViewPr>
      <p:cViewPr varScale="1">
        <p:scale>
          <a:sx n="82" d="100"/>
          <a:sy n="82" d="100"/>
        </p:scale>
        <p:origin x="235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7" d="100"/>
          <a:sy n="77" d="100"/>
        </p:scale>
        <p:origin x="4002" y="120"/>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2" y="0"/>
            <a:ext cx="2949575" cy="496888"/>
          </a:xfrm>
          <a:prstGeom prst="rect">
            <a:avLst/>
          </a:prstGeom>
          <a:noFill/>
          <a:ln w="9525">
            <a:noFill/>
            <a:miter lim="800000"/>
            <a:headEnd/>
            <a:tailEnd/>
          </a:ln>
          <a:effectLst/>
        </p:spPr>
        <p:txBody>
          <a:bodyPr vert="horz" wrap="square" lIns="91433" tIns="45716" rIns="91433" bIns="45716" numCol="1" anchor="t" anchorCtr="0" compatLnSpc="1">
            <a:prstTxWarp prst="textNoShape">
              <a:avLst/>
            </a:prstTxWarp>
          </a:bodyPr>
          <a:lstStyle>
            <a:lvl1pPr>
              <a:defRPr sz="1200"/>
            </a:lvl1pPr>
          </a:lstStyle>
          <a:p>
            <a:pPr>
              <a:defRPr/>
            </a:pPr>
            <a:endParaRPr lang="en-US" altLang="ja-JP"/>
          </a:p>
        </p:txBody>
      </p:sp>
      <p:sp>
        <p:nvSpPr>
          <p:cNvPr id="20483" name="Rectangle 3"/>
          <p:cNvSpPr>
            <a:spLocks noGrp="1" noChangeArrowheads="1"/>
          </p:cNvSpPr>
          <p:nvPr>
            <p:ph type="dt" sz="quarter" idx="1"/>
          </p:nvPr>
        </p:nvSpPr>
        <p:spPr bwMode="auto">
          <a:xfrm>
            <a:off x="3856040" y="0"/>
            <a:ext cx="2949575" cy="496888"/>
          </a:xfrm>
          <a:prstGeom prst="rect">
            <a:avLst/>
          </a:prstGeom>
          <a:noFill/>
          <a:ln w="9525">
            <a:noFill/>
            <a:miter lim="800000"/>
            <a:headEnd/>
            <a:tailEnd/>
          </a:ln>
          <a:effectLst/>
        </p:spPr>
        <p:txBody>
          <a:bodyPr vert="horz" wrap="square" lIns="91433" tIns="45716" rIns="91433" bIns="45716" numCol="1" anchor="t" anchorCtr="0" compatLnSpc="1">
            <a:prstTxWarp prst="textNoShape">
              <a:avLst/>
            </a:prstTxWarp>
          </a:bodyPr>
          <a:lstStyle>
            <a:lvl1pPr algn="r">
              <a:defRPr sz="1200"/>
            </a:lvl1pPr>
          </a:lstStyle>
          <a:p>
            <a:pPr>
              <a:defRPr/>
            </a:pPr>
            <a:endParaRPr lang="en-US" altLang="ja-JP"/>
          </a:p>
        </p:txBody>
      </p:sp>
      <p:sp>
        <p:nvSpPr>
          <p:cNvPr id="20484" name="Rectangle 4"/>
          <p:cNvSpPr>
            <a:spLocks noGrp="1" noChangeArrowheads="1"/>
          </p:cNvSpPr>
          <p:nvPr>
            <p:ph type="ftr" sz="quarter" idx="2"/>
          </p:nvPr>
        </p:nvSpPr>
        <p:spPr bwMode="auto">
          <a:xfrm>
            <a:off x="2" y="9440866"/>
            <a:ext cx="2949575" cy="496887"/>
          </a:xfrm>
          <a:prstGeom prst="rect">
            <a:avLst/>
          </a:prstGeom>
          <a:noFill/>
          <a:ln w="9525">
            <a:noFill/>
            <a:miter lim="800000"/>
            <a:headEnd/>
            <a:tailEnd/>
          </a:ln>
          <a:effectLst/>
        </p:spPr>
        <p:txBody>
          <a:bodyPr vert="horz" wrap="square" lIns="91433" tIns="45716" rIns="91433" bIns="45716" numCol="1" anchor="b" anchorCtr="0" compatLnSpc="1">
            <a:prstTxWarp prst="textNoShape">
              <a:avLst/>
            </a:prstTxWarp>
          </a:bodyPr>
          <a:lstStyle>
            <a:lvl1pPr>
              <a:defRPr sz="1200"/>
            </a:lvl1pPr>
          </a:lstStyle>
          <a:p>
            <a:pPr>
              <a:defRPr/>
            </a:pPr>
            <a:endParaRPr lang="en-US" altLang="ja-JP"/>
          </a:p>
        </p:txBody>
      </p:sp>
      <p:sp>
        <p:nvSpPr>
          <p:cNvPr id="20485" name="Rectangle 5"/>
          <p:cNvSpPr>
            <a:spLocks noGrp="1" noChangeArrowheads="1"/>
          </p:cNvSpPr>
          <p:nvPr>
            <p:ph type="sldNum" sz="quarter" idx="3"/>
          </p:nvPr>
        </p:nvSpPr>
        <p:spPr bwMode="auto">
          <a:xfrm>
            <a:off x="3856040" y="9440866"/>
            <a:ext cx="2949575" cy="496887"/>
          </a:xfrm>
          <a:prstGeom prst="rect">
            <a:avLst/>
          </a:prstGeom>
          <a:noFill/>
          <a:ln w="9525">
            <a:noFill/>
            <a:miter lim="800000"/>
            <a:headEnd/>
            <a:tailEnd/>
          </a:ln>
          <a:effectLst/>
        </p:spPr>
        <p:txBody>
          <a:bodyPr vert="horz" wrap="square" lIns="91433" tIns="45716" rIns="91433" bIns="45716" numCol="1" anchor="b" anchorCtr="0" compatLnSpc="1">
            <a:prstTxWarp prst="textNoShape">
              <a:avLst/>
            </a:prstTxWarp>
          </a:bodyPr>
          <a:lstStyle>
            <a:lvl1pPr algn="r">
              <a:defRPr sz="1200"/>
            </a:lvl1pPr>
          </a:lstStyle>
          <a:p>
            <a:pPr>
              <a:defRPr/>
            </a:pPr>
            <a:fld id="{8E830597-B1CF-47E6-9BB3-E67D4931EB6E}" type="slidenum">
              <a:rPr lang="en-US" altLang="ja-JP"/>
              <a:pPr>
                <a:defRPr/>
              </a:pPr>
              <a:t>‹#›</a:t>
            </a:fld>
            <a:endParaRPr lang="en-US" altLang="ja-JP"/>
          </a:p>
        </p:txBody>
      </p:sp>
    </p:spTree>
    <p:extLst>
      <p:ext uri="{BB962C8B-B14F-4D97-AF65-F5344CB8AC3E}">
        <p14:creationId xmlns:p14="http://schemas.microsoft.com/office/powerpoint/2010/main" val="6614383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40" y="0"/>
            <a:ext cx="2949575" cy="496888"/>
          </a:xfrm>
          <a:prstGeom prst="rect">
            <a:avLst/>
          </a:prstGeom>
        </p:spPr>
        <p:txBody>
          <a:bodyPr vert="horz" lIns="91433" tIns="45716" rIns="91433" bIns="45716" rtlCol="0"/>
          <a:lstStyle>
            <a:lvl1pPr algn="r">
              <a:defRPr sz="1200"/>
            </a:lvl1pPr>
          </a:lstStyle>
          <a:p>
            <a:fld id="{BC243C04-CEF2-48A2-B92D-771354487D80}" type="datetimeFigureOut">
              <a:rPr kumimoji="1" lang="ja-JP" altLang="en-US" smtClean="0"/>
              <a:t>2020/3/4</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440866"/>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40" y="9440866"/>
            <a:ext cx="2949575" cy="496887"/>
          </a:xfrm>
          <a:prstGeom prst="rect">
            <a:avLst/>
          </a:prstGeom>
        </p:spPr>
        <p:txBody>
          <a:bodyPr vert="horz" lIns="91433" tIns="45716" rIns="91433" bIns="45716" rtlCol="0" anchor="b"/>
          <a:lstStyle>
            <a:lvl1pPr algn="r">
              <a:defRPr sz="1200"/>
            </a:lvl1pPr>
          </a:lstStyle>
          <a:p>
            <a:fld id="{D67CFCE6-984E-424F-B605-2B3F366A333C}" type="slidenum">
              <a:rPr kumimoji="1" lang="ja-JP" altLang="en-US" smtClean="0"/>
              <a:t>‹#›</a:t>
            </a:fld>
            <a:endParaRPr kumimoji="1" lang="ja-JP" altLang="en-US"/>
          </a:p>
        </p:txBody>
      </p:sp>
    </p:spTree>
    <p:extLst>
      <p:ext uri="{BB962C8B-B14F-4D97-AF65-F5344CB8AC3E}">
        <p14:creationId xmlns:p14="http://schemas.microsoft.com/office/powerpoint/2010/main" val="15883396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（課題④の発表終了後に、例として資料⑤の紙を配付します）</a:t>
            </a:r>
            <a:endParaRPr kumimoji="1" lang="en-US" altLang="ja-JP" dirty="0"/>
          </a:p>
          <a:p>
            <a:endParaRPr kumimoji="1" lang="en-US" altLang="ja-JP" dirty="0"/>
          </a:p>
          <a:p>
            <a:r>
              <a:rPr lang="ja-JP" altLang="en-US" sz="1200" kern="0" dirty="0">
                <a:solidFill>
                  <a:schemeClr val="tx1"/>
                </a:solidFill>
                <a:latin typeface="ＭＳ Ｐゴシック" panose="020B0600070205080204" pitchFamily="50" charset="-128"/>
                <a:ea typeface="+mn-ea"/>
              </a:rPr>
              <a:t>　では第</a:t>
            </a:r>
            <a:r>
              <a:rPr lang="en-US" altLang="ja-JP" sz="1200" kern="0" dirty="0">
                <a:solidFill>
                  <a:schemeClr val="tx1"/>
                </a:solidFill>
                <a:latin typeface="ＭＳ Ｐゴシック" panose="020B0600070205080204" pitchFamily="50" charset="-128"/>
                <a:ea typeface="+mn-ea"/>
              </a:rPr>
              <a:t>6</a:t>
            </a:r>
            <a:r>
              <a:rPr lang="ja-JP" altLang="en-US" sz="1200" kern="0" dirty="0">
                <a:solidFill>
                  <a:schemeClr val="tx1"/>
                </a:solidFill>
                <a:latin typeface="ＭＳ Ｐゴシック" panose="020B0600070205080204" pitchFamily="50" charset="-128"/>
                <a:ea typeface="+mn-ea"/>
              </a:rPr>
              <a:t>の条件で作成したサンプルを簡単に紹介します。参考にしていただくものであり、正解を示すものではありません。</a:t>
            </a:r>
            <a:endParaRPr lang="en-US" altLang="ja-JP" sz="1200" kern="0" dirty="0">
              <a:solidFill>
                <a:schemeClr val="tx1"/>
              </a:solidFill>
              <a:latin typeface="ＭＳ Ｐゴシック" panose="020B0600070205080204" pitchFamily="50" charset="-128"/>
              <a:ea typeface="+mn-ea"/>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a:t>
            </a:fld>
            <a:endParaRPr kumimoji="1" lang="ja-JP" altLang="en-US"/>
          </a:p>
        </p:txBody>
      </p:sp>
    </p:spTree>
    <p:extLst>
      <p:ext uri="{BB962C8B-B14F-4D97-AF65-F5344CB8AC3E}">
        <p14:creationId xmlns:p14="http://schemas.microsoft.com/office/powerpoint/2010/main" val="39545017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defRPr/>
            </a:pPr>
            <a:r>
              <a:rPr lang="en-US" altLang="ja-JP" kern="0" dirty="0">
                <a:latin typeface="ＭＳ Ｐゴシック" panose="020B0600070205080204" pitchFamily="50" charset="-128"/>
              </a:rPr>
              <a:t>(</a:t>
            </a:r>
            <a:r>
              <a:rPr lang="ja-JP" altLang="en-US" kern="0" dirty="0">
                <a:latin typeface="ＭＳ Ｐゴシック" panose="020B0600070205080204" pitchFamily="50" charset="-128"/>
              </a:rPr>
              <a:t>飛ばします）</a:t>
            </a:r>
            <a:endParaRPr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10</a:t>
            </a:fld>
            <a:endParaRPr kumimoji="1" lang="ja-JP" altLang="en-US"/>
          </a:p>
        </p:txBody>
      </p:sp>
    </p:spTree>
    <p:extLst>
      <p:ext uri="{BB962C8B-B14F-4D97-AF65-F5344CB8AC3E}">
        <p14:creationId xmlns:p14="http://schemas.microsoft.com/office/powerpoint/2010/main" val="455299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最後の提案の絵だけをお見せします。　</a:t>
            </a:r>
            <a:endParaRPr kumimoji="1" lang="en-US" altLang="ja-JP" dirty="0"/>
          </a:p>
          <a:p>
            <a:r>
              <a:rPr kumimoji="1" lang="ja-JP" altLang="en-US" dirty="0"/>
              <a:t>社長向けの提案では、演芸居酒屋の特徴に合わせた</a:t>
            </a:r>
            <a:r>
              <a:rPr kumimoji="1" lang="en-US" altLang="ja-JP" dirty="0"/>
              <a:t>Mary</a:t>
            </a:r>
            <a:r>
              <a:rPr kumimoji="1" lang="ja-JP" altLang="en-US" dirty="0"/>
              <a:t>の適用の工夫として、</a:t>
            </a:r>
            <a:r>
              <a:rPr kumimoji="1" lang="en-US" altLang="ja-JP" dirty="0"/>
              <a:t>2</a:t>
            </a:r>
            <a:r>
              <a:rPr kumimoji="1" lang="ja-JP" altLang="en-US" dirty="0"/>
              <a:t>点を示しました。</a:t>
            </a:r>
            <a:endParaRPr kumimoji="1" lang="en-US" altLang="ja-JP" dirty="0"/>
          </a:p>
          <a:p>
            <a:r>
              <a:rPr lang="ja-JP" altLang="en-US" kern="0" dirty="0">
                <a:latin typeface="ＭＳ Ｐゴシック" panose="020B0600070205080204" pitchFamily="50" charset="-128"/>
              </a:rPr>
              <a:t>　クレームの原因として</a:t>
            </a:r>
            <a:r>
              <a:rPr kumimoji="1" lang="ja-JP" altLang="en-US" sz="1200" kern="0" dirty="0">
                <a:solidFill>
                  <a:schemeClr val="tx1"/>
                </a:solidFill>
                <a:latin typeface="ＭＳ Ｐゴシック" panose="020B0600070205080204" pitchFamily="50" charset="-128"/>
                <a:ea typeface="+mn-ea"/>
              </a:rPr>
              <a:t>店員がステージ鑑賞の妨げになっているかもしれないという仮説を確かめるために、カメラの位置を工夫しています。</a:t>
            </a:r>
            <a:endParaRPr kumimoji="1" lang="en-US" altLang="ja-JP" sz="1200" kern="0" dirty="0">
              <a:solidFill>
                <a:schemeClr val="tx1"/>
              </a:solidFill>
              <a:latin typeface="ＭＳ Ｐゴシック" panose="020B0600070205080204" pitchFamily="50" charset="-128"/>
              <a:ea typeface="+mn-ea"/>
            </a:endParaRPr>
          </a:p>
          <a:p>
            <a:r>
              <a:rPr lang="ja-JP" altLang="en-US" kern="0" dirty="0">
                <a:latin typeface="ＭＳ Ｐゴシック" panose="020B0600070205080204" pitchFamily="50" charset="-128"/>
              </a:rPr>
              <a:t>　もうひとつは、余計な音を記録せず、店員との会話のみを記録するために、記録機器は店員装着し、ステージの音声をノイズとしてカットするようにしていることです。</a:t>
            </a:r>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11</a:t>
            </a:fld>
            <a:endParaRPr kumimoji="1" lang="ja-JP" altLang="en-US"/>
          </a:p>
        </p:txBody>
      </p:sp>
    </p:spTree>
    <p:extLst>
      <p:ext uri="{BB962C8B-B14F-4D97-AF65-F5344CB8AC3E}">
        <p14:creationId xmlns:p14="http://schemas.microsoft.com/office/powerpoint/2010/main" val="4145234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0" dirty="0">
                <a:solidFill>
                  <a:schemeClr val="tx1"/>
                </a:solidFill>
                <a:latin typeface="ＭＳ Ｐゴシック" panose="020B0600070205080204" pitchFamily="50" charset="-128"/>
                <a:ea typeface="+mn-ea"/>
              </a:rPr>
              <a:t>　最後に、今日は演習の中では作りませんでしたが、概説で紹介した４つのポイントを、各プロセスで実施しながらこのようなマトリクスに記録しておくと</a:t>
            </a:r>
            <a:endParaRPr kumimoji="1" lang="en-US" altLang="ja-JP" sz="1200" kern="0" dirty="0">
              <a:solidFill>
                <a:schemeClr val="tx1"/>
              </a:solidFill>
              <a:latin typeface="ＭＳ Ｐゴシック" panose="020B0600070205080204" pitchFamily="50" charset="-128"/>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0" dirty="0">
                <a:solidFill>
                  <a:schemeClr val="tx1"/>
                </a:solidFill>
                <a:latin typeface="ＭＳ Ｐゴシック" panose="020B0600070205080204" pitchFamily="50" charset="-128"/>
                <a:ea typeface="+mn-ea"/>
              </a:rPr>
              <a:t>見直しする上でもわかり易く、振り返りに有効です。</a:t>
            </a:r>
            <a:endParaRPr kumimoji="1" lang="en-US" altLang="ja-JP" sz="1200" kern="0" dirty="0">
              <a:solidFill>
                <a:schemeClr val="tx1"/>
              </a:solidFill>
              <a:latin typeface="ＭＳ Ｐゴシック" panose="020B0600070205080204" pitchFamily="50" charset="-128"/>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0" dirty="0">
                <a:solidFill>
                  <a:schemeClr val="tx1"/>
                </a:solidFill>
                <a:latin typeface="ＭＳ Ｐゴシック" panose="020B0600070205080204" pitchFamily="50" charset="-128"/>
                <a:ea typeface="+mn-ea"/>
              </a:rPr>
              <a:t>　全てのマスの対策が実施できるわけではありません。</a:t>
            </a:r>
            <a:endParaRPr kumimoji="1" lang="en-US" altLang="ja-JP" sz="1200" kern="0" dirty="0">
              <a:solidFill>
                <a:schemeClr val="tx1"/>
              </a:solidFill>
              <a:latin typeface="ＭＳ Ｐゴシック" panose="020B0600070205080204" pitchFamily="50" charset="-128"/>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0" dirty="0">
              <a:solidFill>
                <a:schemeClr val="tx1"/>
              </a:solidFill>
              <a:latin typeface="ＭＳ Ｐゴシック" panose="020B0600070205080204" pitchFamily="50" charset="-128"/>
              <a:ea typeface="+mn-ea"/>
            </a:endParaRPr>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12</a:t>
            </a:fld>
            <a:endParaRPr kumimoji="1" lang="ja-JP" altLang="en-US"/>
          </a:p>
        </p:txBody>
      </p:sp>
    </p:spTree>
    <p:extLst>
      <p:ext uri="{BB962C8B-B14F-4D97-AF65-F5344CB8AC3E}">
        <p14:creationId xmlns:p14="http://schemas.microsoft.com/office/powerpoint/2010/main" val="571437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0" dirty="0">
                <a:solidFill>
                  <a:schemeClr val="tx1"/>
                </a:solidFill>
                <a:latin typeface="ＭＳ Ｐゴシック" panose="020B0600070205080204" pitchFamily="50" charset="-128"/>
                <a:ea typeface="+mn-ea"/>
              </a:rPr>
              <a:t>（これは課題のアウトプットでなく、整理の過程で作ったポンチ絵です。）</a:t>
            </a:r>
            <a:endParaRPr kumimoji="1" lang="en-US" altLang="ja-JP" sz="1200" kern="0" dirty="0">
              <a:solidFill>
                <a:schemeClr val="tx1"/>
              </a:solidFill>
              <a:latin typeface="ＭＳ Ｐゴシック" panose="020B0600070205080204" pitchFamily="50" charset="-128"/>
              <a:ea typeface="+mn-ea"/>
            </a:endParaRPr>
          </a:p>
          <a:p>
            <a:endParaRPr lang="en-US" altLang="ja-JP" kern="0" dirty="0">
              <a:latin typeface="ＭＳ Ｐゴシック" panose="020B0600070205080204" pitchFamily="50" charset="-128"/>
            </a:endParaRPr>
          </a:p>
          <a:p>
            <a:r>
              <a:rPr kumimoji="1" lang="ja-JP" altLang="en-US" sz="1200" kern="0" dirty="0">
                <a:solidFill>
                  <a:schemeClr val="tx1"/>
                </a:solidFill>
                <a:latin typeface="ＭＳ Ｐゴシック" panose="020B0600070205080204" pitchFamily="50" charset="-128"/>
                <a:ea typeface="+mn-ea"/>
              </a:rPr>
              <a:t>（飛ばします。）</a:t>
            </a:r>
            <a:endParaRPr kumimoji="1" lang="en-US" altLang="ja-JP" sz="1200" kern="0" dirty="0">
              <a:solidFill>
                <a:schemeClr val="tx1"/>
              </a:solidFill>
              <a:latin typeface="ＭＳ Ｐゴシック" panose="020B0600070205080204" pitchFamily="50" charset="-128"/>
              <a:ea typeface="+mn-ea"/>
            </a:endParaRPr>
          </a:p>
          <a:p>
            <a:endParaRPr kumimoji="1" lang="en-US" altLang="ja-JP" sz="1200" kern="0" dirty="0">
              <a:solidFill>
                <a:schemeClr val="tx1"/>
              </a:solidFill>
              <a:latin typeface="ＭＳ Ｐゴシック" panose="020B0600070205080204" pitchFamily="50" charset="-128"/>
              <a:ea typeface="+mn-ea"/>
            </a:endParaRPr>
          </a:p>
          <a:p>
            <a:endParaRPr kumimoji="1" lang="en-US" altLang="ja-JP" sz="1200" kern="0" dirty="0">
              <a:solidFill>
                <a:schemeClr val="tx1"/>
              </a:solidFill>
              <a:latin typeface="ＭＳ Ｐゴシック" panose="020B0600070205080204" pitchFamily="50" charset="-128"/>
              <a:ea typeface="+mn-ea"/>
            </a:endParaRPr>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2</a:t>
            </a:fld>
            <a:endParaRPr kumimoji="1" lang="ja-JP" altLang="en-US"/>
          </a:p>
        </p:txBody>
      </p:sp>
    </p:spTree>
    <p:extLst>
      <p:ext uri="{BB962C8B-B14F-4D97-AF65-F5344CB8AC3E}">
        <p14:creationId xmlns:p14="http://schemas.microsoft.com/office/powerpoint/2010/main" val="2814383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飛ばします）</a:t>
            </a:r>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3</a:t>
            </a:fld>
            <a:endParaRPr kumimoji="1" lang="ja-JP" altLang="en-US"/>
          </a:p>
        </p:txBody>
      </p:sp>
    </p:spTree>
    <p:extLst>
      <p:ext uri="{BB962C8B-B14F-4D97-AF65-F5344CB8AC3E}">
        <p14:creationId xmlns:p14="http://schemas.microsoft.com/office/powerpoint/2010/main" val="462828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0" dirty="0">
                <a:solidFill>
                  <a:schemeClr val="tx1"/>
                </a:solidFill>
                <a:latin typeface="ＭＳ Ｐゴシック" panose="020B0600070205080204" pitchFamily="50" charset="-128"/>
                <a:ea typeface="+mn-ea"/>
              </a:rPr>
              <a:t>　シート</a:t>
            </a:r>
            <a:r>
              <a:rPr kumimoji="1" lang="en-US" altLang="ja-JP" sz="1200" kern="0" dirty="0">
                <a:solidFill>
                  <a:schemeClr val="tx1"/>
                </a:solidFill>
                <a:latin typeface="ＭＳ Ｐゴシック" panose="020B0600070205080204" pitchFamily="50" charset="-128"/>
                <a:ea typeface="+mn-ea"/>
              </a:rPr>
              <a:t>A</a:t>
            </a:r>
            <a:r>
              <a:rPr kumimoji="1" lang="ja-JP" altLang="en-US" sz="1200" kern="0" dirty="0">
                <a:solidFill>
                  <a:schemeClr val="tx1"/>
                </a:solidFill>
                <a:latin typeface="ＭＳ Ｐゴシック" panose="020B0600070205080204" pitchFamily="50" charset="-128"/>
                <a:ea typeface="+mn-ea"/>
              </a:rPr>
              <a:t>は一回見ていただいたので飛ばします。</a:t>
            </a:r>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4</a:t>
            </a:fld>
            <a:endParaRPr kumimoji="1" lang="ja-JP" altLang="en-US"/>
          </a:p>
        </p:txBody>
      </p:sp>
    </p:spTree>
    <p:extLst>
      <p:ext uri="{BB962C8B-B14F-4D97-AF65-F5344CB8AC3E}">
        <p14:creationId xmlns:p14="http://schemas.microsoft.com/office/powerpoint/2010/main" val="3062918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0" dirty="0">
                <a:solidFill>
                  <a:schemeClr val="tx1"/>
                </a:solidFill>
                <a:latin typeface="ＭＳ Ｐゴシック" panose="020B0600070205080204" pitchFamily="50" charset="-128"/>
                <a:ea typeface="+mn-ea"/>
              </a:rPr>
              <a:t>　コンテキスト図はこのような絵です。</a:t>
            </a:r>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5</a:t>
            </a:fld>
            <a:endParaRPr kumimoji="1" lang="ja-JP" altLang="en-US"/>
          </a:p>
        </p:txBody>
      </p:sp>
    </p:spTree>
    <p:extLst>
      <p:ext uri="{BB962C8B-B14F-4D97-AF65-F5344CB8AC3E}">
        <p14:creationId xmlns:p14="http://schemas.microsoft.com/office/powerpoint/2010/main" val="885062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0" dirty="0">
                <a:solidFill>
                  <a:schemeClr val="tx1"/>
                </a:solidFill>
                <a:latin typeface="ＭＳ Ｐゴシック" panose="020B0600070205080204" pitchFamily="50" charset="-128"/>
                <a:ea typeface="+mn-ea"/>
              </a:rPr>
              <a:t>(</a:t>
            </a:r>
            <a:r>
              <a:rPr kumimoji="1" lang="ja-JP" altLang="en-US" sz="1200" kern="0" dirty="0">
                <a:solidFill>
                  <a:schemeClr val="tx1"/>
                </a:solidFill>
                <a:latin typeface="ＭＳ Ｐゴシック" panose="020B0600070205080204" pitchFamily="50" charset="-128"/>
                <a:ea typeface="+mn-ea"/>
              </a:rPr>
              <a:t>飛ばします）</a:t>
            </a:r>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6</a:t>
            </a:fld>
            <a:endParaRPr kumimoji="1" lang="ja-JP" altLang="en-US"/>
          </a:p>
        </p:txBody>
      </p:sp>
    </p:spTree>
    <p:extLst>
      <p:ext uri="{BB962C8B-B14F-4D97-AF65-F5344CB8AC3E}">
        <p14:creationId xmlns:p14="http://schemas.microsoft.com/office/powerpoint/2010/main" val="3639305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defRPr/>
            </a:pPr>
            <a:r>
              <a:rPr lang="en-US" altLang="ja-JP" kern="0" dirty="0">
                <a:latin typeface="ＭＳ Ｐゴシック" panose="020B0600070205080204" pitchFamily="50" charset="-128"/>
              </a:rPr>
              <a:t>(</a:t>
            </a:r>
            <a:r>
              <a:rPr lang="ja-JP" altLang="en-US" kern="0" dirty="0">
                <a:latin typeface="ＭＳ Ｐゴシック" panose="020B0600070205080204" pitchFamily="50" charset="-128"/>
              </a:rPr>
              <a:t>飛ばします）</a:t>
            </a:r>
            <a:endParaRPr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7</a:t>
            </a:fld>
            <a:endParaRPr kumimoji="1" lang="ja-JP" altLang="en-US"/>
          </a:p>
        </p:txBody>
      </p:sp>
    </p:spTree>
    <p:extLst>
      <p:ext uri="{BB962C8B-B14F-4D97-AF65-F5344CB8AC3E}">
        <p14:creationId xmlns:p14="http://schemas.microsoft.com/office/powerpoint/2010/main" val="1386352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kern="0" dirty="0">
                <a:latin typeface="ＭＳ Ｐゴシック" panose="020B0600070205080204" pitchFamily="50" charset="-128"/>
              </a:rPr>
              <a:t>(</a:t>
            </a:r>
            <a:r>
              <a:rPr lang="ja-JP" altLang="en-US" kern="0" dirty="0">
                <a:latin typeface="ＭＳ Ｐゴシック" panose="020B0600070205080204" pitchFamily="50" charset="-128"/>
              </a:rPr>
              <a:t>飛ばします）</a:t>
            </a:r>
            <a:endParaRPr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8</a:t>
            </a:fld>
            <a:endParaRPr kumimoji="1" lang="ja-JP" altLang="en-US"/>
          </a:p>
        </p:txBody>
      </p:sp>
    </p:spTree>
    <p:extLst>
      <p:ext uri="{BB962C8B-B14F-4D97-AF65-F5344CB8AC3E}">
        <p14:creationId xmlns:p14="http://schemas.microsoft.com/office/powerpoint/2010/main" val="396292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defRPr/>
            </a:pPr>
            <a:r>
              <a:rPr lang="en-US" altLang="ja-JP" kern="0" dirty="0">
                <a:latin typeface="ＭＳ Ｐゴシック" panose="020B0600070205080204" pitchFamily="50" charset="-128"/>
              </a:rPr>
              <a:t>(</a:t>
            </a:r>
            <a:r>
              <a:rPr lang="ja-JP" altLang="en-US" kern="0" dirty="0">
                <a:latin typeface="ＭＳ Ｐゴシック" panose="020B0600070205080204" pitchFamily="50" charset="-128"/>
              </a:rPr>
              <a:t>飛ばします）</a:t>
            </a:r>
            <a:endParaRPr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9</a:t>
            </a:fld>
            <a:endParaRPr kumimoji="1" lang="ja-JP" altLang="en-US"/>
          </a:p>
        </p:txBody>
      </p:sp>
    </p:spTree>
    <p:extLst>
      <p:ext uri="{BB962C8B-B14F-4D97-AF65-F5344CB8AC3E}">
        <p14:creationId xmlns:p14="http://schemas.microsoft.com/office/powerpoint/2010/main" val="40824795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4572000" y="260350"/>
            <a:ext cx="41036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defRPr/>
            </a:pPr>
            <a:endParaRPr lang="ja-JP" altLang="ja-JP"/>
          </a:p>
        </p:txBody>
      </p:sp>
      <p:sp>
        <p:nvSpPr>
          <p:cNvPr id="5" name="正方形/長方形 4"/>
          <p:cNvSpPr/>
          <p:nvPr userDrawn="1"/>
        </p:nvSpPr>
        <p:spPr>
          <a:xfrm>
            <a:off x="8820150" y="-3175"/>
            <a:ext cx="323850" cy="6861175"/>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 name="正方形/長方形 5"/>
          <p:cNvSpPr/>
          <p:nvPr userDrawn="1"/>
        </p:nvSpPr>
        <p:spPr>
          <a:xfrm>
            <a:off x="8820150" y="-3175"/>
            <a:ext cx="323850" cy="35766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7" name="直線コネクタ 6"/>
          <p:cNvCxnSpPr/>
          <p:nvPr userDrawn="1"/>
        </p:nvCxnSpPr>
        <p:spPr>
          <a:xfrm>
            <a:off x="179388" y="3573463"/>
            <a:ext cx="8640762"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userDrawn="1"/>
        </p:nvCxnSpPr>
        <p:spPr>
          <a:xfrm>
            <a:off x="180975" y="3644900"/>
            <a:ext cx="8639175"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9" name="Picture 4" descr="C:\Users\ms-hito\Documents\★広報業務\7_IPAロゴ\2014年5月_Webサイト用ロゴ作成\20140616_ポータルへアップ\IPA_logotype-4CPOJ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0188" y="100013"/>
            <a:ext cx="418465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1187450" y="1958975"/>
            <a:ext cx="7344990" cy="1325563"/>
          </a:xfrm>
        </p:spPr>
        <p:txBody>
          <a:bodyPr/>
          <a:lstStyle>
            <a:lvl1pPr>
              <a:defRPr b="1"/>
            </a:lvl1pPr>
          </a:lstStyle>
          <a:p>
            <a:r>
              <a:rPr lang="ja-JP" altLang="en-US" dirty="0"/>
              <a:t>マスタ タイトルの書式設定</a:t>
            </a:r>
          </a:p>
        </p:txBody>
      </p:sp>
      <p:sp>
        <p:nvSpPr>
          <p:cNvPr id="5124" name="Rectangle 4"/>
          <p:cNvSpPr>
            <a:spLocks noGrp="1" noChangeArrowheads="1"/>
          </p:cNvSpPr>
          <p:nvPr>
            <p:ph type="subTitle" idx="1"/>
          </p:nvPr>
        </p:nvSpPr>
        <p:spPr>
          <a:xfrm>
            <a:off x="2051720" y="3933056"/>
            <a:ext cx="6552827" cy="1752600"/>
          </a:xfrm>
        </p:spPr>
        <p:txBody>
          <a:bodyPr anchor="ctr"/>
          <a:lstStyle>
            <a:lvl1pPr marL="0" indent="0" algn="r">
              <a:buFontTx/>
              <a:buNone/>
              <a:defRPr sz="2800"/>
            </a:lvl1pPr>
          </a:lstStyle>
          <a:p>
            <a:r>
              <a:rPr lang="ja-JP" altLang="en-US" dirty="0"/>
              <a:t>マスタ サブタイトルの書式設定</a:t>
            </a:r>
          </a:p>
        </p:txBody>
      </p:sp>
      <p:sp>
        <p:nvSpPr>
          <p:cNvPr id="10" name="Rectangle 5"/>
          <p:cNvSpPr>
            <a:spLocks noGrp="1" noChangeArrowheads="1"/>
          </p:cNvSpPr>
          <p:nvPr>
            <p:ph type="dt" sz="half" idx="10"/>
          </p:nvPr>
        </p:nvSpPr>
        <p:spPr>
          <a:xfrm>
            <a:off x="468313" y="6461125"/>
            <a:ext cx="2133600" cy="352425"/>
          </a:xfrm>
        </p:spPr>
        <p:txBody>
          <a:bodyPr/>
          <a:lstStyle>
            <a:lvl1pPr>
              <a:defRPr/>
            </a:lvl1pPr>
          </a:lstStyle>
          <a:p>
            <a:pPr>
              <a:defRPr/>
            </a:pPr>
            <a:endParaRPr lang="en-US" altLang="ja-JP"/>
          </a:p>
        </p:txBody>
      </p:sp>
      <p:sp>
        <p:nvSpPr>
          <p:cNvPr id="11" name="Rectangle 6"/>
          <p:cNvSpPr>
            <a:spLocks noGrp="1" noChangeArrowheads="1"/>
          </p:cNvSpPr>
          <p:nvPr>
            <p:ph type="ftr" sz="quarter" idx="11"/>
          </p:nvPr>
        </p:nvSpPr>
        <p:spPr>
          <a:xfrm>
            <a:off x="3135313" y="6461125"/>
            <a:ext cx="2895600" cy="352425"/>
          </a:xfrm>
        </p:spPr>
        <p:txBody>
          <a:bodyPr/>
          <a:lstStyle>
            <a:lvl1pPr>
              <a:defRPr/>
            </a:lvl1pPr>
          </a:lstStyle>
          <a:p>
            <a:pPr>
              <a:defRPr/>
            </a:pPr>
            <a:endParaRPr lang="en-US" altLang="ja-JP"/>
          </a:p>
        </p:txBody>
      </p:sp>
      <p:sp>
        <p:nvSpPr>
          <p:cNvPr id="12" name="Rectangle 7"/>
          <p:cNvSpPr>
            <a:spLocks noGrp="1" noChangeArrowheads="1"/>
          </p:cNvSpPr>
          <p:nvPr>
            <p:ph type="sldNum" sz="quarter" idx="12"/>
          </p:nvPr>
        </p:nvSpPr>
        <p:spPr>
          <a:xfrm>
            <a:off x="6564313" y="6461125"/>
            <a:ext cx="2133600" cy="352425"/>
          </a:xfrm>
        </p:spPr>
        <p:txBody>
          <a:bodyPr/>
          <a:lstStyle>
            <a:lvl1pPr>
              <a:defRPr/>
            </a:lvl1pPr>
          </a:lstStyle>
          <a:p>
            <a:pPr>
              <a:defRPr/>
            </a:pPr>
            <a:fld id="{596E4711-D56B-487E-A92E-9F0630A52765}" type="slidenum">
              <a:rPr lang="en-US" altLang="ja-JP"/>
              <a:pPr>
                <a:defRPr/>
              </a:pPr>
              <a:t>‹#›</a:t>
            </a:fld>
            <a:endParaRPr lang="en-US" altLang="ja-JP"/>
          </a:p>
        </p:txBody>
      </p:sp>
    </p:spTree>
    <p:extLst>
      <p:ext uri="{BB962C8B-B14F-4D97-AF65-F5344CB8AC3E}">
        <p14:creationId xmlns:p14="http://schemas.microsoft.com/office/powerpoint/2010/main" val="4290512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071958D2-8438-43EC-9DB8-B5800A3F6D09}" type="slidenum">
              <a:rPr lang="en-US" altLang="ja-JP"/>
              <a:pPr>
                <a:defRPr/>
              </a:pPr>
              <a:t>‹#›</a:t>
            </a:fld>
            <a:endParaRPr lang="en-US" altLang="ja-JP"/>
          </a:p>
        </p:txBody>
      </p:sp>
    </p:spTree>
    <p:extLst>
      <p:ext uri="{BB962C8B-B14F-4D97-AF65-F5344CB8AC3E}">
        <p14:creationId xmlns:p14="http://schemas.microsoft.com/office/powerpoint/2010/main" val="1172085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08763" y="260350"/>
            <a:ext cx="2036762" cy="607695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8475" y="260350"/>
            <a:ext cx="5957888" cy="607695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11783409-28CB-488C-ABEB-0C144874EFB9}" type="slidenum">
              <a:rPr lang="en-US" altLang="ja-JP"/>
              <a:pPr>
                <a:defRPr/>
              </a:pPr>
              <a:t>‹#›</a:t>
            </a:fld>
            <a:endParaRPr lang="en-US" altLang="ja-JP"/>
          </a:p>
        </p:txBody>
      </p:sp>
    </p:spTree>
    <p:extLst>
      <p:ext uri="{BB962C8B-B14F-4D97-AF65-F5344CB8AC3E}">
        <p14:creationId xmlns:p14="http://schemas.microsoft.com/office/powerpoint/2010/main" val="675892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947C4043-D9BA-404F-BA06-4F161DED0E96}" type="slidenum">
              <a:rPr lang="en-US" altLang="ja-JP"/>
              <a:pPr>
                <a:defRPr/>
              </a:pPr>
              <a:t>‹#›</a:t>
            </a:fld>
            <a:endParaRPr lang="en-US" altLang="ja-JP"/>
          </a:p>
        </p:txBody>
      </p:sp>
    </p:spTree>
    <p:extLst>
      <p:ext uri="{BB962C8B-B14F-4D97-AF65-F5344CB8AC3E}">
        <p14:creationId xmlns:p14="http://schemas.microsoft.com/office/powerpoint/2010/main" val="236971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AA194CF1-5C96-41F6-A93F-448CA1901C45}" type="slidenum">
              <a:rPr lang="en-US" altLang="ja-JP"/>
              <a:pPr>
                <a:defRPr/>
              </a:pPr>
              <a:t>‹#›</a:t>
            </a:fld>
            <a:endParaRPr lang="en-US" altLang="ja-JP"/>
          </a:p>
        </p:txBody>
      </p:sp>
    </p:spTree>
    <p:extLst>
      <p:ext uri="{BB962C8B-B14F-4D97-AF65-F5344CB8AC3E}">
        <p14:creationId xmlns:p14="http://schemas.microsoft.com/office/powerpoint/2010/main" val="1643690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8475" y="1412875"/>
            <a:ext cx="3997325"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412875"/>
            <a:ext cx="3997325"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2AB2D278-1293-46A6-A6F4-7E7FEEB71915}" type="slidenum">
              <a:rPr lang="en-US" altLang="ja-JP"/>
              <a:pPr>
                <a:defRPr/>
              </a:pPr>
              <a:t>‹#›</a:t>
            </a:fld>
            <a:endParaRPr lang="en-US" altLang="ja-JP"/>
          </a:p>
        </p:txBody>
      </p:sp>
    </p:spTree>
    <p:extLst>
      <p:ext uri="{BB962C8B-B14F-4D97-AF65-F5344CB8AC3E}">
        <p14:creationId xmlns:p14="http://schemas.microsoft.com/office/powerpoint/2010/main" val="3022106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7"/>
          <p:cNvSpPr>
            <a:spLocks noGrp="1" noChangeArrowheads="1"/>
          </p:cNvSpPr>
          <p:nvPr>
            <p:ph type="sldNum" sz="quarter" idx="12"/>
          </p:nvPr>
        </p:nvSpPr>
        <p:spPr>
          <a:ln/>
        </p:spPr>
        <p:txBody>
          <a:bodyPr/>
          <a:lstStyle>
            <a:lvl1pPr>
              <a:defRPr/>
            </a:lvl1pPr>
          </a:lstStyle>
          <a:p>
            <a:pPr>
              <a:defRPr/>
            </a:pPr>
            <a:fld id="{E44A1E9D-1485-417E-A3F3-A1BBA0386E2E}" type="slidenum">
              <a:rPr lang="en-US" altLang="ja-JP"/>
              <a:pPr>
                <a:defRPr/>
              </a:pPr>
              <a:t>‹#›</a:t>
            </a:fld>
            <a:endParaRPr lang="en-US" altLang="ja-JP"/>
          </a:p>
        </p:txBody>
      </p:sp>
    </p:spTree>
    <p:extLst>
      <p:ext uri="{BB962C8B-B14F-4D97-AF65-F5344CB8AC3E}">
        <p14:creationId xmlns:p14="http://schemas.microsoft.com/office/powerpoint/2010/main" val="4291526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7"/>
          <p:cNvSpPr>
            <a:spLocks noGrp="1" noChangeArrowheads="1"/>
          </p:cNvSpPr>
          <p:nvPr>
            <p:ph type="sldNum" sz="quarter" idx="12"/>
          </p:nvPr>
        </p:nvSpPr>
        <p:spPr>
          <a:ln/>
        </p:spPr>
        <p:txBody>
          <a:bodyPr/>
          <a:lstStyle>
            <a:lvl1pPr>
              <a:defRPr/>
            </a:lvl1pPr>
          </a:lstStyle>
          <a:p>
            <a:pPr>
              <a:defRPr/>
            </a:pPr>
            <a:fld id="{84C11C3C-F2A4-47BA-9320-41635BFC8798}" type="slidenum">
              <a:rPr lang="en-US" altLang="ja-JP"/>
              <a:pPr>
                <a:defRPr/>
              </a:pPr>
              <a:t>‹#›</a:t>
            </a:fld>
            <a:endParaRPr lang="en-US" altLang="ja-JP"/>
          </a:p>
        </p:txBody>
      </p:sp>
    </p:spTree>
    <p:extLst>
      <p:ext uri="{BB962C8B-B14F-4D97-AF65-F5344CB8AC3E}">
        <p14:creationId xmlns:p14="http://schemas.microsoft.com/office/powerpoint/2010/main" val="95942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7"/>
          <p:cNvSpPr>
            <a:spLocks noGrp="1" noChangeArrowheads="1"/>
          </p:cNvSpPr>
          <p:nvPr>
            <p:ph type="sldNum" sz="quarter" idx="12"/>
          </p:nvPr>
        </p:nvSpPr>
        <p:spPr>
          <a:ln/>
        </p:spPr>
        <p:txBody>
          <a:bodyPr/>
          <a:lstStyle>
            <a:lvl1pPr>
              <a:defRPr/>
            </a:lvl1pPr>
          </a:lstStyle>
          <a:p>
            <a:pPr>
              <a:defRPr/>
            </a:pPr>
            <a:fld id="{013E41DC-E892-4CAD-804D-D6DAF40470E8}" type="slidenum">
              <a:rPr lang="en-US" altLang="ja-JP"/>
              <a:pPr>
                <a:defRPr/>
              </a:pPr>
              <a:t>‹#›</a:t>
            </a:fld>
            <a:endParaRPr lang="en-US" altLang="ja-JP"/>
          </a:p>
        </p:txBody>
      </p:sp>
    </p:spTree>
    <p:extLst>
      <p:ext uri="{BB962C8B-B14F-4D97-AF65-F5344CB8AC3E}">
        <p14:creationId xmlns:p14="http://schemas.microsoft.com/office/powerpoint/2010/main" val="3938007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CA572BC3-53AC-421B-AD39-58989DCB2E10}" type="slidenum">
              <a:rPr lang="en-US" altLang="ja-JP"/>
              <a:pPr>
                <a:defRPr/>
              </a:pPr>
              <a:t>‹#›</a:t>
            </a:fld>
            <a:endParaRPr lang="en-US" altLang="ja-JP"/>
          </a:p>
        </p:txBody>
      </p:sp>
    </p:spTree>
    <p:extLst>
      <p:ext uri="{BB962C8B-B14F-4D97-AF65-F5344CB8AC3E}">
        <p14:creationId xmlns:p14="http://schemas.microsoft.com/office/powerpoint/2010/main" val="289305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EC7EE63B-F2DC-48E7-B3CF-7C5E023FF03E}" type="slidenum">
              <a:rPr lang="en-US" altLang="ja-JP"/>
              <a:pPr>
                <a:defRPr/>
              </a:pPr>
              <a:t>‹#›</a:t>
            </a:fld>
            <a:endParaRPr lang="en-US" altLang="ja-JP"/>
          </a:p>
        </p:txBody>
      </p:sp>
    </p:spTree>
    <p:extLst>
      <p:ext uri="{BB962C8B-B14F-4D97-AF65-F5344CB8AC3E}">
        <p14:creationId xmlns:p14="http://schemas.microsoft.com/office/powerpoint/2010/main" val="3258259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4"/>
          <p:cNvSpPr>
            <a:spLocks noGrp="1" noChangeArrowheads="1"/>
          </p:cNvSpPr>
          <p:nvPr>
            <p:ph type="body" idx="1"/>
          </p:nvPr>
        </p:nvSpPr>
        <p:spPr bwMode="auto">
          <a:xfrm>
            <a:off x="498475" y="1341438"/>
            <a:ext cx="83947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1" name="Rectangle 5"/>
          <p:cNvSpPr>
            <a:spLocks noGrp="1" noChangeArrowheads="1"/>
          </p:cNvSpPr>
          <p:nvPr>
            <p:ph type="dt" sz="half" idx="2"/>
          </p:nvPr>
        </p:nvSpPr>
        <p:spPr bwMode="auto">
          <a:xfrm>
            <a:off x="457200" y="6526213"/>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defRPr>
            </a:lvl1pPr>
          </a:lstStyle>
          <a:p>
            <a:pPr>
              <a:defRPr/>
            </a:pPr>
            <a:endParaRPr lang="en-US" altLang="ja-JP"/>
          </a:p>
        </p:txBody>
      </p:sp>
      <p:sp>
        <p:nvSpPr>
          <p:cNvPr id="4102" name="Rectangle 6"/>
          <p:cNvSpPr>
            <a:spLocks noGrp="1" noChangeArrowheads="1"/>
          </p:cNvSpPr>
          <p:nvPr>
            <p:ph type="ftr" sz="quarter" idx="3"/>
          </p:nvPr>
        </p:nvSpPr>
        <p:spPr bwMode="auto">
          <a:xfrm>
            <a:off x="3124200" y="6526213"/>
            <a:ext cx="2895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defRPr>
            </a:lvl1pPr>
          </a:lstStyle>
          <a:p>
            <a:pPr>
              <a:defRPr/>
            </a:pPr>
            <a:endParaRPr lang="en-US" altLang="ja-JP"/>
          </a:p>
        </p:txBody>
      </p:sp>
      <p:sp>
        <p:nvSpPr>
          <p:cNvPr id="4103" name="Rectangle 7"/>
          <p:cNvSpPr>
            <a:spLocks noGrp="1" noChangeArrowheads="1"/>
          </p:cNvSpPr>
          <p:nvPr>
            <p:ph type="sldNum" sz="quarter" idx="4"/>
          </p:nvPr>
        </p:nvSpPr>
        <p:spPr bwMode="auto">
          <a:xfrm>
            <a:off x="6553200" y="6526213"/>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defRPr>
            </a:lvl1pPr>
          </a:lstStyle>
          <a:p>
            <a:pPr>
              <a:defRPr/>
            </a:pPr>
            <a:fld id="{2F982ABA-AC1D-42B3-8BC1-6458DB79F2C7}" type="slidenum">
              <a:rPr lang="en-US" altLang="ja-JP"/>
              <a:pPr>
                <a:defRPr/>
              </a:pPr>
              <a:t>‹#›</a:t>
            </a:fld>
            <a:endParaRPr lang="en-US" altLang="ja-JP"/>
          </a:p>
        </p:txBody>
      </p:sp>
      <p:sp>
        <p:nvSpPr>
          <p:cNvPr id="12" name="正方形/長方形 11"/>
          <p:cNvSpPr/>
          <p:nvPr userDrawn="1"/>
        </p:nvSpPr>
        <p:spPr>
          <a:xfrm>
            <a:off x="0" y="0"/>
            <a:ext cx="250825"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正方形/長方形 12"/>
          <p:cNvSpPr/>
          <p:nvPr userDrawn="1"/>
        </p:nvSpPr>
        <p:spPr>
          <a:xfrm>
            <a:off x="0" y="0"/>
            <a:ext cx="250825" cy="119697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3" name="直線コネクタ 2"/>
          <p:cNvCxnSpPr/>
          <p:nvPr userDrawn="1"/>
        </p:nvCxnSpPr>
        <p:spPr>
          <a:xfrm>
            <a:off x="250825" y="1196975"/>
            <a:ext cx="8640763"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a:off x="250825" y="1268413"/>
            <a:ext cx="8640763"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1035" name="Picture 4" descr="C:\Users\ms-hito\Documents\★広報業務\7_IPAロゴ\2014年5月_Webサイト用ロゴ作成\20140616_ポータルへアップ\IPA_logotype-4CPOJI.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688263" y="-95250"/>
            <a:ext cx="13017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0" fontAlgn="base" hangingPunct="0">
        <a:spcBef>
          <a:spcPct val="0"/>
        </a:spcBef>
        <a:spcAft>
          <a:spcPct val="0"/>
        </a:spcAft>
        <a:defRPr kumimoji="1" sz="3600">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22380B-6BD1-49D0-BD91-4D91803C14E7}"/>
              </a:ext>
            </a:extLst>
          </p:cNvPr>
          <p:cNvSpPr>
            <a:spLocks noGrp="1"/>
          </p:cNvSpPr>
          <p:nvPr>
            <p:ph type="ctrTitle"/>
          </p:nvPr>
        </p:nvSpPr>
        <p:spPr>
          <a:xfrm>
            <a:off x="386684" y="2010614"/>
            <a:ext cx="8280920" cy="1663903"/>
          </a:xfrm>
        </p:spPr>
        <p:txBody>
          <a:bodyPr/>
          <a:lstStyle/>
          <a:p>
            <a:pPr algn="ctr"/>
            <a:r>
              <a:rPr kumimoji="1" lang="ja-JP" altLang="en-US" sz="3200" b="0" dirty="0">
                <a:solidFill>
                  <a:schemeClr val="tx1"/>
                </a:solidFill>
                <a:latin typeface="+mn-ea"/>
                <a:ea typeface="+mn-ea"/>
              </a:rPr>
              <a:t>事後解説用サンプル</a:t>
            </a:r>
          </a:p>
        </p:txBody>
      </p:sp>
      <p:sp>
        <p:nvSpPr>
          <p:cNvPr id="6" name="タイトル 1">
            <a:extLst>
              <a:ext uri="{FF2B5EF4-FFF2-40B4-BE49-F238E27FC236}">
                <a16:creationId xmlns:a16="http://schemas.microsoft.com/office/drawing/2014/main" id="{910D5CA8-82FC-4BA2-88AE-947F71768FD2}"/>
              </a:ext>
            </a:extLst>
          </p:cNvPr>
          <p:cNvSpPr txBox="1">
            <a:spLocks/>
          </p:cNvSpPr>
          <p:nvPr/>
        </p:nvSpPr>
        <p:spPr bwMode="auto">
          <a:xfrm>
            <a:off x="431540" y="3674517"/>
            <a:ext cx="8280920" cy="888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600" b="1">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a:lstStyle>
          <a:p>
            <a:r>
              <a:rPr lang="ja-JP" altLang="en-US" sz="1600" kern="0" dirty="0">
                <a:solidFill>
                  <a:schemeClr val="tx1"/>
                </a:solidFill>
                <a:latin typeface="+mn-ea"/>
                <a:ea typeface="+mn-ea"/>
              </a:rPr>
              <a:t>このサンプルは、参考にしていただくものであり、正解を示すものではありません。</a:t>
            </a:r>
            <a:endParaRPr lang="en-US" altLang="ja-JP" sz="1600" kern="0" dirty="0">
              <a:solidFill>
                <a:schemeClr val="tx1"/>
              </a:solidFill>
              <a:latin typeface="+mn-ea"/>
              <a:ea typeface="+mn-ea"/>
            </a:endParaRPr>
          </a:p>
          <a:p>
            <a:r>
              <a:rPr lang="ja-JP" altLang="en-US" sz="1600" kern="0" dirty="0">
                <a:solidFill>
                  <a:schemeClr val="tx1"/>
                </a:solidFill>
                <a:latin typeface="+mn-ea"/>
                <a:ea typeface="+mn-ea"/>
              </a:rPr>
              <a:t>自身の専門性に拘って細かいことを追求することよりも、目的指向と全体俯瞰の考えに基づき、意図的に（浅くても）広く考える、という方針で記述しました。</a:t>
            </a:r>
          </a:p>
        </p:txBody>
      </p:sp>
      <p:sp>
        <p:nvSpPr>
          <p:cNvPr id="8" name="正方形/長方形 7">
            <a:extLst>
              <a:ext uri="{FF2B5EF4-FFF2-40B4-BE49-F238E27FC236}">
                <a16:creationId xmlns:a16="http://schemas.microsoft.com/office/drawing/2014/main" id="{50C90CD6-06C8-4E64-89DE-B6D58DC19211}"/>
              </a:ext>
            </a:extLst>
          </p:cNvPr>
          <p:cNvSpPr/>
          <p:nvPr/>
        </p:nvSpPr>
        <p:spPr>
          <a:xfrm>
            <a:off x="7649812" y="347180"/>
            <a:ext cx="918123" cy="338554"/>
          </a:xfrm>
          <a:prstGeom prst="rect">
            <a:avLst/>
          </a:prstGeom>
          <a:ln>
            <a:solidFill>
              <a:schemeClr val="tx1"/>
            </a:solidFill>
          </a:ln>
        </p:spPr>
        <p:txBody>
          <a:bodyPr wrap="square">
            <a:spAutoFit/>
          </a:bodyPr>
          <a:lstStyle/>
          <a:p>
            <a:pPr algn="ctr"/>
            <a:r>
              <a:rPr lang="ja-JP" altLang="en-US" sz="1600">
                <a:latin typeface="ＭＳ Ｐゴシック" panose="020B0600070205080204" pitchFamily="50" charset="-128"/>
                <a:ea typeface="ＭＳ Ｐゴシック" panose="020B0600070205080204" pitchFamily="50" charset="-128"/>
              </a:rPr>
              <a:t>資料⑤</a:t>
            </a:r>
            <a:endParaRPr lang="ja-JP" altLang="en-US" sz="1600" dirty="0">
              <a:latin typeface="ＭＳ Ｐゴシック" panose="020B0600070205080204" pitchFamily="50" charset="-128"/>
              <a:ea typeface="ＭＳ Ｐゴシック" panose="020B0600070205080204" pitchFamily="50" charset="-128"/>
            </a:endParaRPr>
          </a:p>
        </p:txBody>
      </p:sp>
      <p:sp>
        <p:nvSpPr>
          <p:cNvPr id="9" name="字幕 2">
            <a:extLst>
              <a:ext uri="{FF2B5EF4-FFF2-40B4-BE49-F238E27FC236}">
                <a16:creationId xmlns:a16="http://schemas.microsoft.com/office/drawing/2014/main" id="{DE38D913-6EA6-44C9-A4CF-FF50A1BCF39F}"/>
              </a:ext>
            </a:extLst>
          </p:cNvPr>
          <p:cNvSpPr txBox="1">
            <a:spLocks/>
          </p:cNvSpPr>
          <p:nvPr/>
        </p:nvSpPr>
        <p:spPr bwMode="auto">
          <a:xfrm>
            <a:off x="223101" y="4947662"/>
            <a:ext cx="8344834" cy="122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r" rtl="0" eaLnBrk="0" fontAlgn="base" hangingPunct="0">
              <a:spcBef>
                <a:spcPct val="20000"/>
              </a:spcBef>
              <a:spcAft>
                <a:spcPct val="0"/>
              </a:spcAft>
              <a:buClr>
                <a:srgbClr val="000066"/>
              </a:buClr>
              <a:buFontTx/>
              <a:buNone/>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lgn="ctr"/>
            <a:r>
              <a:rPr lang="en-US" altLang="ja-JP" sz="2400" kern="0" dirty="0">
                <a:solidFill>
                  <a:schemeClr val="tx1">
                    <a:lumMod val="95000"/>
                    <a:lumOff val="5000"/>
                  </a:schemeClr>
                </a:solidFill>
                <a:latin typeface="+mn-ea"/>
                <a:cs typeface="メイリオ" panose="020B0604030504040204" pitchFamily="50" charset="-128"/>
              </a:rPr>
              <a:t>2020</a:t>
            </a:r>
            <a:r>
              <a:rPr lang="ja-JP" altLang="en-US" sz="2400" kern="0" dirty="0">
                <a:solidFill>
                  <a:schemeClr val="tx1">
                    <a:lumMod val="95000"/>
                    <a:lumOff val="5000"/>
                  </a:schemeClr>
                </a:solidFill>
                <a:latin typeface="+mn-ea"/>
                <a:cs typeface="メイリオ" panose="020B0604030504040204" pitchFamily="50" charset="-128"/>
              </a:rPr>
              <a:t>年</a:t>
            </a:r>
            <a:r>
              <a:rPr lang="en-US" altLang="ja-JP" sz="2400" kern="0" dirty="0">
                <a:solidFill>
                  <a:schemeClr val="tx1">
                    <a:lumMod val="95000"/>
                    <a:lumOff val="5000"/>
                  </a:schemeClr>
                </a:solidFill>
                <a:latin typeface="+mn-ea"/>
                <a:cs typeface="メイリオ" panose="020B0604030504040204" pitchFamily="50" charset="-128"/>
              </a:rPr>
              <a:t>3</a:t>
            </a:r>
            <a:r>
              <a:rPr lang="ja-JP" altLang="en-US" sz="2400" kern="0" dirty="0">
                <a:solidFill>
                  <a:schemeClr val="tx1">
                    <a:lumMod val="95000"/>
                    <a:lumOff val="5000"/>
                  </a:schemeClr>
                </a:solidFill>
                <a:latin typeface="+mn-ea"/>
                <a:cs typeface="メイリオ" panose="020B0604030504040204" pitchFamily="50" charset="-128"/>
              </a:rPr>
              <a:t>月</a:t>
            </a:r>
            <a:r>
              <a:rPr lang="en-US" altLang="ja-JP" sz="2400" kern="0" dirty="0">
                <a:solidFill>
                  <a:schemeClr val="tx1">
                    <a:lumMod val="95000"/>
                    <a:lumOff val="5000"/>
                  </a:schemeClr>
                </a:solidFill>
                <a:latin typeface="+mn-ea"/>
                <a:cs typeface="メイリオ" panose="020B0604030504040204" pitchFamily="50" charset="-128"/>
              </a:rPr>
              <a:t>13</a:t>
            </a:r>
            <a:r>
              <a:rPr lang="ja-JP" altLang="en-US" sz="2400" kern="0" dirty="0">
                <a:solidFill>
                  <a:schemeClr val="tx1">
                    <a:lumMod val="95000"/>
                    <a:lumOff val="5000"/>
                  </a:schemeClr>
                </a:solidFill>
                <a:latin typeface="+mn-ea"/>
                <a:cs typeface="メイリオ" panose="020B0604030504040204" pitchFamily="50" charset="-128"/>
              </a:rPr>
              <a:t>日</a:t>
            </a:r>
            <a:endParaRPr lang="en-US" altLang="ja-JP" sz="2400" kern="0" dirty="0">
              <a:solidFill>
                <a:schemeClr val="tx1">
                  <a:lumMod val="95000"/>
                  <a:lumOff val="5000"/>
                </a:schemeClr>
              </a:solidFill>
              <a:latin typeface="+mn-ea"/>
              <a:cs typeface="メイリオ" panose="020B0604030504040204" pitchFamily="50" charset="-128"/>
            </a:endParaRPr>
          </a:p>
          <a:p>
            <a:pPr algn="ctr"/>
            <a:r>
              <a:rPr lang="ja-JP" altLang="en-US" sz="2400" kern="0" dirty="0">
                <a:solidFill>
                  <a:schemeClr val="tx1">
                    <a:lumMod val="95000"/>
                    <a:lumOff val="5000"/>
                  </a:schemeClr>
                </a:solidFill>
                <a:latin typeface="+mn-ea"/>
                <a:cs typeface="メイリオ" panose="020B0604030504040204" pitchFamily="50" charset="-128"/>
              </a:rPr>
              <a:t>独立行政法人情報処理推進機構（</a:t>
            </a:r>
            <a:r>
              <a:rPr lang="en-US" altLang="ja-JP" sz="2400" kern="0" dirty="0">
                <a:solidFill>
                  <a:schemeClr val="tx1">
                    <a:lumMod val="95000"/>
                    <a:lumOff val="5000"/>
                  </a:schemeClr>
                </a:solidFill>
                <a:latin typeface="+mn-ea"/>
                <a:cs typeface="メイリオ" panose="020B0604030504040204" pitchFamily="50" charset="-128"/>
              </a:rPr>
              <a:t>IPA)</a:t>
            </a:r>
          </a:p>
          <a:p>
            <a:pPr algn="ctr"/>
            <a:r>
              <a:rPr lang="ja-JP" altLang="en-US" sz="2400" kern="0" dirty="0">
                <a:solidFill>
                  <a:schemeClr val="tx1">
                    <a:lumMod val="95000"/>
                    <a:lumOff val="5000"/>
                  </a:schemeClr>
                </a:solidFill>
                <a:latin typeface="+mn-ea"/>
              </a:rPr>
              <a:t>社会基盤センター</a:t>
            </a:r>
            <a:endParaRPr lang="en-US" altLang="ja-JP" sz="2400" kern="0" dirty="0">
              <a:solidFill>
                <a:schemeClr val="tx1">
                  <a:lumMod val="95000"/>
                  <a:lumOff val="5000"/>
                </a:schemeClr>
              </a:solidFill>
              <a:latin typeface="+mn-ea"/>
              <a:cs typeface="メイリオ" panose="020B0604030504040204" pitchFamily="50" charset="-128"/>
            </a:endParaRPr>
          </a:p>
        </p:txBody>
      </p:sp>
      <p:sp>
        <p:nvSpPr>
          <p:cNvPr id="10" name="フッター プレースホルダー 3">
            <a:extLst>
              <a:ext uri="{FF2B5EF4-FFF2-40B4-BE49-F238E27FC236}">
                <a16:creationId xmlns:a16="http://schemas.microsoft.com/office/drawing/2014/main" id="{774581ED-73DB-43FF-9B8B-ED7B992E4CB7}"/>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11" name="スライド番号プレースホルダー 4">
            <a:extLst>
              <a:ext uri="{FF2B5EF4-FFF2-40B4-BE49-F238E27FC236}">
                <a16:creationId xmlns:a16="http://schemas.microsoft.com/office/drawing/2014/main" id="{55A8EA5B-B8A0-4F4D-9B80-B3D139DF1466}"/>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1</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09003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2F09A661-4298-4302-8EB1-6FE43CD50460}"/>
              </a:ext>
            </a:extLst>
          </p:cNvPr>
          <p:cNvSpPr/>
          <p:nvPr/>
        </p:nvSpPr>
        <p:spPr>
          <a:xfrm>
            <a:off x="2311705" y="1651304"/>
            <a:ext cx="2899834" cy="3645317"/>
          </a:xfrm>
          <a:prstGeom prst="rect">
            <a:avLst/>
          </a:prstGeom>
          <a:solidFill>
            <a:srgbClr val="E1BDE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ACE59095-6100-41F5-94B5-DFA5A07140F2}"/>
              </a:ext>
            </a:extLst>
          </p:cNvPr>
          <p:cNvSpPr/>
          <p:nvPr/>
        </p:nvSpPr>
        <p:spPr bwMode="auto">
          <a:xfrm>
            <a:off x="2452091" y="1291308"/>
            <a:ext cx="628117" cy="317358"/>
          </a:xfrm>
          <a:prstGeom prst="rect">
            <a:avLst/>
          </a:prstGeom>
          <a:solidFill>
            <a:schemeClr val="bg1"/>
          </a:solid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dirty="0">
                <a:solidFill>
                  <a:srgbClr val="FF0000"/>
                </a:solidFill>
                <a:latin typeface="HGPｺﾞｼｯｸE" pitchFamily="50" charset="-128"/>
                <a:ea typeface="HGPｺﾞｼｯｸE" pitchFamily="50" charset="-128"/>
              </a:rPr>
              <a:t>ＳＯＩ</a:t>
            </a:r>
            <a:endParaRPr kumimoji="1" lang="ja-JP" altLang="en-US" sz="1600" b="0" i="0" u="none" strike="noStrike" cap="none" normalizeH="0" baseline="0" dirty="0">
              <a:ln>
                <a:noFill/>
              </a:ln>
              <a:solidFill>
                <a:srgbClr val="FF0000"/>
              </a:solidFill>
              <a:effectLst/>
              <a:latin typeface="HGPｺﾞｼｯｸE" pitchFamily="50" charset="-128"/>
              <a:ea typeface="HGPｺﾞｼｯｸE" pitchFamily="50" charset="-128"/>
            </a:endParaRPr>
          </a:p>
        </p:txBody>
      </p:sp>
      <p:sp>
        <p:nvSpPr>
          <p:cNvPr id="7" name="正方形/長方形 6">
            <a:extLst>
              <a:ext uri="{FF2B5EF4-FFF2-40B4-BE49-F238E27FC236}">
                <a16:creationId xmlns:a16="http://schemas.microsoft.com/office/drawing/2014/main" id="{E27CE864-B1DC-4720-9DFA-2C6DB73036B1}"/>
              </a:ext>
            </a:extLst>
          </p:cNvPr>
          <p:cNvSpPr/>
          <p:nvPr/>
        </p:nvSpPr>
        <p:spPr bwMode="auto">
          <a:xfrm>
            <a:off x="2565061" y="2937443"/>
            <a:ext cx="2390600" cy="591411"/>
          </a:xfrm>
          <a:prstGeom prst="rect">
            <a:avLst/>
          </a:prstGeom>
          <a:solidFill>
            <a:schemeClr val="bg1"/>
          </a:solid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ja-JP" altLang="en-US" b="1" dirty="0">
                <a:latin typeface="+mn-ea"/>
                <a:ea typeface="+mn-ea"/>
              </a:rPr>
              <a:t>映像音声記録システム</a:t>
            </a:r>
            <a:endParaRPr lang="en-US" altLang="ja-JP" b="1" dirty="0">
              <a:latin typeface="+mn-ea"/>
              <a:ea typeface="+mn-ea"/>
            </a:endParaRPr>
          </a:p>
          <a:p>
            <a:pPr marL="0" marR="0" indent="0" defTabSz="914400" rtl="0" eaLnBrk="1" fontAlgn="base" latinLnBrk="0" hangingPunct="1">
              <a:lnSpc>
                <a:spcPct val="100000"/>
              </a:lnSpc>
              <a:spcBef>
                <a:spcPct val="0"/>
              </a:spcBef>
              <a:spcAft>
                <a:spcPct val="0"/>
              </a:spcAft>
              <a:buClrTx/>
              <a:buSzTx/>
              <a:buFontTx/>
              <a:buNone/>
              <a:tabLst/>
            </a:pPr>
            <a:r>
              <a:rPr lang="ja-JP" altLang="en-US" b="1" dirty="0">
                <a:latin typeface="+mn-ea"/>
                <a:ea typeface="+mn-ea"/>
              </a:rPr>
              <a:t>　　　　</a:t>
            </a:r>
            <a:r>
              <a:rPr lang="en-US" altLang="ja-JP" b="1" dirty="0">
                <a:latin typeface="+mn-ea"/>
                <a:ea typeface="+mn-ea"/>
              </a:rPr>
              <a:t>(Mary)</a:t>
            </a:r>
            <a:endParaRPr kumimoji="1" lang="ja-JP" altLang="en-US" sz="1800" b="1" i="0" u="none" strike="noStrike" cap="none" normalizeH="0" baseline="0" dirty="0">
              <a:ln>
                <a:noFill/>
              </a:ln>
              <a:effectLst/>
              <a:latin typeface="+mn-ea"/>
              <a:ea typeface="+mn-ea"/>
            </a:endParaRPr>
          </a:p>
        </p:txBody>
      </p:sp>
      <p:sp>
        <p:nvSpPr>
          <p:cNvPr id="9" name="円/楕円 20">
            <a:extLst>
              <a:ext uri="{FF2B5EF4-FFF2-40B4-BE49-F238E27FC236}">
                <a16:creationId xmlns:a16="http://schemas.microsoft.com/office/drawing/2014/main" id="{FF1DE9A4-E7EC-47D0-B5C3-10727C58A7DE}"/>
              </a:ext>
            </a:extLst>
          </p:cNvPr>
          <p:cNvSpPr/>
          <p:nvPr/>
        </p:nvSpPr>
        <p:spPr bwMode="auto">
          <a:xfrm>
            <a:off x="6441396" y="1450894"/>
            <a:ext cx="1410157" cy="1653891"/>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mn-ea"/>
                <a:ea typeface="+mn-ea"/>
              </a:rPr>
              <a:t>社長</a:t>
            </a:r>
          </a:p>
        </p:txBody>
      </p:sp>
      <p:sp>
        <p:nvSpPr>
          <p:cNvPr id="14" name="円/楕円 20">
            <a:extLst>
              <a:ext uri="{FF2B5EF4-FFF2-40B4-BE49-F238E27FC236}">
                <a16:creationId xmlns:a16="http://schemas.microsoft.com/office/drawing/2014/main" id="{BAEF1B65-14CC-438B-AF5B-46DCB553E89F}"/>
              </a:ext>
            </a:extLst>
          </p:cNvPr>
          <p:cNvSpPr/>
          <p:nvPr/>
        </p:nvSpPr>
        <p:spPr bwMode="auto">
          <a:xfrm>
            <a:off x="7050275" y="3212977"/>
            <a:ext cx="1410157" cy="2001863"/>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ｺﾞｼｯｸE" pitchFamily="50" charset="-128"/>
                <a:ea typeface="HGPｺﾞｼｯｸE" pitchFamily="50" charset="-128"/>
              </a:rPr>
              <a:t>店長</a:t>
            </a:r>
          </a:p>
        </p:txBody>
      </p:sp>
      <p:sp>
        <p:nvSpPr>
          <p:cNvPr id="17" name="円/楕円 20">
            <a:extLst>
              <a:ext uri="{FF2B5EF4-FFF2-40B4-BE49-F238E27FC236}">
                <a16:creationId xmlns:a16="http://schemas.microsoft.com/office/drawing/2014/main" id="{2AC86232-F587-4EA0-9CD0-07A86A5061A1}"/>
              </a:ext>
            </a:extLst>
          </p:cNvPr>
          <p:cNvSpPr/>
          <p:nvPr/>
        </p:nvSpPr>
        <p:spPr bwMode="auto">
          <a:xfrm>
            <a:off x="6871201" y="3212977"/>
            <a:ext cx="1410157" cy="2001863"/>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ｺﾞｼｯｸE" pitchFamily="50" charset="-128"/>
                <a:ea typeface="HGPｺﾞｼｯｸE" pitchFamily="50" charset="-128"/>
              </a:rPr>
              <a:t>店長</a:t>
            </a:r>
          </a:p>
        </p:txBody>
      </p:sp>
      <p:sp>
        <p:nvSpPr>
          <p:cNvPr id="18" name="円/楕円 20">
            <a:extLst>
              <a:ext uri="{FF2B5EF4-FFF2-40B4-BE49-F238E27FC236}">
                <a16:creationId xmlns:a16="http://schemas.microsoft.com/office/drawing/2014/main" id="{A9775EA3-E5E0-41BF-8452-D8F6D24E405E}"/>
              </a:ext>
            </a:extLst>
          </p:cNvPr>
          <p:cNvSpPr/>
          <p:nvPr/>
        </p:nvSpPr>
        <p:spPr bwMode="auto">
          <a:xfrm>
            <a:off x="6665281" y="3212976"/>
            <a:ext cx="1410157" cy="2001863"/>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ｺﾞｼｯｸE" pitchFamily="50" charset="-128"/>
                <a:ea typeface="HGPｺﾞｼｯｸE" pitchFamily="50" charset="-128"/>
              </a:rPr>
              <a:t>店長</a:t>
            </a:r>
          </a:p>
        </p:txBody>
      </p:sp>
      <p:sp>
        <p:nvSpPr>
          <p:cNvPr id="19" name="円/楕円 20">
            <a:extLst>
              <a:ext uri="{FF2B5EF4-FFF2-40B4-BE49-F238E27FC236}">
                <a16:creationId xmlns:a16="http://schemas.microsoft.com/office/drawing/2014/main" id="{02970242-5282-4E81-9B84-AB1FFA7C77CE}"/>
              </a:ext>
            </a:extLst>
          </p:cNvPr>
          <p:cNvSpPr/>
          <p:nvPr/>
        </p:nvSpPr>
        <p:spPr bwMode="auto">
          <a:xfrm>
            <a:off x="6469479" y="3212976"/>
            <a:ext cx="1410157" cy="2001863"/>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mn-ea"/>
                <a:ea typeface="+mn-ea"/>
              </a:rPr>
              <a:t>店長</a:t>
            </a:r>
          </a:p>
        </p:txBody>
      </p:sp>
      <p:cxnSp>
        <p:nvCxnSpPr>
          <p:cNvPr id="20" name="直線矢印コネクタ 19">
            <a:extLst>
              <a:ext uri="{FF2B5EF4-FFF2-40B4-BE49-F238E27FC236}">
                <a16:creationId xmlns:a16="http://schemas.microsoft.com/office/drawing/2014/main" id="{5CBF8A07-A7B5-49AB-A22E-423D854E8BA0}"/>
              </a:ext>
            </a:extLst>
          </p:cNvPr>
          <p:cNvCxnSpPr>
            <a:cxnSpLocks/>
          </p:cNvCxnSpPr>
          <p:nvPr/>
        </p:nvCxnSpPr>
        <p:spPr>
          <a:xfrm>
            <a:off x="5292080" y="4293581"/>
            <a:ext cx="1507119" cy="0"/>
          </a:xfrm>
          <a:prstGeom prst="straightConnector1">
            <a:avLst/>
          </a:prstGeom>
          <a:ln w="57150">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1C69A7F-228E-4EFF-B274-788F6D944040}"/>
              </a:ext>
            </a:extLst>
          </p:cNvPr>
          <p:cNvCxnSpPr>
            <a:cxnSpLocks/>
          </p:cNvCxnSpPr>
          <p:nvPr/>
        </p:nvCxnSpPr>
        <p:spPr>
          <a:xfrm flipH="1">
            <a:off x="5197113" y="3789040"/>
            <a:ext cx="1468169" cy="0"/>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C0836218-A1C3-41B6-AB15-56A4420725AD}"/>
              </a:ext>
            </a:extLst>
          </p:cNvPr>
          <p:cNvSpPr/>
          <p:nvPr/>
        </p:nvSpPr>
        <p:spPr bwMode="auto">
          <a:xfrm>
            <a:off x="5668098" y="3394350"/>
            <a:ext cx="628117"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店舗内映像・音声記録指示</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sp>
        <p:nvSpPr>
          <p:cNvPr id="34" name="正方形/長方形 33">
            <a:extLst>
              <a:ext uri="{FF2B5EF4-FFF2-40B4-BE49-F238E27FC236}">
                <a16:creationId xmlns:a16="http://schemas.microsoft.com/office/drawing/2014/main" id="{F161DEBC-D511-4254-AE9E-C70E87920092}"/>
              </a:ext>
            </a:extLst>
          </p:cNvPr>
          <p:cNvSpPr/>
          <p:nvPr/>
        </p:nvSpPr>
        <p:spPr bwMode="auto">
          <a:xfrm>
            <a:off x="5625321" y="3928872"/>
            <a:ext cx="602863"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店ごとクレームデータ参照</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sp>
        <p:nvSpPr>
          <p:cNvPr id="35" name="円/楕円 20">
            <a:extLst>
              <a:ext uri="{FF2B5EF4-FFF2-40B4-BE49-F238E27FC236}">
                <a16:creationId xmlns:a16="http://schemas.microsoft.com/office/drawing/2014/main" id="{DC062084-B5F7-4E95-AEC3-9507ED5CF7E2}"/>
              </a:ext>
            </a:extLst>
          </p:cNvPr>
          <p:cNvSpPr/>
          <p:nvPr/>
        </p:nvSpPr>
        <p:spPr bwMode="auto">
          <a:xfrm>
            <a:off x="5919020" y="5406450"/>
            <a:ext cx="1400368" cy="1219032"/>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mn-ea"/>
                <a:ea typeface="+mn-ea"/>
              </a:rPr>
              <a:t>接客係</a:t>
            </a:r>
          </a:p>
        </p:txBody>
      </p:sp>
      <p:cxnSp>
        <p:nvCxnSpPr>
          <p:cNvPr id="36" name="直線矢印コネクタ 35">
            <a:extLst>
              <a:ext uri="{FF2B5EF4-FFF2-40B4-BE49-F238E27FC236}">
                <a16:creationId xmlns:a16="http://schemas.microsoft.com/office/drawing/2014/main" id="{7C5391F5-4865-459B-A50C-E3CF8A678AF5}"/>
              </a:ext>
            </a:extLst>
          </p:cNvPr>
          <p:cNvCxnSpPr>
            <a:cxnSpLocks/>
          </p:cNvCxnSpPr>
          <p:nvPr/>
        </p:nvCxnSpPr>
        <p:spPr>
          <a:xfrm flipH="1">
            <a:off x="6692128" y="4825425"/>
            <a:ext cx="509172" cy="785324"/>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39" name="正方形/長方形 38">
            <a:extLst>
              <a:ext uri="{FF2B5EF4-FFF2-40B4-BE49-F238E27FC236}">
                <a16:creationId xmlns:a16="http://schemas.microsoft.com/office/drawing/2014/main" id="{5DC7C8D6-239F-403D-92C7-47293FCCADB3}"/>
              </a:ext>
            </a:extLst>
          </p:cNvPr>
          <p:cNvSpPr/>
          <p:nvPr/>
        </p:nvSpPr>
        <p:spPr bwMode="auto">
          <a:xfrm>
            <a:off x="6156599" y="5056160"/>
            <a:ext cx="628117"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接客指導</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sp>
        <p:nvSpPr>
          <p:cNvPr id="42" name="円/楕円 20">
            <a:extLst>
              <a:ext uri="{FF2B5EF4-FFF2-40B4-BE49-F238E27FC236}">
                <a16:creationId xmlns:a16="http://schemas.microsoft.com/office/drawing/2014/main" id="{E8ACA0C1-45B5-4BB7-B119-59334095ECC9}"/>
              </a:ext>
            </a:extLst>
          </p:cNvPr>
          <p:cNvSpPr/>
          <p:nvPr/>
        </p:nvSpPr>
        <p:spPr bwMode="auto">
          <a:xfrm>
            <a:off x="482327" y="5309983"/>
            <a:ext cx="1246731" cy="1219032"/>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mn-ea"/>
                <a:ea typeface="+mn-ea"/>
              </a:rPr>
              <a:t>来店客</a:t>
            </a:r>
          </a:p>
        </p:txBody>
      </p:sp>
      <p:cxnSp>
        <p:nvCxnSpPr>
          <p:cNvPr id="43" name="直線矢印コネクタ 42">
            <a:extLst>
              <a:ext uri="{FF2B5EF4-FFF2-40B4-BE49-F238E27FC236}">
                <a16:creationId xmlns:a16="http://schemas.microsoft.com/office/drawing/2014/main" id="{20B02267-9086-442C-9BA5-93B7E0D52DF1}"/>
              </a:ext>
            </a:extLst>
          </p:cNvPr>
          <p:cNvCxnSpPr>
            <a:cxnSpLocks/>
          </p:cNvCxnSpPr>
          <p:nvPr/>
        </p:nvCxnSpPr>
        <p:spPr>
          <a:xfrm flipH="1">
            <a:off x="1692924" y="6015966"/>
            <a:ext cx="4221203" cy="20750"/>
          </a:xfrm>
          <a:prstGeom prst="straightConnector1">
            <a:avLst/>
          </a:prstGeom>
          <a:ln w="698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45" name="正方形/長方形 44">
            <a:extLst>
              <a:ext uri="{FF2B5EF4-FFF2-40B4-BE49-F238E27FC236}">
                <a16:creationId xmlns:a16="http://schemas.microsoft.com/office/drawing/2014/main" id="{E0D4356D-1FAE-4BDA-ACD9-AD7EF1FC4E20}"/>
              </a:ext>
            </a:extLst>
          </p:cNvPr>
          <p:cNvSpPr/>
          <p:nvPr/>
        </p:nvSpPr>
        <p:spPr bwMode="auto">
          <a:xfrm>
            <a:off x="3573428" y="5667963"/>
            <a:ext cx="628117"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3333CC"/>
                </a:solidFill>
                <a:effectLst/>
                <a:latin typeface="HGPｺﾞｼｯｸE" pitchFamily="50" charset="-128"/>
                <a:ea typeface="HGPｺﾞｼｯｸE" pitchFamily="50" charset="-128"/>
              </a:rPr>
              <a:t>向上したサービスを提供</a:t>
            </a:r>
          </a:p>
        </p:txBody>
      </p:sp>
      <p:cxnSp>
        <p:nvCxnSpPr>
          <p:cNvPr id="46" name="直線矢印コネクタ 45">
            <a:extLst>
              <a:ext uri="{FF2B5EF4-FFF2-40B4-BE49-F238E27FC236}">
                <a16:creationId xmlns:a16="http://schemas.microsoft.com/office/drawing/2014/main" id="{006DB47B-493A-42FD-9EB0-D0D187201468}"/>
              </a:ext>
            </a:extLst>
          </p:cNvPr>
          <p:cNvCxnSpPr>
            <a:cxnSpLocks/>
          </p:cNvCxnSpPr>
          <p:nvPr/>
        </p:nvCxnSpPr>
        <p:spPr>
          <a:xfrm>
            <a:off x="5275876" y="2901805"/>
            <a:ext cx="1624643" cy="0"/>
          </a:xfrm>
          <a:prstGeom prst="straightConnector1">
            <a:avLst/>
          </a:prstGeom>
          <a:ln w="57150">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F8607621-E856-4ECF-8C52-EABBFB00B48C}"/>
              </a:ext>
            </a:extLst>
          </p:cNvPr>
          <p:cNvSpPr/>
          <p:nvPr/>
        </p:nvSpPr>
        <p:spPr bwMode="auto">
          <a:xfrm>
            <a:off x="5517303" y="2585022"/>
            <a:ext cx="853516" cy="248487"/>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クレームデータ参照</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cxnSp>
        <p:nvCxnSpPr>
          <p:cNvPr id="49" name="直線矢印コネクタ 48">
            <a:extLst>
              <a:ext uri="{FF2B5EF4-FFF2-40B4-BE49-F238E27FC236}">
                <a16:creationId xmlns:a16="http://schemas.microsoft.com/office/drawing/2014/main" id="{35A645A2-E628-46CE-9F12-0EDCCB743EC9}"/>
              </a:ext>
            </a:extLst>
          </p:cNvPr>
          <p:cNvCxnSpPr>
            <a:cxnSpLocks/>
          </p:cNvCxnSpPr>
          <p:nvPr/>
        </p:nvCxnSpPr>
        <p:spPr>
          <a:xfrm>
            <a:off x="5253425" y="4941653"/>
            <a:ext cx="1507119" cy="0"/>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B867B13D-8884-44DF-812D-D9F339071F4E}"/>
              </a:ext>
            </a:extLst>
          </p:cNvPr>
          <p:cNvSpPr/>
          <p:nvPr/>
        </p:nvSpPr>
        <p:spPr bwMode="auto">
          <a:xfrm>
            <a:off x="5561412" y="4576944"/>
            <a:ext cx="628117"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店長研修データ研修</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cxnSp>
        <p:nvCxnSpPr>
          <p:cNvPr id="52" name="直線矢印コネクタ 51">
            <a:extLst>
              <a:ext uri="{FF2B5EF4-FFF2-40B4-BE49-F238E27FC236}">
                <a16:creationId xmlns:a16="http://schemas.microsoft.com/office/drawing/2014/main" id="{5597E789-49D2-4EDC-BE3F-39FAB0C2A033}"/>
              </a:ext>
            </a:extLst>
          </p:cNvPr>
          <p:cNvCxnSpPr>
            <a:cxnSpLocks/>
          </p:cNvCxnSpPr>
          <p:nvPr/>
        </p:nvCxnSpPr>
        <p:spPr>
          <a:xfrm flipH="1">
            <a:off x="5209372" y="2420888"/>
            <a:ext cx="1409832" cy="0"/>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0A141F22-D5EB-4A31-BFF1-FC31A3D543A9}"/>
              </a:ext>
            </a:extLst>
          </p:cNvPr>
          <p:cNvCxnSpPr>
            <a:cxnSpLocks/>
          </p:cNvCxnSpPr>
          <p:nvPr/>
        </p:nvCxnSpPr>
        <p:spPr>
          <a:xfrm>
            <a:off x="6760544" y="4293581"/>
            <a:ext cx="279950" cy="640782"/>
          </a:xfrm>
          <a:prstGeom prst="line">
            <a:avLst/>
          </a:prstGeom>
          <a:ln w="34925">
            <a:solidFill>
              <a:srgbClr val="0000CC"/>
            </a:solidFill>
            <a:prstDash val="dash"/>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AABC736D-8D2A-4342-B65E-2C2C5B151717}"/>
              </a:ext>
            </a:extLst>
          </p:cNvPr>
          <p:cNvSpPr txBox="1"/>
          <p:nvPr/>
        </p:nvSpPr>
        <p:spPr>
          <a:xfrm>
            <a:off x="6904316" y="4501075"/>
            <a:ext cx="1225329" cy="276999"/>
          </a:xfrm>
          <a:prstGeom prst="rect">
            <a:avLst/>
          </a:prstGeom>
          <a:noFill/>
        </p:spPr>
        <p:txBody>
          <a:bodyPr wrap="square" rtlCol="0">
            <a:spAutoFit/>
          </a:bodyPr>
          <a:lstStyle/>
          <a:p>
            <a:r>
              <a:rPr kumimoji="1" lang="ja-JP" altLang="en-US" sz="1200" b="1" dirty="0">
                <a:solidFill>
                  <a:srgbClr val="3333CC"/>
                </a:solidFill>
              </a:rPr>
              <a:t>分析・立案</a:t>
            </a:r>
          </a:p>
        </p:txBody>
      </p:sp>
      <p:cxnSp>
        <p:nvCxnSpPr>
          <p:cNvPr id="92" name="直線コネクタ 91">
            <a:extLst>
              <a:ext uri="{FF2B5EF4-FFF2-40B4-BE49-F238E27FC236}">
                <a16:creationId xmlns:a16="http://schemas.microsoft.com/office/drawing/2014/main" id="{D7A49220-CFBD-4391-A43A-3D66A6A87BD8}"/>
              </a:ext>
            </a:extLst>
          </p:cNvPr>
          <p:cNvCxnSpPr>
            <a:cxnSpLocks/>
          </p:cNvCxnSpPr>
          <p:nvPr/>
        </p:nvCxnSpPr>
        <p:spPr>
          <a:xfrm flipH="1">
            <a:off x="6719488" y="4669490"/>
            <a:ext cx="236858" cy="289259"/>
          </a:xfrm>
          <a:prstGeom prst="line">
            <a:avLst/>
          </a:prstGeom>
          <a:ln w="34925">
            <a:solidFill>
              <a:srgbClr val="0000CC"/>
            </a:solidFill>
            <a:prstDash val="dash"/>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06F6D08F-1D38-48ED-8A19-1EBE07F0CA77}"/>
              </a:ext>
            </a:extLst>
          </p:cNvPr>
          <p:cNvSpPr txBox="1"/>
          <p:nvPr/>
        </p:nvSpPr>
        <p:spPr>
          <a:xfrm>
            <a:off x="6823724" y="2498501"/>
            <a:ext cx="1225329" cy="276999"/>
          </a:xfrm>
          <a:prstGeom prst="rect">
            <a:avLst/>
          </a:prstGeom>
          <a:noFill/>
        </p:spPr>
        <p:txBody>
          <a:bodyPr wrap="square" rtlCol="0">
            <a:spAutoFit/>
          </a:bodyPr>
          <a:lstStyle/>
          <a:p>
            <a:r>
              <a:rPr kumimoji="1" lang="ja-JP" altLang="en-US" sz="1200" b="1" dirty="0">
                <a:solidFill>
                  <a:srgbClr val="3333CC"/>
                </a:solidFill>
              </a:rPr>
              <a:t>分析・立案</a:t>
            </a:r>
          </a:p>
        </p:txBody>
      </p:sp>
      <p:cxnSp>
        <p:nvCxnSpPr>
          <p:cNvPr id="100" name="直線コネクタ 99">
            <a:extLst>
              <a:ext uri="{FF2B5EF4-FFF2-40B4-BE49-F238E27FC236}">
                <a16:creationId xmlns:a16="http://schemas.microsoft.com/office/drawing/2014/main" id="{626740C0-891B-43FE-89C6-B9B036E6B15D}"/>
              </a:ext>
            </a:extLst>
          </p:cNvPr>
          <p:cNvCxnSpPr>
            <a:cxnSpLocks/>
          </p:cNvCxnSpPr>
          <p:nvPr/>
        </p:nvCxnSpPr>
        <p:spPr>
          <a:xfrm>
            <a:off x="6683970" y="2388027"/>
            <a:ext cx="268628" cy="518556"/>
          </a:xfrm>
          <a:prstGeom prst="line">
            <a:avLst/>
          </a:prstGeom>
          <a:ln w="34925">
            <a:solidFill>
              <a:srgbClr val="0000CC"/>
            </a:solidFill>
            <a:prstDash val="dash"/>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3526DAA3-F1A1-457A-AF9D-68FF11562BA0}"/>
              </a:ext>
            </a:extLst>
          </p:cNvPr>
          <p:cNvCxnSpPr>
            <a:cxnSpLocks/>
          </p:cNvCxnSpPr>
          <p:nvPr/>
        </p:nvCxnSpPr>
        <p:spPr>
          <a:xfrm>
            <a:off x="7301349" y="2779008"/>
            <a:ext cx="18039" cy="1296047"/>
          </a:xfrm>
          <a:prstGeom prst="line">
            <a:avLst/>
          </a:prstGeom>
          <a:ln w="34925">
            <a:solidFill>
              <a:srgbClr val="0000CC"/>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7" name="正方形/長方形 106">
            <a:extLst>
              <a:ext uri="{FF2B5EF4-FFF2-40B4-BE49-F238E27FC236}">
                <a16:creationId xmlns:a16="http://schemas.microsoft.com/office/drawing/2014/main" id="{E6F327F1-D372-4EC5-A5FF-779CC0481CEA}"/>
              </a:ext>
            </a:extLst>
          </p:cNvPr>
          <p:cNvSpPr/>
          <p:nvPr/>
        </p:nvSpPr>
        <p:spPr bwMode="auto">
          <a:xfrm>
            <a:off x="7402857" y="2942136"/>
            <a:ext cx="628117"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接客指導</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cxnSp>
        <p:nvCxnSpPr>
          <p:cNvPr id="108" name="直線コネクタ 107">
            <a:extLst>
              <a:ext uri="{FF2B5EF4-FFF2-40B4-BE49-F238E27FC236}">
                <a16:creationId xmlns:a16="http://schemas.microsoft.com/office/drawing/2014/main" id="{9E6EBC12-92DD-4562-923C-B4BD552524BA}"/>
              </a:ext>
            </a:extLst>
          </p:cNvPr>
          <p:cNvCxnSpPr>
            <a:cxnSpLocks/>
          </p:cNvCxnSpPr>
          <p:nvPr/>
        </p:nvCxnSpPr>
        <p:spPr>
          <a:xfrm flipH="1">
            <a:off x="7347528" y="4331256"/>
            <a:ext cx="22831" cy="260886"/>
          </a:xfrm>
          <a:prstGeom prst="line">
            <a:avLst/>
          </a:prstGeom>
          <a:ln w="34925">
            <a:solidFill>
              <a:srgbClr val="0000CC"/>
            </a:solidFill>
            <a:prstDash val="dash"/>
          </a:ln>
        </p:spPr>
        <p:style>
          <a:lnRef idx="1">
            <a:schemeClr val="accent1"/>
          </a:lnRef>
          <a:fillRef idx="0">
            <a:schemeClr val="accent1"/>
          </a:fillRef>
          <a:effectRef idx="0">
            <a:schemeClr val="accent1"/>
          </a:effectRef>
          <a:fontRef idx="minor">
            <a:schemeClr val="tx1"/>
          </a:fontRef>
        </p:style>
      </p:cxnSp>
      <p:sp>
        <p:nvSpPr>
          <p:cNvPr id="115" name="テキスト ボックス 114">
            <a:extLst>
              <a:ext uri="{FF2B5EF4-FFF2-40B4-BE49-F238E27FC236}">
                <a16:creationId xmlns:a16="http://schemas.microsoft.com/office/drawing/2014/main" id="{6DD7700B-009C-478E-B325-EBA9ACD8B9D0}"/>
              </a:ext>
            </a:extLst>
          </p:cNvPr>
          <p:cNvSpPr txBox="1"/>
          <p:nvPr/>
        </p:nvSpPr>
        <p:spPr>
          <a:xfrm>
            <a:off x="1775734" y="3520199"/>
            <a:ext cx="581737" cy="923330"/>
          </a:xfrm>
          <a:prstGeom prst="rect">
            <a:avLst/>
          </a:prstGeom>
          <a:noFill/>
        </p:spPr>
        <p:txBody>
          <a:bodyPr wrap="square" rtlCol="0">
            <a:spAutoFit/>
          </a:bodyPr>
          <a:lstStyle/>
          <a:p>
            <a:r>
              <a:rPr kumimoji="1" lang="ja-JP" altLang="en-US" sz="900" b="1" dirty="0">
                <a:solidFill>
                  <a:srgbClr val="3333CC"/>
                </a:solidFill>
              </a:rPr>
              <a:t>撮影機の</a:t>
            </a:r>
            <a:r>
              <a:rPr lang="ja-JP" altLang="en-US" sz="900" b="1" dirty="0">
                <a:solidFill>
                  <a:srgbClr val="3333CC"/>
                </a:solidFill>
              </a:rPr>
              <a:t>固定範囲、</a:t>
            </a:r>
            <a:r>
              <a:rPr kumimoji="1" lang="ja-JP" altLang="en-US" sz="900" b="1" dirty="0">
                <a:solidFill>
                  <a:srgbClr val="3333CC"/>
                </a:solidFill>
              </a:rPr>
              <a:t>録音</a:t>
            </a:r>
            <a:r>
              <a:rPr lang="ja-JP" altLang="en-US" sz="900" b="1" dirty="0">
                <a:solidFill>
                  <a:srgbClr val="3333CC"/>
                </a:solidFill>
              </a:rPr>
              <a:t>機能は</a:t>
            </a:r>
            <a:r>
              <a:rPr kumimoji="1" lang="ja-JP" altLang="en-US" sz="900" b="1" dirty="0">
                <a:solidFill>
                  <a:srgbClr val="3333CC"/>
                </a:solidFill>
              </a:rPr>
              <a:t>係員単位</a:t>
            </a:r>
          </a:p>
        </p:txBody>
      </p:sp>
      <p:pic>
        <p:nvPicPr>
          <p:cNvPr id="59" name="図 58">
            <a:extLst>
              <a:ext uri="{FF2B5EF4-FFF2-40B4-BE49-F238E27FC236}">
                <a16:creationId xmlns:a16="http://schemas.microsoft.com/office/drawing/2014/main" id="{C9AA633A-F856-4B00-A6D6-4A780C326B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692924" y="1651304"/>
            <a:ext cx="606468" cy="442276"/>
          </a:xfrm>
          <a:prstGeom prst="rect">
            <a:avLst/>
          </a:prstGeom>
        </p:spPr>
      </p:pic>
      <p:sp>
        <p:nvSpPr>
          <p:cNvPr id="2" name="テキスト ボックス 1">
            <a:extLst>
              <a:ext uri="{FF2B5EF4-FFF2-40B4-BE49-F238E27FC236}">
                <a16:creationId xmlns:a16="http://schemas.microsoft.com/office/drawing/2014/main" id="{B28CDD6B-FD3A-4FB7-8AD4-83BB94626FC4}"/>
              </a:ext>
            </a:extLst>
          </p:cNvPr>
          <p:cNvSpPr txBox="1"/>
          <p:nvPr/>
        </p:nvSpPr>
        <p:spPr>
          <a:xfrm>
            <a:off x="1729058" y="2099012"/>
            <a:ext cx="698880" cy="507831"/>
          </a:xfrm>
          <a:prstGeom prst="rect">
            <a:avLst/>
          </a:prstGeom>
          <a:noFill/>
        </p:spPr>
        <p:txBody>
          <a:bodyPr wrap="square" rtlCol="0">
            <a:spAutoFit/>
          </a:bodyPr>
          <a:lstStyle/>
          <a:p>
            <a:r>
              <a:rPr kumimoji="1" lang="ja-JP" altLang="en-US" sz="900" dirty="0">
                <a:solidFill>
                  <a:srgbClr val="FF0000"/>
                </a:solidFill>
                <a:latin typeface="+mn-ea"/>
                <a:ea typeface="+mn-ea"/>
              </a:rPr>
              <a:t>システム運用</a:t>
            </a:r>
            <a:endParaRPr kumimoji="1" lang="en-US" altLang="ja-JP" sz="900" dirty="0">
              <a:solidFill>
                <a:srgbClr val="FF0000"/>
              </a:solidFill>
              <a:latin typeface="+mn-ea"/>
              <a:ea typeface="+mn-ea"/>
            </a:endParaRPr>
          </a:p>
          <a:p>
            <a:r>
              <a:rPr lang="ja-JP" altLang="en-US" sz="900" dirty="0">
                <a:solidFill>
                  <a:srgbClr val="FF0000"/>
                </a:solidFill>
                <a:latin typeface="+mn-ea"/>
                <a:ea typeface="+mn-ea"/>
              </a:rPr>
              <a:t>保守</a:t>
            </a:r>
            <a:endParaRPr kumimoji="1" lang="ja-JP" altLang="en-US" sz="900" dirty="0">
              <a:solidFill>
                <a:srgbClr val="FF0000"/>
              </a:solidFill>
              <a:latin typeface="+mn-ea"/>
              <a:ea typeface="+mn-ea"/>
            </a:endParaRPr>
          </a:p>
        </p:txBody>
      </p:sp>
      <p:sp>
        <p:nvSpPr>
          <p:cNvPr id="3" name="四角形: 角を丸くする 2">
            <a:extLst>
              <a:ext uri="{FF2B5EF4-FFF2-40B4-BE49-F238E27FC236}">
                <a16:creationId xmlns:a16="http://schemas.microsoft.com/office/drawing/2014/main" id="{670BC08E-5341-45D3-B635-A295D46B9214}"/>
              </a:ext>
            </a:extLst>
          </p:cNvPr>
          <p:cNvSpPr/>
          <p:nvPr/>
        </p:nvSpPr>
        <p:spPr>
          <a:xfrm>
            <a:off x="1773641" y="1560436"/>
            <a:ext cx="466061" cy="1130737"/>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2">
                  <a:lumMod val="75000"/>
                </a:schemeClr>
              </a:solidFill>
            </a:endParaRPr>
          </a:p>
        </p:txBody>
      </p:sp>
      <p:sp>
        <p:nvSpPr>
          <p:cNvPr id="8" name="矢印: 折線 7">
            <a:extLst>
              <a:ext uri="{FF2B5EF4-FFF2-40B4-BE49-F238E27FC236}">
                <a16:creationId xmlns:a16="http://schemas.microsoft.com/office/drawing/2014/main" id="{B08A46F3-3F9D-4A05-9F1B-EBB09D23B03F}"/>
              </a:ext>
            </a:extLst>
          </p:cNvPr>
          <p:cNvSpPr/>
          <p:nvPr/>
        </p:nvSpPr>
        <p:spPr>
          <a:xfrm flipV="1">
            <a:off x="2051720" y="2804672"/>
            <a:ext cx="160550" cy="19228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矢印: 下 9">
            <a:extLst>
              <a:ext uri="{FF2B5EF4-FFF2-40B4-BE49-F238E27FC236}">
                <a16:creationId xmlns:a16="http://schemas.microsoft.com/office/drawing/2014/main" id="{EECA58E8-E3EC-4319-9B6C-714FC04C9905}"/>
              </a:ext>
            </a:extLst>
          </p:cNvPr>
          <p:cNvSpPr/>
          <p:nvPr/>
        </p:nvSpPr>
        <p:spPr>
          <a:xfrm>
            <a:off x="1907704" y="2780928"/>
            <a:ext cx="45719" cy="6564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0B0B28DD-F7C7-426A-9B5F-729486F557A4}"/>
              </a:ext>
            </a:extLst>
          </p:cNvPr>
          <p:cNvSpPr/>
          <p:nvPr/>
        </p:nvSpPr>
        <p:spPr>
          <a:xfrm>
            <a:off x="1949906" y="5390147"/>
            <a:ext cx="1130302" cy="328393"/>
          </a:xfrm>
          <a:prstGeom prst="wedgeRoundRectCallout">
            <a:avLst>
              <a:gd name="adj1" fmla="val 23460"/>
              <a:gd name="adj2" fmla="val 93683"/>
              <a:gd name="adj3" fmla="val 1666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t>目的</a:t>
            </a:r>
          </a:p>
        </p:txBody>
      </p:sp>
      <p:cxnSp>
        <p:nvCxnSpPr>
          <p:cNvPr id="64" name="直線矢印コネクタ 63">
            <a:extLst>
              <a:ext uri="{FF2B5EF4-FFF2-40B4-BE49-F238E27FC236}">
                <a16:creationId xmlns:a16="http://schemas.microsoft.com/office/drawing/2014/main" id="{FAC0EDAE-0C41-4400-891B-6CBC8A09F1AC}"/>
              </a:ext>
            </a:extLst>
          </p:cNvPr>
          <p:cNvCxnSpPr>
            <a:cxnSpLocks/>
          </p:cNvCxnSpPr>
          <p:nvPr/>
        </p:nvCxnSpPr>
        <p:spPr>
          <a:xfrm flipH="1">
            <a:off x="1067437" y="3948096"/>
            <a:ext cx="716532" cy="1361887"/>
          </a:xfrm>
          <a:prstGeom prst="straightConnector1">
            <a:avLst/>
          </a:prstGeom>
          <a:ln w="412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B82E63BE-935A-4294-B199-71628DB3583B}"/>
              </a:ext>
            </a:extLst>
          </p:cNvPr>
          <p:cNvCxnSpPr>
            <a:cxnSpLocks/>
          </p:cNvCxnSpPr>
          <p:nvPr/>
        </p:nvCxnSpPr>
        <p:spPr>
          <a:xfrm>
            <a:off x="2225265" y="4032364"/>
            <a:ext cx="4048412" cy="1484859"/>
          </a:xfrm>
          <a:prstGeom prst="straightConnector1">
            <a:avLst/>
          </a:prstGeom>
          <a:ln w="41275">
            <a:prstDash val="dash"/>
            <a:tailEnd type="triangle"/>
          </a:ln>
        </p:spPr>
        <p:style>
          <a:lnRef idx="1">
            <a:schemeClr val="accent1"/>
          </a:lnRef>
          <a:fillRef idx="0">
            <a:schemeClr val="accent1"/>
          </a:fillRef>
          <a:effectRef idx="0">
            <a:schemeClr val="accent1"/>
          </a:effectRef>
          <a:fontRef idx="minor">
            <a:schemeClr val="tx1"/>
          </a:fontRef>
        </p:style>
      </p:cxnSp>
      <p:sp>
        <p:nvSpPr>
          <p:cNvPr id="68" name="テキスト ボックス 67">
            <a:extLst>
              <a:ext uri="{FF2B5EF4-FFF2-40B4-BE49-F238E27FC236}">
                <a16:creationId xmlns:a16="http://schemas.microsoft.com/office/drawing/2014/main" id="{A6F42C27-6D64-4C6C-8908-660F44590A5B}"/>
              </a:ext>
            </a:extLst>
          </p:cNvPr>
          <p:cNvSpPr txBox="1"/>
          <p:nvPr/>
        </p:nvSpPr>
        <p:spPr>
          <a:xfrm>
            <a:off x="847085" y="4356075"/>
            <a:ext cx="553060" cy="369332"/>
          </a:xfrm>
          <a:prstGeom prst="rect">
            <a:avLst/>
          </a:prstGeom>
          <a:noFill/>
        </p:spPr>
        <p:txBody>
          <a:bodyPr wrap="square" rtlCol="0">
            <a:spAutoFit/>
          </a:bodyPr>
          <a:lstStyle/>
          <a:p>
            <a:r>
              <a:rPr kumimoji="1" lang="ja-JP" altLang="en-US" sz="900" dirty="0">
                <a:solidFill>
                  <a:srgbClr val="3333CC"/>
                </a:solidFill>
              </a:rPr>
              <a:t>映している</a:t>
            </a:r>
          </a:p>
        </p:txBody>
      </p:sp>
      <p:sp>
        <p:nvSpPr>
          <p:cNvPr id="69" name="テキスト ボックス 68">
            <a:extLst>
              <a:ext uri="{FF2B5EF4-FFF2-40B4-BE49-F238E27FC236}">
                <a16:creationId xmlns:a16="http://schemas.microsoft.com/office/drawing/2014/main" id="{788FF190-2F0C-4D6A-966D-8289E307D486}"/>
              </a:ext>
            </a:extLst>
          </p:cNvPr>
          <p:cNvSpPr txBox="1"/>
          <p:nvPr/>
        </p:nvSpPr>
        <p:spPr>
          <a:xfrm>
            <a:off x="5535009" y="5317273"/>
            <a:ext cx="553060" cy="369332"/>
          </a:xfrm>
          <a:prstGeom prst="rect">
            <a:avLst/>
          </a:prstGeom>
          <a:noFill/>
        </p:spPr>
        <p:txBody>
          <a:bodyPr wrap="square" rtlCol="0">
            <a:spAutoFit/>
          </a:bodyPr>
          <a:lstStyle/>
          <a:p>
            <a:r>
              <a:rPr kumimoji="1" lang="ja-JP" altLang="en-US" sz="900" dirty="0">
                <a:solidFill>
                  <a:srgbClr val="3333CC"/>
                </a:solidFill>
              </a:rPr>
              <a:t>映している</a:t>
            </a:r>
          </a:p>
        </p:txBody>
      </p:sp>
      <p:cxnSp>
        <p:nvCxnSpPr>
          <p:cNvPr id="84" name="直線矢印コネクタ 83">
            <a:extLst>
              <a:ext uri="{FF2B5EF4-FFF2-40B4-BE49-F238E27FC236}">
                <a16:creationId xmlns:a16="http://schemas.microsoft.com/office/drawing/2014/main" id="{6066CA3D-2B32-4C81-9952-D397DF3AEFD8}"/>
              </a:ext>
            </a:extLst>
          </p:cNvPr>
          <p:cNvCxnSpPr>
            <a:cxnSpLocks/>
          </p:cNvCxnSpPr>
          <p:nvPr/>
        </p:nvCxnSpPr>
        <p:spPr>
          <a:xfrm flipH="1">
            <a:off x="7023557" y="4913420"/>
            <a:ext cx="346802" cy="884558"/>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86" name="正方形/長方形 85">
            <a:extLst>
              <a:ext uri="{FF2B5EF4-FFF2-40B4-BE49-F238E27FC236}">
                <a16:creationId xmlns:a16="http://schemas.microsoft.com/office/drawing/2014/main" id="{7A0637B5-4EEC-46E2-AA24-E7CA0A505479}"/>
              </a:ext>
            </a:extLst>
          </p:cNvPr>
          <p:cNvSpPr/>
          <p:nvPr/>
        </p:nvSpPr>
        <p:spPr bwMode="auto">
          <a:xfrm flipH="1">
            <a:off x="7491733" y="5343889"/>
            <a:ext cx="458744" cy="419965"/>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モニタで</a:t>
            </a:r>
            <a:endParaRPr lang="en-US" altLang="ja-JP" sz="1200" dirty="0">
              <a:solidFill>
                <a:srgbClr val="3333CC"/>
              </a:solidFill>
              <a:latin typeface="HGPｺﾞｼｯｸE" pitchFamily="50" charset="-128"/>
              <a:ea typeface="HGPｺﾞｼｯｸE"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映像を見せる</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sp>
        <p:nvSpPr>
          <p:cNvPr id="72" name="正方形/長方形 71">
            <a:extLst>
              <a:ext uri="{FF2B5EF4-FFF2-40B4-BE49-F238E27FC236}">
                <a16:creationId xmlns:a16="http://schemas.microsoft.com/office/drawing/2014/main" id="{61650FC8-3A3B-42C2-8E7B-EB221DC43CC3}"/>
              </a:ext>
            </a:extLst>
          </p:cNvPr>
          <p:cNvSpPr/>
          <p:nvPr/>
        </p:nvSpPr>
        <p:spPr>
          <a:xfrm>
            <a:off x="7536940" y="693197"/>
            <a:ext cx="1134176" cy="4919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シートＢ修正版</a:t>
            </a:r>
            <a:endParaRPr kumimoji="1" lang="ja-JP" altLang="en-US" dirty="0">
              <a:solidFill>
                <a:schemeClr val="tx1"/>
              </a:solidFill>
            </a:endParaRPr>
          </a:p>
        </p:txBody>
      </p:sp>
      <p:cxnSp>
        <p:nvCxnSpPr>
          <p:cNvPr id="81" name="直線矢印コネクタ 80">
            <a:extLst>
              <a:ext uri="{FF2B5EF4-FFF2-40B4-BE49-F238E27FC236}">
                <a16:creationId xmlns:a16="http://schemas.microsoft.com/office/drawing/2014/main" id="{FBF2AED7-ACBE-43CB-8080-5144447ADC52}"/>
              </a:ext>
            </a:extLst>
          </p:cNvPr>
          <p:cNvCxnSpPr>
            <a:cxnSpLocks/>
          </p:cNvCxnSpPr>
          <p:nvPr/>
        </p:nvCxnSpPr>
        <p:spPr>
          <a:xfrm>
            <a:off x="1882695" y="6200620"/>
            <a:ext cx="4031431" cy="0"/>
          </a:xfrm>
          <a:prstGeom prst="straightConnector1">
            <a:avLst/>
          </a:prstGeom>
          <a:ln w="41275">
            <a:prstDash val="dash"/>
            <a:tailEnd type="triangle"/>
          </a:ln>
        </p:spPr>
        <p:style>
          <a:lnRef idx="1">
            <a:schemeClr val="accent1"/>
          </a:lnRef>
          <a:fillRef idx="0">
            <a:schemeClr val="accent1"/>
          </a:fillRef>
          <a:effectRef idx="0">
            <a:schemeClr val="accent1"/>
          </a:effectRef>
          <a:fontRef idx="minor">
            <a:schemeClr val="tx1"/>
          </a:fontRef>
        </p:style>
      </p:cxnSp>
      <p:sp>
        <p:nvSpPr>
          <p:cNvPr id="82" name="テキスト ボックス 81">
            <a:extLst>
              <a:ext uri="{FF2B5EF4-FFF2-40B4-BE49-F238E27FC236}">
                <a16:creationId xmlns:a16="http://schemas.microsoft.com/office/drawing/2014/main" id="{A51B9282-2C5A-445B-B767-EC8BF6083DE7}"/>
              </a:ext>
            </a:extLst>
          </p:cNvPr>
          <p:cNvSpPr txBox="1"/>
          <p:nvPr/>
        </p:nvSpPr>
        <p:spPr>
          <a:xfrm>
            <a:off x="1685647" y="6321245"/>
            <a:ext cx="1718731" cy="230832"/>
          </a:xfrm>
          <a:prstGeom prst="rect">
            <a:avLst/>
          </a:prstGeom>
          <a:noFill/>
        </p:spPr>
        <p:txBody>
          <a:bodyPr wrap="square" rtlCol="0">
            <a:spAutoFit/>
          </a:bodyPr>
          <a:lstStyle/>
          <a:p>
            <a:r>
              <a:rPr kumimoji="1" lang="ja-JP" altLang="en-US" sz="900" dirty="0">
                <a:solidFill>
                  <a:srgbClr val="3333CC"/>
                </a:solidFill>
              </a:rPr>
              <a:t>接客係との会話は録音される</a:t>
            </a:r>
          </a:p>
        </p:txBody>
      </p:sp>
      <p:sp>
        <p:nvSpPr>
          <p:cNvPr id="87" name="正方形/長方形 86">
            <a:extLst>
              <a:ext uri="{FF2B5EF4-FFF2-40B4-BE49-F238E27FC236}">
                <a16:creationId xmlns:a16="http://schemas.microsoft.com/office/drawing/2014/main" id="{CDEF0F7D-DFC9-4D45-979D-26B8825F83E4}"/>
              </a:ext>
            </a:extLst>
          </p:cNvPr>
          <p:cNvSpPr/>
          <p:nvPr/>
        </p:nvSpPr>
        <p:spPr bwMode="auto">
          <a:xfrm>
            <a:off x="5423888" y="1988840"/>
            <a:ext cx="1164336"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店長研修データ登録・指定</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cxnSp>
        <p:nvCxnSpPr>
          <p:cNvPr id="89" name="直線矢印コネクタ 88">
            <a:extLst>
              <a:ext uri="{FF2B5EF4-FFF2-40B4-BE49-F238E27FC236}">
                <a16:creationId xmlns:a16="http://schemas.microsoft.com/office/drawing/2014/main" id="{EF0001F3-8ED5-40AF-B51D-5D31A721C248}"/>
              </a:ext>
            </a:extLst>
          </p:cNvPr>
          <p:cNvCxnSpPr>
            <a:cxnSpLocks/>
          </p:cNvCxnSpPr>
          <p:nvPr/>
        </p:nvCxnSpPr>
        <p:spPr>
          <a:xfrm>
            <a:off x="2234739" y="4527797"/>
            <a:ext cx="3764329" cy="1330560"/>
          </a:xfrm>
          <a:prstGeom prst="straightConnector1">
            <a:avLst/>
          </a:prstGeom>
          <a:ln w="41275">
            <a:prstDash val="dash"/>
            <a:tailEnd type="triangle"/>
          </a:ln>
        </p:spPr>
        <p:style>
          <a:lnRef idx="1">
            <a:schemeClr val="accent1"/>
          </a:lnRef>
          <a:fillRef idx="0">
            <a:schemeClr val="accent1"/>
          </a:fillRef>
          <a:effectRef idx="0">
            <a:schemeClr val="accent1"/>
          </a:effectRef>
          <a:fontRef idx="minor">
            <a:schemeClr val="tx1"/>
          </a:fontRef>
        </p:style>
      </p:cxnSp>
      <p:sp>
        <p:nvSpPr>
          <p:cNvPr id="90" name="テキスト ボックス 89">
            <a:extLst>
              <a:ext uri="{FF2B5EF4-FFF2-40B4-BE49-F238E27FC236}">
                <a16:creationId xmlns:a16="http://schemas.microsoft.com/office/drawing/2014/main" id="{24EB984D-DC67-444C-B2D1-3E73FA411354}"/>
              </a:ext>
            </a:extLst>
          </p:cNvPr>
          <p:cNvSpPr txBox="1"/>
          <p:nvPr/>
        </p:nvSpPr>
        <p:spPr>
          <a:xfrm>
            <a:off x="5032251" y="5610749"/>
            <a:ext cx="684389" cy="369332"/>
          </a:xfrm>
          <a:prstGeom prst="rect">
            <a:avLst/>
          </a:prstGeom>
          <a:noFill/>
        </p:spPr>
        <p:txBody>
          <a:bodyPr wrap="square" rtlCol="0">
            <a:spAutoFit/>
          </a:bodyPr>
          <a:lstStyle/>
          <a:p>
            <a:r>
              <a:rPr kumimoji="1" lang="ja-JP" altLang="en-US" sz="900" dirty="0">
                <a:solidFill>
                  <a:srgbClr val="3333CC"/>
                </a:solidFill>
              </a:rPr>
              <a:t>音声記録場所</a:t>
            </a:r>
          </a:p>
        </p:txBody>
      </p:sp>
      <p:sp>
        <p:nvSpPr>
          <p:cNvPr id="93" name="テキスト ボックス 92">
            <a:extLst>
              <a:ext uri="{FF2B5EF4-FFF2-40B4-BE49-F238E27FC236}">
                <a16:creationId xmlns:a16="http://schemas.microsoft.com/office/drawing/2014/main" id="{E1AE10A0-8224-4589-93AB-E5B17F063F82}"/>
              </a:ext>
            </a:extLst>
          </p:cNvPr>
          <p:cNvSpPr txBox="1"/>
          <p:nvPr/>
        </p:nvSpPr>
        <p:spPr>
          <a:xfrm>
            <a:off x="6300398" y="6191222"/>
            <a:ext cx="696317" cy="400110"/>
          </a:xfrm>
          <a:prstGeom prst="rect">
            <a:avLst/>
          </a:prstGeom>
          <a:noFill/>
          <a:ln>
            <a:noFill/>
          </a:ln>
        </p:spPr>
        <p:txBody>
          <a:bodyPr wrap="square" rtlCol="0">
            <a:spAutoFit/>
          </a:bodyPr>
          <a:lstStyle/>
          <a:p>
            <a:r>
              <a:rPr kumimoji="1" lang="ja-JP" altLang="en-US" sz="1000" b="1" dirty="0">
                <a:solidFill>
                  <a:srgbClr val="0070C0"/>
                </a:solidFill>
              </a:rPr>
              <a:t>サービス向上策</a:t>
            </a:r>
          </a:p>
        </p:txBody>
      </p:sp>
      <p:sp>
        <p:nvSpPr>
          <p:cNvPr id="94" name="矢印: 左カーブ 93">
            <a:extLst>
              <a:ext uri="{FF2B5EF4-FFF2-40B4-BE49-F238E27FC236}">
                <a16:creationId xmlns:a16="http://schemas.microsoft.com/office/drawing/2014/main" id="{4398AE5F-4664-4549-8174-CF0B8A79B1E1}"/>
              </a:ext>
            </a:extLst>
          </p:cNvPr>
          <p:cNvSpPr/>
          <p:nvPr/>
        </p:nvSpPr>
        <p:spPr>
          <a:xfrm>
            <a:off x="6929628" y="5689631"/>
            <a:ext cx="230317" cy="748328"/>
          </a:xfrm>
          <a:prstGeom prst="curvedLeftArrow">
            <a:avLst/>
          </a:prstGeom>
          <a:solidFill>
            <a:srgbClr val="0000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5" name="矢印: 左カーブ 94">
            <a:extLst>
              <a:ext uri="{FF2B5EF4-FFF2-40B4-BE49-F238E27FC236}">
                <a16:creationId xmlns:a16="http://schemas.microsoft.com/office/drawing/2014/main" id="{541790AF-EE75-427D-874E-6C4205F23B7A}"/>
              </a:ext>
            </a:extLst>
          </p:cNvPr>
          <p:cNvSpPr/>
          <p:nvPr/>
        </p:nvSpPr>
        <p:spPr>
          <a:xfrm rot="19491704" flipH="1" flipV="1">
            <a:off x="6075518" y="6030254"/>
            <a:ext cx="148175" cy="538907"/>
          </a:xfrm>
          <a:prstGeom prst="curvedLeftArrow">
            <a:avLst/>
          </a:prstGeom>
          <a:solidFill>
            <a:srgbClr val="0000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2" name="吹き出し: 角を丸めた四角形 101">
            <a:extLst>
              <a:ext uri="{FF2B5EF4-FFF2-40B4-BE49-F238E27FC236}">
                <a16:creationId xmlns:a16="http://schemas.microsoft.com/office/drawing/2014/main" id="{5FCEB512-1AF2-429B-977D-9535BC318BE8}"/>
              </a:ext>
            </a:extLst>
          </p:cNvPr>
          <p:cNvSpPr/>
          <p:nvPr/>
        </p:nvSpPr>
        <p:spPr>
          <a:xfrm>
            <a:off x="7491734" y="5858357"/>
            <a:ext cx="1312462" cy="693720"/>
          </a:xfrm>
          <a:prstGeom prst="wedgeRoundRectCallout">
            <a:avLst>
              <a:gd name="adj1" fmla="val -60428"/>
              <a:gd name="adj2" fmla="val -39146"/>
              <a:gd name="adj3" fmla="val 1666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今回のＩＴ化に伴ってやるべきこと</a:t>
            </a:r>
            <a:r>
              <a:rPr kumimoji="1" lang="en-US" altLang="ja-JP" sz="1400" dirty="0"/>
              <a:t>(</a:t>
            </a:r>
            <a:r>
              <a:rPr kumimoji="1" lang="ja-JP" altLang="en-US" sz="1400" dirty="0"/>
              <a:t>暫定）</a:t>
            </a:r>
          </a:p>
        </p:txBody>
      </p:sp>
      <p:sp>
        <p:nvSpPr>
          <p:cNvPr id="60" name="タイトル 1">
            <a:extLst>
              <a:ext uri="{FF2B5EF4-FFF2-40B4-BE49-F238E27FC236}">
                <a16:creationId xmlns:a16="http://schemas.microsoft.com/office/drawing/2014/main" id="{7698AF96-F97E-401B-9EF4-E7ED4F5E559B}"/>
              </a:ext>
            </a:extLst>
          </p:cNvPr>
          <p:cNvSpPr txBox="1">
            <a:spLocks/>
          </p:cNvSpPr>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600">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a:lstStyle>
          <a:p>
            <a:r>
              <a:rPr lang="ja-JP" altLang="en-US" kern="0" dirty="0"/>
              <a:t>システム要求事項定義</a:t>
            </a:r>
            <a:r>
              <a:rPr lang="ja-JP" altLang="en-US" sz="2800" kern="0" dirty="0"/>
              <a:t>　（つづき）</a:t>
            </a:r>
            <a:endParaRPr lang="ja-JP" altLang="en-US" kern="0" dirty="0"/>
          </a:p>
        </p:txBody>
      </p:sp>
      <p:sp>
        <p:nvSpPr>
          <p:cNvPr id="61" name="フッター プレースホルダー 3">
            <a:extLst>
              <a:ext uri="{FF2B5EF4-FFF2-40B4-BE49-F238E27FC236}">
                <a16:creationId xmlns:a16="http://schemas.microsoft.com/office/drawing/2014/main" id="{DD28AC2C-38A1-41BC-A4E8-47276049B47E}"/>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62" name="スライド番号プレースホルダー 4">
            <a:extLst>
              <a:ext uri="{FF2B5EF4-FFF2-40B4-BE49-F238E27FC236}">
                <a16:creationId xmlns:a16="http://schemas.microsoft.com/office/drawing/2014/main" id="{025B7874-91C1-4038-B5E8-677A0187D28B}"/>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10</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73283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直角三角形 114">
            <a:extLst>
              <a:ext uri="{FF2B5EF4-FFF2-40B4-BE49-F238E27FC236}">
                <a16:creationId xmlns:a16="http://schemas.microsoft.com/office/drawing/2014/main" id="{ABAF8137-0367-4E79-A925-93034FB31BB5}"/>
              </a:ext>
            </a:extLst>
          </p:cNvPr>
          <p:cNvSpPr/>
          <p:nvPr/>
        </p:nvSpPr>
        <p:spPr>
          <a:xfrm flipH="1">
            <a:off x="4390186" y="3737829"/>
            <a:ext cx="3817801" cy="2931531"/>
          </a:xfrm>
          <a:prstGeom prst="rtTriangle">
            <a:avLst/>
          </a:prstGeom>
          <a:solidFill>
            <a:srgbClr val="E1BDE1">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D728FF21-1962-4697-A56B-FB21909FB093}"/>
              </a:ext>
            </a:extLst>
          </p:cNvPr>
          <p:cNvSpPr/>
          <p:nvPr/>
        </p:nvSpPr>
        <p:spPr bwMode="auto">
          <a:xfrm>
            <a:off x="2300254" y="2917012"/>
            <a:ext cx="6232186" cy="3476977"/>
          </a:xfrm>
          <a:prstGeom prst="rect">
            <a:avLst/>
          </a:pr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15" name="正方形/長方形 14">
            <a:extLst>
              <a:ext uri="{FF2B5EF4-FFF2-40B4-BE49-F238E27FC236}">
                <a16:creationId xmlns:a16="http://schemas.microsoft.com/office/drawing/2014/main" id="{5CE969D5-FDCB-48E4-A228-D929F660BC24}"/>
              </a:ext>
            </a:extLst>
          </p:cNvPr>
          <p:cNvSpPr/>
          <p:nvPr/>
        </p:nvSpPr>
        <p:spPr bwMode="auto">
          <a:xfrm>
            <a:off x="7858886" y="2920092"/>
            <a:ext cx="690995" cy="851090"/>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algn="ctr"/>
            <a:r>
              <a:rPr lang="en-US" altLang="ja-JP" sz="1200" dirty="0">
                <a:latin typeface="ＭＳ Ｐゴシック" panose="020B0600070205080204" pitchFamily="50" charset="-128"/>
                <a:ea typeface="ＭＳ Ｐゴシック" panose="020B0600070205080204" pitchFamily="50" charset="-128"/>
              </a:rPr>
              <a:t>Restroom</a:t>
            </a:r>
            <a:endParaRPr lang="ja-JP" altLang="en-US" sz="1200" dirty="0">
              <a:latin typeface="ＭＳ Ｐゴシック" panose="020B0600070205080204" pitchFamily="50" charset="-128"/>
              <a:ea typeface="ＭＳ Ｐゴシック" panose="020B060007020508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114" name="台形 113">
            <a:extLst>
              <a:ext uri="{FF2B5EF4-FFF2-40B4-BE49-F238E27FC236}">
                <a16:creationId xmlns:a16="http://schemas.microsoft.com/office/drawing/2014/main" id="{83D26AA9-A40F-4F37-8AEE-6FFC81727908}"/>
              </a:ext>
            </a:extLst>
          </p:cNvPr>
          <p:cNvSpPr/>
          <p:nvPr/>
        </p:nvSpPr>
        <p:spPr>
          <a:xfrm rot="19345191">
            <a:off x="2982618" y="2761338"/>
            <a:ext cx="4923453" cy="2753177"/>
          </a:xfrm>
          <a:prstGeom prst="trapezoid">
            <a:avLst>
              <a:gd name="adj" fmla="val 82626"/>
            </a:avLst>
          </a:prstGeom>
          <a:solidFill>
            <a:srgbClr val="E1BDE1">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a:extLst>
              <a:ext uri="{FF2B5EF4-FFF2-40B4-BE49-F238E27FC236}">
                <a16:creationId xmlns:a16="http://schemas.microsoft.com/office/drawing/2014/main" id="{F5D30F17-74BC-4ADE-9B2F-674931A55DC5}"/>
              </a:ext>
            </a:extLst>
          </p:cNvPr>
          <p:cNvSpPr/>
          <p:nvPr/>
        </p:nvSpPr>
        <p:spPr bwMode="auto">
          <a:xfrm>
            <a:off x="2411760" y="1313437"/>
            <a:ext cx="6120680" cy="1497030"/>
          </a:xfrm>
          <a:prstGeom prst="rect">
            <a:avLst/>
          </a:prstGeom>
          <a:solidFill>
            <a:srgbClr val="FFFFFF"/>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t" anchorCtr="0" compatLnSpc="1">
            <a:prstTxWarp prst="textNoShape">
              <a:avLst/>
            </a:prstTxWarp>
          </a:bodyPr>
          <a:lstStyle/>
          <a:p>
            <a:r>
              <a:rPr lang="en-US" altLang="ja-JP" sz="1200" dirty="0">
                <a:latin typeface="ＭＳ Ｐゴシック" panose="020B0600070205080204" pitchFamily="50" charset="-128"/>
                <a:ea typeface="ＭＳ Ｐゴシック" panose="020B0600070205080204" pitchFamily="50" charset="-128"/>
              </a:rPr>
              <a:t>staff only</a:t>
            </a:r>
            <a:endParaRPr kumimoji="1" lang="ja-JP" altLang="en-US" sz="12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2" name="タイトル 1">
            <a:extLst>
              <a:ext uri="{FF2B5EF4-FFF2-40B4-BE49-F238E27FC236}">
                <a16:creationId xmlns:a16="http://schemas.microsoft.com/office/drawing/2014/main" id="{C4F1FBB9-9B6C-4E23-ADE2-E9E9DBD2F295}"/>
              </a:ext>
            </a:extLst>
          </p:cNvPr>
          <p:cNvSpPr>
            <a:spLocks noGrp="1"/>
          </p:cNvSpPr>
          <p:nvPr>
            <p:ph type="title"/>
          </p:nvPr>
        </p:nvSpPr>
        <p:spPr/>
        <p:txBody>
          <a:bodyPr/>
          <a:lstStyle/>
          <a:p>
            <a:r>
              <a:rPr lang="ja-JP" altLang="en-US" dirty="0"/>
              <a:t>発表</a:t>
            </a:r>
            <a:r>
              <a:rPr kumimoji="1" lang="ja-JP" altLang="en-US" dirty="0"/>
              <a:t>シート　　提案の特長</a:t>
            </a:r>
          </a:p>
        </p:txBody>
      </p:sp>
      <p:sp>
        <p:nvSpPr>
          <p:cNvPr id="18" name="正方形/長方形 17">
            <a:extLst>
              <a:ext uri="{FF2B5EF4-FFF2-40B4-BE49-F238E27FC236}">
                <a16:creationId xmlns:a16="http://schemas.microsoft.com/office/drawing/2014/main" id="{A7635C5D-4421-43F8-8A7E-69D37AA4E9E1}"/>
              </a:ext>
            </a:extLst>
          </p:cNvPr>
          <p:cNvSpPr/>
          <p:nvPr/>
        </p:nvSpPr>
        <p:spPr bwMode="auto">
          <a:xfrm>
            <a:off x="295392" y="1283612"/>
            <a:ext cx="1915378" cy="2902154"/>
          </a:xfrm>
          <a:prstGeom prst="rect">
            <a:avLst/>
          </a:prstGeom>
          <a:solidFill>
            <a:srgbClr val="FFFFFF"/>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厨房</a:t>
            </a:r>
          </a:p>
        </p:txBody>
      </p:sp>
      <p:sp>
        <p:nvSpPr>
          <p:cNvPr id="20" name="正方形/長方形 19">
            <a:extLst>
              <a:ext uri="{FF2B5EF4-FFF2-40B4-BE49-F238E27FC236}">
                <a16:creationId xmlns:a16="http://schemas.microsoft.com/office/drawing/2014/main" id="{BA1A373E-3563-4DBE-94DD-96DA79752E2F}"/>
              </a:ext>
            </a:extLst>
          </p:cNvPr>
          <p:cNvSpPr/>
          <p:nvPr/>
        </p:nvSpPr>
        <p:spPr bwMode="auto">
          <a:xfrm>
            <a:off x="295393" y="4367485"/>
            <a:ext cx="1915378" cy="1962009"/>
          </a:xfrm>
          <a:prstGeom prst="rect">
            <a:avLst/>
          </a:prstGeom>
          <a:solidFill>
            <a:srgbClr val="FFFFFF"/>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algn="ctr"/>
            <a:r>
              <a:rPr lang="en-US" altLang="ja-JP" sz="1200" dirty="0">
                <a:latin typeface="ＭＳ Ｐゴシック" panose="020B0600070205080204" pitchFamily="50" charset="-128"/>
                <a:ea typeface="ＭＳ Ｐゴシック" panose="020B0600070205080204" pitchFamily="50" charset="-128"/>
              </a:rPr>
              <a:t>staff only</a:t>
            </a:r>
            <a:endParaRPr kumimoji="1" lang="ja-JP" altLang="en-US" sz="12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84824393-F896-4E08-9660-B3FE6DCDD1DD}"/>
              </a:ext>
            </a:extLst>
          </p:cNvPr>
          <p:cNvSpPr/>
          <p:nvPr/>
        </p:nvSpPr>
        <p:spPr bwMode="auto">
          <a:xfrm>
            <a:off x="3402012" y="1664917"/>
            <a:ext cx="4007183" cy="1127239"/>
          </a:xfrm>
          <a:prstGeom prst="rect">
            <a:avLst/>
          </a:prstGeom>
          <a:solidFill>
            <a:srgbClr val="FFFFFF"/>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HGPｺﾞｼｯｸE" pitchFamily="50" charset="-128"/>
                <a:ea typeface="HGPｺﾞｼｯｸE" pitchFamily="50" charset="-128"/>
              </a:rPr>
              <a:t>ステージ</a:t>
            </a:r>
            <a:r>
              <a:rPr kumimoji="1" lang="en-US" altLang="ja-JP" sz="2000" b="0" i="0" u="none" strike="noStrike" cap="none" normalizeH="0" baseline="0" dirty="0">
                <a:ln>
                  <a:noFill/>
                </a:ln>
                <a:solidFill>
                  <a:schemeClr val="tx1"/>
                </a:solidFill>
                <a:effectLst/>
                <a:latin typeface="HGPｺﾞｼｯｸE" pitchFamily="50" charset="-128"/>
                <a:ea typeface="HGPｺﾞｼｯｸE" pitchFamily="50" charset="-128"/>
              </a:rPr>
              <a:t>(</a:t>
            </a:r>
            <a:r>
              <a:rPr kumimoji="1" lang="ja-JP" altLang="en-US" sz="2000" b="0" i="0" u="none" strike="noStrike" cap="none" normalizeH="0" baseline="0" dirty="0">
                <a:ln>
                  <a:noFill/>
                </a:ln>
                <a:solidFill>
                  <a:schemeClr val="tx1"/>
                </a:solidFill>
                <a:effectLst/>
                <a:latin typeface="HGPｺﾞｼｯｸE" pitchFamily="50" charset="-128"/>
                <a:ea typeface="HGPｺﾞｼｯｸE" pitchFamily="50" charset="-128"/>
              </a:rPr>
              <a:t>演芸）</a:t>
            </a:r>
          </a:p>
        </p:txBody>
      </p:sp>
      <p:sp>
        <p:nvSpPr>
          <p:cNvPr id="23" name="正方形/長方形 22">
            <a:extLst>
              <a:ext uri="{FF2B5EF4-FFF2-40B4-BE49-F238E27FC236}">
                <a16:creationId xmlns:a16="http://schemas.microsoft.com/office/drawing/2014/main" id="{57587F52-C53D-4207-8EE7-20D342AD73FA}"/>
              </a:ext>
            </a:extLst>
          </p:cNvPr>
          <p:cNvSpPr/>
          <p:nvPr/>
        </p:nvSpPr>
        <p:spPr bwMode="auto">
          <a:xfrm>
            <a:off x="1460909" y="5669769"/>
            <a:ext cx="1568902" cy="856203"/>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algn="ctr"/>
            <a:r>
              <a:rPr lang="ja-JP" altLang="en-US" sz="1100" dirty="0">
                <a:latin typeface="ＭＳ Ｐゴシック" panose="020B0600070205080204" pitchFamily="50" charset="-128"/>
                <a:ea typeface="ＭＳ Ｐゴシック" panose="020B0600070205080204" pitchFamily="50" charset="-128"/>
              </a:rPr>
              <a:t>入口ホール</a:t>
            </a:r>
            <a:endParaRPr lang="en-US" altLang="ja-JP" sz="1100" dirty="0">
              <a:latin typeface="ＭＳ Ｐゴシック" panose="020B0600070205080204" pitchFamily="50" charset="-128"/>
              <a:ea typeface="ＭＳ Ｐゴシック" panose="020B0600070205080204" pitchFamily="50" charset="-128"/>
            </a:endParaRPr>
          </a:p>
          <a:p>
            <a:pPr algn="ctr"/>
            <a:r>
              <a:rPr lang="ja-JP" altLang="en-US" sz="1100" dirty="0">
                <a:latin typeface="ＭＳ Ｐゴシック" panose="020B0600070205080204" pitchFamily="50" charset="-128"/>
                <a:ea typeface="ＭＳ Ｐゴシック" panose="020B0600070205080204" pitchFamily="50" charset="-128"/>
              </a:rPr>
              <a:t>会計レジ</a:t>
            </a:r>
            <a:endParaRPr lang="en-US" altLang="ja-JP" sz="1100" dirty="0">
              <a:latin typeface="ＭＳ Ｐゴシック" panose="020B0600070205080204" pitchFamily="50" charset="-128"/>
              <a:ea typeface="ＭＳ Ｐゴシック" panose="020B0600070205080204" pitchFamily="50" charset="-128"/>
            </a:endParaRPr>
          </a:p>
          <a:p>
            <a:pPr algn="ctr"/>
            <a:r>
              <a:rPr lang="ja-JP" altLang="en-US" sz="1100" dirty="0">
                <a:latin typeface="ＭＳ Ｐゴシック" panose="020B0600070205080204" pitchFamily="50" charset="-128"/>
                <a:ea typeface="ＭＳ Ｐゴシック" panose="020B0600070205080204" pitchFamily="50" charset="-128"/>
              </a:rPr>
              <a:t>等</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pic>
        <p:nvPicPr>
          <p:cNvPr id="26" name="図 25">
            <a:extLst>
              <a:ext uri="{FF2B5EF4-FFF2-40B4-BE49-F238E27FC236}">
                <a16:creationId xmlns:a16="http://schemas.microsoft.com/office/drawing/2014/main" id="{FD2A5341-39E4-407A-8613-F9A0DE9E80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958440" y="2393732"/>
            <a:ext cx="576234" cy="611907"/>
          </a:xfrm>
          <a:prstGeom prst="rect">
            <a:avLst/>
          </a:prstGeom>
          <a:solidFill>
            <a:schemeClr val="accent1"/>
          </a:solidFill>
          <a:ln w="38100">
            <a:solidFill>
              <a:srgbClr val="FF0000"/>
            </a:solidFill>
          </a:ln>
        </p:spPr>
      </p:pic>
      <p:pic>
        <p:nvPicPr>
          <p:cNvPr id="27" name="図 26">
            <a:extLst>
              <a:ext uri="{FF2B5EF4-FFF2-40B4-BE49-F238E27FC236}">
                <a16:creationId xmlns:a16="http://schemas.microsoft.com/office/drawing/2014/main" id="{E99EC7FC-81BD-42CA-B770-2C993E0CB8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2443" y="2497210"/>
            <a:ext cx="576235" cy="611907"/>
          </a:xfrm>
          <a:prstGeom prst="rect">
            <a:avLst/>
          </a:prstGeom>
          <a:ln w="38100">
            <a:solidFill>
              <a:srgbClr val="FF0000"/>
            </a:solidFill>
          </a:ln>
        </p:spPr>
      </p:pic>
      <p:pic>
        <p:nvPicPr>
          <p:cNvPr id="29" name="図 28">
            <a:extLst>
              <a:ext uri="{FF2B5EF4-FFF2-40B4-BE49-F238E27FC236}">
                <a16:creationId xmlns:a16="http://schemas.microsoft.com/office/drawing/2014/main" id="{752D835F-F455-4757-888D-F0118047A5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863543" y="4466996"/>
            <a:ext cx="500346" cy="375260"/>
          </a:xfrm>
          <a:prstGeom prst="rect">
            <a:avLst/>
          </a:prstGeom>
        </p:spPr>
      </p:pic>
      <p:sp>
        <p:nvSpPr>
          <p:cNvPr id="36" name="楕円 35">
            <a:extLst>
              <a:ext uri="{FF2B5EF4-FFF2-40B4-BE49-F238E27FC236}">
                <a16:creationId xmlns:a16="http://schemas.microsoft.com/office/drawing/2014/main" id="{BA58D09E-E073-4660-9E19-BDDBED75D59D}"/>
              </a:ext>
            </a:extLst>
          </p:cNvPr>
          <p:cNvSpPr/>
          <p:nvPr/>
        </p:nvSpPr>
        <p:spPr>
          <a:xfrm>
            <a:off x="7077208" y="5345754"/>
            <a:ext cx="727225" cy="79454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a:extLst>
              <a:ext uri="{FF2B5EF4-FFF2-40B4-BE49-F238E27FC236}">
                <a16:creationId xmlns:a16="http://schemas.microsoft.com/office/drawing/2014/main" id="{23E20946-98FB-4194-8878-36E0B5E14784}"/>
              </a:ext>
            </a:extLst>
          </p:cNvPr>
          <p:cNvSpPr/>
          <p:nvPr/>
        </p:nvSpPr>
        <p:spPr>
          <a:xfrm>
            <a:off x="4338037" y="4072847"/>
            <a:ext cx="650691" cy="7063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a:extLst>
              <a:ext uri="{FF2B5EF4-FFF2-40B4-BE49-F238E27FC236}">
                <a16:creationId xmlns:a16="http://schemas.microsoft.com/office/drawing/2014/main" id="{D7F0CDA7-8716-446F-9F5A-842676F8E101}"/>
              </a:ext>
            </a:extLst>
          </p:cNvPr>
          <p:cNvSpPr/>
          <p:nvPr/>
        </p:nvSpPr>
        <p:spPr>
          <a:xfrm>
            <a:off x="5782522" y="4033953"/>
            <a:ext cx="707943" cy="72728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a:extLst>
              <a:ext uri="{FF2B5EF4-FFF2-40B4-BE49-F238E27FC236}">
                <a16:creationId xmlns:a16="http://schemas.microsoft.com/office/drawing/2014/main" id="{FAC1741B-FF06-42EF-85D1-DC021E0F3116}"/>
              </a:ext>
            </a:extLst>
          </p:cNvPr>
          <p:cNvSpPr/>
          <p:nvPr/>
        </p:nvSpPr>
        <p:spPr>
          <a:xfrm>
            <a:off x="7290962" y="4033953"/>
            <a:ext cx="642909" cy="68845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8" name="図 57">
            <a:extLst>
              <a:ext uri="{FF2B5EF4-FFF2-40B4-BE49-F238E27FC236}">
                <a16:creationId xmlns:a16="http://schemas.microsoft.com/office/drawing/2014/main" id="{F5BBDBC6-179A-4826-A369-52065D3E7C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0872" y="4426013"/>
            <a:ext cx="319851" cy="603177"/>
          </a:xfrm>
          <a:prstGeom prst="rect">
            <a:avLst/>
          </a:prstGeom>
        </p:spPr>
      </p:pic>
      <p:pic>
        <p:nvPicPr>
          <p:cNvPr id="60" name="図 59">
            <a:extLst>
              <a:ext uri="{FF2B5EF4-FFF2-40B4-BE49-F238E27FC236}">
                <a16:creationId xmlns:a16="http://schemas.microsoft.com/office/drawing/2014/main" id="{BE673E73-9E39-4F0A-AAC0-7C024A30F92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2928" y="4318886"/>
            <a:ext cx="389510" cy="594749"/>
          </a:xfrm>
          <a:prstGeom prst="rect">
            <a:avLst/>
          </a:prstGeom>
        </p:spPr>
      </p:pic>
      <p:pic>
        <p:nvPicPr>
          <p:cNvPr id="63" name="図 62">
            <a:extLst>
              <a:ext uri="{FF2B5EF4-FFF2-40B4-BE49-F238E27FC236}">
                <a16:creationId xmlns:a16="http://schemas.microsoft.com/office/drawing/2014/main" id="{0EDADBDD-D056-4C21-8158-527DD247660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7114195" y="3728826"/>
            <a:ext cx="319851" cy="603177"/>
          </a:xfrm>
          <a:prstGeom prst="rect">
            <a:avLst/>
          </a:prstGeom>
        </p:spPr>
      </p:pic>
      <p:pic>
        <p:nvPicPr>
          <p:cNvPr id="64" name="図 63">
            <a:extLst>
              <a:ext uri="{FF2B5EF4-FFF2-40B4-BE49-F238E27FC236}">
                <a16:creationId xmlns:a16="http://schemas.microsoft.com/office/drawing/2014/main" id="{F4A9A27B-98E5-4288-B5CE-A2E4E7A04C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793736" y="5648808"/>
            <a:ext cx="319851" cy="603177"/>
          </a:xfrm>
          <a:prstGeom prst="rect">
            <a:avLst/>
          </a:prstGeom>
        </p:spPr>
      </p:pic>
      <p:pic>
        <p:nvPicPr>
          <p:cNvPr id="65" name="図 64">
            <a:extLst>
              <a:ext uri="{FF2B5EF4-FFF2-40B4-BE49-F238E27FC236}">
                <a16:creationId xmlns:a16="http://schemas.microsoft.com/office/drawing/2014/main" id="{E6E2D729-4736-4B4A-B779-A1439B55BBE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880916" y="4343011"/>
            <a:ext cx="319851" cy="603177"/>
          </a:xfrm>
          <a:prstGeom prst="rect">
            <a:avLst/>
          </a:prstGeom>
        </p:spPr>
      </p:pic>
      <p:pic>
        <p:nvPicPr>
          <p:cNvPr id="66" name="図 65">
            <a:extLst>
              <a:ext uri="{FF2B5EF4-FFF2-40B4-BE49-F238E27FC236}">
                <a16:creationId xmlns:a16="http://schemas.microsoft.com/office/drawing/2014/main" id="{4C0E90C5-0AB9-4ED2-81B5-458F996BAB9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48585" y="5330158"/>
            <a:ext cx="319851" cy="603177"/>
          </a:xfrm>
          <a:prstGeom prst="rect">
            <a:avLst/>
          </a:prstGeom>
        </p:spPr>
      </p:pic>
      <p:sp>
        <p:nvSpPr>
          <p:cNvPr id="67" name="楕円 66">
            <a:extLst>
              <a:ext uri="{FF2B5EF4-FFF2-40B4-BE49-F238E27FC236}">
                <a16:creationId xmlns:a16="http://schemas.microsoft.com/office/drawing/2014/main" id="{D922FC05-5282-4A74-B8F0-3442B9BBEA1B}"/>
              </a:ext>
            </a:extLst>
          </p:cNvPr>
          <p:cNvSpPr/>
          <p:nvPr/>
        </p:nvSpPr>
        <p:spPr>
          <a:xfrm>
            <a:off x="5788633" y="5231032"/>
            <a:ext cx="727225"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8" name="図 67">
            <a:extLst>
              <a:ext uri="{FF2B5EF4-FFF2-40B4-BE49-F238E27FC236}">
                <a16:creationId xmlns:a16="http://schemas.microsoft.com/office/drawing/2014/main" id="{8FCA2A9C-8ACE-4EFD-85B8-41B136DA0D4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782718" y="5648808"/>
            <a:ext cx="319851" cy="603177"/>
          </a:xfrm>
          <a:prstGeom prst="rect">
            <a:avLst/>
          </a:prstGeom>
        </p:spPr>
      </p:pic>
      <p:sp>
        <p:nvSpPr>
          <p:cNvPr id="69" name="楕円 68">
            <a:extLst>
              <a:ext uri="{FF2B5EF4-FFF2-40B4-BE49-F238E27FC236}">
                <a16:creationId xmlns:a16="http://schemas.microsoft.com/office/drawing/2014/main" id="{3C331A51-64D6-4C8A-9A19-3EDB4C93A0EF}"/>
              </a:ext>
            </a:extLst>
          </p:cNvPr>
          <p:cNvSpPr/>
          <p:nvPr/>
        </p:nvSpPr>
        <p:spPr>
          <a:xfrm>
            <a:off x="5777615" y="5231032"/>
            <a:ext cx="727225"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0" name="図 69">
            <a:extLst>
              <a:ext uri="{FF2B5EF4-FFF2-40B4-BE49-F238E27FC236}">
                <a16:creationId xmlns:a16="http://schemas.microsoft.com/office/drawing/2014/main" id="{A686318E-6DF0-400C-A237-EDB1032295C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5426270" y="5278240"/>
            <a:ext cx="319851" cy="603177"/>
          </a:xfrm>
          <a:prstGeom prst="rect">
            <a:avLst/>
          </a:prstGeom>
        </p:spPr>
      </p:pic>
      <p:pic>
        <p:nvPicPr>
          <p:cNvPr id="71" name="図 70">
            <a:extLst>
              <a:ext uri="{FF2B5EF4-FFF2-40B4-BE49-F238E27FC236}">
                <a16:creationId xmlns:a16="http://schemas.microsoft.com/office/drawing/2014/main" id="{F7E06ABE-C580-445F-839E-0F9FC1CE501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6446" y="5019531"/>
            <a:ext cx="319851" cy="603177"/>
          </a:xfrm>
          <a:prstGeom prst="rect">
            <a:avLst/>
          </a:prstGeom>
        </p:spPr>
      </p:pic>
      <p:pic>
        <p:nvPicPr>
          <p:cNvPr id="72" name="図 71">
            <a:extLst>
              <a:ext uri="{FF2B5EF4-FFF2-40B4-BE49-F238E27FC236}">
                <a16:creationId xmlns:a16="http://schemas.microsoft.com/office/drawing/2014/main" id="{7F59180F-D598-435E-A350-4E8A23EED4D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5764317" y="3473895"/>
            <a:ext cx="319851" cy="603177"/>
          </a:xfrm>
          <a:prstGeom prst="rect">
            <a:avLst/>
          </a:prstGeom>
        </p:spPr>
      </p:pic>
      <p:pic>
        <p:nvPicPr>
          <p:cNvPr id="74" name="図 73">
            <a:extLst>
              <a:ext uri="{FF2B5EF4-FFF2-40B4-BE49-F238E27FC236}">
                <a16:creationId xmlns:a16="http://schemas.microsoft.com/office/drawing/2014/main" id="{F5979E96-E91B-4E47-80F5-D351999D085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95809" y="3684303"/>
            <a:ext cx="319851" cy="603177"/>
          </a:xfrm>
          <a:prstGeom prst="rect">
            <a:avLst/>
          </a:prstGeom>
        </p:spPr>
      </p:pic>
      <p:pic>
        <p:nvPicPr>
          <p:cNvPr id="75" name="図 74">
            <a:extLst>
              <a:ext uri="{FF2B5EF4-FFF2-40B4-BE49-F238E27FC236}">
                <a16:creationId xmlns:a16="http://schemas.microsoft.com/office/drawing/2014/main" id="{A8B2A406-E38C-4228-8769-E35BF512F2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374749" y="3583557"/>
            <a:ext cx="319851" cy="603177"/>
          </a:xfrm>
          <a:prstGeom prst="rect">
            <a:avLst/>
          </a:prstGeom>
        </p:spPr>
      </p:pic>
      <p:pic>
        <p:nvPicPr>
          <p:cNvPr id="77" name="図 76">
            <a:extLst>
              <a:ext uri="{FF2B5EF4-FFF2-40B4-BE49-F238E27FC236}">
                <a16:creationId xmlns:a16="http://schemas.microsoft.com/office/drawing/2014/main" id="{130D271D-FA2D-471A-B014-09ABC6501D8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43658" y="4314596"/>
            <a:ext cx="319851" cy="603177"/>
          </a:xfrm>
          <a:prstGeom prst="rect">
            <a:avLst/>
          </a:prstGeom>
        </p:spPr>
      </p:pic>
      <p:pic>
        <p:nvPicPr>
          <p:cNvPr id="78" name="図 77">
            <a:extLst>
              <a:ext uri="{FF2B5EF4-FFF2-40B4-BE49-F238E27FC236}">
                <a16:creationId xmlns:a16="http://schemas.microsoft.com/office/drawing/2014/main" id="{80B76B69-D9AD-438C-9A9D-FAA15FB19C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060477" y="4170624"/>
            <a:ext cx="319851" cy="603177"/>
          </a:xfrm>
          <a:prstGeom prst="rect">
            <a:avLst/>
          </a:prstGeom>
        </p:spPr>
      </p:pic>
      <p:pic>
        <p:nvPicPr>
          <p:cNvPr id="79" name="図 78">
            <a:extLst>
              <a:ext uri="{FF2B5EF4-FFF2-40B4-BE49-F238E27FC236}">
                <a16:creationId xmlns:a16="http://schemas.microsoft.com/office/drawing/2014/main" id="{A9ABD1E2-3028-4879-B862-820B1EB5ED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91649" y="4356749"/>
            <a:ext cx="319851" cy="603177"/>
          </a:xfrm>
          <a:prstGeom prst="rect">
            <a:avLst/>
          </a:prstGeom>
        </p:spPr>
      </p:pic>
      <p:sp>
        <p:nvSpPr>
          <p:cNvPr id="81" name="楕円 80">
            <a:extLst>
              <a:ext uri="{FF2B5EF4-FFF2-40B4-BE49-F238E27FC236}">
                <a16:creationId xmlns:a16="http://schemas.microsoft.com/office/drawing/2014/main" id="{B0EBC0A9-34B2-4516-AA7F-F032E12BD40A}"/>
              </a:ext>
            </a:extLst>
          </p:cNvPr>
          <p:cNvSpPr/>
          <p:nvPr/>
        </p:nvSpPr>
        <p:spPr>
          <a:xfrm>
            <a:off x="2877963" y="4186353"/>
            <a:ext cx="707943" cy="72728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2" name="図 81">
            <a:extLst>
              <a:ext uri="{FF2B5EF4-FFF2-40B4-BE49-F238E27FC236}">
                <a16:creationId xmlns:a16="http://schemas.microsoft.com/office/drawing/2014/main" id="{D4EE7E43-EBF0-4951-A52A-C3C09B646F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627784" y="3813467"/>
            <a:ext cx="319851" cy="603177"/>
          </a:xfrm>
          <a:prstGeom prst="rect">
            <a:avLst/>
          </a:prstGeom>
        </p:spPr>
      </p:pic>
      <p:pic>
        <p:nvPicPr>
          <p:cNvPr id="83" name="図 82">
            <a:extLst>
              <a:ext uri="{FF2B5EF4-FFF2-40B4-BE49-F238E27FC236}">
                <a16:creationId xmlns:a16="http://schemas.microsoft.com/office/drawing/2014/main" id="{5690D9A9-C30F-4E7B-8657-58D271591D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91250" y="3836703"/>
            <a:ext cx="319851" cy="603177"/>
          </a:xfrm>
          <a:prstGeom prst="rect">
            <a:avLst/>
          </a:prstGeom>
        </p:spPr>
      </p:pic>
      <p:pic>
        <p:nvPicPr>
          <p:cNvPr id="84" name="図 83">
            <a:extLst>
              <a:ext uri="{FF2B5EF4-FFF2-40B4-BE49-F238E27FC236}">
                <a16:creationId xmlns:a16="http://schemas.microsoft.com/office/drawing/2014/main" id="{061C87E3-03EC-48BA-A990-7B492E8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683132" y="4434441"/>
            <a:ext cx="319851" cy="603177"/>
          </a:xfrm>
          <a:prstGeom prst="rect">
            <a:avLst/>
          </a:prstGeom>
        </p:spPr>
      </p:pic>
      <p:pic>
        <p:nvPicPr>
          <p:cNvPr id="85" name="図 84">
            <a:extLst>
              <a:ext uri="{FF2B5EF4-FFF2-40B4-BE49-F238E27FC236}">
                <a16:creationId xmlns:a16="http://schemas.microsoft.com/office/drawing/2014/main" id="{145EAE38-1960-4D2F-A0DA-7C7B7E73770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39099" y="4466996"/>
            <a:ext cx="319851" cy="603177"/>
          </a:xfrm>
          <a:prstGeom prst="rect">
            <a:avLst/>
          </a:prstGeom>
        </p:spPr>
      </p:pic>
      <p:sp>
        <p:nvSpPr>
          <p:cNvPr id="86" name="楕円 85">
            <a:extLst>
              <a:ext uri="{FF2B5EF4-FFF2-40B4-BE49-F238E27FC236}">
                <a16:creationId xmlns:a16="http://schemas.microsoft.com/office/drawing/2014/main" id="{8CF9954F-535C-4523-90EE-2D346918C58B}"/>
              </a:ext>
            </a:extLst>
          </p:cNvPr>
          <p:cNvSpPr/>
          <p:nvPr/>
        </p:nvSpPr>
        <p:spPr>
          <a:xfrm>
            <a:off x="4214926" y="5353492"/>
            <a:ext cx="707943" cy="72728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7" name="図 86">
            <a:extLst>
              <a:ext uri="{FF2B5EF4-FFF2-40B4-BE49-F238E27FC236}">
                <a16:creationId xmlns:a16="http://schemas.microsoft.com/office/drawing/2014/main" id="{2CE4F765-98AE-44C6-91F3-7BE478B8C2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3964747" y="4980606"/>
            <a:ext cx="319851" cy="603177"/>
          </a:xfrm>
          <a:prstGeom prst="rect">
            <a:avLst/>
          </a:prstGeom>
        </p:spPr>
      </p:pic>
      <p:pic>
        <p:nvPicPr>
          <p:cNvPr id="88" name="図 87">
            <a:extLst>
              <a:ext uri="{FF2B5EF4-FFF2-40B4-BE49-F238E27FC236}">
                <a16:creationId xmlns:a16="http://schemas.microsoft.com/office/drawing/2014/main" id="{81634AEC-9E34-43B6-BA1F-945F96730C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28213" y="5003842"/>
            <a:ext cx="319851" cy="603177"/>
          </a:xfrm>
          <a:prstGeom prst="rect">
            <a:avLst/>
          </a:prstGeom>
        </p:spPr>
      </p:pic>
      <p:pic>
        <p:nvPicPr>
          <p:cNvPr id="89" name="図 88">
            <a:extLst>
              <a:ext uri="{FF2B5EF4-FFF2-40B4-BE49-F238E27FC236}">
                <a16:creationId xmlns:a16="http://schemas.microsoft.com/office/drawing/2014/main" id="{11C2286F-03BC-4466-80D0-A007EBC464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020095" y="5601580"/>
            <a:ext cx="319851" cy="603177"/>
          </a:xfrm>
          <a:prstGeom prst="rect">
            <a:avLst/>
          </a:prstGeom>
        </p:spPr>
      </p:pic>
      <p:pic>
        <p:nvPicPr>
          <p:cNvPr id="90" name="図 89">
            <a:extLst>
              <a:ext uri="{FF2B5EF4-FFF2-40B4-BE49-F238E27FC236}">
                <a16:creationId xmlns:a16="http://schemas.microsoft.com/office/drawing/2014/main" id="{B24924DC-BCAA-4081-9840-5D96B926C8A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76062" y="5634135"/>
            <a:ext cx="319851" cy="603177"/>
          </a:xfrm>
          <a:prstGeom prst="rect">
            <a:avLst/>
          </a:prstGeom>
        </p:spPr>
      </p:pic>
      <p:pic>
        <p:nvPicPr>
          <p:cNvPr id="91" name="図 90">
            <a:extLst>
              <a:ext uri="{FF2B5EF4-FFF2-40B4-BE49-F238E27FC236}">
                <a16:creationId xmlns:a16="http://schemas.microsoft.com/office/drawing/2014/main" id="{17E28EF6-DC2A-4FFB-AAF8-8CC3F2B242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2123" y="2459377"/>
            <a:ext cx="576235" cy="611907"/>
          </a:xfrm>
          <a:prstGeom prst="rect">
            <a:avLst/>
          </a:prstGeom>
          <a:ln w="38100">
            <a:solidFill>
              <a:srgbClr val="FF0000"/>
            </a:solidFill>
          </a:ln>
        </p:spPr>
      </p:pic>
      <p:pic>
        <p:nvPicPr>
          <p:cNvPr id="92" name="図 91">
            <a:extLst>
              <a:ext uri="{FF2B5EF4-FFF2-40B4-BE49-F238E27FC236}">
                <a16:creationId xmlns:a16="http://schemas.microsoft.com/office/drawing/2014/main" id="{F1ACFD10-880F-4688-B0BA-ECB55804D12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123152" y="3464322"/>
            <a:ext cx="817000" cy="612750"/>
          </a:xfrm>
          <a:prstGeom prst="rect">
            <a:avLst/>
          </a:prstGeom>
        </p:spPr>
      </p:pic>
      <p:sp>
        <p:nvSpPr>
          <p:cNvPr id="94" name="テキスト ボックス 93">
            <a:extLst>
              <a:ext uri="{FF2B5EF4-FFF2-40B4-BE49-F238E27FC236}">
                <a16:creationId xmlns:a16="http://schemas.microsoft.com/office/drawing/2014/main" id="{051630E3-2FA6-4FC1-9CDE-E9BCFAB4A954}"/>
              </a:ext>
            </a:extLst>
          </p:cNvPr>
          <p:cNvSpPr txBox="1"/>
          <p:nvPr/>
        </p:nvSpPr>
        <p:spPr>
          <a:xfrm>
            <a:off x="1229032" y="4537740"/>
            <a:ext cx="707943" cy="276999"/>
          </a:xfrm>
          <a:prstGeom prst="rect">
            <a:avLst/>
          </a:prstGeom>
          <a:noFill/>
        </p:spPr>
        <p:txBody>
          <a:bodyPr wrap="square" rtlCol="0">
            <a:spAutoFit/>
          </a:bodyPr>
          <a:lstStyle/>
          <a:p>
            <a:r>
              <a:rPr kumimoji="1" lang="ja-JP" altLang="en-US" sz="1200" dirty="0"/>
              <a:t>：店員</a:t>
            </a:r>
          </a:p>
        </p:txBody>
      </p:sp>
      <p:pic>
        <p:nvPicPr>
          <p:cNvPr id="95" name="図 94">
            <a:extLst>
              <a:ext uri="{FF2B5EF4-FFF2-40B4-BE49-F238E27FC236}">
                <a16:creationId xmlns:a16="http://schemas.microsoft.com/office/drawing/2014/main" id="{1B35B533-7E44-4EFE-9217-AE61AD7E9C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261373" y="5284239"/>
            <a:ext cx="817000" cy="612750"/>
          </a:xfrm>
          <a:prstGeom prst="rect">
            <a:avLst/>
          </a:prstGeom>
        </p:spPr>
      </p:pic>
      <p:pic>
        <p:nvPicPr>
          <p:cNvPr id="96" name="図 95">
            <a:extLst>
              <a:ext uri="{FF2B5EF4-FFF2-40B4-BE49-F238E27FC236}">
                <a16:creationId xmlns:a16="http://schemas.microsoft.com/office/drawing/2014/main" id="{2F00BE55-7118-4522-B710-87CE0E5A7C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480470" y="4747894"/>
            <a:ext cx="817000" cy="612750"/>
          </a:xfrm>
          <a:prstGeom prst="rect">
            <a:avLst/>
          </a:prstGeom>
        </p:spPr>
      </p:pic>
      <p:pic>
        <p:nvPicPr>
          <p:cNvPr id="98" name="図 97">
            <a:extLst>
              <a:ext uri="{FF2B5EF4-FFF2-40B4-BE49-F238E27FC236}">
                <a16:creationId xmlns:a16="http://schemas.microsoft.com/office/drawing/2014/main" id="{F4E67926-DAEB-4DED-A6E5-6BFFAA05ED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9245" y="3738653"/>
            <a:ext cx="576235" cy="611907"/>
          </a:xfrm>
          <a:prstGeom prst="rect">
            <a:avLst/>
          </a:prstGeom>
        </p:spPr>
      </p:pic>
      <p:pic>
        <p:nvPicPr>
          <p:cNvPr id="99" name="図 98">
            <a:extLst>
              <a:ext uri="{FF2B5EF4-FFF2-40B4-BE49-F238E27FC236}">
                <a16:creationId xmlns:a16="http://schemas.microsoft.com/office/drawing/2014/main" id="{97927538-0C96-46AD-BE56-18510BD90D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388881" y="5033389"/>
            <a:ext cx="576234" cy="611907"/>
          </a:xfrm>
          <a:prstGeom prst="rect">
            <a:avLst/>
          </a:prstGeom>
        </p:spPr>
      </p:pic>
      <p:sp>
        <p:nvSpPr>
          <p:cNvPr id="101" name="吹き出し: 角を丸めた四角形 100">
            <a:extLst>
              <a:ext uri="{FF2B5EF4-FFF2-40B4-BE49-F238E27FC236}">
                <a16:creationId xmlns:a16="http://schemas.microsoft.com/office/drawing/2014/main" id="{E27FCCD8-5C07-47C3-835B-FFB4C79948FC}"/>
              </a:ext>
            </a:extLst>
          </p:cNvPr>
          <p:cNvSpPr/>
          <p:nvPr/>
        </p:nvSpPr>
        <p:spPr>
          <a:xfrm>
            <a:off x="1486141" y="1566979"/>
            <a:ext cx="2437787" cy="1329165"/>
          </a:xfrm>
          <a:prstGeom prst="wedgeRoundRectCallout">
            <a:avLst>
              <a:gd name="adj1" fmla="val 47037"/>
              <a:gd name="adj2" fmla="val 56379"/>
              <a:gd name="adj3" fmla="val 166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1400" b="1" dirty="0"/>
              <a:t>ステージ側の複数ポイントからの映像を記録し、店員がステージ鑑賞の妨げになっている位置にいる度合いなどがわかるようにする。</a:t>
            </a:r>
          </a:p>
        </p:txBody>
      </p:sp>
      <p:sp>
        <p:nvSpPr>
          <p:cNvPr id="111" name="星: 5 pt 110">
            <a:extLst>
              <a:ext uri="{FF2B5EF4-FFF2-40B4-BE49-F238E27FC236}">
                <a16:creationId xmlns:a16="http://schemas.microsoft.com/office/drawing/2014/main" id="{825BBDB5-0E05-4259-B79E-4643C2D29BD6}"/>
              </a:ext>
            </a:extLst>
          </p:cNvPr>
          <p:cNvSpPr/>
          <p:nvPr/>
        </p:nvSpPr>
        <p:spPr>
          <a:xfrm>
            <a:off x="3402012" y="5637410"/>
            <a:ext cx="169813" cy="173257"/>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吹き出し: 角を丸めた四角形 111">
            <a:extLst>
              <a:ext uri="{FF2B5EF4-FFF2-40B4-BE49-F238E27FC236}">
                <a16:creationId xmlns:a16="http://schemas.microsoft.com/office/drawing/2014/main" id="{80C4D873-7482-49BB-B181-72C148DE72D5}"/>
              </a:ext>
            </a:extLst>
          </p:cNvPr>
          <p:cNvSpPr/>
          <p:nvPr/>
        </p:nvSpPr>
        <p:spPr>
          <a:xfrm>
            <a:off x="398045" y="2930222"/>
            <a:ext cx="2296877" cy="1372236"/>
          </a:xfrm>
          <a:prstGeom prst="wedgeRoundRectCallout">
            <a:avLst>
              <a:gd name="adj1" fmla="val 79629"/>
              <a:gd name="adj2" fmla="val 137114"/>
              <a:gd name="adj3" fmla="val 16667"/>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1400" b="1" dirty="0"/>
              <a:t>音声は店員との会話のみ記録するため、記録機器は店員装着を想定。ステージの音声をノイズとしてカットする（技術的可否検討要）する。</a:t>
            </a:r>
          </a:p>
        </p:txBody>
      </p:sp>
      <p:pic>
        <p:nvPicPr>
          <p:cNvPr id="57" name="図 56">
            <a:extLst>
              <a:ext uri="{FF2B5EF4-FFF2-40B4-BE49-F238E27FC236}">
                <a16:creationId xmlns:a16="http://schemas.microsoft.com/office/drawing/2014/main" id="{6478FB2B-8DA7-460D-A7C7-49F00D4585D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76897" y="5657236"/>
            <a:ext cx="389510" cy="594749"/>
          </a:xfrm>
          <a:prstGeom prst="rect">
            <a:avLst/>
          </a:prstGeom>
          <a:noFill/>
        </p:spPr>
      </p:pic>
      <p:sp>
        <p:nvSpPr>
          <p:cNvPr id="3" name="矢印: 右 2">
            <a:extLst>
              <a:ext uri="{FF2B5EF4-FFF2-40B4-BE49-F238E27FC236}">
                <a16:creationId xmlns:a16="http://schemas.microsoft.com/office/drawing/2014/main" id="{43C60DA4-57F2-4578-9600-10D79E2E6616}"/>
              </a:ext>
            </a:extLst>
          </p:cNvPr>
          <p:cNvSpPr/>
          <p:nvPr/>
        </p:nvSpPr>
        <p:spPr>
          <a:xfrm rot="15260766">
            <a:off x="4159528" y="4110696"/>
            <a:ext cx="3049686" cy="294397"/>
          </a:xfrm>
          <a:prstGeom prst="rightArrow">
            <a:avLst/>
          </a:prstGeom>
          <a:solidFill>
            <a:schemeClr val="accent1">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06C1218F-26BF-4956-9BA3-AEA5F33D4D49}"/>
              </a:ext>
            </a:extLst>
          </p:cNvPr>
          <p:cNvSpPr txBox="1"/>
          <p:nvPr/>
        </p:nvSpPr>
        <p:spPr>
          <a:xfrm>
            <a:off x="4709273" y="2567893"/>
            <a:ext cx="913367" cy="246221"/>
          </a:xfrm>
          <a:prstGeom prst="rect">
            <a:avLst/>
          </a:prstGeom>
          <a:noFill/>
        </p:spPr>
        <p:txBody>
          <a:bodyPr wrap="square" rtlCol="0">
            <a:spAutoFit/>
          </a:bodyPr>
          <a:lstStyle/>
          <a:p>
            <a:r>
              <a:rPr kumimoji="1" lang="ja-JP" altLang="en-US" sz="1000" dirty="0">
                <a:solidFill>
                  <a:srgbClr val="00B0F0"/>
                </a:solidFill>
                <a:latin typeface="HGP創英角ﾎﾟｯﾌﾟ体" panose="040B0A00000000000000" pitchFamily="50" charset="-128"/>
                <a:ea typeface="HGP創英角ﾎﾟｯﾌﾟ体" panose="040B0A00000000000000" pitchFamily="50" charset="-128"/>
              </a:rPr>
              <a:t>ステージ中央</a:t>
            </a:r>
          </a:p>
        </p:txBody>
      </p:sp>
      <p:sp>
        <p:nvSpPr>
          <p:cNvPr id="73" name="フッター プレースホルダー 3">
            <a:extLst>
              <a:ext uri="{FF2B5EF4-FFF2-40B4-BE49-F238E27FC236}">
                <a16:creationId xmlns:a16="http://schemas.microsoft.com/office/drawing/2014/main" id="{189B50C7-BDB4-4C79-9745-299A436BD85A}"/>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76" name="スライド番号プレースホルダー 4">
            <a:extLst>
              <a:ext uri="{FF2B5EF4-FFF2-40B4-BE49-F238E27FC236}">
                <a16:creationId xmlns:a16="http://schemas.microsoft.com/office/drawing/2014/main" id="{EE3BD893-BE04-415F-A6D0-BE990F11C20E}"/>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11</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389172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F70CB8-A438-47DA-A8FA-C0C9B14D9801}"/>
              </a:ext>
            </a:extLst>
          </p:cNvPr>
          <p:cNvSpPr>
            <a:spLocks noGrp="1"/>
          </p:cNvSpPr>
          <p:nvPr>
            <p:ph type="title"/>
          </p:nvPr>
        </p:nvSpPr>
        <p:spPr/>
        <p:txBody>
          <a:bodyPr/>
          <a:lstStyle/>
          <a:p>
            <a:r>
              <a:rPr lang="ja-JP" altLang="en-US" sz="3200" dirty="0"/>
              <a:t>サンプル</a:t>
            </a:r>
            <a:r>
              <a:rPr lang="ja-JP" altLang="en-US" sz="3200"/>
              <a:t>：演芸居酒屋</a:t>
            </a:r>
            <a:endParaRPr lang="ja-JP" altLang="en-US" sz="3200" dirty="0"/>
          </a:p>
        </p:txBody>
      </p:sp>
      <p:sp>
        <p:nvSpPr>
          <p:cNvPr id="9" name="正方形/長方形 8">
            <a:extLst>
              <a:ext uri="{FF2B5EF4-FFF2-40B4-BE49-F238E27FC236}">
                <a16:creationId xmlns:a16="http://schemas.microsoft.com/office/drawing/2014/main" id="{72064A26-4A3A-4809-BBA3-515CAA8AB664}"/>
              </a:ext>
            </a:extLst>
          </p:cNvPr>
          <p:cNvSpPr/>
          <p:nvPr/>
        </p:nvSpPr>
        <p:spPr>
          <a:xfrm>
            <a:off x="6457950" y="836712"/>
            <a:ext cx="205740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シートＥ</a:t>
            </a:r>
            <a:endParaRPr kumimoji="1" lang="ja-JP" altLang="en-US" dirty="0">
              <a:solidFill>
                <a:schemeClr val="tx1"/>
              </a:solidFill>
            </a:endParaRPr>
          </a:p>
        </p:txBody>
      </p:sp>
      <p:graphicFrame>
        <p:nvGraphicFramePr>
          <p:cNvPr id="16" name="表 15">
            <a:extLst>
              <a:ext uri="{FF2B5EF4-FFF2-40B4-BE49-F238E27FC236}">
                <a16:creationId xmlns:a16="http://schemas.microsoft.com/office/drawing/2014/main" id="{E8322C91-C5D7-4AFD-B75E-9A7551F96B5B}"/>
              </a:ext>
            </a:extLst>
          </p:cNvPr>
          <p:cNvGraphicFramePr>
            <a:graphicFrameLocks noGrp="1"/>
          </p:cNvGraphicFramePr>
          <p:nvPr>
            <p:extLst>
              <p:ext uri="{D42A27DB-BD31-4B8C-83A1-F6EECF244321}">
                <p14:modId xmlns:p14="http://schemas.microsoft.com/office/powerpoint/2010/main" val="3784174597"/>
              </p:ext>
            </p:extLst>
          </p:nvPr>
        </p:nvGraphicFramePr>
        <p:xfrm>
          <a:off x="395536" y="1513411"/>
          <a:ext cx="8604448" cy="4579885"/>
        </p:xfrm>
        <a:graphic>
          <a:graphicData uri="http://schemas.openxmlformats.org/drawingml/2006/table">
            <a:tbl>
              <a:tblPr>
                <a:tableStyleId>{C4B1156A-380E-4F78-BDF5-A606A8083BF9}</a:tableStyleId>
              </a:tblPr>
              <a:tblGrid>
                <a:gridCol w="216024">
                  <a:extLst>
                    <a:ext uri="{9D8B030D-6E8A-4147-A177-3AD203B41FA5}">
                      <a16:colId xmlns:a16="http://schemas.microsoft.com/office/drawing/2014/main" val="2394337680"/>
                    </a:ext>
                  </a:extLst>
                </a:gridCol>
                <a:gridCol w="1256546">
                  <a:extLst>
                    <a:ext uri="{9D8B030D-6E8A-4147-A177-3AD203B41FA5}">
                      <a16:colId xmlns:a16="http://schemas.microsoft.com/office/drawing/2014/main" val="2113116220"/>
                    </a:ext>
                  </a:extLst>
                </a:gridCol>
                <a:gridCol w="1718205">
                  <a:extLst>
                    <a:ext uri="{9D8B030D-6E8A-4147-A177-3AD203B41FA5}">
                      <a16:colId xmlns:a16="http://schemas.microsoft.com/office/drawing/2014/main" val="3750257048"/>
                    </a:ext>
                  </a:extLst>
                </a:gridCol>
                <a:gridCol w="1728192">
                  <a:extLst>
                    <a:ext uri="{9D8B030D-6E8A-4147-A177-3AD203B41FA5}">
                      <a16:colId xmlns:a16="http://schemas.microsoft.com/office/drawing/2014/main" val="2868360797"/>
                    </a:ext>
                  </a:extLst>
                </a:gridCol>
                <a:gridCol w="1800200">
                  <a:extLst>
                    <a:ext uri="{9D8B030D-6E8A-4147-A177-3AD203B41FA5}">
                      <a16:colId xmlns:a16="http://schemas.microsoft.com/office/drawing/2014/main" val="3662952580"/>
                    </a:ext>
                  </a:extLst>
                </a:gridCol>
                <a:gridCol w="1885281">
                  <a:extLst>
                    <a:ext uri="{9D8B030D-6E8A-4147-A177-3AD203B41FA5}">
                      <a16:colId xmlns:a16="http://schemas.microsoft.com/office/drawing/2014/main" val="665498865"/>
                    </a:ext>
                  </a:extLst>
                </a:gridCol>
              </a:tblGrid>
              <a:tr h="48982">
                <a:tc rowSpan="2" gridSpan="2">
                  <a:txBody>
                    <a:bodyPr/>
                    <a:lstStyle/>
                    <a:p>
                      <a:pPr algn="ctr" fontAlgn="ctr"/>
                      <a:r>
                        <a:rPr lang="ja-JP" altLang="en-US" sz="700" u="none" strike="noStrike" dirty="0">
                          <a:effectLst/>
                        </a:rPr>
                        <a:t>　</a:t>
                      </a:r>
                      <a:endPar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595" marR="7595" marT="7595" marB="0" anchor="ctr"/>
                </a:tc>
                <a:tc rowSpan="2" hMerge="1">
                  <a:txBody>
                    <a:bodyPr/>
                    <a:lstStyle/>
                    <a:p>
                      <a:endParaRPr kumimoji="1" lang="ja-JP" altLang="en-US"/>
                    </a:p>
                  </a:txBody>
                  <a:tcPr/>
                </a:tc>
                <a:tc gridSpan="4">
                  <a:txBody>
                    <a:bodyPr/>
                    <a:lstStyle/>
                    <a:p>
                      <a:pPr algn="ctr" fontAlgn="ctr"/>
                      <a:r>
                        <a:rPr lang="ja-JP" altLang="en-US" sz="1000" u="none" strike="noStrike" dirty="0">
                          <a:effectLst/>
                          <a:latin typeface="+mn-ea"/>
                          <a:ea typeface="+mn-ea"/>
                        </a:rPr>
                        <a:t>　</a:t>
                      </a:r>
                      <a:r>
                        <a:rPr lang="ja-JP" altLang="en-US" sz="1100" u="none" strike="noStrike" dirty="0">
                          <a:effectLst/>
                          <a:latin typeface="+mn-ea"/>
                          <a:ea typeface="+mn-ea"/>
                        </a:rPr>
                        <a:t>ポイント</a:t>
                      </a:r>
                      <a:endParaRPr lang="ja-JP" altLang="en-US" sz="1000" b="0" i="0" u="none" strike="noStrike" dirty="0">
                        <a:solidFill>
                          <a:srgbClr val="000000"/>
                        </a:solidFill>
                        <a:effectLst/>
                        <a:latin typeface="+mn-ea"/>
                        <a:ea typeface="+mn-ea"/>
                      </a:endParaRPr>
                    </a:p>
                  </a:txBody>
                  <a:tcPr marL="7595" marR="7595" marT="7595" marB="0" anchor="ctr"/>
                </a:tc>
                <a:tc hMerge="1">
                  <a:txBody>
                    <a:bodyPr/>
                    <a:lstStyle/>
                    <a:p>
                      <a:pPr algn="ctr" fontAlgn="ctr"/>
                      <a:endPar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95" marR="7595" marT="7595" marB="0" anchor="ctr"/>
                </a:tc>
                <a:tc hMerge="1">
                  <a:txBody>
                    <a:bodyPr/>
                    <a:lstStyle/>
                    <a:p>
                      <a:pPr algn="ctr" fontAlgn="ctr"/>
                      <a:endPar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595" marR="7595" marT="7595" marB="0" anchor="ctr"/>
                </a:tc>
                <a:tc hMerge="1">
                  <a:txBody>
                    <a:bodyPr/>
                    <a:lstStyle/>
                    <a:p>
                      <a:pPr algn="ctr" fontAlgn="ctr"/>
                      <a:endPar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95" marR="7595" marT="7595" marB="0" anchor="ctr"/>
                </a:tc>
                <a:extLst>
                  <a:ext uri="{0D108BD9-81ED-4DB2-BD59-A6C34878D82A}">
                    <a16:rowId xmlns:a16="http://schemas.microsoft.com/office/drawing/2014/main" val="1968376773"/>
                  </a:ext>
                </a:extLst>
              </a:tr>
              <a:tr h="187730">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ja-JP" altLang="en-US" sz="1100" u="none" strike="noStrike" dirty="0">
                          <a:effectLst/>
                          <a:latin typeface="+mn-ea"/>
                          <a:ea typeface="+mn-ea"/>
                        </a:rPr>
                        <a:t>目的指向と全体俯瞰</a:t>
                      </a:r>
                      <a:endParaRPr lang="ja-JP" altLang="en-US" sz="1100" b="0" i="0" u="none" strike="noStrike" dirty="0">
                        <a:solidFill>
                          <a:srgbClr val="000000"/>
                        </a:solidFill>
                        <a:effectLst/>
                        <a:latin typeface="+mn-ea"/>
                        <a:ea typeface="+mn-ea"/>
                      </a:endParaRPr>
                    </a:p>
                  </a:txBody>
                  <a:tcPr marL="7595" marR="7595" marT="7595" marB="0" anchor="ctr"/>
                </a:tc>
                <a:tc>
                  <a:txBody>
                    <a:bodyPr/>
                    <a:lstStyle/>
                    <a:p>
                      <a:pPr algn="ctr" fontAlgn="ctr"/>
                      <a:r>
                        <a:rPr lang="ja-JP" altLang="en-US" sz="1100" u="none" strike="noStrike" dirty="0">
                          <a:effectLst/>
                          <a:latin typeface="+mn-ea"/>
                          <a:ea typeface="+mn-ea"/>
                        </a:rPr>
                        <a:t>多様な専門分野を統合</a:t>
                      </a:r>
                      <a:endParaRPr lang="ja-JP" altLang="en-US" sz="1100" b="0" i="0" u="none" strike="noStrike" dirty="0">
                        <a:solidFill>
                          <a:srgbClr val="000000"/>
                        </a:solidFill>
                        <a:effectLst/>
                        <a:latin typeface="+mn-ea"/>
                        <a:ea typeface="+mn-ea"/>
                      </a:endParaRPr>
                    </a:p>
                  </a:txBody>
                  <a:tcPr marL="7595" marR="7595" marT="7595" marB="0" anchor="ctr"/>
                </a:tc>
                <a:tc>
                  <a:txBody>
                    <a:bodyPr/>
                    <a:lstStyle/>
                    <a:p>
                      <a:pPr algn="ctr" fontAlgn="ctr"/>
                      <a:r>
                        <a:rPr lang="ja-JP" altLang="en-US" sz="1100" u="none" strike="noStrike" dirty="0">
                          <a:effectLst/>
                          <a:latin typeface="+mn-ea"/>
                          <a:ea typeface="+mn-ea"/>
                        </a:rPr>
                        <a:t>抽象化・モデル化</a:t>
                      </a:r>
                      <a:endParaRPr lang="ja-JP" altLang="en-US" sz="1100" b="0" i="0" u="none" strike="noStrike" dirty="0">
                        <a:solidFill>
                          <a:srgbClr val="000000"/>
                        </a:solidFill>
                        <a:effectLst/>
                        <a:latin typeface="+mn-ea"/>
                        <a:ea typeface="+mn-ea"/>
                      </a:endParaRPr>
                    </a:p>
                  </a:txBody>
                  <a:tcPr marL="7595" marR="7595" marT="7595" marB="0" anchor="ctr"/>
                </a:tc>
                <a:tc>
                  <a:txBody>
                    <a:bodyPr/>
                    <a:lstStyle/>
                    <a:p>
                      <a:pPr algn="ctr" fontAlgn="ctr"/>
                      <a:r>
                        <a:rPr lang="ja-JP" altLang="en-US" sz="1100" u="none" strike="noStrike" dirty="0">
                          <a:effectLst/>
                          <a:latin typeface="+mn-ea"/>
                          <a:ea typeface="+mn-ea"/>
                        </a:rPr>
                        <a:t>反復による発見と進化</a:t>
                      </a:r>
                      <a:endParaRPr lang="ja-JP" altLang="en-US" sz="1100" b="0" i="0" u="none" strike="noStrike" dirty="0">
                        <a:solidFill>
                          <a:srgbClr val="000000"/>
                        </a:solidFill>
                        <a:effectLst/>
                        <a:latin typeface="+mn-ea"/>
                        <a:ea typeface="+mn-ea"/>
                      </a:endParaRPr>
                    </a:p>
                  </a:txBody>
                  <a:tcPr marL="7595" marR="7595" marT="7595" marB="0" anchor="ctr"/>
                </a:tc>
                <a:extLst>
                  <a:ext uri="{0D108BD9-81ED-4DB2-BD59-A6C34878D82A}">
                    <a16:rowId xmlns:a16="http://schemas.microsoft.com/office/drawing/2014/main" val="2529873415"/>
                  </a:ext>
                </a:extLst>
              </a:tr>
              <a:tr h="792634">
                <a:tc rowSpan="3">
                  <a:txBody>
                    <a:bodyPr/>
                    <a:lstStyle/>
                    <a:p>
                      <a:pPr algn="ctr" fontAlgn="ctr"/>
                      <a:r>
                        <a:rPr lang="ja-JP" altLang="en-US" sz="1400" u="none" strike="noStrike" dirty="0">
                          <a:effectLst/>
                          <a:latin typeface="+mn-ea"/>
                          <a:ea typeface="+mn-ea"/>
                        </a:rPr>
                        <a:t>プロセス</a:t>
                      </a:r>
                      <a:endParaRPr lang="ja-JP" altLang="en-US" sz="1400" b="0" i="0" u="none" strike="noStrike" dirty="0">
                        <a:solidFill>
                          <a:srgbClr val="000000"/>
                        </a:solidFill>
                        <a:effectLst/>
                        <a:latin typeface="+mn-ea"/>
                        <a:ea typeface="+mn-ea"/>
                      </a:endParaRPr>
                    </a:p>
                    <a:p>
                      <a:pPr algn="ctr" fontAlgn="ctr"/>
                      <a:r>
                        <a:rPr lang="ja-JP" altLang="en-US" sz="1050" u="none" strike="noStrike" dirty="0">
                          <a:effectLst/>
                        </a:rPr>
                        <a:t>　</a:t>
                      </a:r>
                      <a:endPar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1050" u="none" strike="noStrike" dirty="0">
                          <a:effectLst/>
                        </a:rPr>
                        <a:t>　</a:t>
                      </a:r>
                      <a:endParaRPr lang="ja-JP" altLang="en-US" sz="105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595" marR="7595" marT="7595" marB="0" anchor="ctr"/>
                </a:tc>
                <a:tc>
                  <a:txBody>
                    <a:bodyPr/>
                    <a:lstStyle/>
                    <a:p>
                      <a:pPr algn="l" fontAlgn="ctr"/>
                      <a:r>
                        <a:rPr lang="ja-JP" altLang="en-US" sz="1400" u="none" strike="noStrike" dirty="0">
                          <a:effectLst/>
                        </a:rPr>
                        <a:t>（</a:t>
                      </a:r>
                      <a:r>
                        <a:rPr lang="en-US" altLang="ja-JP" sz="1400" u="none" strike="noStrike" dirty="0">
                          <a:effectLst/>
                        </a:rPr>
                        <a:t>6.4.1</a:t>
                      </a:r>
                      <a:r>
                        <a:rPr lang="ja-JP" altLang="en-US" sz="1400" u="none" strike="noStrike" dirty="0">
                          <a:effectLst/>
                        </a:rPr>
                        <a:t>）</a:t>
                      </a:r>
                      <a:r>
                        <a:rPr lang="en-US" altLang="ja-JP" sz="1400" u="none" strike="noStrike" dirty="0">
                          <a:effectLst/>
                        </a:rPr>
                        <a:t>【</a:t>
                      </a:r>
                      <a:r>
                        <a:rPr lang="ja-JP" altLang="en-US" sz="1400" u="none" strike="noStrike" dirty="0">
                          <a:effectLst/>
                        </a:rPr>
                        <a:t>ビジネス又はミッション分析</a:t>
                      </a:r>
                      <a:r>
                        <a:rPr lang="en-US" altLang="ja-JP" sz="1400" u="none" strike="noStrike" dirty="0">
                          <a:effectLst/>
                        </a:rPr>
                        <a:t>】</a:t>
                      </a:r>
                      <a:endParaRPr lang="en-US" altLang="ja-JP"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2000" marR="7595" marT="72000" marB="0"/>
                </a:tc>
                <a:tc>
                  <a:txBody>
                    <a:bodyPr/>
                    <a:lstStyle/>
                    <a:p>
                      <a:pPr algn="l" fontAlgn="t"/>
                      <a:r>
                        <a:rPr lang="ja-JP" altLang="en-US" sz="1200" u="none" strike="noStrike" dirty="0">
                          <a:effectLst/>
                          <a:latin typeface="+mn-ea"/>
                          <a:ea typeface="+mn-ea"/>
                        </a:rPr>
                        <a:t>・目的を「発生しているクレームの状況を把握してクレームを削減する対応につなげる」と設定する。</a:t>
                      </a:r>
                      <a:br>
                        <a:rPr lang="ja-JP" altLang="en-US" sz="1200" u="none" strike="noStrike" dirty="0">
                          <a:effectLst/>
                          <a:latin typeface="+mn-ea"/>
                          <a:ea typeface="+mn-ea"/>
                        </a:rPr>
                      </a:br>
                      <a:endParaRPr lang="ja-JP" altLang="en-US" sz="1200" b="1" i="0" u="none" strike="noStrike" dirty="0">
                        <a:solidFill>
                          <a:srgbClr val="000000"/>
                        </a:solidFill>
                        <a:effectLst/>
                        <a:latin typeface="+mn-ea"/>
                        <a:ea typeface="+mn-ea"/>
                      </a:endParaRPr>
                    </a:p>
                  </a:txBody>
                  <a:tcPr marL="72000" marR="7595" marT="72000" marB="0"/>
                </a:tc>
                <a:tc>
                  <a:txBody>
                    <a:bodyPr/>
                    <a:lstStyle/>
                    <a:p>
                      <a:pPr algn="l" fontAlgn="t"/>
                      <a:r>
                        <a:rPr lang="ja-JP" altLang="en-US" sz="1200" u="none" strike="noStrike" dirty="0">
                          <a:effectLst/>
                          <a:latin typeface="+mn-ea"/>
                          <a:ea typeface="+mn-ea"/>
                        </a:rPr>
                        <a:t>　</a:t>
                      </a:r>
                      <a:endParaRPr lang="ja-JP" altLang="en-US" sz="1200" b="1" i="0" u="none" strike="noStrike" dirty="0">
                        <a:solidFill>
                          <a:srgbClr val="000000"/>
                        </a:solidFill>
                        <a:effectLst/>
                        <a:latin typeface="+mn-ea"/>
                        <a:ea typeface="+mn-ea"/>
                      </a:endParaRPr>
                    </a:p>
                  </a:txBody>
                  <a:tcPr marL="72000" marR="7595" marT="72000" marB="0"/>
                </a:tc>
                <a:tc>
                  <a:txBody>
                    <a:bodyPr/>
                    <a:lstStyle/>
                    <a:p>
                      <a:pPr algn="l" fontAlgn="t"/>
                      <a:r>
                        <a:rPr lang="ja-JP" altLang="en-US" sz="1200" u="none" strike="noStrike" dirty="0">
                          <a:effectLst/>
                          <a:latin typeface="+mn-ea"/>
                          <a:ea typeface="+mn-ea"/>
                        </a:rPr>
                        <a:t>・問題の構造を可視化して関係者間で共有する。（シート３，４の簡易図）</a:t>
                      </a:r>
                      <a:endParaRPr lang="ja-JP" altLang="en-US" sz="1200" b="1" i="0" u="none" strike="noStrike" dirty="0">
                        <a:solidFill>
                          <a:srgbClr val="000000"/>
                        </a:solidFill>
                        <a:effectLst/>
                        <a:latin typeface="+mn-ea"/>
                        <a:ea typeface="+mn-ea"/>
                      </a:endParaRPr>
                    </a:p>
                  </a:txBody>
                  <a:tcPr marL="72000" marR="7595" marT="72000" marB="0"/>
                </a:tc>
                <a:tc>
                  <a:txBody>
                    <a:bodyPr/>
                    <a:lstStyle/>
                    <a:p>
                      <a:pPr algn="l" fontAlgn="t"/>
                      <a:r>
                        <a:rPr lang="ja-JP" altLang="en-US" sz="1200" u="none" strike="noStrike" dirty="0">
                          <a:effectLst/>
                          <a:latin typeface="+mn-ea"/>
                          <a:ea typeface="+mn-ea"/>
                        </a:rPr>
                        <a:t>　</a:t>
                      </a:r>
                      <a:endParaRPr lang="ja-JP" altLang="en-US" sz="1200" b="1" i="0" u="none" strike="noStrike" dirty="0">
                        <a:solidFill>
                          <a:srgbClr val="000000"/>
                        </a:solidFill>
                        <a:effectLst/>
                        <a:latin typeface="+mn-ea"/>
                        <a:ea typeface="+mn-ea"/>
                      </a:endParaRPr>
                    </a:p>
                  </a:txBody>
                  <a:tcPr marL="72000" marR="7595" marT="72000" marB="0"/>
                </a:tc>
                <a:extLst>
                  <a:ext uri="{0D108BD9-81ED-4DB2-BD59-A6C34878D82A}">
                    <a16:rowId xmlns:a16="http://schemas.microsoft.com/office/drawing/2014/main" val="1561328376"/>
                  </a:ext>
                </a:extLst>
              </a:tr>
              <a:tr h="1650460">
                <a:tc vMerge="1">
                  <a:txBody>
                    <a:bodyPr/>
                    <a:lstStyle/>
                    <a:p>
                      <a:pPr algn="ctr" fontAlgn="ctr"/>
                      <a:endPar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595" marR="7595" marT="7595" marB="0" anchor="ctr"/>
                </a:tc>
                <a:tc>
                  <a:txBody>
                    <a:bodyPr/>
                    <a:lstStyle/>
                    <a:p>
                      <a:pPr algn="l" fontAlgn="ctr"/>
                      <a:r>
                        <a:rPr lang="ja-JP" altLang="en-US" sz="1400" u="none" strike="noStrike" dirty="0">
                          <a:effectLst/>
                        </a:rPr>
                        <a:t>（</a:t>
                      </a:r>
                      <a:r>
                        <a:rPr lang="en-US" altLang="ja-JP" sz="1400" u="none" strike="noStrike" dirty="0">
                          <a:effectLst/>
                        </a:rPr>
                        <a:t>6.4.2</a:t>
                      </a:r>
                      <a:r>
                        <a:rPr lang="ja-JP" altLang="en-US" sz="1400" u="none" strike="noStrike" dirty="0">
                          <a:effectLst/>
                        </a:rPr>
                        <a:t>）</a:t>
                      </a:r>
                      <a:r>
                        <a:rPr lang="en-US" altLang="ja-JP" sz="1400" u="none" strike="noStrike" dirty="0">
                          <a:effectLst/>
                        </a:rPr>
                        <a:t>【</a:t>
                      </a:r>
                      <a:r>
                        <a:rPr lang="ja-JP" altLang="en-US" sz="1400" u="none" strike="noStrike" dirty="0">
                          <a:effectLst/>
                        </a:rPr>
                        <a:t>利害関係者ニーズ及び利害関係者要求事項定義</a:t>
                      </a:r>
                      <a:r>
                        <a:rPr lang="en-US" altLang="ja-JP" sz="1400" u="none" strike="noStrike" dirty="0">
                          <a:effectLst/>
                        </a:rPr>
                        <a:t>】</a:t>
                      </a:r>
                      <a:endParaRPr lang="en-US" altLang="ja-JP"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2000" marR="7595" marT="72000" marB="0"/>
                </a:tc>
                <a:tc>
                  <a:txBody>
                    <a:bodyPr/>
                    <a:lstStyle/>
                    <a:p>
                      <a:pPr algn="l" fontAlgn="t"/>
                      <a:r>
                        <a:rPr lang="ja-JP" altLang="en-US" sz="1200" u="none" strike="noStrike" dirty="0">
                          <a:effectLst/>
                          <a:latin typeface="+mn-ea"/>
                          <a:ea typeface="+mn-ea"/>
                        </a:rPr>
                        <a:t>・目的指向で、優先度を考慮する。　　</a:t>
                      </a:r>
                      <a:br>
                        <a:rPr lang="ja-JP" altLang="en-US" sz="1200" u="none" strike="noStrike" dirty="0">
                          <a:effectLst/>
                          <a:latin typeface="+mn-ea"/>
                          <a:ea typeface="+mn-ea"/>
                        </a:rPr>
                      </a:br>
                      <a:r>
                        <a:rPr lang="ja-JP" altLang="en-US" sz="1200" u="none" strike="noStrike" dirty="0">
                          <a:effectLst/>
                          <a:latin typeface="+mn-ea"/>
                          <a:ea typeface="+mn-ea"/>
                        </a:rPr>
                        <a:t>・選定のポリシー</a:t>
                      </a:r>
                      <a:br>
                        <a:rPr lang="ja-JP" altLang="en-US" sz="1200" u="none" strike="noStrike" dirty="0">
                          <a:effectLst/>
                          <a:latin typeface="+mn-ea"/>
                          <a:ea typeface="+mn-ea"/>
                        </a:rPr>
                      </a:br>
                      <a:r>
                        <a:rPr lang="ja-JP" altLang="en-US" sz="1200" u="none" strike="noStrike" dirty="0">
                          <a:effectLst/>
                          <a:latin typeface="+mn-ea"/>
                          <a:ea typeface="+mn-ea"/>
                        </a:rPr>
                        <a:t> 「クレーム防止、接客サービス向上に関わることに特化する」</a:t>
                      </a:r>
                      <a:endParaRPr lang="ja-JP" altLang="en-US" sz="1200" b="1" i="0" u="none" strike="noStrike" dirty="0">
                        <a:solidFill>
                          <a:srgbClr val="000000"/>
                        </a:solidFill>
                        <a:effectLst/>
                        <a:latin typeface="+mn-ea"/>
                        <a:ea typeface="+mn-ea"/>
                      </a:endParaRPr>
                    </a:p>
                  </a:txBody>
                  <a:tcPr marL="72000" marR="7595" marT="72000" marB="0"/>
                </a:tc>
                <a:tc>
                  <a:txBody>
                    <a:bodyPr/>
                    <a:lstStyle/>
                    <a:p>
                      <a:pPr algn="l" fontAlgn="t"/>
                      <a:r>
                        <a:rPr lang="ja-JP" altLang="en-US" sz="1200" u="none" strike="noStrike" dirty="0">
                          <a:effectLst/>
                          <a:latin typeface="+mn-ea"/>
                          <a:ea typeface="+mn-ea"/>
                        </a:rPr>
                        <a:t>・プライバシー保護などの観点でも考慮が必要であるので、法的な専門家の助言をもらって要求事項の定義に反映するようにする。（この演習課題では省略）</a:t>
                      </a:r>
                      <a:endParaRPr lang="ja-JP" altLang="en-US" sz="1200" b="1" i="0" u="none" strike="noStrike" dirty="0">
                        <a:solidFill>
                          <a:srgbClr val="000000"/>
                        </a:solidFill>
                        <a:effectLst/>
                        <a:latin typeface="+mn-ea"/>
                        <a:ea typeface="+mn-ea"/>
                      </a:endParaRPr>
                    </a:p>
                  </a:txBody>
                  <a:tcPr marL="72000" marR="7595" marT="72000" marB="0"/>
                </a:tc>
                <a:tc>
                  <a:txBody>
                    <a:bodyPr/>
                    <a:lstStyle/>
                    <a:p>
                      <a:pPr algn="l" fontAlgn="t"/>
                      <a:r>
                        <a:rPr lang="ja-JP" altLang="en-US" sz="1200" u="none" strike="noStrike" dirty="0">
                          <a:effectLst/>
                          <a:latin typeface="+mn-ea"/>
                          <a:ea typeface="+mn-ea"/>
                        </a:rPr>
                        <a:t>・要求事項と目的の関係をコンテキスト図の形式で図示</a:t>
                      </a:r>
                      <a:endParaRPr lang="ja-JP" altLang="en-US" sz="1200" b="1" i="0" u="none" strike="noStrike" dirty="0">
                        <a:solidFill>
                          <a:srgbClr val="000000"/>
                        </a:solidFill>
                        <a:effectLst/>
                        <a:latin typeface="+mn-ea"/>
                        <a:ea typeface="+mn-ea"/>
                      </a:endParaRPr>
                    </a:p>
                  </a:txBody>
                  <a:tcPr marL="72000" marR="7595" marT="72000" marB="0"/>
                </a:tc>
                <a:tc>
                  <a:txBody>
                    <a:bodyPr/>
                    <a:lstStyle/>
                    <a:p>
                      <a:pPr algn="l" fontAlgn="t"/>
                      <a:r>
                        <a:rPr lang="ja-JP" altLang="en-US" sz="1200" u="none" strike="noStrike" dirty="0">
                          <a:effectLst/>
                          <a:latin typeface="+mn-ea"/>
                          <a:ea typeface="+mn-ea"/>
                        </a:rPr>
                        <a:t>　</a:t>
                      </a:r>
                      <a:endParaRPr lang="ja-JP" altLang="en-US" sz="1200" b="1" i="0" u="none" strike="noStrike" dirty="0">
                        <a:solidFill>
                          <a:srgbClr val="000000"/>
                        </a:solidFill>
                        <a:effectLst/>
                        <a:latin typeface="+mn-ea"/>
                        <a:ea typeface="+mn-ea"/>
                      </a:endParaRPr>
                    </a:p>
                  </a:txBody>
                  <a:tcPr marL="72000" marR="7595" marT="72000" marB="0"/>
                </a:tc>
                <a:extLst>
                  <a:ext uri="{0D108BD9-81ED-4DB2-BD59-A6C34878D82A}">
                    <a16:rowId xmlns:a16="http://schemas.microsoft.com/office/drawing/2014/main" val="4021908481"/>
                  </a:ext>
                </a:extLst>
              </a:tr>
              <a:tr h="1580060">
                <a:tc vMerge="1">
                  <a:txBody>
                    <a:bodyPr/>
                    <a:lstStyle/>
                    <a:p>
                      <a:pPr algn="ctr" fontAlgn="ctr"/>
                      <a:endPar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595" marR="7595" marT="7595" marB="0" anchor="ctr"/>
                </a:tc>
                <a:tc>
                  <a:txBody>
                    <a:bodyPr/>
                    <a:lstStyle/>
                    <a:p>
                      <a:pPr algn="l" fontAlgn="ctr"/>
                      <a:r>
                        <a:rPr lang="ja-JP" altLang="en-US" sz="1400" u="none" strike="noStrike" dirty="0">
                          <a:effectLst/>
                        </a:rPr>
                        <a:t>（</a:t>
                      </a:r>
                      <a:r>
                        <a:rPr lang="en-US" altLang="ja-JP" sz="1400" u="none" strike="noStrike" dirty="0">
                          <a:effectLst/>
                        </a:rPr>
                        <a:t>6.4.3</a:t>
                      </a:r>
                      <a:r>
                        <a:rPr lang="ja-JP" altLang="en-US" sz="1400" u="none" strike="noStrike" dirty="0">
                          <a:effectLst/>
                        </a:rPr>
                        <a:t>）</a:t>
                      </a:r>
                      <a:r>
                        <a:rPr lang="en-US" altLang="ja-JP" sz="1400" u="none" strike="noStrike" dirty="0">
                          <a:effectLst/>
                        </a:rPr>
                        <a:t>【</a:t>
                      </a:r>
                      <a:r>
                        <a:rPr lang="ja-JP" altLang="en-US" sz="1400" u="none" strike="noStrike" dirty="0">
                          <a:effectLst/>
                        </a:rPr>
                        <a:t>システム要求事項定義</a:t>
                      </a:r>
                      <a:r>
                        <a:rPr lang="en-US" altLang="ja-JP" sz="1400" u="none" strike="noStrike" dirty="0">
                          <a:effectLst/>
                        </a:rPr>
                        <a:t>】</a:t>
                      </a:r>
                      <a:endParaRPr lang="en-US" altLang="ja-JP"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2000" marR="7595" marT="72000" marB="0"/>
                </a:tc>
                <a:tc>
                  <a:txBody>
                    <a:bodyPr/>
                    <a:lstStyle/>
                    <a:p>
                      <a:pPr algn="l" fontAlgn="t"/>
                      <a:r>
                        <a:rPr lang="ja-JP" altLang="en-US" sz="1200" u="none" strike="noStrike" dirty="0">
                          <a:effectLst/>
                          <a:latin typeface="+mn-ea"/>
                          <a:ea typeface="+mn-ea"/>
                        </a:rPr>
                        <a:t>・目的指向で、優先度を考慮し選定のポリシーを明確にする。</a:t>
                      </a:r>
                      <a:br>
                        <a:rPr lang="ja-JP" altLang="en-US" sz="1200" u="none" strike="noStrike" dirty="0">
                          <a:effectLst/>
                          <a:latin typeface="+mn-ea"/>
                          <a:ea typeface="+mn-ea"/>
                        </a:rPr>
                      </a:br>
                      <a:r>
                        <a:rPr lang="ja-JP" altLang="en-US" sz="1200" u="none" strike="noStrike" dirty="0">
                          <a:effectLst/>
                          <a:latin typeface="+mn-ea"/>
                          <a:ea typeface="+mn-ea"/>
                        </a:rPr>
                        <a:t> ①　「クレーム防止、接客サービス向上に関わることに特化する」</a:t>
                      </a:r>
                      <a:br>
                        <a:rPr lang="ja-JP" altLang="en-US" sz="1200" u="none" strike="noStrike" dirty="0">
                          <a:effectLst/>
                          <a:latin typeface="+mn-ea"/>
                          <a:ea typeface="+mn-ea"/>
                        </a:rPr>
                      </a:br>
                      <a:r>
                        <a:rPr lang="ja-JP" altLang="en-US" sz="1200" u="none" strike="noStrike" dirty="0">
                          <a:effectLst/>
                          <a:latin typeface="+mn-ea"/>
                          <a:ea typeface="+mn-ea"/>
                        </a:rPr>
                        <a:t>②チャレンジングな技術導入はしない。</a:t>
                      </a:r>
                      <a:endParaRPr lang="ja-JP" altLang="en-US" sz="1200" b="1" i="0" u="none" strike="noStrike" dirty="0">
                        <a:solidFill>
                          <a:srgbClr val="000000"/>
                        </a:solidFill>
                        <a:effectLst/>
                        <a:latin typeface="+mn-ea"/>
                        <a:ea typeface="+mn-ea"/>
                      </a:endParaRPr>
                    </a:p>
                  </a:txBody>
                  <a:tcPr marL="72000" marR="7595" marT="72000" marB="0"/>
                </a:tc>
                <a:tc>
                  <a:txBody>
                    <a:bodyPr/>
                    <a:lstStyle/>
                    <a:p>
                      <a:pPr algn="l" fontAlgn="t"/>
                      <a:r>
                        <a:rPr lang="ja-JP" altLang="en-US" sz="1200" u="none" strike="noStrike" dirty="0">
                          <a:effectLst/>
                          <a:latin typeface="+mn-ea"/>
                          <a:ea typeface="+mn-ea"/>
                        </a:rPr>
                        <a:t>・実現性の不明なところは技術的な専門家を交えて相談する。（この演習課題では省略）</a:t>
                      </a:r>
                      <a:endParaRPr lang="ja-JP" altLang="en-US" sz="1200" b="1" i="0" u="none" strike="noStrike" dirty="0">
                        <a:solidFill>
                          <a:srgbClr val="000000"/>
                        </a:solidFill>
                        <a:effectLst/>
                        <a:latin typeface="+mn-ea"/>
                        <a:ea typeface="+mn-ea"/>
                      </a:endParaRPr>
                    </a:p>
                  </a:txBody>
                  <a:tcPr marL="72000" marR="7595" marT="72000" marB="0"/>
                </a:tc>
                <a:tc>
                  <a:txBody>
                    <a:bodyPr/>
                    <a:lstStyle/>
                    <a:p>
                      <a:pPr algn="l" fontAlgn="t"/>
                      <a:r>
                        <a:rPr lang="ja-JP" altLang="en-US" sz="1200" u="none" strike="noStrike" dirty="0">
                          <a:effectLst/>
                          <a:latin typeface="+mn-ea"/>
                          <a:ea typeface="+mn-ea"/>
                        </a:rPr>
                        <a:t>・システム要求と目的の関係をコンテキスト図の形式で図示</a:t>
                      </a:r>
                      <a:endParaRPr lang="ja-JP" altLang="en-US" sz="1200" b="1" i="0" u="none" strike="noStrike" dirty="0">
                        <a:solidFill>
                          <a:srgbClr val="000000"/>
                        </a:solidFill>
                        <a:effectLst/>
                        <a:latin typeface="+mn-ea"/>
                        <a:ea typeface="+mn-ea"/>
                      </a:endParaRPr>
                    </a:p>
                  </a:txBody>
                  <a:tcPr marL="72000" marR="7595" marT="72000" marB="0"/>
                </a:tc>
                <a:tc>
                  <a:txBody>
                    <a:bodyPr/>
                    <a:lstStyle/>
                    <a:p>
                      <a:pPr algn="l" fontAlgn="t"/>
                      <a:r>
                        <a:rPr lang="ja-JP" altLang="en-US" sz="1200" u="none" strike="noStrike" dirty="0">
                          <a:effectLst/>
                          <a:latin typeface="+mn-ea"/>
                          <a:ea typeface="+mn-ea"/>
                        </a:rPr>
                        <a:t>・実現性の不明なところは、仮説検証を行う進め方も想定して協議する。（この演習課題では省略）</a:t>
                      </a:r>
                      <a:endParaRPr lang="ja-JP" altLang="en-US" sz="1200" b="1" i="0" u="none" strike="noStrike" dirty="0">
                        <a:solidFill>
                          <a:srgbClr val="000000"/>
                        </a:solidFill>
                        <a:effectLst/>
                        <a:latin typeface="+mn-ea"/>
                        <a:ea typeface="+mn-ea"/>
                      </a:endParaRPr>
                    </a:p>
                  </a:txBody>
                  <a:tcPr marL="72000" marR="7595" marT="72000" marB="0"/>
                </a:tc>
                <a:extLst>
                  <a:ext uri="{0D108BD9-81ED-4DB2-BD59-A6C34878D82A}">
                    <a16:rowId xmlns:a16="http://schemas.microsoft.com/office/drawing/2014/main" val="2808320897"/>
                  </a:ext>
                </a:extLst>
              </a:tr>
            </a:tbl>
          </a:graphicData>
        </a:graphic>
      </p:graphicFrame>
      <p:sp>
        <p:nvSpPr>
          <p:cNvPr id="7" name="フッター プレースホルダー 3">
            <a:extLst>
              <a:ext uri="{FF2B5EF4-FFF2-40B4-BE49-F238E27FC236}">
                <a16:creationId xmlns:a16="http://schemas.microsoft.com/office/drawing/2014/main" id="{2E0EBAD5-C16B-4B35-95B4-60ABFF104029}"/>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8" name="スライド番号プレースホルダー 4">
            <a:extLst>
              <a:ext uri="{FF2B5EF4-FFF2-40B4-BE49-F238E27FC236}">
                <a16:creationId xmlns:a16="http://schemas.microsoft.com/office/drawing/2014/main" id="{6E43B473-29A7-418D-9533-9CB6831AD437}"/>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12</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56053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a:extLst>
              <a:ext uri="{FF2B5EF4-FFF2-40B4-BE49-F238E27FC236}">
                <a16:creationId xmlns:a16="http://schemas.microsoft.com/office/drawing/2014/main" id="{893FF6B0-18CC-439A-A16F-9F6C6EFC3386}"/>
              </a:ext>
            </a:extLst>
          </p:cNvPr>
          <p:cNvSpPr/>
          <p:nvPr/>
        </p:nvSpPr>
        <p:spPr bwMode="auto">
          <a:xfrm>
            <a:off x="611560" y="2141699"/>
            <a:ext cx="6198943" cy="3136577"/>
          </a:xfrm>
          <a:prstGeom prst="rect">
            <a:avLst/>
          </a:prstGeom>
          <a:solidFill>
            <a:schemeClr val="bg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24" name="正方形/長方形 23">
            <a:extLst>
              <a:ext uri="{FF2B5EF4-FFF2-40B4-BE49-F238E27FC236}">
                <a16:creationId xmlns:a16="http://schemas.microsoft.com/office/drawing/2014/main" id="{8EDEE5ED-AD7C-4630-89B6-6F50C6C6AD80}"/>
              </a:ext>
            </a:extLst>
          </p:cNvPr>
          <p:cNvSpPr/>
          <p:nvPr/>
        </p:nvSpPr>
        <p:spPr bwMode="auto">
          <a:xfrm>
            <a:off x="757890" y="2259515"/>
            <a:ext cx="6198943" cy="3136577"/>
          </a:xfrm>
          <a:prstGeom prst="rect">
            <a:avLst/>
          </a:prstGeom>
          <a:solidFill>
            <a:schemeClr val="bg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22" name="正方形/長方形 21">
            <a:extLst>
              <a:ext uri="{FF2B5EF4-FFF2-40B4-BE49-F238E27FC236}">
                <a16:creationId xmlns:a16="http://schemas.microsoft.com/office/drawing/2014/main" id="{D26701B3-754C-434B-9692-213AF7C84D5C}"/>
              </a:ext>
            </a:extLst>
          </p:cNvPr>
          <p:cNvSpPr/>
          <p:nvPr/>
        </p:nvSpPr>
        <p:spPr bwMode="auto">
          <a:xfrm>
            <a:off x="891023" y="2355991"/>
            <a:ext cx="6198943" cy="3136577"/>
          </a:xfrm>
          <a:prstGeom prst="rect">
            <a:avLst/>
          </a:prstGeom>
          <a:solidFill>
            <a:schemeClr val="bg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6" name="タイトル 1">
            <a:extLst>
              <a:ext uri="{FF2B5EF4-FFF2-40B4-BE49-F238E27FC236}">
                <a16:creationId xmlns:a16="http://schemas.microsoft.com/office/drawing/2014/main" id="{2AD9C123-44E4-495C-BE32-AED2433F00EC}"/>
              </a:ext>
            </a:extLst>
          </p:cNvPr>
          <p:cNvSpPr>
            <a:spLocks noGrp="1"/>
          </p:cNvSpPr>
          <p:nvPr>
            <p:ph type="title"/>
          </p:nvPr>
        </p:nvSpPr>
        <p:spPr>
          <a:xfrm>
            <a:off x="395536" y="116632"/>
            <a:ext cx="7370906" cy="1081088"/>
          </a:xfrm>
        </p:spPr>
        <p:txBody>
          <a:bodyPr/>
          <a:lstStyle/>
          <a:p>
            <a:r>
              <a:rPr lang="ja-JP" altLang="en-US" sz="3200" dirty="0">
                <a:latin typeface="+mn-ea"/>
                <a:ea typeface="+mn-ea"/>
              </a:rPr>
              <a:t>問題認識時点</a:t>
            </a:r>
            <a:r>
              <a:rPr kumimoji="1" lang="ja-JP" altLang="en-US" sz="3200" dirty="0">
                <a:latin typeface="+mn-ea"/>
                <a:ea typeface="+mn-ea"/>
              </a:rPr>
              <a:t>の状況</a:t>
            </a:r>
            <a:br>
              <a:rPr kumimoji="1" lang="en-US" altLang="ja-JP" sz="3200" dirty="0">
                <a:latin typeface="+mn-ea"/>
                <a:ea typeface="+mn-ea"/>
              </a:rPr>
            </a:br>
            <a:endParaRPr kumimoji="1" lang="ja-JP" altLang="en-US" sz="3200" dirty="0">
              <a:latin typeface="+mn-ea"/>
              <a:ea typeface="+mn-ea"/>
            </a:endParaRPr>
          </a:p>
        </p:txBody>
      </p:sp>
      <p:sp>
        <p:nvSpPr>
          <p:cNvPr id="7" name="フローチャート: せん孔テープ 6">
            <a:extLst>
              <a:ext uri="{FF2B5EF4-FFF2-40B4-BE49-F238E27FC236}">
                <a16:creationId xmlns:a16="http://schemas.microsoft.com/office/drawing/2014/main" id="{25370581-F886-4CFF-AB76-725E96072EA9}"/>
              </a:ext>
            </a:extLst>
          </p:cNvPr>
          <p:cNvSpPr/>
          <p:nvPr/>
        </p:nvSpPr>
        <p:spPr>
          <a:xfrm>
            <a:off x="611560" y="616031"/>
            <a:ext cx="7488832" cy="751535"/>
          </a:xfrm>
          <a:prstGeom prst="flowChartPunchedTap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solidFill>
                  <a:schemeClr val="bg1"/>
                </a:solidFill>
                <a:latin typeface="+mn-ea"/>
              </a:rPr>
              <a:t>問題：顧客クレームが頻発しており、再発防止ができてない</a:t>
            </a:r>
            <a:endParaRPr kumimoji="1" lang="en-US" altLang="ja-JP" dirty="0">
              <a:solidFill>
                <a:schemeClr val="bg1"/>
              </a:solidFill>
              <a:latin typeface="+mn-ea"/>
            </a:endParaRPr>
          </a:p>
        </p:txBody>
      </p:sp>
      <p:sp>
        <p:nvSpPr>
          <p:cNvPr id="10" name="正方形/長方形 9">
            <a:extLst>
              <a:ext uri="{FF2B5EF4-FFF2-40B4-BE49-F238E27FC236}">
                <a16:creationId xmlns:a16="http://schemas.microsoft.com/office/drawing/2014/main" id="{E7D888E4-4F2A-42D2-9F92-5A19A6337048}"/>
              </a:ext>
            </a:extLst>
          </p:cNvPr>
          <p:cNvSpPr/>
          <p:nvPr/>
        </p:nvSpPr>
        <p:spPr bwMode="auto">
          <a:xfrm>
            <a:off x="1037353" y="2480343"/>
            <a:ext cx="6198943" cy="3136577"/>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11" name="正方形/長方形 10">
            <a:extLst>
              <a:ext uri="{FF2B5EF4-FFF2-40B4-BE49-F238E27FC236}">
                <a16:creationId xmlns:a16="http://schemas.microsoft.com/office/drawing/2014/main" id="{01C425A7-655B-475B-8157-FBB835858A21}"/>
              </a:ext>
            </a:extLst>
          </p:cNvPr>
          <p:cNvSpPr/>
          <p:nvPr/>
        </p:nvSpPr>
        <p:spPr bwMode="auto">
          <a:xfrm>
            <a:off x="3930184" y="3413702"/>
            <a:ext cx="1440160" cy="2049053"/>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接客係</a:t>
            </a:r>
          </a:p>
        </p:txBody>
      </p:sp>
      <p:sp>
        <p:nvSpPr>
          <p:cNvPr id="13" name="正方形/長方形 12">
            <a:extLst>
              <a:ext uri="{FF2B5EF4-FFF2-40B4-BE49-F238E27FC236}">
                <a16:creationId xmlns:a16="http://schemas.microsoft.com/office/drawing/2014/main" id="{63C05712-6C28-4C7F-850C-5B77B4279596}"/>
              </a:ext>
            </a:extLst>
          </p:cNvPr>
          <p:cNvSpPr/>
          <p:nvPr/>
        </p:nvSpPr>
        <p:spPr bwMode="auto">
          <a:xfrm>
            <a:off x="5663003" y="3413703"/>
            <a:ext cx="1440160" cy="1800200"/>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調理係</a:t>
            </a:r>
          </a:p>
        </p:txBody>
      </p:sp>
      <p:sp>
        <p:nvSpPr>
          <p:cNvPr id="14" name="正方形/長方形 13">
            <a:extLst>
              <a:ext uri="{FF2B5EF4-FFF2-40B4-BE49-F238E27FC236}">
                <a16:creationId xmlns:a16="http://schemas.microsoft.com/office/drawing/2014/main" id="{D9B28790-D04D-4CFB-935B-1BE135486D4D}"/>
              </a:ext>
            </a:extLst>
          </p:cNvPr>
          <p:cNvSpPr/>
          <p:nvPr/>
        </p:nvSpPr>
        <p:spPr bwMode="auto">
          <a:xfrm>
            <a:off x="3930184" y="2628710"/>
            <a:ext cx="3159782" cy="584282"/>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店長</a:t>
            </a:r>
          </a:p>
        </p:txBody>
      </p:sp>
      <p:sp>
        <p:nvSpPr>
          <p:cNvPr id="15" name="正方形/長方形 14">
            <a:extLst>
              <a:ext uri="{FF2B5EF4-FFF2-40B4-BE49-F238E27FC236}">
                <a16:creationId xmlns:a16="http://schemas.microsoft.com/office/drawing/2014/main" id="{44D5506F-4634-4D5A-A352-B702D8F5C18A}"/>
              </a:ext>
            </a:extLst>
          </p:cNvPr>
          <p:cNvSpPr/>
          <p:nvPr/>
        </p:nvSpPr>
        <p:spPr bwMode="auto">
          <a:xfrm>
            <a:off x="7378154" y="2427999"/>
            <a:ext cx="1468408" cy="3136577"/>
          </a:xfrm>
          <a:prstGeom prst="rect">
            <a:avLst/>
          </a:pr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16" name="正方形/長方形 15">
            <a:extLst>
              <a:ext uri="{FF2B5EF4-FFF2-40B4-BE49-F238E27FC236}">
                <a16:creationId xmlns:a16="http://schemas.microsoft.com/office/drawing/2014/main" id="{65205CA4-8A31-43C2-A4DB-A0D1914DFA63}"/>
              </a:ext>
            </a:extLst>
          </p:cNvPr>
          <p:cNvSpPr/>
          <p:nvPr/>
        </p:nvSpPr>
        <p:spPr bwMode="auto">
          <a:xfrm>
            <a:off x="7442488" y="4500226"/>
            <a:ext cx="1334184" cy="317358"/>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経理・財務</a:t>
            </a:r>
          </a:p>
        </p:txBody>
      </p:sp>
      <p:sp>
        <p:nvSpPr>
          <p:cNvPr id="17" name="正方形/長方形 16">
            <a:extLst>
              <a:ext uri="{FF2B5EF4-FFF2-40B4-BE49-F238E27FC236}">
                <a16:creationId xmlns:a16="http://schemas.microsoft.com/office/drawing/2014/main" id="{CB2D950B-9784-40C0-8AD2-101CA3B48B72}"/>
              </a:ext>
            </a:extLst>
          </p:cNvPr>
          <p:cNvSpPr/>
          <p:nvPr/>
        </p:nvSpPr>
        <p:spPr bwMode="auto">
          <a:xfrm>
            <a:off x="7454940" y="4904338"/>
            <a:ext cx="1336040" cy="317358"/>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サービス企画</a:t>
            </a:r>
          </a:p>
        </p:txBody>
      </p:sp>
      <p:sp>
        <p:nvSpPr>
          <p:cNvPr id="18" name="円/楕円 25">
            <a:extLst>
              <a:ext uri="{FF2B5EF4-FFF2-40B4-BE49-F238E27FC236}">
                <a16:creationId xmlns:a16="http://schemas.microsoft.com/office/drawing/2014/main" id="{552FDB4E-2A57-4D4B-A27B-819F06F6F5C3}"/>
              </a:ext>
            </a:extLst>
          </p:cNvPr>
          <p:cNvSpPr/>
          <p:nvPr/>
        </p:nvSpPr>
        <p:spPr bwMode="auto">
          <a:xfrm>
            <a:off x="7528419" y="3575879"/>
            <a:ext cx="1250074" cy="981585"/>
          </a:xfrm>
          <a:prstGeom prst="ellipse">
            <a:avLst/>
          </a:prstGeom>
          <a:solidFill>
            <a:srgbClr val="FFFFFF"/>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経営・企画</a:t>
            </a:r>
            <a:endParaRPr kumimoji="1" lang="en-US" altLang="ja-JP" sz="1800" b="0" i="0" u="none" strike="noStrike" cap="none" normalizeH="0" baseline="0" dirty="0">
              <a:ln>
                <a:noFill/>
              </a:ln>
              <a:solidFill>
                <a:schemeClr val="tx1"/>
              </a:solidFill>
              <a:effectLst/>
              <a:latin typeface="HGPｺﾞｼｯｸE" pitchFamily="50" charset="-128"/>
              <a:ea typeface="HGPｺﾞｼｯｸE"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スタッフ</a:t>
            </a:r>
            <a:endParaRPr kumimoji="1" lang="en-US" altLang="ja-JP"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19" name="円/楕円 25">
            <a:extLst>
              <a:ext uri="{FF2B5EF4-FFF2-40B4-BE49-F238E27FC236}">
                <a16:creationId xmlns:a16="http://schemas.microsoft.com/office/drawing/2014/main" id="{B6EDD998-9594-476E-8E65-067410D3C1ED}"/>
              </a:ext>
            </a:extLst>
          </p:cNvPr>
          <p:cNvSpPr/>
          <p:nvPr/>
        </p:nvSpPr>
        <p:spPr bwMode="auto">
          <a:xfrm>
            <a:off x="7468423" y="2469994"/>
            <a:ext cx="1324417" cy="1087482"/>
          </a:xfrm>
          <a:prstGeom prst="ellipse">
            <a:avLst/>
          </a:prstGeom>
          <a:solidFill>
            <a:srgbClr val="FFFFFF"/>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社長</a:t>
            </a:r>
            <a:endParaRPr lang="en-US" altLang="ja-JP" dirty="0">
              <a:latin typeface="HGPｺﾞｼｯｸE" pitchFamily="50" charset="-128"/>
              <a:ea typeface="HGPｺﾞｼｯｸE" pitchFamily="50" charset="-128"/>
            </a:endParaRPr>
          </a:p>
        </p:txBody>
      </p:sp>
      <p:sp>
        <p:nvSpPr>
          <p:cNvPr id="20" name="正方形/長方形 19">
            <a:extLst>
              <a:ext uri="{FF2B5EF4-FFF2-40B4-BE49-F238E27FC236}">
                <a16:creationId xmlns:a16="http://schemas.microsoft.com/office/drawing/2014/main" id="{EC262EE5-8856-4B80-BD09-852EDC55F6C8}"/>
              </a:ext>
            </a:extLst>
          </p:cNvPr>
          <p:cNvSpPr/>
          <p:nvPr/>
        </p:nvSpPr>
        <p:spPr bwMode="auto">
          <a:xfrm>
            <a:off x="7442488" y="5559914"/>
            <a:ext cx="1336040"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本社</a:t>
            </a: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21" name="正方形/長方形 20">
            <a:extLst>
              <a:ext uri="{FF2B5EF4-FFF2-40B4-BE49-F238E27FC236}">
                <a16:creationId xmlns:a16="http://schemas.microsoft.com/office/drawing/2014/main" id="{2DC39DEE-5A0D-4286-91F9-BC0642E40070}"/>
              </a:ext>
            </a:extLst>
          </p:cNvPr>
          <p:cNvSpPr/>
          <p:nvPr/>
        </p:nvSpPr>
        <p:spPr bwMode="auto">
          <a:xfrm>
            <a:off x="3413502" y="5559232"/>
            <a:ext cx="1336040"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店舗</a:t>
            </a: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pic>
        <p:nvPicPr>
          <p:cNvPr id="27" name="図 26">
            <a:extLst>
              <a:ext uri="{FF2B5EF4-FFF2-40B4-BE49-F238E27FC236}">
                <a16:creationId xmlns:a16="http://schemas.microsoft.com/office/drawing/2014/main" id="{B1E0531D-3263-421F-BEF1-5759C119D3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087417" y="3413703"/>
            <a:ext cx="1276924" cy="957693"/>
          </a:xfrm>
          <a:prstGeom prst="rect">
            <a:avLst/>
          </a:prstGeom>
        </p:spPr>
      </p:pic>
      <p:pic>
        <p:nvPicPr>
          <p:cNvPr id="28" name="図 27">
            <a:extLst>
              <a:ext uri="{FF2B5EF4-FFF2-40B4-BE49-F238E27FC236}">
                <a16:creationId xmlns:a16="http://schemas.microsoft.com/office/drawing/2014/main" id="{AF99C259-D138-424C-9CA1-BE7645DCA4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608789" y="3388297"/>
            <a:ext cx="1276924" cy="957693"/>
          </a:xfrm>
          <a:prstGeom prst="rect">
            <a:avLst/>
          </a:prstGeom>
        </p:spPr>
      </p:pic>
      <p:pic>
        <p:nvPicPr>
          <p:cNvPr id="29" name="図 28">
            <a:extLst>
              <a:ext uri="{FF2B5EF4-FFF2-40B4-BE49-F238E27FC236}">
                <a16:creationId xmlns:a16="http://schemas.microsoft.com/office/drawing/2014/main" id="{BC25E9B7-BB03-440A-898A-E30EE53C2D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71162" y="4187597"/>
            <a:ext cx="1276924" cy="957693"/>
          </a:xfrm>
          <a:prstGeom prst="rect">
            <a:avLst/>
          </a:prstGeom>
        </p:spPr>
      </p:pic>
      <p:sp>
        <p:nvSpPr>
          <p:cNvPr id="30" name="正方形/長方形 29">
            <a:extLst>
              <a:ext uri="{FF2B5EF4-FFF2-40B4-BE49-F238E27FC236}">
                <a16:creationId xmlns:a16="http://schemas.microsoft.com/office/drawing/2014/main" id="{0383883B-0A70-46DA-98DE-88479D33ACFA}"/>
              </a:ext>
            </a:extLst>
          </p:cNvPr>
          <p:cNvSpPr/>
          <p:nvPr/>
        </p:nvSpPr>
        <p:spPr bwMode="auto">
          <a:xfrm>
            <a:off x="1915142" y="5106387"/>
            <a:ext cx="1336040"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来店客</a:t>
            </a: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cxnSp>
        <p:nvCxnSpPr>
          <p:cNvPr id="33" name="直線矢印コネクタ 32">
            <a:extLst>
              <a:ext uri="{FF2B5EF4-FFF2-40B4-BE49-F238E27FC236}">
                <a16:creationId xmlns:a16="http://schemas.microsoft.com/office/drawing/2014/main" id="{6925FFAC-9D5D-4E6F-8156-89F0B72FC1E5}"/>
              </a:ext>
            </a:extLst>
          </p:cNvPr>
          <p:cNvCxnSpPr>
            <a:cxnSpLocks/>
          </p:cNvCxnSpPr>
          <p:nvPr/>
        </p:nvCxnSpPr>
        <p:spPr>
          <a:xfrm flipH="1">
            <a:off x="3251182" y="3901150"/>
            <a:ext cx="90915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3991E31B-A86F-47A1-9EAB-7B78E7E49154}"/>
              </a:ext>
            </a:extLst>
          </p:cNvPr>
          <p:cNvSpPr txBox="1"/>
          <p:nvPr/>
        </p:nvSpPr>
        <p:spPr>
          <a:xfrm>
            <a:off x="3421936" y="3637409"/>
            <a:ext cx="492443" cy="276999"/>
          </a:xfrm>
          <a:prstGeom prst="rect">
            <a:avLst/>
          </a:prstGeom>
          <a:noFill/>
        </p:spPr>
        <p:txBody>
          <a:bodyPr wrap="none" rtlCol="0">
            <a:spAutoFit/>
          </a:bodyPr>
          <a:lstStyle/>
          <a:p>
            <a:r>
              <a:rPr lang="ja-JP" altLang="en-US" sz="1200" b="1" dirty="0">
                <a:solidFill>
                  <a:srgbClr val="00B050"/>
                </a:solidFill>
              </a:rPr>
              <a:t>案内</a:t>
            </a:r>
            <a:endParaRPr kumimoji="1" lang="ja-JP" altLang="en-US" sz="1200" b="1" dirty="0">
              <a:solidFill>
                <a:srgbClr val="00B050"/>
              </a:solidFill>
            </a:endParaRPr>
          </a:p>
        </p:txBody>
      </p:sp>
      <p:sp>
        <p:nvSpPr>
          <p:cNvPr id="35" name="テキスト ボックス 34">
            <a:extLst>
              <a:ext uri="{FF2B5EF4-FFF2-40B4-BE49-F238E27FC236}">
                <a16:creationId xmlns:a16="http://schemas.microsoft.com/office/drawing/2014/main" id="{FF3DE13F-5949-4E1E-ACE1-4FC909C20327}"/>
              </a:ext>
            </a:extLst>
          </p:cNvPr>
          <p:cNvSpPr txBox="1"/>
          <p:nvPr/>
        </p:nvSpPr>
        <p:spPr>
          <a:xfrm>
            <a:off x="3421589" y="4125617"/>
            <a:ext cx="492443" cy="276999"/>
          </a:xfrm>
          <a:prstGeom prst="rect">
            <a:avLst/>
          </a:prstGeom>
          <a:noFill/>
        </p:spPr>
        <p:txBody>
          <a:bodyPr wrap="square" rtlCol="0">
            <a:spAutoFit/>
          </a:bodyPr>
          <a:lstStyle/>
          <a:p>
            <a:r>
              <a:rPr kumimoji="1" lang="ja-JP" altLang="en-US" sz="1200" b="1" dirty="0">
                <a:solidFill>
                  <a:srgbClr val="00B050"/>
                </a:solidFill>
              </a:rPr>
              <a:t>注文</a:t>
            </a:r>
          </a:p>
        </p:txBody>
      </p:sp>
      <p:sp>
        <p:nvSpPr>
          <p:cNvPr id="36" name="テキスト ボックス 35">
            <a:extLst>
              <a:ext uri="{FF2B5EF4-FFF2-40B4-BE49-F238E27FC236}">
                <a16:creationId xmlns:a16="http://schemas.microsoft.com/office/drawing/2014/main" id="{602C7C90-0672-4228-9118-E75205A0B513}"/>
              </a:ext>
            </a:extLst>
          </p:cNvPr>
          <p:cNvSpPr txBox="1"/>
          <p:nvPr/>
        </p:nvSpPr>
        <p:spPr>
          <a:xfrm>
            <a:off x="3366209" y="4957953"/>
            <a:ext cx="947920" cy="276999"/>
          </a:xfrm>
          <a:prstGeom prst="rect">
            <a:avLst/>
          </a:prstGeom>
          <a:noFill/>
        </p:spPr>
        <p:txBody>
          <a:bodyPr wrap="square" rtlCol="0">
            <a:spAutoFit/>
          </a:bodyPr>
          <a:lstStyle/>
          <a:p>
            <a:r>
              <a:rPr kumimoji="1" lang="ja-JP" altLang="en-US" sz="1200" b="1" dirty="0">
                <a:solidFill>
                  <a:srgbClr val="00B050"/>
                </a:solidFill>
              </a:rPr>
              <a:t>料金支払い</a:t>
            </a:r>
          </a:p>
        </p:txBody>
      </p:sp>
      <p:cxnSp>
        <p:nvCxnSpPr>
          <p:cNvPr id="41" name="直線矢印コネクタ 40">
            <a:extLst>
              <a:ext uri="{FF2B5EF4-FFF2-40B4-BE49-F238E27FC236}">
                <a16:creationId xmlns:a16="http://schemas.microsoft.com/office/drawing/2014/main" id="{4119ED98-9248-4884-9C2F-9B90CD9FD502}"/>
              </a:ext>
            </a:extLst>
          </p:cNvPr>
          <p:cNvCxnSpPr>
            <a:cxnSpLocks/>
          </p:cNvCxnSpPr>
          <p:nvPr/>
        </p:nvCxnSpPr>
        <p:spPr>
          <a:xfrm>
            <a:off x="3275856" y="4351473"/>
            <a:ext cx="94792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8CE6EDC2-13DF-4469-BB45-047D7B5206C1}"/>
              </a:ext>
            </a:extLst>
          </p:cNvPr>
          <p:cNvCxnSpPr>
            <a:cxnSpLocks/>
          </p:cNvCxnSpPr>
          <p:nvPr/>
        </p:nvCxnSpPr>
        <p:spPr>
          <a:xfrm flipH="1">
            <a:off x="3251182" y="4631822"/>
            <a:ext cx="90915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4A594926-5510-4AEA-842A-8AB3C662B4E4}"/>
              </a:ext>
            </a:extLst>
          </p:cNvPr>
          <p:cNvCxnSpPr>
            <a:cxnSpLocks/>
          </p:cNvCxnSpPr>
          <p:nvPr/>
        </p:nvCxnSpPr>
        <p:spPr>
          <a:xfrm>
            <a:off x="3364341" y="5238528"/>
            <a:ext cx="94792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179D9B05-18EA-49BA-BEDE-7430253B0CD0}"/>
              </a:ext>
            </a:extLst>
          </p:cNvPr>
          <p:cNvCxnSpPr>
            <a:cxnSpLocks/>
          </p:cNvCxnSpPr>
          <p:nvPr/>
        </p:nvCxnSpPr>
        <p:spPr>
          <a:xfrm>
            <a:off x="5036115" y="4313803"/>
            <a:ext cx="94792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3B50CFDF-8270-4824-80CC-913FB5CDA8BE}"/>
              </a:ext>
            </a:extLst>
          </p:cNvPr>
          <p:cNvCxnSpPr>
            <a:cxnSpLocks/>
          </p:cNvCxnSpPr>
          <p:nvPr/>
        </p:nvCxnSpPr>
        <p:spPr>
          <a:xfrm flipH="1">
            <a:off x="5011441" y="4628773"/>
            <a:ext cx="90915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F5251C5F-2032-43CC-95A0-9F961BF65204}"/>
              </a:ext>
            </a:extLst>
          </p:cNvPr>
          <p:cNvSpPr txBox="1"/>
          <p:nvPr/>
        </p:nvSpPr>
        <p:spPr>
          <a:xfrm>
            <a:off x="5291134" y="4113878"/>
            <a:ext cx="492443" cy="276999"/>
          </a:xfrm>
          <a:prstGeom prst="rect">
            <a:avLst/>
          </a:prstGeom>
          <a:noFill/>
        </p:spPr>
        <p:txBody>
          <a:bodyPr wrap="square" rtlCol="0">
            <a:spAutoFit/>
          </a:bodyPr>
          <a:lstStyle/>
          <a:p>
            <a:r>
              <a:rPr kumimoji="1" lang="ja-JP" altLang="en-US" sz="1200" b="1" dirty="0">
                <a:solidFill>
                  <a:srgbClr val="00B050"/>
                </a:solidFill>
              </a:rPr>
              <a:t>注文</a:t>
            </a:r>
          </a:p>
        </p:txBody>
      </p:sp>
      <p:sp>
        <p:nvSpPr>
          <p:cNvPr id="51" name="テキスト ボックス 50">
            <a:extLst>
              <a:ext uri="{FF2B5EF4-FFF2-40B4-BE49-F238E27FC236}">
                <a16:creationId xmlns:a16="http://schemas.microsoft.com/office/drawing/2014/main" id="{8F7EC24A-E22F-41CD-A990-14CE2CAFBA3E}"/>
              </a:ext>
            </a:extLst>
          </p:cNvPr>
          <p:cNvSpPr txBox="1"/>
          <p:nvPr/>
        </p:nvSpPr>
        <p:spPr>
          <a:xfrm>
            <a:off x="3402775" y="4401855"/>
            <a:ext cx="492443" cy="461665"/>
          </a:xfrm>
          <a:prstGeom prst="rect">
            <a:avLst/>
          </a:prstGeom>
          <a:noFill/>
        </p:spPr>
        <p:txBody>
          <a:bodyPr wrap="square" rtlCol="0">
            <a:spAutoFit/>
          </a:bodyPr>
          <a:lstStyle/>
          <a:p>
            <a:r>
              <a:rPr kumimoji="1" lang="ja-JP" altLang="en-US" sz="1200" b="1" dirty="0">
                <a:solidFill>
                  <a:srgbClr val="00B050"/>
                </a:solidFill>
              </a:rPr>
              <a:t>料理提供</a:t>
            </a:r>
          </a:p>
        </p:txBody>
      </p:sp>
      <p:sp>
        <p:nvSpPr>
          <p:cNvPr id="52" name="テキスト ボックス 51">
            <a:extLst>
              <a:ext uri="{FF2B5EF4-FFF2-40B4-BE49-F238E27FC236}">
                <a16:creationId xmlns:a16="http://schemas.microsoft.com/office/drawing/2014/main" id="{3B43C3B4-56AF-44D8-B8E4-20CDB5A53C08}"/>
              </a:ext>
            </a:extLst>
          </p:cNvPr>
          <p:cNvSpPr txBox="1"/>
          <p:nvPr/>
        </p:nvSpPr>
        <p:spPr>
          <a:xfrm>
            <a:off x="5282165" y="4362904"/>
            <a:ext cx="492443" cy="461665"/>
          </a:xfrm>
          <a:prstGeom prst="rect">
            <a:avLst/>
          </a:prstGeom>
          <a:noFill/>
        </p:spPr>
        <p:txBody>
          <a:bodyPr wrap="square" rtlCol="0">
            <a:spAutoFit/>
          </a:bodyPr>
          <a:lstStyle/>
          <a:p>
            <a:r>
              <a:rPr kumimoji="1" lang="ja-JP" altLang="en-US" sz="1200" b="1" dirty="0">
                <a:solidFill>
                  <a:srgbClr val="00B050"/>
                </a:solidFill>
              </a:rPr>
              <a:t>料理提供</a:t>
            </a:r>
          </a:p>
        </p:txBody>
      </p:sp>
      <p:sp>
        <p:nvSpPr>
          <p:cNvPr id="2" name="テキスト ボックス 1">
            <a:extLst>
              <a:ext uri="{FF2B5EF4-FFF2-40B4-BE49-F238E27FC236}">
                <a16:creationId xmlns:a16="http://schemas.microsoft.com/office/drawing/2014/main" id="{F5CE6051-CBE4-44B1-A4F3-4E227D8AFF3B}"/>
              </a:ext>
            </a:extLst>
          </p:cNvPr>
          <p:cNvSpPr txBox="1"/>
          <p:nvPr/>
        </p:nvSpPr>
        <p:spPr>
          <a:xfrm>
            <a:off x="611560" y="1484784"/>
            <a:ext cx="3026053" cy="400110"/>
          </a:xfrm>
          <a:prstGeom prst="rect">
            <a:avLst/>
          </a:prstGeom>
          <a:noFill/>
        </p:spPr>
        <p:txBody>
          <a:bodyPr wrap="square" rtlCol="0">
            <a:spAutoFit/>
          </a:bodyPr>
          <a:lstStyle/>
          <a:p>
            <a:r>
              <a:rPr kumimoji="1" lang="ja-JP" altLang="en-US" sz="2000" dirty="0"/>
              <a:t>接客サービスの構図</a:t>
            </a:r>
          </a:p>
        </p:txBody>
      </p:sp>
      <p:sp>
        <p:nvSpPr>
          <p:cNvPr id="38" name="正方形/長方形 37">
            <a:extLst>
              <a:ext uri="{FF2B5EF4-FFF2-40B4-BE49-F238E27FC236}">
                <a16:creationId xmlns:a16="http://schemas.microsoft.com/office/drawing/2014/main" id="{0556DE4B-D642-4BB5-B04A-4BC6768EB377}"/>
              </a:ext>
            </a:extLst>
          </p:cNvPr>
          <p:cNvSpPr/>
          <p:nvPr/>
        </p:nvSpPr>
        <p:spPr bwMode="auto">
          <a:xfrm>
            <a:off x="1723137" y="2622779"/>
            <a:ext cx="1572973" cy="416859"/>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ステージ</a:t>
            </a:r>
            <a:r>
              <a:rPr kumimoji="1" lang="en-US" altLang="ja-JP" sz="1800" b="0" i="0" u="none" strike="noStrike" cap="none" normalizeH="0" baseline="0" dirty="0">
                <a:ln>
                  <a:noFill/>
                </a:ln>
                <a:solidFill>
                  <a:schemeClr val="tx1"/>
                </a:solidFill>
                <a:effectLst/>
                <a:latin typeface="HGPｺﾞｼｯｸE" pitchFamily="50" charset="-128"/>
                <a:ea typeface="HGPｺﾞｼｯｸE" pitchFamily="50" charset="-128"/>
              </a:rPr>
              <a:t>(</a:t>
            </a: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演芸）</a:t>
            </a:r>
          </a:p>
        </p:txBody>
      </p:sp>
      <p:cxnSp>
        <p:nvCxnSpPr>
          <p:cNvPr id="42" name="直線矢印コネクタ 41">
            <a:extLst>
              <a:ext uri="{FF2B5EF4-FFF2-40B4-BE49-F238E27FC236}">
                <a16:creationId xmlns:a16="http://schemas.microsoft.com/office/drawing/2014/main" id="{4B78F873-6179-4381-BD8B-22330640D349}"/>
              </a:ext>
            </a:extLst>
          </p:cNvPr>
          <p:cNvCxnSpPr>
            <a:cxnSpLocks/>
          </p:cNvCxnSpPr>
          <p:nvPr/>
        </p:nvCxnSpPr>
        <p:spPr>
          <a:xfrm flipV="1">
            <a:off x="2124586" y="3072024"/>
            <a:ext cx="884" cy="37279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607E5AEC-F3E8-46FD-B224-B294A9E5878D}"/>
              </a:ext>
            </a:extLst>
          </p:cNvPr>
          <p:cNvSpPr txBox="1"/>
          <p:nvPr/>
        </p:nvSpPr>
        <p:spPr>
          <a:xfrm>
            <a:off x="2187167" y="3144772"/>
            <a:ext cx="492443" cy="276999"/>
          </a:xfrm>
          <a:prstGeom prst="rect">
            <a:avLst/>
          </a:prstGeom>
          <a:noFill/>
        </p:spPr>
        <p:txBody>
          <a:bodyPr wrap="none" rtlCol="0">
            <a:spAutoFit/>
          </a:bodyPr>
          <a:lstStyle/>
          <a:p>
            <a:r>
              <a:rPr lang="ja-JP" altLang="en-US" sz="1200" b="1" dirty="0">
                <a:solidFill>
                  <a:srgbClr val="00B050"/>
                </a:solidFill>
              </a:rPr>
              <a:t>鑑賞</a:t>
            </a:r>
            <a:endParaRPr kumimoji="1" lang="ja-JP" altLang="en-US" sz="1200" b="1" dirty="0">
              <a:solidFill>
                <a:srgbClr val="00B050"/>
              </a:solidFill>
            </a:endParaRPr>
          </a:p>
        </p:txBody>
      </p:sp>
      <p:sp>
        <p:nvSpPr>
          <p:cNvPr id="3" name="楕円 2">
            <a:extLst>
              <a:ext uri="{FF2B5EF4-FFF2-40B4-BE49-F238E27FC236}">
                <a16:creationId xmlns:a16="http://schemas.microsoft.com/office/drawing/2014/main" id="{252E2CC2-DBB5-48E5-9DC2-D048EA38C0CF}"/>
              </a:ext>
            </a:extLst>
          </p:cNvPr>
          <p:cNvSpPr/>
          <p:nvPr/>
        </p:nvSpPr>
        <p:spPr>
          <a:xfrm>
            <a:off x="6115049" y="1409561"/>
            <a:ext cx="2849439" cy="571289"/>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dirty="0"/>
              <a:t>参考：整理過程で作ったポンチ絵</a:t>
            </a:r>
          </a:p>
        </p:txBody>
      </p:sp>
      <p:sp>
        <p:nvSpPr>
          <p:cNvPr id="49" name="フッター プレースホルダー 3">
            <a:extLst>
              <a:ext uri="{FF2B5EF4-FFF2-40B4-BE49-F238E27FC236}">
                <a16:creationId xmlns:a16="http://schemas.microsoft.com/office/drawing/2014/main" id="{D5B3DB4A-1AE4-4F7E-B469-E5803997F9D1}"/>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50" name="スライド番号プレースホルダー 4">
            <a:extLst>
              <a:ext uri="{FF2B5EF4-FFF2-40B4-BE49-F238E27FC236}">
                <a16:creationId xmlns:a16="http://schemas.microsoft.com/office/drawing/2014/main" id="{E8720FDD-DF0D-4068-8429-C37E76360E08}"/>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2</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36706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a:extLst>
              <a:ext uri="{FF2B5EF4-FFF2-40B4-BE49-F238E27FC236}">
                <a16:creationId xmlns:a16="http://schemas.microsoft.com/office/drawing/2014/main" id="{893FF6B0-18CC-439A-A16F-9F6C6EFC3386}"/>
              </a:ext>
            </a:extLst>
          </p:cNvPr>
          <p:cNvSpPr/>
          <p:nvPr/>
        </p:nvSpPr>
        <p:spPr bwMode="auto">
          <a:xfrm>
            <a:off x="683568" y="2141699"/>
            <a:ext cx="6198943" cy="3136577"/>
          </a:xfrm>
          <a:prstGeom prst="rect">
            <a:avLst/>
          </a:prstGeom>
          <a:solidFill>
            <a:schemeClr val="bg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24" name="正方形/長方形 23">
            <a:extLst>
              <a:ext uri="{FF2B5EF4-FFF2-40B4-BE49-F238E27FC236}">
                <a16:creationId xmlns:a16="http://schemas.microsoft.com/office/drawing/2014/main" id="{8EDEE5ED-AD7C-4630-89B6-6F50C6C6AD80}"/>
              </a:ext>
            </a:extLst>
          </p:cNvPr>
          <p:cNvSpPr/>
          <p:nvPr/>
        </p:nvSpPr>
        <p:spPr bwMode="auto">
          <a:xfrm>
            <a:off x="829898" y="2259515"/>
            <a:ext cx="6198943" cy="3136577"/>
          </a:xfrm>
          <a:prstGeom prst="rect">
            <a:avLst/>
          </a:prstGeom>
          <a:solidFill>
            <a:schemeClr val="bg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22" name="正方形/長方形 21">
            <a:extLst>
              <a:ext uri="{FF2B5EF4-FFF2-40B4-BE49-F238E27FC236}">
                <a16:creationId xmlns:a16="http://schemas.microsoft.com/office/drawing/2014/main" id="{D26701B3-754C-434B-9692-213AF7C84D5C}"/>
              </a:ext>
            </a:extLst>
          </p:cNvPr>
          <p:cNvSpPr/>
          <p:nvPr/>
        </p:nvSpPr>
        <p:spPr bwMode="auto">
          <a:xfrm>
            <a:off x="963031" y="2355991"/>
            <a:ext cx="6198943" cy="3136577"/>
          </a:xfrm>
          <a:prstGeom prst="rect">
            <a:avLst/>
          </a:prstGeom>
          <a:solidFill>
            <a:schemeClr val="bg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6" name="タイトル 1">
            <a:extLst>
              <a:ext uri="{FF2B5EF4-FFF2-40B4-BE49-F238E27FC236}">
                <a16:creationId xmlns:a16="http://schemas.microsoft.com/office/drawing/2014/main" id="{2AD9C123-44E4-495C-BE32-AED2433F00EC}"/>
              </a:ext>
            </a:extLst>
          </p:cNvPr>
          <p:cNvSpPr>
            <a:spLocks noGrp="1"/>
          </p:cNvSpPr>
          <p:nvPr>
            <p:ph type="title"/>
          </p:nvPr>
        </p:nvSpPr>
        <p:spPr>
          <a:xfrm>
            <a:off x="395536" y="116632"/>
            <a:ext cx="7370906" cy="1081088"/>
          </a:xfrm>
        </p:spPr>
        <p:txBody>
          <a:bodyPr/>
          <a:lstStyle/>
          <a:p>
            <a:r>
              <a:rPr lang="ja-JP" altLang="en-US" sz="2800" dirty="0"/>
              <a:t>問題認識時点</a:t>
            </a:r>
            <a:r>
              <a:rPr kumimoji="1" lang="ja-JP" altLang="en-US" sz="2800" dirty="0"/>
              <a:t>の状況（不明点多し）</a:t>
            </a:r>
            <a:br>
              <a:rPr kumimoji="1" lang="en-US" altLang="ja-JP" dirty="0"/>
            </a:br>
            <a:endParaRPr kumimoji="1" lang="ja-JP" altLang="en-US" dirty="0"/>
          </a:p>
        </p:txBody>
      </p:sp>
      <p:sp>
        <p:nvSpPr>
          <p:cNvPr id="7" name="フローチャート: せん孔テープ 6">
            <a:extLst>
              <a:ext uri="{FF2B5EF4-FFF2-40B4-BE49-F238E27FC236}">
                <a16:creationId xmlns:a16="http://schemas.microsoft.com/office/drawing/2014/main" id="{25370581-F886-4CFF-AB76-725E96072EA9}"/>
              </a:ext>
            </a:extLst>
          </p:cNvPr>
          <p:cNvSpPr/>
          <p:nvPr/>
        </p:nvSpPr>
        <p:spPr>
          <a:xfrm>
            <a:off x="611560" y="616031"/>
            <a:ext cx="7488832" cy="751535"/>
          </a:xfrm>
          <a:prstGeom prst="flowChartPunchedTap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solidFill>
                  <a:schemeClr val="bg1"/>
                </a:solidFill>
                <a:latin typeface="+mn-ea"/>
              </a:rPr>
              <a:t>問題：顧客クレームが頻発しており、再発防止ができていない</a:t>
            </a:r>
            <a:endParaRPr kumimoji="1" lang="en-US" altLang="ja-JP" dirty="0">
              <a:solidFill>
                <a:schemeClr val="bg1"/>
              </a:solidFill>
              <a:latin typeface="+mn-ea"/>
            </a:endParaRPr>
          </a:p>
        </p:txBody>
      </p:sp>
      <p:sp>
        <p:nvSpPr>
          <p:cNvPr id="10" name="正方形/長方形 9">
            <a:extLst>
              <a:ext uri="{FF2B5EF4-FFF2-40B4-BE49-F238E27FC236}">
                <a16:creationId xmlns:a16="http://schemas.microsoft.com/office/drawing/2014/main" id="{E7D888E4-4F2A-42D2-9F92-5A19A6337048}"/>
              </a:ext>
            </a:extLst>
          </p:cNvPr>
          <p:cNvSpPr/>
          <p:nvPr/>
        </p:nvSpPr>
        <p:spPr bwMode="auto">
          <a:xfrm>
            <a:off x="1109361" y="2480343"/>
            <a:ext cx="6198943" cy="3136577"/>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11" name="正方形/長方形 10">
            <a:extLst>
              <a:ext uri="{FF2B5EF4-FFF2-40B4-BE49-F238E27FC236}">
                <a16:creationId xmlns:a16="http://schemas.microsoft.com/office/drawing/2014/main" id="{01C425A7-655B-475B-8157-FBB835858A21}"/>
              </a:ext>
            </a:extLst>
          </p:cNvPr>
          <p:cNvSpPr/>
          <p:nvPr/>
        </p:nvSpPr>
        <p:spPr bwMode="auto">
          <a:xfrm>
            <a:off x="4002192" y="3413702"/>
            <a:ext cx="1440160" cy="2049053"/>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接客係</a:t>
            </a:r>
          </a:p>
        </p:txBody>
      </p:sp>
      <p:sp>
        <p:nvSpPr>
          <p:cNvPr id="13" name="正方形/長方形 12">
            <a:extLst>
              <a:ext uri="{FF2B5EF4-FFF2-40B4-BE49-F238E27FC236}">
                <a16:creationId xmlns:a16="http://schemas.microsoft.com/office/drawing/2014/main" id="{63C05712-6C28-4C7F-850C-5B77B4279596}"/>
              </a:ext>
            </a:extLst>
          </p:cNvPr>
          <p:cNvSpPr/>
          <p:nvPr/>
        </p:nvSpPr>
        <p:spPr bwMode="auto">
          <a:xfrm>
            <a:off x="5735011" y="3413703"/>
            <a:ext cx="1440160" cy="1800200"/>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調理係</a:t>
            </a:r>
          </a:p>
        </p:txBody>
      </p:sp>
      <p:sp>
        <p:nvSpPr>
          <p:cNvPr id="14" name="正方形/長方形 13">
            <a:extLst>
              <a:ext uri="{FF2B5EF4-FFF2-40B4-BE49-F238E27FC236}">
                <a16:creationId xmlns:a16="http://schemas.microsoft.com/office/drawing/2014/main" id="{D9B28790-D04D-4CFB-935B-1BE135486D4D}"/>
              </a:ext>
            </a:extLst>
          </p:cNvPr>
          <p:cNvSpPr/>
          <p:nvPr/>
        </p:nvSpPr>
        <p:spPr bwMode="auto">
          <a:xfrm>
            <a:off x="4002192" y="2628710"/>
            <a:ext cx="3159782" cy="584282"/>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店長</a:t>
            </a:r>
          </a:p>
        </p:txBody>
      </p:sp>
      <p:sp>
        <p:nvSpPr>
          <p:cNvPr id="15" name="正方形/長方形 14">
            <a:extLst>
              <a:ext uri="{FF2B5EF4-FFF2-40B4-BE49-F238E27FC236}">
                <a16:creationId xmlns:a16="http://schemas.microsoft.com/office/drawing/2014/main" id="{44D5506F-4634-4D5A-A352-B702D8F5C18A}"/>
              </a:ext>
            </a:extLst>
          </p:cNvPr>
          <p:cNvSpPr/>
          <p:nvPr/>
        </p:nvSpPr>
        <p:spPr bwMode="auto">
          <a:xfrm>
            <a:off x="7450162" y="2427999"/>
            <a:ext cx="1468408" cy="3136577"/>
          </a:xfrm>
          <a:prstGeom prst="rect">
            <a:avLst/>
          </a:pr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16" name="正方形/長方形 15">
            <a:extLst>
              <a:ext uri="{FF2B5EF4-FFF2-40B4-BE49-F238E27FC236}">
                <a16:creationId xmlns:a16="http://schemas.microsoft.com/office/drawing/2014/main" id="{65205CA4-8A31-43C2-A4DB-A0D1914DFA63}"/>
              </a:ext>
            </a:extLst>
          </p:cNvPr>
          <p:cNvSpPr/>
          <p:nvPr/>
        </p:nvSpPr>
        <p:spPr bwMode="auto">
          <a:xfrm>
            <a:off x="7514496" y="4500226"/>
            <a:ext cx="1334184" cy="317358"/>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経理・財務</a:t>
            </a:r>
          </a:p>
        </p:txBody>
      </p:sp>
      <p:sp>
        <p:nvSpPr>
          <p:cNvPr id="17" name="正方形/長方形 16">
            <a:extLst>
              <a:ext uri="{FF2B5EF4-FFF2-40B4-BE49-F238E27FC236}">
                <a16:creationId xmlns:a16="http://schemas.microsoft.com/office/drawing/2014/main" id="{CB2D950B-9784-40C0-8AD2-101CA3B48B72}"/>
              </a:ext>
            </a:extLst>
          </p:cNvPr>
          <p:cNvSpPr/>
          <p:nvPr/>
        </p:nvSpPr>
        <p:spPr bwMode="auto">
          <a:xfrm>
            <a:off x="7526948" y="4904338"/>
            <a:ext cx="1336040" cy="317358"/>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サービス企画</a:t>
            </a:r>
          </a:p>
        </p:txBody>
      </p:sp>
      <p:sp>
        <p:nvSpPr>
          <p:cNvPr id="18" name="円/楕円 25">
            <a:extLst>
              <a:ext uri="{FF2B5EF4-FFF2-40B4-BE49-F238E27FC236}">
                <a16:creationId xmlns:a16="http://schemas.microsoft.com/office/drawing/2014/main" id="{552FDB4E-2A57-4D4B-A27B-819F06F6F5C3}"/>
              </a:ext>
            </a:extLst>
          </p:cNvPr>
          <p:cNvSpPr/>
          <p:nvPr/>
        </p:nvSpPr>
        <p:spPr bwMode="auto">
          <a:xfrm>
            <a:off x="7600427" y="3575879"/>
            <a:ext cx="1250074" cy="981585"/>
          </a:xfrm>
          <a:prstGeom prst="ellipse">
            <a:avLst/>
          </a:prstGeom>
          <a:solidFill>
            <a:srgbClr val="FFFFFF"/>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経営・企画</a:t>
            </a:r>
            <a:endParaRPr kumimoji="1" lang="en-US" altLang="ja-JP" sz="1800" b="0" i="0" u="none" strike="noStrike" cap="none" normalizeH="0" baseline="0" dirty="0">
              <a:ln>
                <a:noFill/>
              </a:ln>
              <a:solidFill>
                <a:schemeClr val="tx1"/>
              </a:solidFill>
              <a:effectLst/>
              <a:latin typeface="HGPｺﾞｼｯｸE" pitchFamily="50" charset="-128"/>
              <a:ea typeface="HGPｺﾞｼｯｸE"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スタッフ</a:t>
            </a:r>
            <a:endParaRPr kumimoji="1" lang="en-US" altLang="ja-JP"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19" name="円/楕円 25">
            <a:extLst>
              <a:ext uri="{FF2B5EF4-FFF2-40B4-BE49-F238E27FC236}">
                <a16:creationId xmlns:a16="http://schemas.microsoft.com/office/drawing/2014/main" id="{B6EDD998-9594-476E-8E65-067410D3C1ED}"/>
              </a:ext>
            </a:extLst>
          </p:cNvPr>
          <p:cNvSpPr/>
          <p:nvPr/>
        </p:nvSpPr>
        <p:spPr bwMode="auto">
          <a:xfrm>
            <a:off x="7540431" y="2469994"/>
            <a:ext cx="1324417" cy="1087482"/>
          </a:xfrm>
          <a:prstGeom prst="ellipse">
            <a:avLst/>
          </a:prstGeom>
          <a:solidFill>
            <a:srgbClr val="FFFFFF"/>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社長</a:t>
            </a:r>
            <a:endParaRPr lang="en-US" altLang="ja-JP" dirty="0">
              <a:latin typeface="HGPｺﾞｼｯｸE" pitchFamily="50" charset="-128"/>
              <a:ea typeface="HGPｺﾞｼｯｸE" pitchFamily="50" charset="-128"/>
            </a:endParaRPr>
          </a:p>
        </p:txBody>
      </p:sp>
      <p:sp>
        <p:nvSpPr>
          <p:cNvPr id="20" name="正方形/長方形 19">
            <a:extLst>
              <a:ext uri="{FF2B5EF4-FFF2-40B4-BE49-F238E27FC236}">
                <a16:creationId xmlns:a16="http://schemas.microsoft.com/office/drawing/2014/main" id="{EC262EE5-8856-4B80-BD09-852EDC55F6C8}"/>
              </a:ext>
            </a:extLst>
          </p:cNvPr>
          <p:cNvSpPr/>
          <p:nvPr/>
        </p:nvSpPr>
        <p:spPr bwMode="auto">
          <a:xfrm>
            <a:off x="7514496" y="5559914"/>
            <a:ext cx="1336040"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本社</a:t>
            </a: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21" name="正方形/長方形 20">
            <a:extLst>
              <a:ext uri="{FF2B5EF4-FFF2-40B4-BE49-F238E27FC236}">
                <a16:creationId xmlns:a16="http://schemas.microsoft.com/office/drawing/2014/main" id="{2DC39DEE-5A0D-4286-91F9-BC0642E40070}"/>
              </a:ext>
            </a:extLst>
          </p:cNvPr>
          <p:cNvSpPr/>
          <p:nvPr/>
        </p:nvSpPr>
        <p:spPr bwMode="auto">
          <a:xfrm>
            <a:off x="3485510" y="5559232"/>
            <a:ext cx="1336040"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店舗</a:t>
            </a: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pic>
        <p:nvPicPr>
          <p:cNvPr id="27" name="図 26">
            <a:extLst>
              <a:ext uri="{FF2B5EF4-FFF2-40B4-BE49-F238E27FC236}">
                <a16:creationId xmlns:a16="http://schemas.microsoft.com/office/drawing/2014/main" id="{B1E0531D-3263-421F-BEF1-5759C119D3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159425" y="3413703"/>
            <a:ext cx="1276924" cy="957693"/>
          </a:xfrm>
          <a:prstGeom prst="rect">
            <a:avLst/>
          </a:prstGeom>
        </p:spPr>
      </p:pic>
      <p:pic>
        <p:nvPicPr>
          <p:cNvPr id="28" name="図 27">
            <a:extLst>
              <a:ext uri="{FF2B5EF4-FFF2-40B4-BE49-F238E27FC236}">
                <a16:creationId xmlns:a16="http://schemas.microsoft.com/office/drawing/2014/main" id="{AF99C259-D138-424C-9CA1-BE7645DCA4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680797" y="3388297"/>
            <a:ext cx="1276924" cy="957693"/>
          </a:xfrm>
          <a:prstGeom prst="rect">
            <a:avLst/>
          </a:prstGeom>
        </p:spPr>
      </p:pic>
      <p:pic>
        <p:nvPicPr>
          <p:cNvPr id="29" name="図 28">
            <a:extLst>
              <a:ext uri="{FF2B5EF4-FFF2-40B4-BE49-F238E27FC236}">
                <a16:creationId xmlns:a16="http://schemas.microsoft.com/office/drawing/2014/main" id="{BC25E9B7-BB03-440A-898A-E30EE53C2D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943170" y="4187597"/>
            <a:ext cx="1276924" cy="957693"/>
          </a:xfrm>
          <a:prstGeom prst="rect">
            <a:avLst/>
          </a:prstGeom>
        </p:spPr>
      </p:pic>
      <p:sp>
        <p:nvSpPr>
          <p:cNvPr id="30" name="正方形/長方形 29">
            <a:extLst>
              <a:ext uri="{FF2B5EF4-FFF2-40B4-BE49-F238E27FC236}">
                <a16:creationId xmlns:a16="http://schemas.microsoft.com/office/drawing/2014/main" id="{0383883B-0A70-46DA-98DE-88479D33ACFA}"/>
              </a:ext>
            </a:extLst>
          </p:cNvPr>
          <p:cNvSpPr/>
          <p:nvPr/>
        </p:nvSpPr>
        <p:spPr bwMode="auto">
          <a:xfrm>
            <a:off x="1987150" y="5106387"/>
            <a:ext cx="1336040"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来店客</a:t>
            </a: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cxnSp>
        <p:nvCxnSpPr>
          <p:cNvPr id="33" name="直線矢印コネクタ 32">
            <a:extLst>
              <a:ext uri="{FF2B5EF4-FFF2-40B4-BE49-F238E27FC236}">
                <a16:creationId xmlns:a16="http://schemas.microsoft.com/office/drawing/2014/main" id="{6925FFAC-9D5D-4E6F-8156-89F0B72FC1E5}"/>
              </a:ext>
            </a:extLst>
          </p:cNvPr>
          <p:cNvCxnSpPr>
            <a:cxnSpLocks/>
          </p:cNvCxnSpPr>
          <p:nvPr/>
        </p:nvCxnSpPr>
        <p:spPr>
          <a:xfrm flipH="1">
            <a:off x="3323190" y="3901150"/>
            <a:ext cx="90915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3991E31B-A86F-47A1-9EAB-7B78E7E49154}"/>
              </a:ext>
            </a:extLst>
          </p:cNvPr>
          <p:cNvSpPr txBox="1"/>
          <p:nvPr/>
        </p:nvSpPr>
        <p:spPr>
          <a:xfrm>
            <a:off x="3493944" y="3637409"/>
            <a:ext cx="492443" cy="276999"/>
          </a:xfrm>
          <a:prstGeom prst="rect">
            <a:avLst/>
          </a:prstGeom>
          <a:noFill/>
        </p:spPr>
        <p:txBody>
          <a:bodyPr wrap="none" rtlCol="0">
            <a:spAutoFit/>
          </a:bodyPr>
          <a:lstStyle/>
          <a:p>
            <a:r>
              <a:rPr lang="ja-JP" altLang="en-US" sz="1200" b="1" dirty="0">
                <a:solidFill>
                  <a:srgbClr val="00B050"/>
                </a:solidFill>
              </a:rPr>
              <a:t>案内</a:t>
            </a:r>
            <a:endParaRPr kumimoji="1" lang="ja-JP" altLang="en-US" sz="1200" b="1" dirty="0">
              <a:solidFill>
                <a:srgbClr val="00B050"/>
              </a:solidFill>
            </a:endParaRPr>
          </a:p>
        </p:txBody>
      </p:sp>
      <p:sp>
        <p:nvSpPr>
          <p:cNvPr id="35" name="テキスト ボックス 34">
            <a:extLst>
              <a:ext uri="{FF2B5EF4-FFF2-40B4-BE49-F238E27FC236}">
                <a16:creationId xmlns:a16="http://schemas.microsoft.com/office/drawing/2014/main" id="{FF3DE13F-5949-4E1E-ACE1-4FC909C20327}"/>
              </a:ext>
            </a:extLst>
          </p:cNvPr>
          <p:cNvSpPr txBox="1"/>
          <p:nvPr/>
        </p:nvSpPr>
        <p:spPr>
          <a:xfrm>
            <a:off x="3493597" y="4125617"/>
            <a:ext cx="492443" cy="276999"/>
          </a:xfrm>
          <a:prstGeom prst="rect">
            <a:avLst/>
          </a:prstGeom>
          <a:noFill/>
        </p:spPr>
        <p:txBody>
          <a:bodyPr wrap="square" rtlCol="0">
            <a:spAutoFit/>
          </a:bodyPr>
          <a:lstStyle/>
          <a:p>
            <a:r>
              <a:rPr kumimoji="1" lang="ja-JP" altLang="en-US" sz="1200" b="1" dirty="0">
                <a:solidFill>
                  <a:srgbClr val="00B050"/>
                </a:solidFill>
              </a:rPr>
              <a:t>注文</a:t>
            </a:r>
          </a:p>
        </p:txBody>
      </p:sp>
      <p:sp>
        <p:nvSpPr>
          <p:cNvPr id="36" name="テキスト ボックス 35">
            <a:extLst>
              <a:ext uri="{FF2B5EF4-FFF2-40B4-BE49-F238E27FC236}">
                <a16:creationId xmlns:a16="http://schemas.microsoft.com/office/drawing/2014/main" id="{602C7C90-0672-4228-9118-E75205A0B513}"/>
              </a:ext>
            </a:extLst>
          </p:cNvPr>
          <p:cNvSpPr txBox="1"/>
          <p:nvPr/>
        </p:nvSpPr>
        <p:spPr>
          <a:xfrm>
            <a:off x="3438217" y="4957953"/>
            <a:ext cx="947920" cy="276999"/>
          </a:xfrm>
          <a:prstGeom prst="rect">
            <a:avLst/>
          </a:prstGeom>
          <a:noFill/>
        </p:spPr>
        <p:txBody>
          <a:bodyPr wrap="square" rtlCol="0">
            <a:spAutoFit/>
          </a:bodyPr>
          <a:lstStyle/>
          <a:p>
            <a:r>
              <a:rPr kumimoji="1" lang="ja-JP" altLang="en-US" sz="1200" b="1" dirty="0">
                <a:solidFill>
                  <a:srgbClr val="00B050"/>
                </a:solidFill>
              </a:rPr>
              <a:t>料金支払い</a:t>
            </a:r>
          </a:p>
        </p:txBody>
      </p:sp>
      <p:cxnSp>
        <p:nvCxnSpPr>
          <p:cNvPr id="41" name="直線矢印コネクタ 40">
            <a:extLst>
              <a:ext uri="{FF2B5EF4-FFF2-40B4-BE49-F238E27FC236}">
                <a16:creationId xmlns:a16="http://schemas.microsoft.com/office/drawing/2014/main" id="{4119ED98-9248-4884-9C2F-9B90CD9FD502}"/>
              </a:ext>
            </a:extLst>
          </p:cNvPr>
          <p:cNvCxnSpPr>
            <a:cxnSpLocks/>
          </p:cNvCxnSpPr>
          <p:nvPr/>
        </p:nvCxnSpPr>
        <p:spPr>
          <a:xfrm>
            <a:off x="3347864" y="4351473"/>
            <a:ext cx="94792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8CE6EDC2-13DF-4469-BB45-047D7B5206C1}"/>
              </a:ext>
            </a:extLst>
          </p:cNvPr>
          <p:cNvCxnSpPr>
            <a:cxnSpLocks/>
          </p:cNvCxnSpPr>
          <p:nvPr/>
        </p:nvCxnSpPr>
        <p:spPr>
          <a:xfrm flipH="1">
            <a:off x="3323190" y="4631822"/>
            <a:ext cx="90915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4A594926-5510-4AEA-842A-8AB3C662B4E4}"/>
              </a:ext>
            </a:extLst>
          </p:cNvPr>
          <p:cNvCxnSpPr>
            <a:cxnSpLocks/>
          </p:cNvCxnSpPr>
          <p:nvPr/>
        </p:nvCxnSpPr>
        <p:spPr>
          <a:xfrm>
            <a:off x="3436349" y="5238528"/>
            <a:ext cx="94792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179D9B05-18EA-49BA-BEDE-7430253B0CD0}"/>
              </a:ext>
            </a:extLst>
          </p:cNvPr>
          <p:cNvCxnSpPr>
            <a:cxnSpLocks/>
          </p:cNvCxnSpPr>
          <p:nvPr/>
        </p:nvCxnSpPr>
        <p:spPr>
          <a:xfrm>
            <a:off x="5108123" y="4313803"/>
            <a:ext cx="94792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3B50CFDF-8270-4824-80CC-913FB5CDA8BE}"/>
              </a:ext>
            </a:extLst>
          </p:cNvPr>
          <p:cNvCxnSpPr>
            <a:cxnSpLocks/>
          </p:cNvCxnSpPr>
          <p:nvPr/>
        </p:nvCxnSpPr>
        <p:spPr>
          <a:xfrm flipH="1">
            <a:off x="5083449" y="4628773"/>
            <a:ext cx="90915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F5251C5F-2032-43CC-95A0-9F961BF65204}"/>
              </a:ext>
            </a:extLst>
          </p:cNvPr>
          <p:cNvSpPr txBox="1"/>
          <p:nvPr/>
        </p:nvSpPr>
        <p:spPr>
          <a:xfrm>
            <a:off x="5363142" y="4113878"/>
            <a:ext cx="492443" cy="276999"/>
          </a:xfrm>
          <a:prstGeom prst="rect">
            <a:avLst/>
          </a:prstGeom>
          <a:noFill/>
        </p:spPr>
        <p:txBody>
          <a:bodyPr wrap="square" rtlCol="0">
            <a:spAutoFit/>
          </a:bodyPr>
          <a:lstStyle/>
          <a:p>
            <a:r>
              <a:rPr kumimoji="1" lang="ja-JP" altLang="en-US" sz="1200" b="1" dirty="0">
                <a:solidFill>
                  <a:srgbClr val="00B050"/>
                </a:solidFill>
              </a:rPr>
              <a:t>注文</a:t>
            </a:r>
          </a:p>
        </p:txBody>
      </p:sp>
      <p:sp>
        <p:nvSpPr>
          <p:cNvPr id="51" name="テキスト ボックス 50">
            <a:extLst>
              <a:ext uri="{FF2B5EF4-FFF2-40B4-BE49-F238E27FC236}">
                <a16:creationId xmlns:a16="http://schemas.microsoft.com/office/drawing/2014/main" id="{8F7EC24A-E22F-41CD-A990-14CE2CAFBA3E}"/>
              </a:ext>
            </a:extLst>
          </p:cNvPr>
          <p:cNvSpPr txBox="1"/>
          <p:nvPr/>
        </p:nvSpPr>
        <p:spPr>
          <a:xfrm>
            <a:off x="3474783" y="4401855"/>
            <a:ext cx="492443" cy="461665"/>
          </a:xfrm>
          <a:prstGeom prst="rect">
            <a:avLst/>
          </a:prstGeom>
          <a:noFill/>
        </p:spPr>
        <p:txBody>
          <a:bodyPr wrap="square" rtlCol="0">
            <a:spAutoFit/>
          </a:bodyPr>
          <a:lstStyle/>
          <a:p>
            <a:r>
              <a:rPr kumimoji="1" lang="ja-JP" altLang="en-US" sz="1200" b="1" dirty="0">
                <a:solidFill>
                  <a:srgbClr val="00B050"/>
                </a:solidFill>
              </a:rPr>
              <a:t>料理提供</a:t>
            </a:r>
          </a:p>
        </p:txBody>
      </p:sp>
      <p:sp>
        <p:nvSpPr>
          <p:cNvPr id="52" name="テキスト ボックス 51">
            <a:extLst>
              <a:ext uri="{FF2B5EF4-FFF2-40B4-BE49-F238E27FC236}">
                <a16:creationId xmlns:a16="http://schemas.microsoft.com/office/drawing/2014/main" id="{3B43C3B4-56AF-44D8-B8E4-20CDB5A53C08}"/>
              </a:ext>
            </a:extLst>
          </p:cNvPr>
          <p:cNvSpPr txBox="1"/>
          <p:nvPr/>
        </p:nvSpPr>
        <p:spPr>
          <a:xfrm>
            <a:off x="5354173" y="4362904"/>
            <a:ext cx="492443" cy="461665"/>
          </a:xfrm>
          <a:prstGeom prst="rect">
            <a:avLst/>
          </a:prstGeom>
          <a:noFill/>
        </p:spPr>
        <p:txBody>
          <a:bodyPr wrap="square" rtlCol="0">
            <a:spAutoFit/>
          </a:bodyPr>
          <a:lstStyle/>
          <a:p>
            <a:r>
              <a:rPr kumimoji="1" lang="ja-JP" altLang="en-US" sz="1200" b="1" dirty="0">
                <a:solidFill>
                  <a:srgbClr val="00B050"/>
                </a:solidFill>
              </a:rPr>
              <a:t>料理提供</a:t>
            </a:r>
          </a:p>
        </p:txBody>
      </p:sp>
      <p:sp>
        <p:nvSpPr>
          <p:cNvPr id="2" name="テキスト ボックス 1">
            <a:extLst>
              <a:ext uri="{FF2B5EF4-FFF2-40B4-BE49-F238E27FC236}">
                <a16:creationId xmlns:a16="http://schemas.microsoft.com/office/drawing/2014/main" id="{F5CE6051-CBE4-44B1-A4F3-4E227D8AFF3B}"/>
              </a:ext>
            </a:extLst>
          </p:cNvPr>
          <p:cNvSpPr txBox="1"/>
          <p:nvPr/>
        </p:nvSpPr>
        <p:spPr>
          <a:xfrm>
            <a:off x="611560" y="1484784"/>
            <a:ext cx="8280920" cy="400110"/>
          </a:xfrm>
          <a:prstGeom prst="rect">
            <a:avLst/>
          </a:prstGeom>
          <a:noFill/>
        </p:spPr>
        <p:txBody>
          <a:bodyPr wrap="square" rtlCol="0">
            <a:spAutoFit/>
          </a:bodyPr>
          <a:lstStyle/>
          <a:p>
            <a:r>
              <a:rPr kumimoji="1" lang="ja-JP" altLang="en-US" sz="2000" dirty="0">
                <a:solidFill>
                  <a:srgbClr val="FF0000"/>
                </a:solidFill>
              </a:rPr>
              <a:t>クレームの構図　（原因がわかっていない）</a:t>
            </a:r>
          </a:p>
        </p:txBody>
      </p:sp>
      <p:sp>
        <p:nvSpPr>
          <p:cNvPr id="3" name="矢印: 左 2">
            <a:extLst>
              <a:ext uri="{FF2B5EF4-FFF2-40B4-BE49-F238E27FC236}">
                <a16:creationId xmlns:a16="http://schemas.microsoft.com/office/drawing/2014/main" id="{C0794A5F-F6D6-4E70-A9DB-6D8C28AE8D57}"/>
              </a:ext>
            </a:extLst>
          </p:cNvPr>
          <p:cNvSpPr/>
          <p:nvPr/>
        </p:nvSpPr>
        <p:spPr>
          <a:xfrm>
            <a:off x="3323190" y="3487908"/>
            <a:ext cx="1180517" cy="798117"/>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dirty="0"/>
              <a:t>サービス</a:t>
            </a:r>
          </a:p>
        </p:txBody>
      </p:sp>
      <p:sp>
        <p:nvSpPr>
          <p:cNvPr id="4" name="矢印: 右 3">
            <a:extLst>
              <a:ext uri="{FF2B5EF4-FFF2-40B4-BE49-F238E27FC236}">
                <a16:creationId xmlns:a16="http://schemas.microsoft.com/office/drawing/2014/main" id="{C2B006AA-B9C4-4805-9C39-156B1B92C6A3}"/>
              </a:ext>
            </a:extLst>
          </p:cNvPr>
          <p:cNvSpPr/>
          <p:nvPr/>
        </p:nvSpPr>
        <p:spPr>
          <a:xfrm>
            <a:off x="3474783" y="4416922"/>
            <a:ext cx="1045754" cy="592168"/>
          </a:xfrm>
          <a:prstGeom prst="rightArrow">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400" dirty="0"/>
              <a:t>クレーム</a:t>
            </a:r>
          </a:p>
        </p:txBody>
      </p:sp>
      <p:sp>
        <p:nvSpPr>
          <p:cNvPr id="5" name="楕円 4">
            <a:extLst>
              <a:ext uri="{FF2B5EF4-FFF2-40B4-BE49-F238E27FC236}">
                <a16:creationId xmlns:a16="http://schemas.microsoft.com/office/drawing/2014/main" id="{D3B1642D-C50D-4248-9E46-C5101F660295}"/>
              </a:ext>
            </a:extLst>
          </p:cNvPr>
          <p:cNvSpPr/>
          <p:nvPr/>
        </p:nvSpPr>
        <p:spPr>
          <a:xfrm>
            <a:off x="1421262" y="3284984"/>
            <a:ext cx="4734914" cy="2228915"/>
          </a:xfrm>
          <a:prstGeom prst="ellipse">
            <a:avLst/>
          </a:prstGeom>
          <a:solidFill>
            <a:srgbClr val="FFFF00">
              <a:alpha val="12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a:extLst>
              <a:ext uri="{FF2B5EF4-FFF2-40B4-BE49-F238E27FC236}">
                <a16:creationId xmlns:a16="http://schemas.microsoft.com/office/drawing/2014/main" id="{37A611A0-694C-4AAC-8BCA-DC96345B62EB}"/>
              </a:ext>
            </a:extLst>
          </p:cNvPr>
          <p:cNvSpPr txBox="1"/>
          <p:nvPr/>
        </p:nvSpPr>
        <p:spPr>
          <a:xfrm>
            <a:off x="1109361" y="6020570"/>
            <a:ext cx="1256094" cy="338554"/>
          </a:xfrm>
          <a:prstGeom prst="rect">
            <a:avLst/>
          </a:prstGeom>
          <a:solidFill>
            <a:schemeClr val="bg1"/>
          </a:solidFill>
        </p:spPr>
        <p:txBody>
          <a:bodyPr wrap="square" rtlCol="0">
            <a:spAutoFit/>
          </a:bodyPr>
          <a:lstStyle/>
          <a:p>
            <a:endParaRPr kumimoji="1" lang="ja-JP" altLang="en-US" sz="1600" b="1" dirty="0">
              <a:solidFill>
                <a:srgbClr val="FF0000"/>
              </a:solidFill>
            </a:endParaRPr>
          </a:p>
        </p:txBody>
      </p:sp>
      <p:sp>
        <p:nvSpPr>
          <p:cNvPr id="40" name="テキスト ボックス 39">
            <a:extLst>
              <a:ext uri="{FF2B5EF4-FFF2-40B4-BE49-F238E27FC236}">
                <a16:creationId xmlns:a16="http://schemas.microsoft.com/office/drawing/2014/main" id="{4130BF60-F1C5-4192-879F-94A6DDEF083A}"/>
              </a:ext>
            </a:extLst>
          </p:cNvPr>
          <p:cNvSpPr txBox="1"/>
          <p:nvPr/>
        </p:nvSpPr>
        <p:spPr>
          <a:xfrm>
            <a:off x="7060676" y="2028120"/>
            <a:ext cx="1292147" cy="430887"/>
          </a:xfrm>
          <a:prstGeom prst="rect">
            <a:avLst/>
          </a:prstGeom>
          <a:noFill/>
        </p:spPr>
        <p:txBody>
          <a:bodyPr wrap="square" rtlCol="0">
            <a:spAutoFit/>
          </a:bodyPr>
          <a:lstStyle/>
          <a:p>
            <a:r>
              <a:rPr lang="ja-JP" altLang="en-US" sz="1100" dirty="0">
                <a:solidFill>
                  <a:srgbClr val="FF0000"/>
                </a:solidFill>
              </a:rPr>
              <a:t>問題の</a:t>
            </a:r>
            <a:r>
              <a:rPr kumimoji="1" lang="ja-JP" altLang="en-US" sz="1100" dirty="0">
                <a:solidFill>
                  <a:srgbClr val="FF0000"/>
                </a:solidFill>
              </a:rPr>
              <a:t>正確な情報は伝わらない</a:t>
            </a:r>
          </a:p>
        </p:txBody>
      </p:sp>
      <p:sp>
        <p:nvSpPr>
          <p:cNvPr id="9" name="吹き出し: 四角形 8">
            <a:extLst>
              <a:ext uri="{FF2B5EF4-FFF2-40B4-BE49-F238E27FC236}">
                <a16:creationId xmlns:a16="http://schemas.microsoft.com/office/drawing/2014/main" id="{51E4C64A-992C-4D0A-B034-96F8BF6EF0E2}"/>
              </a:ext>
            </a:extLst>
          </p:cNvPr>
          <p:cNvSpPr/>
          <p:nvPr/>
        </p:nvSpPr>
        <p:spPr>
          <a:xfrm>
            <a:off x="5121890" y="5874899"/>
            <a:ext cx="2737250" cy="539100"/>
          </a:xfrm>
          <a:prstGeom prst="wedgeRectCallout">
            <a:avLst>
              <a:gd name="adj1" fmla="val -80455"/>
              <a:gd name="adj2" fmla="val -211075"/>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rgbClr val="0000CC"/>
                </a:solidFill>
                <a:latin typeface="+mn-ea"/>
              </a:rPr>
              <a:t>ここの様子を直接知ることでクレームの原因に迫れるはず</a:t>
            </a:r>
            <a:endParaRPr kumimoji="1" lang="ja-JP" altLang="en-US" sz="1600" dirty="0">
              <a:solidFill>
                <a:srgbClr val="0000CC"/>
              </a:solidFill>
              <a:latin typeface="+mn-ea"/>
            </a:endParaRPr>
          </a:p>
        </p:txBody>
      </p:sp>
      <p:sp>
        <p:nvSpPr>
          <p:cNvPr id="43" name="吹き出し: 四角形 42">
            <a:extLst>
              <a:ext uri="{FF2B5EF4-FFF2-40B4-BE49-F238E27FC236}">
                <a16:creationId xmlns:a16="http://schemas.microsoft.com/office/drawing/2014/main" id="{2BD06BCB-9E75-4798-BBB3-F400963C652E}"/>
              </a:ext>
            </a:extLst>
          </p:cNvPr>
          <p:cNvSpPr/>
          <p:nvPr/>
        </p:nvSpPr>
        <p:spPr>
          <a:xfrm>
            <a:off x="963032" y="6022318"/>
            <a:ext cx="3546388" cy="539100"/>
          </a:xfrm>
          <a:prstGeom prst="wedgeRectCallout">
            <a:avLst>
              <a:gd name="adj1" fmla="val 68789"/>
              <a:gd name="adj2" fmla="val -1774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rgbClr val="3333CC"/>
                </a:solidFill>
                <a:latin typeface="+mn-ea"/>
              </a:rPr>
              <a:t>原因を見極めて、向上したサービスを提供する策を立案する必要がある</a:t>
            </a:r>
          </a:p>
        </p:txBody>
      </p:sp>
      <p:sp>
        <p:nvSpPr>
          <p:cNvPr id="12" name="楕円 11">
            <a:extLst>
              <a:ext uri="{FF2B5EF4-FFF2-40B4-BE49-F238E27FC236}">
                <a16:creationId xmlns:a16="http://schemas.microsoft.com/office/drawing/2014/main" id="{F9871125-0057-4E53-B81F-25B191808108}"/>
              </a:ext>
            </a:extLst>
          </p:cNvPr>
          <p:cNvSpPr/>
          <p:nvPr/>
        </p:nvSpPr>
        <p:spPr>
          <a:xfrm>
            <a:off x="7764515" y="5944881"/>
            <a:ext cx="983949" cy="41147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rgbClr val="0000CC"/>
                </a:solidFill>
                <a:latin typeface="+mn-ea"/>
              </a:rPr>
              <a:t>音声と映像</a:t>
            </a:r>
          </a:p>
        </p:txBody>
      </p:sp>
      <p:sp>
        <p:nvSpPr>
          <p:cNvPr id="50" name="正方形/長方形 49">
            <a:extLst>
              <a:ext uri="{FF2B5EF4-FFF2-40B4-BE49-F238E27FC236}">
                <a16:creationId xmlns:a16="http://schemas.microsoft.com/office/drawing/2014/main" id="{D4957A84-1450-4C03-B790-909501616C74}"/>
              </a:ext>
            </a:extLst>
          </p:cNvPr>
          <p:cNvSpPr/>
          <p:nvPr/>
        </p:nvSpPr>
        <p:spPr bwMode="auto">
          <a:xfrm>
            <a:off x="1723137" y="2622779"/>
            <a:ext cx="1572973" cy="416859"/>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rPr>
              <a:t>ステージ</a:t>
            </a:r>
          </a:p>
        </p:txBody>
      </p:sp>
      <p:cxnSp>
        <p:nvCxnSpPr>
          <p:cNvPr id="53" name="直線矢印コネクタ 52">
            <a:extLst>
              <a:ext uri="{FF2B5EF4-FFF2-40B4-BE49-F238E27FC236}">
                <a16:creationId xmlns:a16="http://schemas.microsoft.com/office/drawing/2014/main" id="{A5C535A9-9845-4EB5-9343-87F8E5F53CEB}"/>
              </a:ext>
            </a:extLst>
          </p:cNvPr>
          <p:cNvCxnSpPr>
            <a:cxnSpLocks/>
          </p:cNvCxnSpPr>
          <p:nvPr/>
        </p:nvCxnSpPr>
        <p:spPr>
          <a:xfrm flipV="1">
            <a:off x="2124586" y="3072024"/>
            <a:ext cx="884" cy="37279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DF1CDFC6-0634-48C1-AA04-4D764ACA8CB1}"/>
              </a:ext>
            </a:extLst>
          </p:cNvPr>
          <p:cNvSpPr txBox="1"/>
          <p:nvPr/>
        </p:nvSpPr>
        <p:spPr>
          <a:xfrm>
            <a:off x="2187167" y="3144772"/>
            <a:ext cx="492443" cy="276999"/>
          </a:xfrm>
          <a:prstGeom prst="rect">
            <a:avLst/>
          </a:prstGeom>
          <a:noFill/>
        </p:spPr>
        <p:txBody>
          <a:bodyPr wrap="none" rtlCol="0">
            <a:spAutoFit/>
          </a:bodyPr>
          <a:lstStyle/>
          <a:p>
            <a:r>
              <a:rPr lang="ja-JP" altLang="en-US" sz="1200" b="1" dirty="0">
                <a:solidFill>
                  <a:srgbClr val="00B050"/>
                </a:solidFill>
              </a:rPr>
              <a:t>鑑賞</a:t>
            </a:r>
            <a:endParaRPr kumimoji="1" lang="ja-JP" altLang="en-US" sz="1200" b="1" dirty="0">
              <a:solidFill>
                <a:srgbClr val="00B050"/>
              </a:solidFill>
            </a:endParaRPr>
          </a:p>
        </p:txBody>
      </p:sp>
      <p:sp>
        <p:nvSpPr>
          <p:cNvPr id="8" name="思考の吹き出し: 雲形 7">
            <a:extLst>
              <a:ext uri="{FF2B5EF4-FFF2-40B4-BE49-F238E27FC236}">
                <a16:creationId xmlns:a16="http://schemas.microsoft.com/office/drawing/2014/main" id="{3F38AF3A-579C-4108-B59C-1C0A71A2E84F}"/>
              </a:ext>
            </a:extLst>
          </p:cNvPr>
          <p:cNvSpPr/>
          <p:nvPr/>
        </p:nvSpPr>
        <p:spPr>
          <a:xfrm>
            <a:off x="2267744" y="2045223"/>
            <a:ext cx="2736304" cy="1028552"/>
          </a:xfrm>
          <a:prstGeom prst="cloudCallout">
            <a:avLst>
              <a:gd name="adj1" fmla="val 59663"/>
              <a:gd name="adj2" fmla="val 350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rgbClr val="FF0000"/>
                </a:solidFill>
              </a:rPr>
              <a:t>状況が確認できず原因がわからない</a:t>
            </a:r>
          </a:p>
        </p:txBody>
      </p:sp>
      <p:sp>
        <p:nvSpPr>
          <p:cNvPr id="55" name="楕円 54">
            <a:extLst>
              <a:ext uri="{FF2B5EF4-FFF2-40B4-BE49-F238E27FC236}">
                <a16:creationId xmlns:a16="http://schemas.microsoft.com/office/drawing/2014/main" id="{995B4C6A-AC71-4FB0-9F7F-EDF6AE75EF20}"/>
              </a:ext>
            </a:extLst>
          </p:cNvPr>
          <p:cNvSpPr/>
          <p:nvPr/>
        </p:nvSpPr>
        <p:spPr>
          <a:xfrm>
            <a:off x="5880573" y="1409561"/>
            <a:ext cx="3083916" cy="571289"/>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dirty="0"/>
              <a:t>参考：整理過程で作ったポンチ絵</a:t>
            </a:r>
          </a:p>
        </p:txBody>
      </p:sp>
      <p:sp>
        <p:nvSpPr>
          <p:cNvPr id="42" name="矢印: 下カーブ 41">
            <a:extLst>
              <a:ext uri="{FF2B5EF4-FFF2-40B4-BE49-F238E27FC236}">
                <a16:creationId xmlns:a16="http://schemas.microsoft.com/office/drawing/2014/main" id="{518A70F7-ED15-4416-A211-7CCE32BDED2A}"/>
              </a:ext>
            </a:extLst>
          </p:cNvPr>
          <p:cNvSpPr/>
          <p:nvPr/>
        </p:nvSpPr>
        <p:spPr>
          <a:xfrm rot="21354014">
            <a:off x="5863080" y="2569801"/>
            <a:ext cx="2052058" cy="354679"/>
          </a:xfrm>
          <a:prstGeom prst="curvedDownArrow">
            <a:avLst>
              <a:gd name="adj1" fmla="val 19228"/>
              <a:gd name="adj2" fmla="val 46701"/>
              <a:gd name="adj3" fmla="val 3054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7" name="フッター プレースホルダー 3">
            <a:extLst>
              <a:ext uri="{FF2B5EF4-FFF2-40B4-BE49-F238E27FC236}">
                <a16:creationId xmlns:a16="http://schemas.microsoft.com/office/drawing/2014/main" id="{A64BA65E-9902-436D-BD97-950DBE554766}"/>
              </a:ext>
            </a:extLst>
          </p:cNvPr>
          <p:cNvSpPr txBox="1">
            <a:spLocks/>
          </p:cNvSpPr>
          <p:nvPr/>
        </p:nvSpPr>
        <p:spPr bwMode="auto">
          <a:xfrm>
            <a:off x="3028950" y="6617418"/>
            <a:ext cx="3086100" cy="1961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ja-JP"/>
            </a:defPPr>
            <a:lvl1pPr algn="ctr" rtl="0" fontAlgn="base">
              <a:spcBef>
                <a:spcPct val="0"/>
              </a:spcBef>
              <a:spcAft>
                <a:spcPct val="0"/>
              </a:spcAft>
              <a:defRPr kumimoji="1" sz="1400" kern="1200">
                <a:solidFill>
                  <a:srgbClr val="000066"/>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r>
              <a:rPr lang="en-US" altLang="ja-JP" sz="1050">
                <a:latin typeface="ＭＳ Ｐゴシック" panose="020B0600070205080204" pitchFamily="50" charset="-128"/>
                <a:ea typeface="ＭＳ Ｐゴシック" panose="020B0600070205080204" pitchFamily="50" charset="-128"/>
              </a:rPr>
              <a:t>©</a:t>
            </a:r>
            <a:r>
              <a:rPr lang="ja-JP" altLang="en-US" sz="1050">
                <a:latin typeface="ＭＳ Ｐゴシック" panose="020B0600070205080204" pitchFamily="50" charset="-128"/>
                <a:ea typeface="ＭＳ Ｐゴシック" panose="020B0600070205080204" pitchFamily="50" charset="-128"/>
              </a:rPr>
              <a:t>　</a:t>
            </a:r>
            <a:r>
              <a:rPr lang="en-US" altLang="ja-JP" sz="1050">
                <a:latin typeface="ＭＳ Ｐゴシック" panose="020B0600070205080204" pitchFamily="50" charset="-128"/>
                <a:ea typeface="ＭＳ Ｐゴシック" panose="020B0600070205080204" pitchFamily="50" charset="-128"/>
              </a:rPr>
              <a:t>2020 </a:t>
            </a:r>
            <a:r>
              <a:rPr lang="ja-JP" altLang="en-US" sz="1050">
                <a:latin typeface="ＭＳ Ｐゴシック" panose="020B0600070205080204" pitchFamily="50" charset="-128"/>
                <a:ea typeface="ＭＳ Ｐゴシック" panose="020B0600070205080204" pitchFamily="50" charset="-128"/>
              </a:rPr>
              <a:t>ＩＰＡ　</a:t>
            </a:r>
            <a:endParaRPr lang="ja-JP" altLang="en-US" sz="1050" dirty="0">
              <a:latin typeface="ＭＳ Ｐゴシック" panose="020B0600070205080204" pitchFamily="50" charset="-128"/>
              <a:ea typeface="ＭＳ Ｐゴシック" panose="020B0600070205080204" pitchFamily="50" charset="-128"/>
            </a:endParaRPr>
          </a:p>
        </p:txBody>
      </p:sp>
      <p:sp>
        <p:nvSpPr>
          <p:cNvPr id="58" name="スライド番号プレースホルダー 4">
            <a:extLst>
              <a:ext uri="{FF2B5EF4-FFF2-40B4-BE49-F238E27FC236}">
                <a16:creationId xmlns:a16="http://schemas.microsoft.com/office/drawing/2014/main" id="{D05A10C7-0356-49E0-8B98-0A1E647D6704}"/>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3</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81665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D74403DE-8D9A-4485-A73C-6F6A266EB7DA}"/>
              </a:ext>
            </a:extLst>
          </p:cNvPr>
          <p:cNvSpPr txBox="1">
            <a:spLocks/>
          </p:cNvSpPr>
          <p:nvPr/>
        </p:nvSpPr>
        <p:spPr bwMode="auto">
          <a:xfrm>
            <a:off x="395536" y="1268760"/>
            <a:ext cx="8324473" cy="1777554"/>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8000" tIns="45720" rIns="91440" bIns="45720" numCol="1" anchor="t" anchorCtr="0" compatLnSpc="1">
            <a:prstTxWarp prst="textNoShape">
              <a:avLst/>
            </a:prstTxWarp>
            <a:normAutofit fontScale="92500" lnSpcReduction="10000"/>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sz="1600" b="0" kern="0" dirty="0">
                <a:solidFill>
                  <a:srgbClr val="3333CC"/>
                </a:solidFill>
                <a:latin typeface="ＭＳ Ｐゴシック" panose="020B0600070205080204" pitchFamily="50" charset="-128"/>
                <a:ea typeface="ＭＳ Ｐゴシック" panose="020B0600070205080204" pitchFamily="50" charset="-128"/>
              </a:rPr>
              <a:t>事例の背景（前提条件など）</a:t>
            </a:r>
            <a:endParaRPr lang="en-US" altLang="ja-JP" sz="1600" b="0" kern="0" dirty="0">
              <a:solidFill>
                <a:srgbClr val="3333CC"/>
              </a:solidFill>
              <a:latin typeface="ＭＳ Ｐゴシック" panose="020B0600070205080204" pitchFamily="50" charset="-128"/>
              <a:ea typeface="ＭＳ Ｐゴシック" panose="020B0600070205080204" pitchFamily="50" charset="-128"/>
            </a:endParaRPr>
          </a:p>
          <a:p>
            <a:pPr marL="0" indent="0">
              <a:buNone/>
            </a:pPr>
            <a:r>
              <a:rPr lang="ja-JP" altLang="en-US" sz="1500" b="0" kern="0" dirty="0">
                <a:solidFill>
                  <a:schemeClr val="tx1"/>
                </a:solidFill>
                <a:latin typeface="ＭＳ Ｐゴシック" panose="020B0600070205080204" pitchFamily="50" charset="-128"/>
                <a:ea typeface="ＭＳ Ｐゴシック" panose="020B0600070205080204" pitchFamily="50" charset="-128"/>
              </a:rPr>
              <a:t>演芸居酒屋を売りとして、成長、展開してきた居酒屋チェーンＡ社であったが、最近、</a:t>
            </a:r>
            <a:r>
              <a:rPr lang="ja-JP" altLang="en-US" sz="1500" b="0" dirty="0">
                <a:solidFill>
                  <a:schemeClr val="tx1"/>
                </a:solidFill>
                <a:latin typeface="ＭＳ Ｐゴシック" panose="020B0600070205080204" pitchFamily="50" charset="-128"/>
                <a:ea typeface="ＭＳ Ｐゴシック" panose="020B0600070205080204" pitchFamily="50" charset="-128"/>
              </a:rPr>
              <a:t>チェーン店全体の評判が下降し、来店客数の伸びが停滞しており、経営として問題視している。</a:t>
            </a:r>
            <a:endParaRPr lang="en-US" altLang="ja-JP" sz="1500" b="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lang="ja-JP" altLang="en-US" sz="1500" b="0" dirty="0">
                <a:solidFill>
                  <a:schemeClr val="tx1"/>
                </a:solidFill>
                <a:latin typeface="ＭＳ Ｐゴシック" panose="020B0600070205080204" pitchFamily="50" charset="-128"/>
                <a:ea typeface="ＭＳ Ｐゴシック" panose="020B0600070205080204" pitchFamily="50" charset="-128"/>
              </a:rPr>
              <a:t>想定される原因は接客面で、店でのクレームが多発しＳＮＳ上で悪評が流布されるような事態が続いていることである。個々のクレームにしっかり対応すべきだが、クレームの理由が把握できておらず、的確なお客様対応ができていない。</a:t>
            </a:r>
            <a:endParaRPr lang="en-US" altLang="ja-JP" sz="1500" b="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lang="ja-JP" altLang="en-US" sz="1500" b="0" dirty="0">
                <a:solidFill>
                  <a:srgbClr val="000000"/>
                </a:solidFill>
                <a:latin typeface="ＭＳ Ｐゴシック" panose="020B0600070205080204" pitchFamily="50" charset="-128"/>
                <a:ea typeface="ＭＳ Ｐゴシック" panose="020B0600070205080204" pitchFamily="50" charset="-128"/>
              </a:rPr>
              <a:t>お店でのお客様からのクレーム発生時にその状況を把握できていないことが、原因特定や、再発防止や、対象のお客様への的確な対応などすべての妨げとなっている。</a:t>
            </a:r>
            <a:endParaRPr lang="en-US" altLang="ja-JP" sz="1500" b="0" kern="0" dirty="0">
              <a:solidFill>
                <a:srgbClr val="3333CC"/>
              </a:solidFill>
              <a:latin typeface="ＭＳ Ｐゴシック" panose="020B0600070205080204" pitchFamily="50" charset="-128"/>
              <a:ea typeface="ＭＳ Ｐゴシック" panose="020B0600070205080204" pitchFamily="50" charset="-128"/>
            </a:endParaRPr>
          </a:p>
        </p:txBody>
      </p:sp>
      <p:sp>
        <p:nvSpPr>
          <p:cNvPr id="11" name="コンテンツ プレースホルダー 2">
            <a:extLst>
              <a:ext uri="{FF2B5EF4-FFF2-40B4-BE49-F238E27FC236}">
                <a16:creationId xmlns:a16="http://schemas.microsoft.com/office/drawing/2014/main" id="{4CBC3A33-2DBA-4111-95AD-C83865B8D6CB}"/>
              </a:ext>
            </a:extLst>
          </p:cNvPr>
          <p:cNvSpPr txBox="1">
            <a:spLocks/>
          </p:cNvSpPr>
          <p:nvPr/>
        </p:nvSpPr>
        <p:spPr bwMode="auto">
          <a:xfrm>
            <a:off x="395536" y="3068961"/>
            <a:ext cx="2072104" cy="3433737"/>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問題</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・お店でのお客様からのクレーム発生時に状況を把握できない</a:t>
            </a:r>
            <a:endParaRPr lang="en-US" altLang="ja-JP" sz="1400" b="0" dirty="0">
              <a:solidFill>
                <a:srgbClr val="000000"/>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endParaRPr lang="en-US" altLang="ja-JP" sz="1400" b="0" kern="0" dirty="0">
              <a:solidFill>
                <a:srgbClr val="000000"/>
              </a:solidFill>
              <a:latin typeface="ＭＳ Ｐゴシック" panose="020B0600070205080204" pitchFamily="50" charset="-128"/>
              <a:ea typeface="ＭＳ Ｐゴシック" panose="020B0600070205080204" pitchFamily="50" charset="-128"/>
            </a:endParaRPr>
          </a:p>
          <a:p>
            <a:pPr marL="0" indent="0">
              <a:spcBef>
                <a:spcPct val="0"/>
              </a:spcBef>
              <a:buClr>
                <a:srgbClr val="0000CC"/>
              </a:buClr>
              <a:buNone/>
            </a:pPr>
            <a:r>
              <a:rPr lang="ja-JP" altLang="en-US" sz="1800" b="0" u="sng" kern="0" dirty="0">
                <a:solidFill>
                  <a:srgbClr val="3333CC"/>
                </a:solidFill>
                <a:latin typeface="ＭＳ Ｐゴシック" panose="020B0600070205080204" pitchFamily="50" charset="-128"/>
                <a:ea typeface="ＭＳ Ｐゴシック" panose="020B0600070205080204" pitchFamily="50" charset="-128"/>
              </a:rPr>
              <a:t>ゴールイメージ</a:t>
            </a:r>
            <a:endParaRPr lang="en-US" altLang="ja-JP" sz="1800" b="0" u="sng"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クレーム発生時に状況の把握を通して、接客を向上につなげる。</a:t>
            </a:r>
            <a:endParaRPr lang="en-US" altLang="ja-JP" sz="1400" b="0" dirty="0">
              <a:solidFill>
                <a:srgbClr val="000000"/>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それによってクレームを無くし、評判の向上と来店客数増加につなげる。</a:t>
            </a:r>
            <a:endParaRPr lang="en-US" altLang="ja-JP" sz="1400" b="0" dirty="0">
              <a:solidFill>
                <a:srgbClr val="000000"/>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endParaRPr lang="en-US" altLang="ja-JP" sz="1400" b="0" kern="0" dirty="0">
              <a:solidFill>
                <a:srgbClr val="000000"/>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endParaRPr lang="en-US" altLang="ja-JP" sz="1400" b="0" kern="0" dirty="0">
              <a:solidFill>
                <a:srgbClr val="3333CC"/>
              </a:solidFill>
              <a:latin typeface="ＭＳ Ｐゴシック" panose="020B0600070205080204" pitchFamily="50" charset="-128"/>
              <a:ea typeface="ＭＳ Ｐゴシック" panose="020B0600070205080204" pitchFamily="50" charset="-128"/>
            </a:endParaRPr>
          </a:p>
        </p:txBody>
      </p:sp>
      <p:sp>
        <p:nvSpPr>
          <p:cNvPr id="12" name="コンテンツ プレースホルダー 2">
            <a:extLst>
              <a:ext uri="{FF2B5EF4-FFF2-40B4-BE49-F238E27FC236}">
                <a16:creationId xmlns:a16="http://schemas.microsoft.com/office/drawing/2014/main" id="{67F8798F-2E14-44E7-B80E-6AB74CC5E6FD}"/>
              </a:ext>
            </a:extLst>
          </p:cNvPr>
          <p:cNvSpPr txBox="1">
            <a:spLocks/>
          </p:cNvSpPr>
          <p:nvPr/>
        </p:nvSpPr>
        <p:spPr bwMode="auto">
          <a:xfrm>
            <a:off x="6228184" y="3068960"/>
            <a:ext cx="2491825" cy="3433738"/>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解決のイメージ</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クレーム発生時の状況を把握できるように、常時、店の「音と映像」記録が残り、後で参照可能である仕組みを導入する。</a:t>
            </a:r>
            <a:endParaRPr lang="en-US" altLang="ja-JP" sz="1400" b="0" dirty="0">
              <a:solidFill>
                <a:srgbClr val="000000"/>
              </a:solidFill>
              <a:latin typeface="ＭＳ Ｐゴシック" panose="020B0600070205080204" pitchFamily="50" charset="-128"/>
              <a:ea typeface="ＭＳ Ｐゴシック" panose="020B0600070205080204" pitchFamily="50" charset="-128"/>
            </a:endParaRPr>
          </a:p>
          <a:p>
            <a:pPr marL="400050" lvl="1" indent="0">
              <a:spcBef>
                <a:spcPct val="0"/>
              </a:spcBef>
              <a:buClr>
                <a:srgbClr val="0000CC"/>
              </a:buClr>
              <a:buNone/>
            </a:pPr>
            <a:r>
              <a:rPr lang="ja-JP" altLang="en-US" sz="1000" b="0" dirty="0">
                <a:solidFill>
                  <a:srgbClr val="000000"/>
                </a:solidFill>
                <a:latin typeface="ＭＳ Ｐゴシック" panose="020B0600070205080204" pitchFamily="50" charset="-128"/>
                <a:ea typeface="ＭＳ Ｐゴシック" panose="020B0600070205080204" pitchFamily="50" charset="-128"/>
              </a:rPr>
              <a:t>・演芸居酒屋は、ステージの出し物がある。その間は暗く、かつ大音量で、映像、音量とも常時記録に向かない。この特徴を加味した仕組みとする。</a:t>
            </a:r>
            <a:endParaRPr lang="en-US" altLang="ja-JP" sz="1000" b="0" dirty="0">
              <a:solidFill>
                <a:srgbClr val="000000"/>
              </a:solidFill>
              <a:latin typeface="ＭＳ Ｐゴシック" panose="020B0600070205080204" pitchFamily="50" charset="-128"/>
              <a:ea typeface="ＭＳ Ｐゴシック" panose="020B0600070205080204" pitchFamily="50" charset="-128"/>
            </a:endParaRPr>
          </a:p>
          <a:p>
            <a:pPr marL="0" indent="0">
              <a:spcBef>
                <a:spcPct val="0"/>
              </a:spcBef>
              <a:buClr>
                <a:srgbClr val="0000CC"/>
              </a:buClr>
              <a:buNone/>
            </a:pPr>
            <a:r>
              <a:rPr lang="ja-JP" altLang="en-US" sz="1800" b="0" u="sng" kern="0" dirty="0">
                <a:solidFill>
                  <a:srgbClr val="3333CC"/>
                </a:solidFill>
                <a:latin typeface="ＭＳ Ｐゴシック" panose="020B0600070205080204" pitchFamily="50" charset="-128"/>
                <a:ea typeface="ＭＳ Ｐゴシック" panose="020B0600070205080204" pitchFamily="50" charset="-128"/>
              </a:rPr>
              <a:t>ゴールイメージとの関係</a:t>
            </a:r>
            <a:endParaRPr lang="en-US" altLang="ja-JP" sz="1800" b="0" u="sng"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クレームの状況を把握し、的確な善後策とその後の対応改善を図ることで</a:t>
            </a:r>
            <a:r>
              <a:rPr lang="ja-JP" altLang="en-US" sz="1400" b="0" kern="0" dirty="0">
                <a:solidFill>
                  <a:srgbClr val="000000"/>
                </a:solidFill>
                <a:latin typeface="ＭＳ Ｐゴシック" panose="020B0600070205080204" pitchFamily="50" charset="-128"/>
                <a:ea typeface="ＭＳ Ｐゴシック" panose="020B0600070205080204" pitchFamily="50" charset="-128"/>
              </a:rPr>
              <a:t>評判下降／来店客数停滞の一つの想定原因（クレーム多発）を解消する。</a:t>
            </a:r>
            <a:endParaRPr lang="en-US" altLang="ja-JP" sz="1400" b="0" kern="0" dirty="0">
              <a:solidFill>
                <a:srgbClr val="000000"/>
              </a:solidFill>
              <a:latin typeface="ＭＳ Ｐゴシック" panose="020B0600070205080204" pitchFamily="50" charset="-128"/>
              <a:ea typeface="ＭＳ Ｐゴシック" panose="020B0600070205080204" pitchFamily="50" charset="-128"/>
            </a:endParaRPr>
          </a:p>
          <a:p>
            <a:pPr marL="0" indent="0">
              <a:spcBef>
                <a:spcPct val="0"/>
              </a:spcBef>
              <a:buClr>
                <a:srgbClr val="0000CC"/>
              </a:buClr>
              <a:buNone/>
            </a:pPr>
            <a:endParaRPr lang="en-US" altLang="ja-JP" sz="1400" b="0" u="sng"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endParaRPr lang="en-US" altLang="ja-JP" sz="1600" b="0" kern="0" dirty="0">
              <a:solidFill>
                <a:schemeClr val="tx1"/>
              </a:solidFill>
              <a:latin typeface="ＭＳ Ｐゴシック" panose="020B0600070205080204" pitchFamily="50" charset="-128"/>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4FB186BF-F467-4FBD-904F-CBBEACBD4E03}"/>
              </a:ext>
            </a:extLst>
          </p:cNvPr>
          <p:cNvSpPr txBox="1"/>
          <p:nvPr/>
        </p:nvSpPr>
        <p:spPr>
          <a:xfrm>
            <a:off x="2658716" y="3068961"/>
            <a:ext cx="3409986" cy="3433737"/>
          </a:xfrm>
          <a:prstGeom prst="rect">
            <a:avLst/>
          </a:prstGeom>
          <a:noFill/>
          <a:ln w="25400">
            <a:solidFill>
              <a:srgbClr val="0070C0"/>
            </a:solidFill>
          </a:ln>
        </p:spPr>
        <p:txBody>
          <a:bodyPr wrap="square" rtlCol="0">
            <a:noAutofit/>
          </a:bodyPr>
          <a:lstStyle/>
          <a:p>
            <a:pPr marL="342900" indent="-342900">
              <a:buSzPct val="100000"/>
              <a:buFont typeface="Wingdings" panose="05000000000000000000" pitchFamily="2" charset="2"/>
              <a:buChar char="u"/>
            </a:pPr>
            <a:r>
              <a:rPr lang="ja-JP" altLang="en-US" sz="2000" dirty="0">
                <a:solidFill>
                  <a:srgbClr val="0000CC"/>
                </a:solidFill>
                <a:latin typeface="+mn-ea"/>
              </a:rPr>
              <a:t>問題</a:t>
            </a:r>
            <a:r>
              <a:rPr lang="ja-JP" altLang="en-US" sz="2000" b="0" dirty="0">
                <a:solidFill>
                  <a:srgbClr val="3333CC"/>
                </a:solidFill>
                <a:latin typeface="ＭＳ Ｐゴシック" panose="020B0600070205080204" pitchFamily="50" charset="-128"/>
              </a:rPr>
              <a:t>分</a:t>
            </a:r>
            <a:r>
              <a:rPr kumimoji="1" lang="ja-JP" altLang="en-US" sz="2000" b="0" dirty="0">
                <a:solidFill>
                  <a:srgbClr val="3333CC"/>
                </a:solidFill>
                <a:latin typeface="ＭＳ Ｐゴシック" panose="020B0600070205080204" pitchFamily="50" charset="-128"/>
              </a:rPr>
              <a:t>析の内容と</a:t>
            </a:r>
            <a:endParaRPr kumimoji="1" lang="en-US" altLang="ja-JP" sz="2000" b="0" dirty="0">
              <a:solidFill>
                <a:srgbClr val="3333CC"/>
              </a:solidFill>
              <a:latin typeface="ＭＳ Ｐゴシック" panose="020B0600070205080204" pitchFamily="50" charset="-128"/>
            </a:endParaRPr>
          </a:p>
          <a:p>
            <a:pPr>
              <a:buSzPct val="100000"/>
            </a:pPr>
            <a:r>
              <a:rPr lang="ja-JP" altLang="en-US" sz="2000" b="0" dirty="0">
                <a:solidFill>
                  <a:srgbClr val="3333CC"/>
                </a:solidFill>
                <a:latin typeface="ＭＳ Ｐゴシック" panose="020B0600070205080204" pitchFamily="50" charset="-128"/>
              </a:rPr>
              <a:t>　　</a:t>
            </a:r>
            <a:r>
              <a:rPr kumimoji="1" lang="ja-JP" altLang="en-US" sz="2000" b="0" dirty="0">
                <a:solidFill>
                  <a:srgbClr val="3333CC"/>
                </a:solidFill>
                <a:latin typeface="ＭＳ Ｐゴシック" panose="020B0600070205080204" pitchFamily="50" charset="-128"/>
              </a:rPr>
              <a:t>解決の</a:t>
            </a:r>
            <a:r>
              <a:rPr lang="ja-JP" altLang="en-US" sz="2000" b="0" dirty="0">
                <a:solidFill>
                  <a:srgbClr val="3333CC"/>
                </a:solidFill>
                <a:latin typeface="ＭＳ Ｐゴシック" panose="020B0600070205080204" pitchFamily="50" charset="-128"/>
              </a:rPr>
              <a:t>方向性</a:t>
            </a:r>
            <a:endParaRPr lang="en-US" altLang="ja-JP" sz="1600" b="0" dirty="0">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問題解決に向けた課題の候補</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①クレーム対応の責任者を決め発生時に迅速に状況把握とお客対応に努める。</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②クレームの情報を断片情報も含めて店内で共有して、対策を話し合うようにする。</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③店員に接客スキル向上の教育を行う</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④クレームの実態把握を補助する仕組みを導入する。</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a:t>
            </a:r>
            <a:r>
              <a:rPr lang="en-US" altLang="ja-JP" sz="1400" b="0" dirty="0">
                <a:solidFill>
                  <a:srgbClr val="000000"/>
                </a:solidFill>
                <a:latin typeface="ＭＳ Ｐゴシック" panose="020B0600070205080204" pitchFamily="50" charset="-128"/>
              </a:rPr>
              <a:t>(</a:t>
            </a:r>
            <a:r>
              <a:rPr lang="ja-JP" altLang="en-US" sz="1400" b="0" dirty="0">
                <a:solidFill>
                  <a:srgbClr val="000000"/>
                </a:solidFill>
                <a:latin typeface="ＭＳ Ｐゴシック" panose="020B0600070205080204" pitchFamily="50" charset="-128"/>
              </a:rPr>
              <a:t>優先課題）　④を優先する。</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①～③は地道に進めることにするが、発生した問題を具体的に特定しないと抜本策を決められないので、</a:t>
            </a:r>
            <a:r>
              <a:rPr lang="en-US" altLang="ja-JP" sz="1400" b="0" dirty="0">
                <a:solidFill>
                  <a:srgbClr val="000000"/>
                </a:solidFill>
                <a:latin typeface="ＭＳ Ｐゴシック" panose="020B0600070205080204" pitchFamily="50" charset="-128"/>
              </a:rPr>
              <a:t>④</a:t>
            </a:r>
            <a:r>
              <a:rPr lang="ja-JP" altLang="en-US" sz="1400" b="0" dirty="0">
                <a:solidFill>
                  <a:srgbClr val="000000"/>
                </a:solidFill>
                <a:latin typeface="ＭＳ Ｐゴシック" panose="020B0600070205080204" pitchFamily="50" charset="-128"/>
              </a:rPr>
              <a:t>の検討を進める</a:t>
            </a:r>
          </a:p>
          <a:p>
            <a:pPr>
              <a:buSzPct val="35000"/>
            </a:pPr>
            <a:endParaRPr kumimoji="1" lang="ja-JP" altLang="en-US" sz="2000" b="0" dirty="0">
              <a:latin typeface="ＭＳ Ｐゴシック" panose="020B0600070205080204" pitchFamily="50" charset="-128"/>
            </a:endParaRPr>
          </a:p>
        </p:txBody>
      </p:sp>
      <p:sp>
        <p:nvSpPr>
          <p:cNvPr id="19" name="矢印: 右 18">
            <a:extLst>
              <a:ext uri="{FF2B5EF4-FFF2-40B4-BE49-F238E27FC236}">
                <a16:creationId xmlns:a16="http://schemas.microsoft.com/office/drawing/2014/main" id="{2800F6C5-1A04-4777-9338-EB54863FB4B1}"/>
              </a:ext>
            </a:extLst>
          </p:cNvPr>
          <p:cNvSpPr/>
          <p:nvPr/>
        </p:nvSpPr>
        <p:spPr>
          <a:xfrm>
            <a:off x="2483437"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20" name="矢印: 右 19">
            <a:extLst>
              <a:ext uri="{FF2B5EF4-FFF2-40B4-BE49-F238E27FC236}">
                <a16:creationId xmlns:a16="http://schemas.microsoft.com/office/drawing/2014/main" id="{C1C16082-1EDF-4BCA-B0D1-86158D8941DB}"/>
              </a:ext>
            </a:extLst>
          </p:cNvPr>
          <p:cNvSpPr/>
          <p:nvPr/>
        </p:nvSpPr>
        <p:spPr>
          <a:xfrm>
            <a:off x="6068702"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9" name="タイトル 1">
            <a:extLst>
              <a:ext uri="{FF2B5EF4-FFF2-40B4-BE49-F238E27FC236}">
                <a16:creationId xmlns:a16="http://schemas.microsoft.com/office/drawing/2014/main" id="{CB3C72D8-0555-488F-87A4-404A3B625B88}"/>
              </a:ext>
            </a:extLst>
          </p:cNvPr>
          <p:cNvSpPr>
            <a:spLocks noGrp="1"/>
          </p:cNvSpPr>
          <p:nvPr>
            <p:ph type="title"/>
          </p:nvPr>
        </p:nvSpPr>
        <p:spPr>
          <a:xfrm>
            <a:off x="468312" y="44450"/>
            <a:ext cx="7200031" cy="648246"/>
          </a:xfrm>
        </p:spPr>
        <p:txBody>
          <a:bodyPr/>
          <a:lstStyle/>
          <a:p>
            <a:r>
              <a:rPr lang="ja-JP" altLang="en-US" dirty="0"/>
              <a:t>ビジネス又はミッション分析</a:t>
            </a:r>
            <a:endParaRPr kumimoji="1" lang="ja-JP" altLang="en-US" dirty="0"/>
          </a:p>
        </p:txBody>
      </p:sp>
      <p:sp>
        <p:nvSpPr>
          <p:cNvPr id="15" name="正方形/長方形 14">
            <a:extLst>
              <a:ext uri="{FF2B5EF4-FFF2-40B4-BE49-F238E27FC236}">
                <a16:creationId xmlns:a16="http://schemas.microsoft.com/office/drawing/2014/main" id="{EE1175BE-2629-4EF6-8A20-EDBA9A4C7EB8}"/>
              </a:ext>
            </a:extLst>
          </p:cNvPr>
          <p:cNvSpPr/>
          <p:nvPr/>
        </p:nvSpPr>
        <p:spPr>
          <a:xfrm>
            <a:off x="7324626" y="715342"/>
            <a:ext cx="135106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シートＡ</a:t>
            </a:r>
            <a:endParaRPr kumimoji="1" lang="ja-JP" altLang="en-US" dirty="0">
              <a:solidFill>
                <a:schemeClr val="tx1"/>
              </a:solidFill>
            </a:endParaRPr>
          </a:p>
        </p:txBody>
      </p:sp>
      <p:sp>
        <p:nvSpPr>
          <p:cNvPr id="13" name="フッター プレースホルダー 3">
            <a:extLst>
              <a:ext uri="{FF2B5EF4-FFF2-40B4-BE49-F238E27FC236}">
                <a16:creationId xmlns:a16="http://schemas.microsoft.com/office/drawing/2014/main" id="{F9354B77-67D1-4520-9E1A-66992D905400}"/>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18" name="スライド番号プレースホルダー 4">
            <a:extLst>
              <a:ext uri="{FF2B5EF4-FFF2-40B4-BE49-F238E27FC236}">
                <a16:creationId xmlns:a16="http://schemas.microsoft.com/office/drawing/2014/main" id="{6C23C0BE-2ADF-454D-B16D-FF4CD9FA6D52}"/>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4</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78361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ACE59095-6100-41F5-94B5-DFA5A07140F2}"/>
              </a:ext>
            </a:extLst>
          </p:cNvPr>
          <p:cNvSpPr/>
          <p:nvPr/>
        </p:nvSpPr>
        <p:spPr bwMode="auto">
          <a:xfrm>
            <a:off x="1759159" y="1341416"/>
            <a:ext cx="628117" cy="317358"/>
          </a:xfrm>
          <a:prstGeom prst="rect">
            <a:avLst/>
          </a:prstGeom>
          <a:solidFill>
            <a:schemeClr val="bg1"/>
          </a:solid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rgbClr val="FF0000"/>
                </a:solidFill>
                <a:latin typeface="+mn-ea"/>
                <a:ea typeface="+mn-ea"/>
              </a:rPr>
              <a:t>ＳＯＩ</a:t>
            </a:r>
            <a:endParaRPr kumimoji="1" lang="ja-JP" altLang="en-US" sz="1600" b="1" i="0" u="none" strike="noStrike" cap="none" normalizeH="0" baseline="0" dirty="0">
              <a:ln>
                <a:noFill/>
              </a:ln>
              <a:solidFill>
                <a:srgbClr val="FF0000"/>
              </a:solidFill>
              <a:effectLst/>
              <a:latin typeface="+mn-ea"/>
              <a:ea typeface="+mn-ea"/>
            </a:endParaRPr>
          </a:p>
        </p:txBody>
      </p:sp>
      <p:sp>
        <p:nvSpPr>
          <p:cNvPr id="9" name="円/楕円 20">
            <a:extLst>
              <a:ext uri="{FF2B5EF4-FFF2-40B4-BE49-F238E27FC236}">
                <a16:creationId xmlns:a16="http://schemas.microsoft.com/office/drawing/2014/main" id="{FF1DE9A4-E7EC-47D0-B5C3-10727C58A7DE}"/>
              </a:ext>
            </a:extLst>
          </p:cNvPr>
          <p:cNvSpPr/>
          <p:nvPr/>
        </p:nvSpPr>
        <p:spPr bwMode="auto">
          <a:xfrm>
            <a:off x="6441396" y="1450894"/>
            <a:ext cx="1410157" cy="1653891"/>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mn-ea"/>
                <a:ea typeface="+mn-ea"/>
              </a:rPr>
              <a:t>社長</a:t>
            </a:r>
          </a:p>
        </p:txBody>
      </p:sp>
      <p:sp>
        <p:nvSpPr>
          <p:cNvPr id="17" name="円/楕円 20">
            <a:extLst>
              <a:ext uri="{FF2B5EF4-FFF2-40B4-BE49-F238E27FC236}">
                <a16:creationId xmlns:a16="http://schemas.microsoft.com/office/drawing/2014/main" id="{2AC86232-F587-4EA0-9CD0-07A86A5061A1}"/>
              </a:ext>
            </a:extLst>
          </p:cNvPr>
          <p:cNvSpPr/>
          <p:nvPr/>
        </p:nvSpPr>
        <p:spPr bwMode="auto">
          <a:xfrm>
            <a:off x="6871201" y="3212977"/>
            <a:ext cx="1089733" cy="2001863"/>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ｺﾞｼｯｸE" pitchFamily="50" charset="-128"/>
                <a:ea typeface="HGPｺﾞｼｯｸE" pitchFamily="50" charset="-128"/>
              </a:rPr>
              <a:t>店長</a:t>
            </a:r>
          </a:p>
        </p:txBody>
      </p:sp>
      <p:sp>
        <p:nvSpPr>
          <p:cNvPr id="18" name="円/楕円 20">
            <a:extLst>
              <a:ext uri="{FF2B5EF4-FFF2-40B4-BE49-F238E27FC236}">
                <a16:creationId xmlns:a16="http://schemas.microsoft.com/office/drawing/2014/main" id="{A9775EA3-E5E0-41BF-8452-D8F6D24E405E}"/>
              </a:ext>
            </a:extLst>
          </p:cNvPr>
          <p:cNvSpPr/>
          <p:nvPr/>
        </p:nvSpPr>
        <p:spPr bwMode="auto">
          <a:xfrm>
            <a:off x="6665282" y="3212976"/>
            <a:ext cx="1134352" cy="2001863"/>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ｺﾞｼｯｸE" pitchFamily="50" charset="-128"/>
                <a:ea typeface="HGPｺﾞｼｯｸE" pitchFamily="50" charset="-128"/>
              </a:rPr>
              <a:t>店長</a:t>
            </a:r>
          </a:p>
        </p:txBody>
      </p:sp>
      <p:sp>
        <p:nvSpPr>
          <p:cNvPr id="19" name="円/楕円 20">
            <a:extLst>
              <a:ext uri="{FF2B5EF4-FFF2-40B4-BE49-F238E27FC236}">
                <a16:creationId xmlns:a16="http://schemas.microsoft.com/office/drawing/2014/main" id="{02970242-5282-4E81-9B84-AB1FFA7C77CE}"/>
              </a:ext>
            </a:extLst>
          </p:cNvPr>
          <p:cNvSpPr/>
          <p:nvPr/>
        </p:nvSpPr>
        <p:spPr bwMode="auto">
          <a:xfrm>
            <a:off x="6469479" y="3212976"/>
            <a:ext cx="1224829" cy="2001863"/>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mn-ea"/>
                <a:ea typeface="+mn-ea"/>
              </a:rPr>
              <a:t>店長</a:t>
            </a:r>
          </a:p>
        </p:txBody>
      </p:sp>
      <p:cxnSp>
        <p:nvCxnSpPr>
          <p:cNvPr id="20" name="直線矢印コネクタ 19">
            <a:extLst>
              <a:ext uri="{FF2B5EF4-FFF2-40B4-BE49-F238E27FC236}">
                <a16:creationId xmlns:a16="http://schemas.microsoft.com/office/drawing/2014/main" id="{5CBF8A07-A7B5-49AB-A22E-423D854E8BA0}"/>
              </a:ext>
            </a:extLst>
          </p:cNvPr>
          <p:cNvCxnSpPr>
            <a:cxnSpLocks/>
          </p:cNvCxnSpPr>
          <p:nvPr/>
        </p:nvCxnSpPr>
        <p:spPr>
          <a:xfrm>
            <a:off x="5292080" y="4293581"/>
            <a:ext cx="1507119" cy="0"/>
          </a:xfrm>
          <a:prstGeom prst="straightConnector1">
            <a:avLst/>
          </a:prstGeom>
          <a:ln w="57150">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1C69A7F-228E-4EFF-B274-788F6D944040}"/>
              </a:ext>
            </a:extLst>
          </p:cNvPr>
          <p:cNvCxnSpPr>
            <a:cxnSpLocks/>
          </p:cNvCxnSpPr>
          <p:nvPr/>
        </p:nvCxnSpPr>
        <p:spPr>
          <a:xfrm flipH="1">
            <a:off x="5197113" y="3789040"/>
            <a:ext cx="1468169" cy="0"/>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C0836218-A1C3-41B6-AB15-56A4420725AD}"/>
              </a:ext>
            </a:extLst>
          </p:cNvPr>
          <p:cNvSpPr/>
          <p:nvPr/>
        </p:nvSpPr>
        <p:spPr bwMode="auto">
          <a:xfrm>
            <a:off x="5668098" y="3394350"/>
            <a:ext cx="628117"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店舗内映像・音声記録指示</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sp>
        <p:nvSpPr>
          <p:cNvPr id="34" name="正方形/長方形 33">
            <a:extLst>
              <a:ext uri="{FF2B5EF4-FFF2-40B4-BE49-F238E27FC236}">
                <a16:creationId xmlns:a16="http://schemas.microsoft.com/office/drawing/2014/main" id="{F161DEBC-D511-4254-AE9E-C70E87920092}"/>
              </a:ext>
            </a:extLst>
          </p:cNvPr>
          <p:cNvSpPr/>
          <p:nvPr/>
        </p:nvSpPr>
        <p:spPr bwMode="auto">
          <a:xfrm>
            <a:off x="5625321" y="3928872"/>
            <a:ext cx="602863"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店ごとクレームデータ参照</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cxnSp>
        <p:nvCxnSpPr>
          <p:cNvPr id="36" name="直線矢印コネクタ 35">
            <a:extLst>
              <a:ext uri="{FF2B5EF4-FFF2-40B4-BE49-F238E27FC236}">
                <a16:creationId xmlns:a16="http://schemas.microsoft.com/office/drawing/2014/main" id="{7C5391F5-4865-459B-A50C-E3CF8A678AF5}"/>
              </a:ext>
            </a:extLst>
          </p:cNvPr>
          <p:cNvCxnSpPr>
            <a:cxnSpLocks/>
          </p:cNvCxnSpPr>
          <p:nvPr/>
        </p:nvCxnSpPr>
        <p:spPr>
          <a:xfrm flipH="1">
            <a:off x="6692128" y="4825425"/>
            <a:ext cx="509172" cy="785324"/>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39" name="正方形/長方形 38">
            <a:extLst>
              <a:ext uri="{FF2B5EF4-FFF2-40B4-BE49-F238E27FC236}">
                <a16:creationId xmlns:a16="http://schemas.microsoft.com/office/drawing/2014/main" id="{5DC7C8D6-239F-403D-92C7-47293FCCADB3}"/>
              </a:ext>
            </a:extLst>
          </p:cNvPr>
          <p:cNvSpPr/>
          <p:nvPr/>
        </p:nvSpPr>
        <p:spPr bwMode="auto">
          <a:xfrm>
            <a:off x="6260450" y="5162756"/>
            <a:ext cx="669178" cy="136722"/>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接客指導</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sp>
        <p:nvSpPr>
          <p:cNvPr id="42" name="円/楕円 20">
            <a:extLst>
              <a:ext uri="{FF2B5EF4-FFF2-40B4-BE49-F238E27FC236}">
                <a16:creationId xmlns:a16="http://schemas.microsoft.com/office/drawing/2014/main" id="{E8ACA0C1-45B5-4BB7-B119-59334095ECC9}"/>
              </a:ext>
            </a:extLst>
          </p:cNvPr>
          <p:cNvSpPr/>
          <p:nvPr/>
        </p:nvSpPr>
        <p:spPr bwMode="auto">
          <a:xfrm>
            <a:off x="482327" y="5309983"/>
            <a:ext cx="1228022" cy="1219032"/>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mn-ea"/>
                <a:ea typeface="+mn-ea"/>
              </a:rPr>
              <a:t>来店客</a:t>
            </a:r>
          </a:p>
        </p:txBody>
      </p:sp>
      <p:cxnSp>
        <p:nvCxnSpPr>
          <p:cNvPr id="43" name="直線矢印コネクタ 42">
            <a:extLst>
              <a:ext uri="{FF2B5EF4-FFF2-40B4-BE49-F238E27FC236}">
                <a16:creationId xmlns:a16="http://schemas.microsoft.com/office/drawing/2014/main" id="{20B02267-9086-442C-9BA5-93B7E0D52DF1}"/>
              </a:ext>
            </a:extLst>
          </p:cNvPr>
          <p:cNvCxnSpPr>
            <a:cxnSpLocks/>
          </p:cNvCxnSpPr>
          <p:nvPr/>
        </p:nvCxnSpPr>
        <p:spPr>
          <a:xfrm flipH="1">
            <a:off x="1668983" y="6015966"/>
            <a:ext cx="4245144" cy="0"/>
          </a:xfrm>
          <a:prstGeom prst="straightConnector1">
            <a:avLst/>
          </a:prstGeom>
          <a:ln w="698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45" name="正方形/長方形 44">
            <a:extLst>
              <a:ext uri="{FF2B5EF4-FFF2-40B4-BE49-F238E27FC236}">
                <a16:creationId xmlns:a16="http://schemas.microsoft.com/office/drawing/2014/main" id="{E0D4356D-1FAE-4BDA-ACD9-AD7EF1FC4E20}"/>
              </a:ext>
            </a:extLst>
          </p:cNvPr>
          <p:cNvSpPr/>
          <p:nvPr/>
        </p:nvSpPr>
        <p:spPr bwMode="auto">
          <a:xfrm>
            <a:off x="3573428" y="5667963"/>
            <a:ext cx="628117" cy="317358"/>
          </a:xfrm>
          <a:prstGeom prst="rect">
            <a:avLst/>
          </a:prstGeom>
          <a:solidFill>
            <a:schemeClr val="bg1"/>
          </a:solid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ja-JP" sz="1600" dirty="0">
                <a:solidFill>
                  <a:srgbClr val="3333CC"/>
                </a:solidFill>
                <a:latin typeface="HGPｺﾞｼｯｸE" pitchFamily="50" charset="-128"/>
                <a:ea typeface="HGPｺﾞｼｯｸE" pitchFamily="50" charset="-128"/>
              </a:rPr>
              <a:t>(</a:t>
            </a:r>
            <a:r>
              <a:rPr lang="ja-JP" altLang="en-US" sz="1600" dirty="0">
                <a:solidFill>
                  <a:srgbClr val="3333CC"/>
                </a:solidFill>
                <a:latin typeface="HGPｺﾞｼｯｸE" pitchFamily="50" charset="-128"/>
                <a:ea typeface="HGPｺﾞｼｯｸE" pitchFamily="50" charset="-128"/>
              </a:rPr>
              <a:t>向上した）</a:t>
            </a:r>
            <a:r>
              <a:rPr kumimoji="1" lang="ja-JP" altLang="en-US" sz="1600" b="0" i="0" u="none" strike="noStrike" cap="none" normalizeH="0" baseline="0" dirty="0">
                <a:ln>
                  <a:noFill/>
                </a:ln>
                <a:solidFill>
                  <a:srgbClr val="3333CC"/>
                </a:solidFill>
                <a:effectLst/>
                <a:latin typeface="HGPｺﾞｼｯｸE" pitchFamily="50" charset="-128"/>
                <a:ea typeface="HGPｺﾞｼｯｸE" pitchFamily="50" charset="-128"/>
              </a:rPr>
              <a:t>サービス提供</a:t>
            </a:r>
          </a:p>
        </p:txBody>
      </p:sp>
      <p:cxnSp>
        <p:nvCxnSpPr>
          <p:cNvPr id="46" name="直線矢印コネクタ 45">
            <a:extLst>
              <a:ext uri="{FF2B5EF4-FFF2-40B4-BE49-F238E27FC236}">
                <a16:creationId xmlns:a16="http://schemas.microsoft.com/office/drawing/2014/main" id="{006DB47B-493A-42FD-9EB0-D0D187201468}"/>
              </a:ext>
            </a:extLst>
          </p:cNvPr>
          <p:cNvCxnSpPr>
            <a:cxnSpLocks/>
          </p:cNvCxnSpPr>
          <p:nvPr/>
        </p:nvCxnSpPr>
        <p:spPr>
          <a:xfrm>
            <a:off x="5275876" y="2901805"/>
            <a:ext cx="1624643" cy="0"/>
          </a:xfrm>
          <a:prstGeom prst="straightConnector1">
            <a:avLst/>
          </a:prstGeom>
          <a:ln w="57150">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F8607621-E856-4ECF-8C52-EABBFB00B48C}"/>
              </a:ext>
            </a:extLst>
          </p:cNvPr>
          <p:cNvSpPr/>
          <p:nvPr/>
        </p:nvSpPr>
        <p:spPr bwMode="auto">
          <a:xfrm>
            <a:off x="5517303" y="2585022"/>
            <a:ext cx="853516" cy="248487"/>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クレームデータ参照</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cxnSp>
        <p:nvCxnSpPr>
          <p:cNvPr id="49" name="直線矢印コネクタ 48">
            <a:extLst>
              <a:ext uri="{FF2B5EF4-FFF2-40B4-BE49-F238E27FC236}">
                <a16:creationId xmlns:a16="http://schemas.microsoft.com/office/drawing/2014/main" id="{35A645A2-E628-46CE-9F12-0EDCCB743EC9}"/>
              </a:ext>
            </a:extLst>
          </p:cNvPr>
          <p:cNvCxnSpPr>
            <a:cxnSpLocks/>
          </p:cNvCxnSpPr>
          <p:nvPr/>
        </p:nvCxnSpPr>
        <p:spPr>
          <a:xfrm>
            <a:off x="5253425" y="4941653"/>
            <a:ext cx="1507119" cy="0"/>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B867B13D-8884-44DF-812D-D9F339071F4E}"/>
              </a:ext>
            </a:extLst>
          </p:cNvPr>
          <p:cNvSpPr/>
          <p:nvPr/>
        </p:nvSpPr>
        <p:spPr bwMode="auto">
          <a:xfrm>
            <a:off x="5561412" y="4576944"/>
            <a:ext cx="628117"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店長研修データ研修</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cxnSp>
        <p:nvCxnSpPr>
          <p:cNvPr id="52" name="直線矢印コネクタ 51">
            <a:extLst>
              <a:ext uri="{FF2B5EF4-FFF2-40B4-BE49-F238E27FC236}">
                <a16:creationId xmlns:a16="http://schemas.microsoft.com/office/drawing/2014/main" id="{5597E789-49D2-4EDC-BE3F-39FAB0C2A033}"/>
              </a:ext>
            </a:extLst>
          </p:cNvPr>
          <p:cNvCxnSpPr>
            <a:cxnSpLocks/>
          </p:cNvCxnSpPr>
          <p:nvPr/>
        </p:nvCxnSpPr>
        <p:spPr>
          <a:xfrm flipH="1">
            <a:off x="5209372" y="2420888"/>
            <a:ext cx="1409832" cy="0"/>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0674DAE4-62FD-47B4-B523-3688F9A3B42B}"/>
              </a:ext>
            </a:extLst>
          </p:cNvPr>
          <p:cNvSpPr/>
          <p:nvPr/>
        </p:nvSpPr>
        <p:spPr bwMode="auto">
          <a:xfrm>
            <a:off x="5430703" y="1988485"/>
            <a:ext cx="1164336"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店長研修データ登録・指定</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cxnSp>
        <p:nvCxnSpPr>
          <p:cNvPr id="56" name="直線コネクタ 55">
            <a:extLst>
              <a:ext uri="{FF2B5EF4-FFF2-40B4-BE49-F238E27FC236}">
                <a16:creationId xmlns:a16="http://schemas.microsoft.com/office/drawing/2014/main" id="{0A141F22-D5EB-4A31-BFF1-FC31A3D543A9}"/>
              </a:ext>
            </a:extLst>
          </p:cNvPr>
          <p:cNvCxnSpPr>
            <a:cxnSpLocks/>
          </p:cNvCxnSpPr>
          <p:nvPr/>
        </p:nvCxnSpPr>
        <p:spPr>
          <a:xfrm>
            <a:off x="6760544" y="4293581"/>
            <a:ext cx="279950" cy="640782"/>
          </a:xfrm>
          <a:prstGeom prst="line">
            <a:avLst/>
          </a:prstGeom>
          <a:ln w="34925">
            <a:solidFill>
              <a:srgbClr val="0000CC"/>
            </a:solidFill>
            <a:prstDash val="dash"/>
          </a:ln>
        </p:spPr>
        <p:style>
          <a:lnRef idx="1">
            <a:schemeClr val="accent1"/>
          </a:lnRef>
          <a:fillRef idx="0">
            <a:schemeClr val="accent1"/>
          </a:fillRef>
          <a:effectRef idx="0">
            <a:schemeClr val="accent1"/>
          </a:effectRef>
          <a:fontRef idx="minor">
            <a:schemeClr val="tx1"/>
          </a:fontRef>
        </p:style>
      </p:cxnSp>
      <p:sp>
        <p:nvSpPr>
          <p:cNvPr id="57" name="正方形/長方形 56">
            <a:extLst>
              <a:ext uri="{FF2B5EF4-FFF2-40B4-BE49-F238E27FC236}">
                <a16:creationId xmlns:a16="http://schemas.microsoft.com/office/drawing/2014/main" id="{A43EA842-06BD-42E4-9EEF-0804FAE2AC77}"/>
              </a:ext>
            </a:extLst>
          </p:cNvPr>
          <p:cNvSpPr/>
          <p:nvPr/>
        </p:nvSpPr>
        <p:spPr bwMode="auto">
          <a:xfrm>
            <a:off x="2370830" y="3541657"/>
            <a:ext cx="2704617" cy="1516790"/>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sp>
        <p:nvSpPr>
          <p:cNvPr id="58" name="正方形/長方形 57">
            <a:extLst>
              <a:ext uri="{FF2B5EF4-FFF2-40B4-BE49-F238E27FC236}">
                <a16:creationId xmlns:a16="http://schemas.microsoft.com/office/drawing/2014/main" id="{69825052-C660-4044-83D8-B106446F1933}"/>
              </a:ext>
            </a:extLst>
          </p:cNvPr>
          <p:cNvSpPr/>
          <p:nvPr/>
        </p:nvSpPr>
        <p:spPr bwMode="auto">
          <a:xfrm>
            <a:off x="2389571" y="2001264"/>
            <a:ext cx="2704617" cy="1427729"/>
          </a:xfrm>
          <a:prstGeom prst="rect">
            <a:avLst/>
          </a:prstGeom>
          <a:solidFill>
            <a:srgbClr val="FFFF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HGPｺﾞｼｯｸE" pitchFamily="50" charset="-128"/>
              <a:ea typeface="HGPｺﾞｼｯｸE" pitchFamily="50" charset="-128"/>
            </a:endParaRPr>
          </a:p>
        </p:txBody>
      </p:sp>
      <p:cxnSp>
        <p:nvCxnSpPr>
          <p:cNvPr id="60" name="直線コネクタ 59">
            <a:extLst>
              <a:ext uri="{FF2B5EF4-FFF2-40B4-BE49-F238E27FC236}">
                <a16:creationId xmlns:a16="http://schemas.microsoft.com/office/drawing/2014/main" id="{84B72DCC-4C71-4B99-8D84-6C6B58625C92}"/>
              </a:ext>
            </a:extLst>
          </p:cNvPr>
          <p:cNvCxnSpPr/>
          <p:nvPr/>
        </p:nvCxnSpPr>
        <p:spPr>
          <a:xfrm flipH="1">
            <a:off x="3573428" y="3787332"/>
            <a:ext cx="1587074" cy="0"/>
          </a:xfrm>
          <a:prstGeom prst="line">
            <a:avLst/>
          </a:prstGeom>
          <a:ln w="38100">
            <a:solidFill>
              <a:srgbClr val="0000CC"/>
            </a:solidFill>
            <a:prstDash val="dash"/>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F091DEBD-F16E-48FD-BCD9-D87BF80DAC46}"/>
              </a:ext>
            </a:extLst>
          </p:cNvPr>
          <p:cNvCxnSpPr>
            <a:cxnSpLocks/>
          </p:cNvCxnSpPr>
          <p:nvPr/>
        </p:nvCxnSpPr>
        <p:spPr>
          <a:xfrm>
            <a:off x="3573428" y="2933279"/>
            <a:ext cx="0" cy="854053"/>
          </a:xfrm>
          <a:prstGeom prst="line">
            <a:avLst/>
          </a:prstGeom>
          <a:ln w="38100">
            <a:solidFill>
              <a:srgbClr val="0000CC"/>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65" name="テキスト ボックス 64">
            <a:extLst>
              <a:ext uri="{FF2B5EF4-FFF2-40B4-BE49-F238E27FC236}">
                <a16:creationId xmlns:a16="http://schemas.microsoft.com/office/drawing/2014/main" id="{3C172246-91CB-40B9-853E-7B7ADF03E973}"/>
              </a:ext>
            </a:extLst>
          </p:cNvPr>
          <p:cNvSpPr txBox="1"/>
          <p:nvPr/>
        </p:nvSpPr>
        <p:spPr>
          <a:xfrm>
            <a:off x="2754687" y="3517490"/>
            <a:ext cx="860912" cy="276999"/>
          </a:xfrm>
          <a:prstGeom prst="rect">
            <a:avLst/>
          </a:prstGeom>
          <a:noFill/>
        </p:spPr>
        <p:txBody>
          <a:bodyPr wrap="square" rtlCol="0">
            <a:spAutoFit/>
          </a:bodyPr>
          <a:lstStyle/>
          <a:p>
            <a:r>
              <a:rPr kumimoji="1" lang="ja-JP" altLang="en-US" sz="1200" b="1" dirty="0">
                <a:solidFill>
                  <a:srgbClr val="3333CC"/>
                </a:solidFill>
              </a:rPr>
              <a:t>自動送信</a:t>
            </a:r>
          </a:p>
        </p:txBody>
      </p:sp>
      <p:cxnSp>
        <p:nvCxnSpPr>
          <p:cNvPr id="66" name="直線コネクタ 65">
            <a:extLst>
              <a:ext uri="{FF2B5EF4-FFF2-40B4-BE49-F238E27FC236}">
                <a16:creationId xmlns:a16="http://schemas.microsoft.com/office/drawing/2014/main" id="{F10D3506-FBBE-4350-BCC4-59460206ACBB}"/>
              </a:ext>
            </a:extLst>
          </p:cNvPr>
          <p:cNvCxnSpPr>
            <a:cxnSpLocks/>
          </p:cNvCxnSpPr>
          <p:nvPr/>
        </p:nvCxnSpPr>
        <p:spPr>
          <a:xfrm>
            <a:off x="3554614" y="3850821"/>
            <a:ext cx="0" cy="363086"/>
          </a:xfrm>
          <a:prstGeom prst="line">
            <a:avLst/>
          </a:prstGeom>
          <a:ln w="38100">
            <a:solidFill>
              <a:srgbClr val="0000CC"/>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7B3253D2-DD12-46F5-B629-47F808A59F44}"/>
              </a:ext>
            </a:extLst>
          </p:cNvPr>
          <p:cNvSpPr txBox="1"/>
          <p:nvPr/>
        </p:nvSpPr>
        <p:spPr>
          <a:xfrm>
            <a:off x="2891747" y="3948096"/>
            <a:ext cx="804947" cy="276999"/>
          </a:xfrm>
          <a:prstGeom prst="rect">
            <a:avLst/>
          </a:prstGeom>
          <a:noFill/>
        </p:spPr>
        <p:txBody>
          <a:bodyPr wrap="square" rtlCol="0">
            <a:spAutoFit/>
          </a:bodyPr>
          <a:lstStyle/>
          <a:p>
            <a:r>
              <a:rPr kumimoji="1" lang="ja-JP" altLang="en-US" sz="1200" b="1" dirty="0">
                <a:solidFill>
                  <a:srgbClr val="3333CC"/>
                </a:solidFill>
              </a:rPr>
              <a:t>保管</a:t>
            </a:r>
            <a:r>
              <a:rPr kumimoji="1" lang="ja-JP" altLang="en-US" sz="1200" b="1" dirty="0">
                <a:solidFill>
                  <a:srgbClr val="FF0000"/>
                </a:solidFill>
              </a:rPr>
              <a:t>*</a:t>
            </a:r>
          </a:p>
        </p:txBody>
      </p:sp>
      <p:cxnSp>
        <p:nvCxnSpPr>
          <p:cNvPr id="74" name="直線コネクタ 73">
            <a:extLst>
              <a:ext uri="{FF2B5EF4-FFF2-40B4-BE49-F238E27FC236}">
                <a16:creationId xmlns:a16="http://schemas.microsoft.com/office/drawing/2014/main" id="{00292390-2708-4496-BAFC-7D2D1E93C611}"/>
              </a:ext>
            </a:extLst>
          </p:cNvPr>
          <p:cNvCxnSpPr/>
          <p:nvPr/>
        </p:nvCxnSpPr>
        <p:spPr>
          <a:xfrm flipH="1">
            <a:off x="3688802" y="4300052"/>
            <a:ext cx="1587074" cy="0"/>
          </a:xfrm>
          <a:prstGeom prst="line">
            <a:avLst/>
          </a:prstGeom>
          <a:ln w="38100">
            <a:solidFill>
              <a:srgbClr val="0000CC"/>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7" name="直線コネクタ 76">
            <a:extLst>
              <a:ext uri="{FF2B5EF4-FFF2-40B4-BE49-F238E27FC236}">
                <a16:creationId xmlns:a16="http://schemas.microsoft.com/office/drawing/2014/main" id="{B9589F5E-B9B6-43CB-B644-619577B01363}"/>
              </a:ext>
            </a:extLst>
          </p:cNvPr>
          <p:cNvCxnSpPr/>
          <p:nvPr/>
        </p:nvCxnSpPr>
        <p:spPr>
          <a:xfrm flipH="1">
            <a:off x="3646425" y="2859009"/>
            <a:ext cx="1587074" cy="0"/>
          </a:xfrm>
          <a:prstGeom prst="line">
            <a:avLst/>
          </a:prstGeom>
          <a:ln w="38100">
            <a:solidFill>
              <a:srgbClr val="0000CC"/>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78" name="フローチャート: 複数書類 77">
            <a:extLst>
              <a:ext uri="{FF2B5EF4-FFF2-40B4-BE49-F238E27FC236}">
                <a16:creationId xmlns:a16="http://schemas.microsoft.com/office/drawing/2014/main" id="{416818FA-B95E-45F2-B51F-228D21DE1771}"/>
              </a:ext>
            </a:extLst>
          </p:cNvPr>
          <p:cNvSpPr/>
          <p:nvPr/>
        </p:nvSpPr>
        <p:spPr>
          <a:xfrm>
            <a:off x="3155958" y="4265586"/>
            <a:ext cx="496843" cy="321321"/>
          </a:xfrm>
          <a:prstGeom prst="flowChartMulti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ローチャート: 複数書類 78">
            <a:extLst>
              <a:ext uri="{FF2B5EF4-FFF2-40B4-BE49-F238E27FC236}">
                <a16:creationId xmlns:a16="http://schemas.microsoft.com/office/drawing/2014/main" id="{854C5D72-1D0E-4D66-9378-DE6E18E7489C}"/>
              </a:ext>
            </a:extLst>
          </p:cNvPr>
          <p:cNvSpPr/>
          <p:nvPr/>
        </p:nvSpPr>
        <p:spPr>
          <a:xfrm>
            <a:off x="3071243" y="2561465"/>
            <a:ext cx="517927" cy="395746"/>
          </a:xfrm>
          <a:prstGeom prst="flowChartMulti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0" name="直線コネクタ 79">
            <a:extLst>
              <a:ext uri="{FF2B5EF4-FFF2-40B4-BE49-F238E27FC236}">
                <a16:creationId xmlns:a16="http://schemas.microsoft.com/office/drawing/2014/main" id="{2AF7A9B3-73D6-46A2-A8B1-4C5DEE4DEA85}"/>
              </a:ext>
            </a:extLst>
          </p:cNvPr>
          <p:cNvCxnSpPr>
            <a:cxnSpLocks/>
          </p:cNvCxnSpPr>
          <p:nvPr/>
        </p:nvCxnSpPr>
        <p:spPr>
          <a:xfrm flipH="1">
            <a:off x="3071243" y="2366672"/>
            <a:ext cx="1923839" cy="0"/>
          </a:xfrm>
          <a:prstGeom prst="line">
            <a:avLst/>
          </a:prstGeom>
          <a:ln w="38100">
            <a:solidFill>
              <a:srgbClr val="0000CC"/>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71E64E36-3D6B-4349-AB83-F41AFD13EE9B}"/>
              </a:ext>
            </a:extLst>
          </p:cNvPr>
          <p:cNvCxnSpPr>
            <a:cxnSpLocks/>
          </p:cNvCxnSpPr>
          <p:nvPr/>
        </p:nvCxnSpPr>
        <p:spPr>
          <a:xfrm>
            <a:off x="2572678" y="2594125"/>
            <a:ext cx="0" cy="2300177"/>
          </a:xfrm>
          <a:prstGeom prst="line">
            <a:avLst/>
          </a:prstGeom>
          <a:ln w="38100">
            <a:solidFill>
              <a:srgbClr val="0000CC"/>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B10C0C7B-6163-4556-9B95-5660D559F72C}"/>
              </a:ext>
            </a:extLst>
          </p:cNvPr>
          <p:cNvCxnSpPr>
            <a:cxnSpLocks/>
          </p:cNvCxnSpPr>
          <p:nvPr/>
        </p:nvCxnSpPr>
        <p:spPr>
          <a:xfrm>
            <a:off x="2704416" y="4894302"/>
            <a:ext cx="2371031" cy="0"/>
          </a:xfrm>
          <a:prstGeom prst="line">
            <a:avLst/>
          </a:prstGeom>
          <a:ln w="38100">
            <a:solidFill>
              <a:srgbClr val="0000CC"/>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88" name="テキスト ボックス 87">
            <a:extLst>
              <a:ext uri="{FF2B5EF4-FFF2-40B4-BE49-F238E27FC236}">
                <a16:creationId xmlns:a16="http://schemas.microsoft.com/office/drawing/2014/main" id="{216FA08A-8E79-4C5B-AB7B-F5827E6AC1B8}"/>
              </a:ext>
            </a:extLst>
          </p:cNvPr>
          <p:cNvSpPr txBox="1"/>
          <p:nvPr/>
        </p:nvSpPr>
        <p:spPr>
          <a:xfrm>
            <a:off x="2555776" y="2553842"/>
            <a:ext cx="619614" cy="276999"/>
          </a:xfrm>
          <a:prstGeom prst="rect">
            <a:avLst/>
          </a:prstGeom>
          <a:noFill/>
        </p:spPr>
        <p:txBody>
          <a:bodyPr wrap="square" rtlCol="0">
            <a:spAutoFit/>
          </a:bodyPr>
          <a:lstStyle/>
          <a:p>
            <a:r>
              <a:rPr kumimoji="1" lang="ja-JP" altLang="en-US" sz="1200" b="1" dirty="0">
                <a:solidFill>
                  <a:srgbClr val="3333CC"/>
                </a:solidFill>
              </a:rPr>
              <a:t>配信</a:t>
            </a:r>
          </a:p>
        </p:txBody>
      </p:sp>
      <p:cxnSp>
        <p:nvCxnSpPr>
          <p:cNvPr id="92" name="直線コネクタ 91">
            <a:extLst>
              <a:ext uri="{FF2B5EF4-FFF2-40B4-BE49-F238E27FC236}">
                <a16:creationId xmlns:a16="http://schemas.microsoft.com/office/drawing/2014/main" id="{D7A49220-CFBD-4391-A43A-3D66A6A87BD8}"/>
              </a:ext>
            </a:extLst>
          </p:cNvPr>
          <p:cNvCxnSpPr>
            <a:cxnSpLocks/>
          </p:cNvCxnSpPr>
          <p:nvPr/>
        </p:nvCxnSpPr>
        <p:spPr>
          <a:xfrm flipH="1">
            <a:off x="6719488" y="4669490"/>
            <a:ext cx="236858" cy="289259"/>
          </a:xfrm>
          <a:prstGeom prst="line">
            <a:avLst/>
          </a:prstGeom>
          <a:ln w="34925">
            <a:solidFill>
              <a:srgbClr val="0000CC"/>
            </a:solidFill>
            <a:prstDash val="dash"/>
          </a:ln>
        </p:spPr>
        <p:style>
          <a:lnRef idx="1">
            <a:schemeClr val="accent1"/>
          </a:lnRef>
          <a:fillRef idx="0">
            <a:schemeClr val="accent1"/>
          </a:fillRef>
          <a:effectRef idx="0">
            <a:schemeClr val="accent1"/>
          </a:effectRef>
          <a:fontRef idx="minor">
            <a:schemeClr val="tx1"/>
          </a:fontRef>
        </p:style>
      </p:cxnSp>
      <p:sp>
        <p:nvSpPr>
          <p:cNvPr id="97" name="テキスト ボックス 96">
            <a:extLst>
              <a:ext uri="{FF2B5EF4-FFF2-40B4-BE49-F238E27FC236}">
                <a16:creationId xmlns:a16="http://schemas.microsoft.com/office/drawing/2014/main" id="{68306FE8-7203-40FE-BEDE-0A59F9510FF5}"/>
              </a:ext>
            </a:extLst>
          </p:cNvPr>
          <p:cNvSpPr txBox="1"/>
          <p:nvPr/>
        </p:nvSpPr>
        <p:spPr>
          <a:xfrm>
            <a:off x="3646426" y="1780095"/>
            <a:ext cx="1397120" cy="1846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noAutofit/>
          </a:bodyPr>
          <a:lstStyle/>
          <a:p>
            <a:pPr algn="ctr"/>
            <a:r>
              <a:rPr kumimoji="1" lang="ja-JP" altLang="en-US" sz="1000" b="1" dirty="0"/>
              <a:t>データ　　クラウド側ﾞ</a:t>
            </a:r>
          </a:p>
        </p:txBody>
      </p:sp>
      <p:sp>
        <p:nvSpPr>
          <p:cNvPr id="98" name="テキスト ボックス 97">
            <a:extLst>
              <a:ext uri="{FF2B5EF4-FFF2-40B4-BE49-F238E27FC236}">
                <a16:creationId xmlns:a16="http://schemas.microsoft.com/office/drawing/2014/main" id="{A56F0407-5863-4921-BEE8-C07658F47C4B}"/>
              </a:ext>
            </a:extLst>
          </p:cNvPr>
          <p:cNvSpPr txBox="1"/>
          <p:nvPr/>
        </p:nvSpPr>
        <p:spPr>
          <a:xfrm>
            <a:off x="3960664" y="5029803"/>
            <a:ext cx="1047609" cy="20763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noAutofit/>
          </a:bodyPr>
          <a:lstStyle/>
          <a:p>
            <a:pPr algn="ctr"/>
            <a:r>
              <a:rPr kumimoji="1" lang="ja-JP" altLang="en-US" sz="1000" b="1" dirty="0"/>
              <a:t>データ　店側</a:t>
            </a:r>
          </a:p>
        </p:txBody>
      </p:sp>
      <p:sp>
        <p:nvSpPr>
          <p:cNvPr id="99" name="テキスト ボックス 98">
            <a:extLst>
              <a:ext uri="{FF2B5EF4-FFF2-40B4-BE49-F238E27FC236}">
                <a16:creationId xmlns:a16="http://schemas.microsoft.com/office/drawing/2014/main" id="{06F6D08F-1D38-48ED-8A19-1EBE07F0CA77}"/>
              </a:ext>
            </a:extLst>
          </p:cNvPr>
          <p:cNvSpPr txBox="1"/>
          <p:nvPr/>
        </p:nvSpPr>
        <p:spPr>
          <a:xfrm>
            <a:off x="6956346" y="2406293"/>
            <a:ext cx="898800" cy="276999"/>
          </a:xfrm>
          <a:prstGeom prst="rect">
            <a:avLst/>
          </a:prstGeom>
          <a:noFill/>
        </p:spPr>
        <p:txBody>
          <a:bodyPr wrap="square" rtlCol="0">
            <a:spAutoFit/>
          </a:bodyPr>
          <a:lstStyle/>
          <a:p>
            <a:r>
              <a:rPr kumimoji="1" lang="ja-JP" altLang="en-US" sz="1200" b="1" dirty="0">
                <a:solidFill>
                  <a:srgbClr val="3333CC"/>
                </a:solidFill>
              </a:rPr>
              <a:t>分析・立案</a:t>
            </a:r>
          </a:p>
        </p:txBody>
      </p:sp>
      <p:cxnSp>
        <p:nvCxnSpPr>
          <p:cNvPr id="100" name="直線コネクタ 99">
            <a:extLst>
              <a:ext uri="{FF2B5EF4-FFF2-40B4-BE49-F238E27FC236}">
                <a16:creationId xmlns:a16="http://schemas.microsoft.com/office/drawing/2014/main" id="{626740C0-891B-43FE-89C6-B9B036E6B15D}"/>
              </a:ext>
            </a:extLst>
          </p:cNvPr>
          <p:cNvCxnSpPr>
            <a:cxnSpLocks/>
          </p:cNvCxnSpPr>
          <p:nvPr/>
        </p:nvCxnSpPr>
        <p:spPr>
          <a:xfrm>
            <a:off x="6683970" y="2388027"/>
            <a:ext cx="268628" cy="518556"/>
          </a:xfrm>
          <a:prstGeom prst="line">
            <a:avLst/>
          </a:prstGeom>
          <a:ln w="34925">
            <a:solidFill>
              <a:srgbClr val="0000CC"/>
            </a:solidFill>
            <a:prstDash val="dash"/>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3526DAA3-F1A1-457A-AF9D-68FF11562BA0}"/>
              </a:ext>
            </a:extLst>
          </p:cNvPr>
          <p:cNvCxnSpPr>
            <a:cxnSpLocks/>
          </p:cNvCxnSpPr>
          <p:nvPr/>
        </p:nvCxnSpPr>
        <p:spPr>
          <a:xfrm>
            <a:off x="7301349" y="2779008"/>
            <a:ext cx="18039" cy="1296047"/>
          </a:xfrm>
          <a:prstGeom prst="line">
            <a:avLst/>
          </a:prstGeom>
          <a:ln w="34925">
            <a:solidFill>
              <a:srgbClr val="0000CC"/>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7" name="正方形/長方形 106">
            <a:extLst>
              <a:ext uri="{FF2B5EF4-FFF2-40B4-BE49-F238E27FC236}">
                <a16:creationId xmlns:a16="http://schemas.microsoft.com/office/drawing/2014/main" id="{E6F327F1-D372-4EC5-A5FF-779CC0481CEA}"/>
              </a:ext>
            </a:extLst>
          </p:cNvPr>
          <p:cNvSpPr/>
          <p:nvPr/>
        </p:nvSpPr>
        <p:spPr bwMode="auto">
          <a:xfrm>
            <a:off x="7375963" y="2874901"/>
            <a:ext cx="628117"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接客指導</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cxnSp>
        <p:nvCxnSpPr>
          <p:cNvPr id="108" name="直線コネクタ 107">
            <a:extLst>
              <a:ext uri="{FF2B5EF4-FFF2-40B4-BE49-F238E27FC236}">
                <a16:creationId xmlns:a16="http://schemas.microsoft.com/office/drawing/2014/main" id="{9E6EBC12-92DD-4562-923C-B4BD552524BA}"/>
              </a:ext>
            </a:extLst>
          </p:cNvPr>
          <p:cNvCxnSpPr>
            <a:cxnSpLocks/>
          </p:cNvCxnSpPr>
          <p:nvPr/>
        </p:nvCxnSpPr>
        <p:spPr>
          <a:xfrm flipH="1">
            <a:off x="7347528" y="4331256"/>
            <a:ext cx="22831" cy="260886"/>
          </a:xfrm>
          <a:prstGeom prst="line">
            <a:avLst/>
          </a:prstGeom>
          <a:ln w="34925">
            <a:solidFill>
              <a:srgbClr val="0000CC"/>
            </a:solidFill>
            <a:prstDash val="dash"/>
          </a:ln>
        </p:spPr>
        <p:style>
          <a:lnRef idx="1">
            <a:schemeClr val="accent1"/>
          </a:lnRef>
          <a:fillRef idx="0">
            <a:schemeClr val="accent1"/>
          </a:fillRef>
          <a:effectRef idx="0">
            <a:schemeClr val="accent1"/>
          </a:effectRef>
          <a:fontRef idx="minor">
            <a:schemeClr val="tx1"/>
          </a:fontRef>
        </p:style>
      </p:cxnSp>
      <p:sp>
        <p:nvSpPr>
          <p:cNvPr id="111" name="テキスト ボックス 110">
            <a:extLst>
              <a:ext uri="{FF2B5EF4-FFF2-40B4-BE49-F238E27FC236}">
                <a16:creationId xmlns:a16="http://schemas.microsoft.com/office/drawing/2014/main" id="{4A6DDC0E-4137-43E8-B82A-01A9C37F5471}"/>
              </a:ext>
            </a:extLst>
          </p:cNvPr>
          <p:cNvSpPr txBox="1"/>
          <p:nvPr/>
        </p:nvSpPr>
        <p:spPr>
          <a:xfrm>
            <a:off x="3002827" y="3015791"/>
            <a:ext cx="804947" cy="276999"/>
          </a:xfrm>
          <a:prstGeom prst="rect">
            <a:avLst/>
          </a:prstGeom>
          <a:noFill/>
        </p:spPr>
        <p:txBody>
          <a:bodyPr wrap="square" rtlCol="0">
            <a:spAutoFit/>
          </a:bodyPr>
          <a:lstStyle/>
          <a:p>
            <a:r>
              <a:rPr kumimoji="1" lang="ja-JP" altLang="en-US" sz="1200" b="1" dirty="0">
                <a:solidFill>
                  <a:srgbClr val="3333CC"/>
                </a:solidFill>
              </a:rPr>
              <a:t>保管</a:t>
            </a:r>
            <a:r>
              <a:rPr kumimoji="1" lang="ja-JP" altLang="en-US" sz="1200" b="1" dirty="0">
                <a:solidFill>
                  <a:srgbClr val="FF0000"/>
                </a:solidFill>
              </a:rPr>
              <a:t>*</a:t>
            </a:r>
          </a:p>
        </p:txBody>
      </p:sp>
      <p:pic>
        <p:nvPicPr>
          <p:cNvPr id="113" name="図 112">
            <a:extLst>
              <a:ext uri="{FF2B5EF4-FFF2-40B4-BE49-F238E27FC236}">
                <a16:creationId xmlns:a16="http://schemas.microsoft.com/office/drawing/2014/main" id="{4DC3BC00-1021-4FDC-AC7D-DDF0CAD586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14364" y="3475271"/>
            <a:ext cx="416491" cy="442275"/>
          </a:xfrm>
          <a:prstGeom prst="rect">
            <a:avLst/>
          </a:prstGeom>
        </p:spPr>
      </p:pic>
      <p:sp>
        <p:nvSpPr>
          <p:cNvPr id="115" name="テキスト ボックス 114">
            <a:extLst>
              <a:ext uri="{FF2B5EF4-FFF2-40B4-BE49-F238E27FC236}">
                <a16:creationId xmlns:a16="http://schemas.microsoft.com/office/drawing/2014/main" id="{6DD7700B-009C-478E-B325-EBA9ACD8B9D0}"/>
              </a:ext>
            </a:extLst>
          </p:cNvPr>
          <p:cNvSpPr txBox="1"/>
          <p:nvPr/>
        </p:nvSpPr>
        <p:spPr>
          <a:xfrm>
            <a:off x="1773641" y="4177941"/>
            <a:ext cx="647323" cy="230832"/>
          </a:xfrm>
          <a:prstGeom prst="rect">
            <a:avLst/>
          </a:prstGeom>
          <a:noFill/>
        </p:spPr>
        <p:txBody>
          <a:bodyPr wrap="square" rtlCol="0">
            <a:spAutoFit/>
          </a:bodyPr>
          <a:lstStyle/>
          <a:p>
            <a:r>
              <a:rPr kumimoji="1" lang="ja-JP" altLang="en-US" sz="900" b="1" dirty="0">
                <a:solidFill>
                  <a:srgbClr val="3333CC"/>
                </a:solidFill>
              </a:rPr>
              <a:t>録音機</a:t>
            </a:r>
          </a:p>
        </p:txBody>
      </p:sp>
      <p:sp>
        <p:nvSpPr>
          <p:cNvPr id="116" name="テキスト ボックス 115">
            <a:extLst>
              <a:ext uri="{FF2B5EF4-FFF2-40B4-BE49-F238E27FC236}">
                <a16:creationId xmlns:a16="http://schemas.microsoft.com/office/drawing/2014/main" id="{9C96ACD1-FD8C-4A41-B7C9-99C753DB73D0}"/>
              </a:ext>
            </a:extLst>
          </p:cNvPr>
          <p:cNvSpPr txBox="1"/>
          <p:nvPr/>
        </p:nvSpPr>
        <p:spPr>
          <a:xfrm>
            <a:off x="1840544" y="3910205"/>
            <a:ext cx="553060" cy="230832"/>
          </a:xfrm>
          <a:prstGeom prst="rect">
            <a:avLst/>
          </a:prstGeom>
          <a:noFill/>
        </p:spPr>
        <p:txBody>
          <a:bodyPr wrap="square" rtlCol="0">
            <a:spAutoFit/>
          </a:bodyPr>
          <a:lstStyle/>
          <a:p>
            <a:r>
              <a:rPr kumimoji="1" lang="ja-JP" altLang="en-US" sz="900" dirty="0">
                <a:solidFill>
                  <a:srgbClr val="3333CC"/>
                </a:solidFill>
              </a:rPr>
              <a:t>カメラ</a:t>
            </a:r>
          </a:p>
        </p:txBody>
      </p:sp>
      <p:cxnSp>
        <p:nvCxnSpPr>
          <p:cNvPr id="64" name="直線矢印コネクタ 63">
            <a:extLst>
              <a:ext uri="{FF2B5EF4-FFF2-40B4-BE49-F238E27FC236}">
                <a16:creationId xmlns:a16="http://schemas.microsoft.com/office/drawing/2014/main" id="{531E3FBF-54DD-4A85-ACFA-52515A43FF85}"/>
              </a:ext>
            </a:extLst>
          </p:cNvPr>
          <p:cNvCxnSpPr>
            <a:cxnSpLocks/>
          </p:cNvCxnSpPr>
          <p:nvPr/>
        </p:nvCxnSpPr>
        <p:spPr>
          <a:xfrm flipH="1">
            <a:off x="7023557" y="4913420"/>
            <a:ext cx="346802" cy="884558"/>
          </a:xfrm>
          <a:prstGeom prst="straightConnector1">
            <a:avLst/>
          </a:prstGeom>
          <a:ln w="57150">
            <a:solidFill>
              <a:srgbClr val="3333CC"/>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3AD5DDA1-F2B7-4259-86B7-D16CBFFFC73A}"/>
              </a:ext>
            </a:extLst>
          </p:cNvPr>
          <p:cNvCxnSpPr>
            <a:cxnSpLocks/>
          </p:cNvCxnSpPr>
          <p:nvPr/>
        </p:nvCxnSpPr>
        <p:spPr>
          <a:xfrm flipH="1">
            <a:off x="1067437" y="3948096"/>
            <a:ext cx="716532" cy="1361887"/>
          </a:xfrm>
          <a:prstGeom prst="straightConnector1">
            <a:avLst/>
          </a:prstGeom>
          <a:ln w="412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E5C8F3BD-8710-4471-9440-2890AF206B1C}"/>
              </a:ext>
            </a:extLst>
          </p:cNvPr>
          <p:cNvCxnSpPr>
            <a:cxnSpLocks/>
          </p:cNvCxnSpPr>
          <p:nvPr/>
        </p:nvCxnSpPr>
        <p:spPr>
          <a:xfrm>
            <a:off x="2225265" y="4032364"/>
            <a:ext cx="3964264" cy="1423879"/>
          </a:xfrm>
          <a:prstGeom prst="straightConnector1">
            <a:avLst/>
          </a:prstGeom>
          <a:ln w="41275">
            <a:prstDash val="dash"/>
            <a:tailEnd type="triangle"/>
          </a:ln>
        </p:spPr>
        <p:style>
          <a:lnRef idx="1">
            <a:schemeClr val="accent1"/>
          </a:lnRef>
          <a:fillRef idx="0">
            <a:schemeClr val="accent1"/>
          </a:fillRef>
          <a:effectRef idx="0">
            <a:schemeClr val="accent1"/>
          </a:effectRef>
          <a:fontRef idx="minor">
            <a:schemeClr val="tx1"/>
          </a:fontRef>
        </p:style>
      </p:cxnSp>
      <p:sp>
        <p:nvSpPr>
          <p:cNvPr id="81" name="テキスト ボックス 80">
            <a:extLst>
              <a:ext uri="{FF2B5EF4-FFF2-40B4-BE49-F238E27FC236}">
                <a16:creationId xmlns:a16="http://schemas.microsoft.com/office/drawing/2014/main" id="{BCA67DA1-674D-40C1-B0A1-C77BDA2AB3E2}"/>
              </a:ext>
            </a:extLst>
          </p:cNvPr>
          <p:cNvSpPr txBox="1"/>
          <p:nvPr/>
        </p:nvSpPr>
        <p:spPr>
          <a:xfrm>
            <a:off x="622576" y="4356075"/>
            <a:ext cx="777569" cy="507831"/>
          </a:xfrm>
          <a:prstGeom prst="rect">
            <a:avLst/>
          </a:prstGeom>
          <a:noFill/>
        </p:spPr>
        <p:txBody>
          <a:bodyPr wrap="square" rtlCol="0">
            <a:spAutoFit/>
          </a:bodyPr>
          <a:lstStyle/>
          <a:p>
            <a:r>
              <a:rPr kumimoji="1" lang="ja-JP" altLang="en-US" sz="900" dirty="0">
                <a:solidFill>
                  <a:srgbClr val="3333CC"/>
                </a:solidFill>
              </a:rPr>
              <a:t>映像、音声を記録している</a:t>
            </a:r>
          </a:p>
        </p:txBody>
      </p:sp>
      <p:sp>
        <p:nvSpPr>
          <p:cNvPr id="84" name="テキスト ボックス 83">
            <a:extLst>
              <a:ext uri="{FF2B5EF4-FFF2-40B4-BE49-F238E27FC236}">
                <a16:creationId xmlns:a16="http://schemas.microsoft.com/office/drawing/2014/main" id="{8D855D07-8357-4BDE-8613-6BEC4F3FAFEF}"/>
              </a:ext>
            </a:extLst>
          </p:cNvPr>
          <p:cNvSpPr txBox="1"/>
          <p:nvPr/>
        </p:nvSpPr>
        <p:spPr>
          <a:xfrm>
            <a:off x="5494014" y="5320299"/>
            <a:ext cx="628117" cy="369332"/>
          </a:xfrm>
          <a:prstGeom prst="rect">
            <a:avLst/>
          </a:prstGeom>
          <a:noFill/>
        </p:spPr>
        <p:txBody>
          <a:bodyPr wrap="square" rtlCol="0">
            <a:spAutoFit/>
          </a:bodyPr>
          <a:lstStyle/>
          <a:p>
            <a:r>
              <a:rPr kumimoji="1" lang="ja-JP" altLang="en-US" sz="900" dirty="0">
                <a:solidFill>
                  <a:srgbClr val="3333CC"/>
                </a:solidFill>
              </a:rPr>
              <a:t>記録している</a:t>
            </a:r>
          </a:p>
        </p:txBody>
      </p:sp>
      <p:sp>
        <p:nvSpPr>
          <p:cNvPr id="68" name="フローチャート: 書類 67">
            <a:extLst>
              <a:ext uri="{FF2B5EF4-FFF2-40B4-BE49-F238E27FC236}">
                <a16:creationId xmlns:a16="http://schemas.microsoft.com/office/drawing/2014/main" id="{CB7F2E1D-9697-46F7-AC15-4D2FC56ACF22}"/>
              </a:ext>
            </a:extLst>
          </p:cNvPr>
          <p:cNvSpPr/>
          <p:nvPr/>
        </p:nvSpPr>
        <p:spPr>
          <a:xfrm>
            <a:off x="2544801" y="2184422"/>
            <a:ext cx="458026" cy="308739"/>
          </a:xfrm>
          <a:prstGeom prst="flowChart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a:extLst>
              <a:ext uri="{FF2B5EF4-FFF2-40B4-BE49-F238E27FC236}">
                <a16:creationId xmlns:a16="http://schemas.microsoft.com/office/drawing/2014/main" id="{76CAB565-6A4C-457A-9DB4-7A3ED980E3FB}"/>
              </a:ext>
            </a:extLst>
          </p:cNvPr>
          <p:cNvSpPr/>
          <p:nvPr/>
        </p:nvSpPr>
        <p:spPr>
          <a:xfrm>
            <a:off x="5914126" y="836712"/>
            <a:ext cx="260122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シート</a:t>
            </a:r>
            <a:r>
              <a:rPr lang="en-US" altLang="ja-JP" dirty="0">
                <a:solidFill>
                  <a:schemeClr val="tx1"/>
                </a:solidFill>
              </a:rPr>
              <a:t>B</a:t>
            </a:r>
            <a:r>
              <a:rPr lang="ja-JP" altLang="en-US" dirty="0">
                <a:solidFill>
                  <a:schemeClr val="tx1"/>
                </a:solidFill>
              </a:rPr>
              <a:t>　コンテキスト図</a:t>
            </a:r>
            <a:endParaRPr kumimoji="1" lang="ja-JP" altLang="en-US" dirty="0">
              <a:solidFill>
                <a:schemeClr val="tx1"/>
              </a:solidFill>
            </a:endParaRPr>
          </a:p>
        </p:txBody>
      </p:sp>
      <p:cxnSp>
        <p:nvCxnSpPr>
          <p:cNvPr id="69" name="直線矢印コネクタ 68">
            <a:extLst>
              <a:ext uri="{FF2B5EF4-FFF2-40B4-BE49-F238E27FC236}">
                <a16:creationId xmlns:a16="http://schemas.microsoft.com/office/drawing/2014/main" id="{F45E726F-4413-465E-B14E-B6E6FAA9055E}"/>
              </a:ext>
            </a:extLst>
          </p:cNvPr>
          <p:cNvCxnSpPr>
            <a:cxnSpLocks/>
          </p:cNvCxnSpPr>
          <p:nvPr/>
        </p:nvCxnSpPr>
        <p:spPr>
          <a:xfrm>
            <a:off x="1882695" y="6200620"/>
            <a:ext cx="4031431" cy="0"/>
          </a:xfrm>
          <a:prstGeom prst="straightConnector1">
            <a:avLst/>
          </a:prstGeom>
          <a:ln w="41275">
            <a:prstDash val="dash"/>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a:extLst>
              <a:ext uri="{FF2B5EF4-FFF2-40B4-BE49-F238E27FC236}">
                <a16:creationId xmlns:a16="http://schemas.microsoft.com/office/drawing/2014/main" id="{77099FE1-852E-42A0-87FB-774D9C549BEF}"/>
              </a:ext>
            </a:extLst>
          </p:cNvPr>
          <p:cNvSpPr txBox="1"/>
          <p:nvPr/>
        </p:nvSpPr>
        <p:spPr>
          <a:xfrm>
            <a:off x="1685647" y="6321245"/>
            <a:ext cx="1718731" cy="230832"/>
          </a:xfrm>
          <a:prstGeom prst="rect">
            <a:avLst/>
          </a:prstGeom>
          <a:noFill/>
        </p:spPr>
        <p:txBody>
          <a:bodyPr wrap="square" rtlCol="0">
            <a:spAutoFit/>
          </a:bodyPr>
          <a:lstStyle/>
          <a:p>
            <a:r>
              <a:rPr kumimoji="1" lang="ja-JP" altLang="en-US" sz="900" dirty="0">
                <a:solidFill>
                  <a:srgbClr val="3333CC"/>
                </a:solidFill>
              </a:rPr>
              <a:t>接客係との会話は録音される</a:t>
            </a:r>
          </a:p>
        </p:txBody>
      </p:sp>
      <p:cxnSp>
        <p:nvCxnSpPr>
          <p:cNvPr id="82" name="直線矢印コネクタ 81">
            <a:extLst>
              <a:ext uri="{FF2B5EF4-FFF2-40B4-BE49-F238E27FC236}">
                <a16:creationId xmlns:a16="http://schemas.microsoft.com/office/drawing/2014/main" id="{39A8960E-7743-47D4-BD99-95790D827B9E}"/>
              </a:ext>
            </a:extLst>
          </p:cNvPr>
          <p:cNvCxnSpPr>
            <a:cxnSpLocks/>
          </p:cNvCxnSpPr>
          <p:nvPr/>
        </p:nvCxnSpPr>
        <p:spPr>
          <a:xfrm>
            <a:off x="2175539" y="4428635"/>
            <a:ext cx="3692510" cy="1417567"/>
          </a:xfrm>
          <a:prstGeom prst="straightConnector1">
            <a:avLst/>
          </a:prstGeom>
          <a:ln w="41275">
            <a:prstDash val="dash"/>
            <a:tailEnd type="triangle"/>
          </a:ln>
        </p:spPr>
        <p:style>
          <a:lnRef idx="1">
            <a:schemeClr val="accent1"/>
          </a:lnRef>
          <a:fillRef idx="0">
            <a:schemeClr val="accent1"/>
          </a:fillRef>
          <a:effectRef idx="0">
            <a:schemeClr val="accent1"/>
          </a:effectRef>
          <a:fontRef idx="minor">
            <a:schemeClr val="tx1"/>
          </a:fontRef>
        </p:style>
      </p:cxnSp>
      <p:sp>
        <p:nvSpPr>
          <p:cNvPr id="86" name="テキスト ボックス 85">
            <a:extLst>
              <a:ext uri="{FF2B5EF4-FFF2-40B4-BE49-F238E27FC236}">
                <a16:creationId xmlns:a16="http://schemas.microsoft.com/office/drawing/2014/main" id="{A1E6A1AD-68C0-4257-BC98-32D879B16E70}"/>
              </a:ext>
            </a:extLst>
          </p:cNvPr>
          <p:cNvSpPr txBox="1"/>
          <p:nvPr/>
        </p:nvSpPr>
        <p:spPr>
          <a:xfrm>
            <a:off x="4995082" y="5592169"/>
            <a:ext cx="517797" cy="230832"/>
          </a:xfrm>
          <a:prstGeom prst="rect">
            <a:avLst/>
          </a:prstGeom>
          <a:noFill/>
        </p:spPr>
        <p:txBody>
          <a:bodyPr wrap="square" rtlCol="0">
            <a:spAutoFit/>
          </a:bodyPr>
          <a:lstStyle/>
          <a:p>
            <a:r>
              <a:rPr kumimoji="1" lang="ja-JP" altLang="en-US" sz="900" dirty="0">
                <a:solidFill>
                  <a:srgbClr val="3333CC"/>
                </a:solidFill>
              </a:rPr>
              <a:t>装着</a:t>
            </a:r>
          </a:p>
        </p:txBody>
      </p:sp>
      <p:sp>
        <p:nvSpPr>
          <p:cNvPr id="2" name="楕円 1">
            <a:extLst>
              <a:ext uri="{FF2B5EF4-FFF2-40B4-BE49-F238E27FC236}">
                <a16:creationId xmlns:a16="http://schemas.microsoft.com/office/drawing/2014/main" id="{3179479F-663E-4DC9-9A8D-1680AEC4E3F4}"/>
              </a:ext>
            </a:extLst>
          </p:cNvPr>
          <p:cNvSpPr/>
          <p:nvPr/>
        </p:nvSpPr>
        <p:spPr>
          <a:xfrm>
            <a:off x="1814364" y="3212976"/>
            <a:ext cx="437724" cy="142772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9AEFDC8D-F09A-46B2-A1D6-565D6C6CCF44}"/>
              </a:ext>
            </a:extLst>
          </p:cNvPr>
          <p:cNvSpPr txBox="1"/>
          <p:nvPr/>
        </p:nvSpPr>
        <p:spPr>
          <a:xfrm>
            <a:off x="1703238" y="4636978"/>
            <a:ext cx="647322" cy="507831"/>
          </a:xfrm>
          <a:prstGeom prst="rect">
            <a:avLst/>
          </a:prstGeom>
          <a:noFill/>
        </p:spPr>
        <p:txBody>
          <a:bodyPr wrap="square" rtlCol="0">
            <a:spAutoFit/>
          </a:bodyPr>
          <a:lstStyle/>
          <a:p>
            <a:r>
              <a:rPr kumimoji="1" lang="ja-JP" altLang="en-US" sz="900" dirty="0">
                <a:solidFill>
                  <a:srgbClr val="FF0000"/>
                </a:solidFill>
              </a:rPr>
              <a:t>音と映像の記録手段</a:t>
            </a:r>
          </a:p>
        </p:txBody>
      </p:sp>
      <p:sp>
        <p:nvSpPr>
          <p:cNvPr id="8" name="正方形/長方形 7">
            <a:extLst>
              <a:ext uri="{FF2B5EF4-FFF2-40B4-BE49-F238E27FC236}">
                <a16:creationId xmlns:a16="http://schemas.microsoft.com/office/drawing/2014/main" id="{A7E52E32-8610-432A-B45A-3A62A29F820F}"/>
              </a:ext>
            </a:extLst>
          </p:cNvPr>
          <p:cNvSpPr/>
          <p:nvPr/>
        </p:nvSpPr>
        <p:spPr>
          <a:xfrm>
            <a:off x="1748896" y="1688427"/>
            <a:ext cx="3349819" cy="3570435"/>
          </a:xfrm>
          <a:prstGeom prst="rect">
            <a:avLst/>
          </a:prstGeom>
          <a:solidFill>
            <a:srgbClr val="E1BDE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タイトル 1">
            <a:extLst>
              <a:ext uri="{FF2B5EF4-FFF2-40B4-BE49-F238E27FC236}">
                <a16:creationId xmlns:a16="http://schemas.microsoft.com/office/drawing/2014/main" id="{F6281856-65AA-46D7-862D-4F65C9D0A924}"/>
              </a:ext>
            </a:extLst>
          </p:cNvPr>
          <p:cNvSpPr txBox="1">
            <a:spLocks/>
          </p:cNvSpPr>
          <p:nvPr/>
        </p:nvSpPr>
        <p:spPr bwMode="auto">
          <a:xfrm>
            <a:off x="313766" y="-16525"/>
            <a:ext cx="7416055" cy="108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600">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a:lstStyle>
          <a:p>
            <a:r>
              <a:rPr lang="ja-JP" altLang="en-US" sz="2800" kern="0" dirty="0"/>
              <a:t>利害関係者ニーズと利害関係者要求事項定義</a:t>
            </a:r>
          </a:p>
        </p:txBody>
      </p:sp>
      <p:sp>
        <p:nvSpPr>
          <p:cNvPr id="89" name="テキスト ボックス 88">
            <a:extLst>
              <a:ext uri="{FF2B5EF4-FFF2-40B4-BE49-F238E27FC236}">
                <a16:creationId xmlns:a16="http://schemas.microsoft.com/office/drawing/2014/main" id="{AD55E905-B21A-4823-BFD4-6019530E50BA}"/>
              </a:ext>
            </a:extLst>
          </p:cNvPr>
          <p:cNvSpPr txBox="1"/>
          <p:nvPr/>
        </p:nvSpPr>
        <p:spPr>
          <a:xfrm>
            <a:off x="6889031" y="4468500"/>
            <a:ext cx="898800" cy="276999"/>
          </a:xfrm>
          <a:prstGeom prst="rect">
            <a:avLst/>
          </a:prstGeom>
          <a:noFill/>
        </p:spPr>
        <p:txBody>
          <a:bodyPr wrap="square" rtlCol="0">
            <a:spAutoFit/>
          </a:bodyPr>
          <a:lstStyle/>
          <a:p>
            <a:r>
              <a:rPr kumimoji="1" lang="ja-JP" altLang="en-US" sz="1200" b="1" dirty="0">
                <a:solidFill>
                  <a:srgbClr val="3333CC"/>
                </a:solidFill>
              </a:rPr>
              <a:t>分析・立案</a:t>
            </a:r>
          </a:p>
        </p:txBody>
      </p:sp>
      <p:sp>
        <p:nvSpPr>
          <p:cNvPr id="90" name="円/楕円 20">
            <a:extLst>
              <a:ext uri="{FF2B5EF4-FFF2-40B4-BE49-F238E27FC236}">
                <a16:creationId xmlns:a16="http://schemas.microsoft.com/office/drawing/2014/main" id="{6B837C72-6B47-4552-A97F-F124C0FDDEF8}"/>
              </a:ext>
            </a:extLst>
          </p:cNvPr>
          <p:cNvSpPr/>
          <p:nvPr/>
        </p:nvSpPr>
        <p:spPr bwMode="auto">
          <a:xfrm>
            <a:off x="6148503" y="5406449"/>
            <a:ext cx="1400368" cy="1219032"/>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ｺﾞｼｯｸE" pitchFamily="50" charset="-128"/>
                <a:ea typeface="HGPｺﾞｼｯｸE" pitchFamily="50" charset="-128"/>
              </a:rPr>
              <a:t>接客係</a:t>
            </a:r>
          </a:p>
        </p:txBody>
      </p:sp>
      <p:sp>
        <p:nvSpPr>
          <p:cNvPr id="91" name="円/楕円 20">
            <a:extLst>
              <a:ext uri="{FF2B5EF4-FFF2-40B4-BE49-F238E27FC236}">
                <a16:creationId xmlns:a16="http://schemas.microsoft.com/office/drawing/2014/main" id="{63FF7B33-9556-4809-BA7E-2E537E5126F1}"/>
              </a:ext>
            </a:extLst>
          </p:cNvPr>
          <p:cNvSpPr/>
          <p:nvPr/>
        </p:nvSpPr>
        <p:spPr bwMode="auto">
          <a:xfrm>
            <a:off x="6366981" y="5406449"/>
            <a:ext cx="1400368" cy="1219032"/>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ｺﾞｼｯｸE" pitchFamily="50" charset="-128"/>
                <a:ea typeface="HGPｺﾞｼｯｸE" pitchFamily="50" charset="-128"/>
              </a:rPr>
              <a:t>接客係</a:t>
            </a:r>
          </a:p>
        </p:txBody>
      </p:sp>
      <p:sp>
        <p:nvSpPr>
          <p:cNvPr id="93" name="円/楕円 20">
            <a:extLst>
              <a:ext uri="{FF2B5EF4-FFF2-40B4-BE49-F238E27FC236}">
                <a16:creationId xmlns:a16="http://schemas.microsoft.com/office/drawing/2014/main" id="{10FAB591-78F0-433B-A485-CC3FBB97B72C}"/>
              </a:ext>
            </a:extLst>
          </p:cNvPr>
          <p:cNvSpPr/>
          <p:nvPr/>
        </p:nvSpPr>
        <p:spPr bwMode="auto">
          <a:xfrm>
            <a:off x="6137498" y="5406450"/>
            <a:ext cx="1400368" cy="1219032"/>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HGPｺﾞｼｯｸE" pitchFamily="50" charset="-128"/>
                <a:ea typeface="HGPｺﾞｼｯｸE" pitchFamily="50" charset="-128"/>
              </a:rPr>
              <a:t>接客係</a:t>
            </a:r>
          </a:p>
        </p:txBody>
      </p:sp>
      <p:sp>
        <p:nvSpPr>
          <p:cNvPr id="35" name="円/楕円 20">
            <a:extLst>
              <a:ext uri="{FF2B5EF4-FFF2-40B4-BE49-F238E27FC236}">
                <a16:creationId xmlns:a16="http://schemas.microsoft.com/office/drawing/2014/main" id="{DC062084-B5F7-4E95-AEC3-9507ED5CF7E2}"/>
              </a:ext>
            </a:extLst>
          </p:cNvPr>
          <p:cNvSpPr/>
          <p:nvPr/>
        </p:nvSpPr>
        <p:spPr bwMode="auto">
          <a:xfrm>
            <a:off x="5919020" y="5406450"/>
            <a:ext cx="1400368" cy="1219032"/>
          </a:xfrm>
          <a:prstGeom prst="ellipse">
            <a:avLst/>
          </a:prstGeom>
          <a:solidFill>
            <a:schemeClr val="bg1"/>
          </a:solidFill>
          <a:ln w="28575"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mn-ea"/>
                <a:ea typeface="+mn-ea"/>
              </a:rPr>
              <a:t>接客係</a:t>
            </a:r>
          </a:p>
        </p:txBody>
      </p:sp>
      <p:sp>
        <p:nvSpPr>
          <p:cNvPr id="67" name="正方形/長方形 66">
            <a:extLst>
              <a:ext uri="{FF2B5EF4-FFF2-40B4-BE49-F238E27FC236}">
                <a16:creationId xmlns:a16="http://schemas.microsoft.com/office/drawing/2014/main" id="{8316091B-156D-40D6-9C5C-512E391564AA}"/>
              </a:ext>
            </a:extLst>
          </p:cNvPr>
          <p:cNvSpPr/>
          <p:nvPr/>
        </p:nvSpPr>
        <p:spPr bwMode="auto">
          <a:xfrm flipH="1">
            <a:off x="7421445" y="5358544"/>
            <a:ext cx="458744" cy="317358"/>
          </a:xfrm>
          <a:prstGeom prst="rect">
            <a:avLst/>
          </a:prstGeom>
          <a:no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dirty="0">
                <a:solidFill>
                  <a:srgbClr val="3333CC"/>
                </a:solidFill>
                <a:latin typeface="HGPｺﾞｼｯｸE" pitchFamily="50" charset="-128"/>
                <a:ea typeface="HGPｺﾞｼｯｸE" pitchFamily="50" charset="-128"/>
              </a:rPr>
              <a:t>映像を見せる</a:t>
            </a:r>
            <a:endParaRPr kumimoji="1" lang="ja-JP" altLang="en-US" sz="1200" b="0" i="0" u="none" strike="noStrike" cap="none" normalizeH="0" baseline="0" dirty="0">
              <a:ln>
                <a:noFill/>
              </a:ln>
              <a:solidFill>
                <a:srgbClr val="3333CC"/>
              </a:solidFill>
              <a:effectLst/>
              <a:latin typeface="HGPｺﾞｼｯｸE" pitchFamily="50" charset="-128"/>
              <a:ea typeface="HGPｺﾞｼｯｸE" pitchFamily="50" charset="-128"/>
            </a:endParaRPr>
          </a:p>
        </p:txBody>
      </p:sp>
      <p:sp>
        <p:nvSpPr>
          <p:cNvPr id="7" name="正方形/長方形 6">
            <a:extLst>
              <a:ext uri="{FF2B5EF4-FFF2-40B4-BE49-F238E27FC236}">
                <a16:creationId xmlns:a16="http://schemas.microsoft.com/office/drawing/2014/main" id="{E27CE864-B1DC-4720-9DFA-2C6DB73036B1}"/>
              </a:ext>
            </a:extLst>
          </p:cNvPr>
          <p:cNvSpPr/>
          <p:nvPr/>
        </p:nvSpPr>
        <p:spPr bwMode="auto">
          <a:xfrm>
            <a:off x="2225265" y="2748626"/>
            <a:ext cx="2343679" cy="601410"/>
          </a:xfrm>
          <a:prstGeom prst="rect">
            <a:avLst/>
          </a:prstGeom>
          <a:solidFill>
            <a:schemeClr val="bg1"/>
          </a:solidFill>
          <a:ln w="381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映像音声記録システム</a:t>
            </a:r>
            <a:endParaRPr lang="en-US" altLang="ja-JP" dirty="0">
              <a:latin typeface="HGPｺﾞｼｯｸE" pitchFamily="50" charset="-128"/>
              <a:ea typeface="HGPｺﾞｼｯｸE"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dirty="0">
                <a:latin typeface="HGPｺﾞｼｯｸE" pitchFamily="50" charset="-128"/>
                <a:ea typeface="HGPｺﾞｼｯｸE" pitchFamily="50" charset="-128"/>
              </a:rPr>
              <a:t>　　　　（</a:t>
            </a:r>
            <a:r>
              <a:rPr lang="en-US" altLang="ja-JP" dirty="0">
                <a:latin typeface="HGPｺﾞｼｯｸE" pitchFamily="50" charset="-128"/>
                <a:ea typeface="HGPｺﾞｼｯｸE" pitchFamily="50" charset="-128"/>
              </a:rPr>
              <a:t>Mary)</a:t>
            </a:r>
            <a:endParaRPr kumimoji="1" lang="ja-JP" altLang="en-US" sz="1800" b="0" i="0" u="none" strike="noStrike" cap="none" normalizeH="0" baseline="0" dirty="0">
              <a:ln>
                <a:noFill/>
              </a:ln>
              <a:effectLst/>
              <a:latin typeface="HGPｺﾞｼｯｸE" pitchFamily="50" charset="-128"/>
              <a:ea typeface="HGPｺﾞｼｯｸE" pitchFamily="50" charset="-128"/>
            </a:endParaRPr>
          </a:p>
        </p:txBody>
      </p:sp>
      <p:sp>
        <p:nvSpPr>
          <p:cNvPr id="94" name="フッター プレースホルダー 3">
            <a:extLst>
              <a:ext uri="{FF2B5EF4-FFF2-40B4-BE49-F238E27FC236}">
                <a16:creationId xmlns:a16="http://schemas.microsoft.com/office/drawing/2014/main" id="{3A0CB28C-A887-4E7F-B704-FD6E7485C315}"/>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95" name="スライド番号プレースホルダー 4">
            <a:extLst>
              <a:ext uri="{FF2B5EF4-FFF2-40B4-BE49-F238E27FC236}">
                <a16:creationId xmlns:a16="http://schemas.microsoft.com/office/drawing/2014/main" id="{D20471C8-A148-4F54-AB7C-1686497A1CE3}"/>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5</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38011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A131A20-0FB6-43A0-8894-73A4905E6EDF}"/>
              </a:ext>
            </a:extLst>
          </p:cNvPr>
          <p:cNvSpPr>
            <a:spLocks noGrp="1"/>
          </p:cNvSpPr>
          <p:nvPr>
            <p:ph idx="1"/>
          </p:nvPr>
        </p:nvSpPr>
        <p:spPr>
          <a:xfrm>
            <a:off x="467544" y="1314028"/>
            <a:ext cx="8496944" cy="5355332"/>
          </a:xfrm>
        </p:spPr>
        <p:txBody>
          <a:bodyPr/>
          <a:lstStyle/>
          <a:p>
            <a:pPr marL="0" indent="0">
              <a:buNone/>
            </a:pPr>
            <a:r>
              <a:rPr lang="ja-JP" altLang="en-US" sz="1400" dirty="0">
                <a:solidFill>
                  <a:schemeClr val="tx1"/>
                </a:solidFill>
                <a:latin typeface="+mn-ea"/>
              </a:rPr>
              <a:t>「選定のポリシー」　と　「要求事項」　</a:t>
            </a:r>
            <a:endParaRPr lang="en-US" altLang="ja-JP" sz="1400" dirty="0">
              <a:solidFill>
                <a:schemeClr val="tx1"/>
              </a:solidFill>
              <a:latin typeface="+mn-ea"/>
            </a:endParaRPr>
          </a:p>
          <a:p>
            <a:pPr marL="0" indent="0">
              <a:buNone/>
            </a:pPr>
            <a:r>
              <a:rPr lang="ja-JP" altLang="en-US" sz="1400" dirty="0">
                <a:solidFill>
                  <a:srgbClr val="FF0000"/>
                </a:solidFill>
                <a:latin typeface="+mn-ea"/>
              </a:rPr>
              <a:t>■選定のポリシー：</a:t>
            </a:r>
            <a:r>
              <a:rPr lang="ja-JP" altLang="en-US" sz="1400" dirty="0">
                <a:solidFill>
                  <a:schemeClr val="tx1"/>
                </a:solidFill>
                <a:latin typeface="+mn-ea"/>
              </a:rPr>
              <a:t>ヒアリング状況の中から、クレーム防止、接客サービス向上に関わることに特化する。</a:t>
            </a:r>
            <a:endParaRPr lang="en-US" altLang="ja-JP" sz="1400" dirty="0">
              <a:solidFill>
                <a:schemeClr val="tx1"/>
              </a:solidFill>
              <a:latin typeface="+mn-ea"/>
            </a:endParaRPr>
          </a:p>
          <a:p>
            <a:pPr marL="0" indent="0">
              <a:buNone/>
            </a:pPr>
            <a:r>
              <a:rPr kumimoji="1" lang="ja-JP" altLang="en-US" sz="1400" dirty="0">
                <a:solidFill>
                  <a:srgbClr val="FF0000"/>
                </a:solidFill>
                <a:latin typeface="+mn-ea"/>
              </a:rPr>
              <a:t>■利害関係者の要求事項：</a:t>
            </a:r>
            <a:r>
              <a:rPr kumimoji="1" lang="ja-JP" altLang="en-US" sz="1400" dirty="0">
                <a:solidFill>
                  <a:schemeClr val="tx1"/>
                </a:solidFill>
                <a:latin typeface="+mn-ea"/>
              </a:rPr>
              <a:t>　　</a:t>
            </a:r>
            <a:endParaRPr kumimoji="1" lang="en-US" altLang="ja-JP" sz="1400" dirty="0">
              <a:solidFill>
                <a:schemeClr val="tx1"/>
              </a:solidFill>
              <a:latin typeface="+mn-ea"/>
            </a:endParaRPr>
          </a:p>
          <a:p>
            <a:pPr marL="0" indent="0">
              <a:buNone/>
            </a:pPr>
            <a:r>
              <a:rPr kumimoji="1" lang="ja-JP" altLang="en-US" sz="1400" dirty="0">
                <a:solidFill>
                  <a:schemeClr val="tx1"/>
                </a:solidFill>
                <a:latin typeface="+mn-ea"/>
              </a:rPr>
              <a:t>（主に店長の業務に関わる）</a:t>
            </a:r>
            <a:endParaRPr kumimoji="1" lang="en-US" altLang="ja-JP" sz="1400" dirty="0">
              <a:solidFill>
                <a:schemeClr val="tx1"/>
              </a:solidFill>
              <a:latin typeface="+mn-ea"/>
            </a:endParaRPr>
          </a:p>
          <a:p>
            <a:pPr marL="0" indent="0">
              <a:buNone/>
            </a:pPr>
            <a:r>
              <a:rPr lang="ja-JP" altLang="en-US" sz="1400" dirty="0">
                <a:solidFill>
                  <a:schemeClr val="tx1"/>
                </a:solidFill>
                <a:latin typeface="+mn-ea"/>
              </a:rPr>
              <a:t>・クレーム時の状況を、映像と音声の記録（以下　記録）として参照することができる。</a:t>
            </a:r>
            <a:endParaRPr lang="en-US" altLang="ja-JP" sz="1400" dirty="0">
              <a:solidFill>
                <a:schemeClr val="tx1"/>
              </a:solidFill>
              <a:latin typeface="+mn-ea"/>
            </a:endParaRPr>
          </a:p>
          <a:p>
            <a:pPr marL="0" indent="0">
              <a:buNone/>
            </a:pPr>
            <a:r>
              <a:rPr lang="ja-JP" altLang="en-US" sz="1400" dirty="0">
                <a:solidFill>
                  <a:schemeClr val="tx1"/>
                </a:solidFill>
                <a:latin typeface="+mn-ea"/>
              </a:rPr>
              <a:t>・状況に応じて記録を接客係のメンバーに見せ／聴かせることもできる。</a:t>
            </a:r>
            <a:endParaRPr lang="en-US" altLang="ja-JP" sz="1400" dirty="0">
              <a:solidFill>
                <a:schemeClr val="tx1"/>
              </a:solidFill>
              <a:latin typeface="+mn-ea"/>
            </a:endParaRPr>
          </a:p>
          <a:p>
            <a:pPr marL="0" indent="0">
              <a:buNone/>
            </a:pPr>
            <a:r>
              <a:rPr kumimoji="1" lang="ja-JP" altLang="en-US" sz="1400" dirty="0">
                <a:solidFill>
                  <a:schemeClr val="tx1"/>
                </a:solidFill>
                <a:latin typeface="+mn-ea"/>
              </a:rPr>
              <a:t>・サービス向上のために他店との記録に関する情報</a:t>
            </a:r>
            <a:r>
              <a:rPr lang="ja-JP" altLang="en-US" sz="1400" dirty="0">
                <a:solidFill>
                  <a:schemeClr val="tx1"/>
                </a:solidFill>
                <a:latin typeface="+mn-ea"/>
              </a:rPr>
              <a:t>交換も行える。（ただしこれは社長起点とする）</a:t>
            </a:r>
            <a:endParaRPr lang="en-US" altLang="ja-JP" sz="1400" dirty="0">
              <a:solidFill>
                <a:schemeClr val="tx1"/>
              </a:solidFill>
              <a:latin typeface="+mn-ea"/>
            </a:endParaRPr>
          </a:p>
          <a:p>
            <a:pPr marL="0" indent="0">
              <a:buNone/>
            </a:pPr>
            <a:r>
              <a:rPr kumimoji="1" lang="ja-JP" altLang="en-US" sz="1400" dirty="0">
                <a:solidFill>
                  <a:schemeClr val="tx1"/>
                </a:solidFill>
                <a:latin typeface="+mn-ea"/>
              </a:rPr>
              <a:t>・店ごとの記録はあらかじめ決めた</a:t>
            </a:r>
            <a:r>
              <a:rPr lang="ja-JP" altLang="en-US" sz="1400" dirty="0">
                <a:solidFill>
                  <a:schemeClr val="tx1"/>
                </a:solidFill>
                <a:latin typeface="+mn-ea"/>
              </a:rPr>
              <a:t>一定期間を超えると</a:t>
            </a:r>
            <a:r>
              <a:rPr kumimoji="1" lang="ja-JP" altLang="en-US" sz="1400" dirty="0">
                <a:solidFill>
                  <a:schemeClr val="tx1"/>
                </a:solidFill>
                <a:latin typeface="+mn-ea"/>
              </a:rPr>
              <a:t>不要なデータとして自動削除される。</a:t>
            </a:r>
            <a:endParaRPr kumimoji="1" lang="en-US" altLang="ja-JP" sz="1400" dirty="0">
              <a:solidFill>
                <a:schemeClr val="tx1"/>
              </a:solidFill>
              <a:latin typeface="+mn-ea"/>
            </a:endParaRPr>
          </a:p>
          <a:p>
            <a:pPr marL="0" indent="0">
              <a:buNone/>
            </a:pPr>
            <a:r>
              <a:rPr lang="ja-JP" altLang="en-US" sz="1400" dirty="0">
                <a:solidFill>
                  <a:schemeClr val="tx1"/>
                </a:solidFill>
                <a:latin typeface="+mn-ea"/>
              </a:rPr>
              <a:t>（主に社長の業務に関わる）</a:t>
            </a:r>
            <a:endParaRPr lang="en-US" altLang="ja-JP" sz="1400" dirty="0">
              <a:solidFill>
                <a:schemeClr val="tx1"/>
              </a:solidFill>
              <a:latin typeface="+mn-ea"/>
            </a:endParaRPr>
          </a:p>
          <a:p>
            <a:pPr marL="0" indent="0">
              <a:buNone/>
            </a:pPr>
            <a:r>
              <a:rPr lang="ja-JP" altLang="en-US" sz="1400" dirty="0">
                <a:solidFill>
                  <a:schemeClr val="tx1"/>
                </a:solidFill>
                <a:latin typeface="+mn-ea"/>
              </a:rPr>
              <a:t>・各店でとった記録を翌日以降は本店で社長が参照することができる。</a:t>
            </a:r>
            <a:endParaRPr lang="en-US" altLang="ja-JP" sz="1400" dirty="0">
              <a:solidFill>
                <a:schemeClr val="tx1"/>
              </a:solidFill>
              <a:latin typeface="+mn-ea"/>
            </a:endParaRPr>
          </a:p>
          <a:p>
            <a:pPr marL="0" indent="0">
              <a:buNone/>
            </a:pPr>
            <a:r>
              <a:rPr lang="ja-JP" altLang="en-US" sz="1400" dirty="0">
                <a:solidFill>
                  <a:schemeClr val="tx1"/>
                </a:solidFill>
                <a:latin typeface="+mn-ea"/>
              </a:rPr>
              <a:t>・本店からの操作で、店長研修のような形で各店長に同時に記録を参照させることができる。　</a:t>
            </a:r>
            <a:endParaRPr lang="en-US" altLang="ja-JP" sz="1400" dirty="0">
              <a:solidFill>
                <a:schemeClr val="tx1"/>
              </a:solidFill>
              <a:latin typeface="+mn-ea"/>
            </a:endParaRPr>
          </a:p>
          <a:p>
            <a:pPr marL="0" indent="0">
              <a:buNone/>
            </a:pPr>
            <a:r>
              <a:rPr lang="ja-JP" altLang="en-US" sz="1400" dirty="0">
                <a:solidFill>
                  <a:schemeClr val="tx1"/>
                </a:solidFill>
                <a:latin typeface="+mn-ea"/>
              </a:rPr>
              <a:t>・記録はあらかじめ決めた一定期間を超えると不要なデータとして自動削除される。</a:t>
            </a:r>
            <a:endParaRPr lang="en-US" altLang="ja-JP" sz="1400" dirty="0">
              <a:solidFill>
                <a:schemeClr val="tx1"/>
              </a:solidFill>
              <a:latin typeface="+mn-ea"/>
            </a:endParaRPr>
          </a:p>
          <a:p>
            <a:pPr marL="0" indent="0">
              <a:buNone/>
            </a:pPr>
            <a:r>
              <a:rPr lang="ja-JP" altLang="en-US" sz="1400" dirty="0">
                <a:solidFill>
                  <a:schemeClr val="tx1"/>
                </a:solidFill>
                <a:latin typeface="+mn-ea"/>
              </a:rPr>
              <a:t>（主に接客係の業務に関わる）</a:t>
            </a:r>
            <a:endParaRPr lang="en-US" altLang="ja-JP" sz="1400" dirty="0">
              <a:solidFill>
                <a:schemeClr val="tx1"/>
              </a:solidFill>
              <a:latin typeface="+mn-ea"/>
            </a:endParaRPr>
          </a:p>
          <a:p>
            <a:pPr marL="0" indent="0">
              <a:buNone/>
            </a:pPr>
            <a:r>
              <a:rPr lang="ja-JP" altLang="en-US" sz="1400" dirty="0">
                <a:solidFill>
                  <a:schemeClr val="tx1"/>
                </a:solidFill>
                <a:latin typeface="+mn-ea"/>
              </a:rPr>
              <a:t>・記録は必要に応じて店長に見せてもらって確認できる。記録を見て店長とサービス向上の検討を行う。</a:t>
            </a:r>
            <a:endParaRPr lang="en-US" altLang="ja-JP" sz="1400" dirty="0">
              <a:solidFill>
                <a:schemeClr val="tx1"/>
              </a:solidFill>
              <a:latin typeface="+mn-ea"/>
            </a:endParaRPr>
          </a:p>
          <a:p>
            <a:pPr marL="0" indent="0">
              <a:buNone/>
            </a:pPr>
            <a:r>
              <a:rPr lang="ja-JP" altLang="en-US" sz="1400" dirty="0">
                <a:solidFill>
                  <a:schemeClr val="tx1"/>
                </a:solidFill>
                <a:latin typeface="+mn-ea"/>
              </a:rPr>
              <a:t>・仕事中は原則として録音される。但し、トイレに入る際などは操作により録音対象外にできる。</a:t>
            </a:r>
            <a:endParaRPr lang="en-US" altLang="ja-JP" sz="1400" dirty="0">
              <a:solidFill>
                <a:schemeClr val="tx1"/>
              </a:solidFill>
              <a:latin typeface="+mn-ea"/>
            </a:endParaRPr>
          </a:p>
          <a:p>
            <a:pPr marL="0" indent="0">
              <a:buNone/>
            </a:pPr>
            <a:r>
              <a:rPr lang="ja-JP" altLang="en-US" sz="1400" dirty="0">
                <a:solidFill>
                  <a:schemeClr val="tx1"/>
                </a:solidFill>
                <a:latin typeface="+mn-ea"/>
              </a:rPr>
              <a:t>・動作で遠くから注文を受けた場合は、店員が声で確認して、記録に残す運用をする。</a:t>
            </a:r>
            <a:endParaRPr lang="en-US" altLang="ja-JP" sz="1400" dirty="0">
              <a:solidFill>
                <a:schemeClr val="tx1"/>
              </a:solidFill>
              <a:latin typeface="+mn-ea"/>
            </a:endParaRPr>
          </a:p>
          <a:p>
            <a:pPr marL="0" indent="0">
              <a:buNone/>
            </a:pPr>
            <a:r>
              <a:rPr lang="ja-JP" altLang="en-US" sz="1400" dirty="0">
                <a:solidFill>
                  <a:schemeClr val="tx1"/>
                </a:solidFill>
                <a:latin typeface="+mn-ea"/>
              </a:rPr>
              <a:t>（お客に関わる）</a:t>
            </a:r>
            <a:endParaRPr lang="en-US" altLang="ja-JP" sz="1400" dirty="0">
              <a:solidFill>
                <a:schemeClr val="tx1"/>
              </a:solidFill>
              <a:latin typeface="+mn-ea"/>
            </a:endParaRPr>
          </a:p>
          <a:p>
            <a:pPr marL="0" indent="0">
              <a:buNone/>
            </a:pPr>
            <a:r>
              <a:rPr lang="ja-JP" altLang="en-US" sz="1400" dirty="0">
                <a:solidFill>
                  <a:schemeClr val="tx1"/>
                </a:solidFill>
                <a:latin typeface="+mn-ea"/>
              </a:rPr>
              <a:t>・お客が意識することなく、フロアは録画される。接客係との会話のときに録音される。</a:t>
            </a:r>
            <a:endParaRPr lang="en-US" altLang="ja-JP" sz="1400" dirty="0">
              <a:solidFill>
                <a:schemeClr val="tx1"/>
              </a:solidFill>
              <a:latin typeface="+mn-ea"/>
            </a:endParaRPr>
          </a:p>
          <a:p>
            <a:pPr marL="0" indent="0">
              <a:buNone/>
            </a:pPr>
            <a:r>
              <a:rPr lang="ja-JP" altLang="en-US" sz="1400" dirty="0">
                <a:solidFill>
                  <a:schemeClr val="tx1"/>
                </a:solidFill>
                <a:latin typeface="+mn-ea"/>
              </a:rPr>
              <a:t>・記録は、サービス改善のためだけに参照される。</a:t>
            </a:r>
            <a:r>
              <a:rPr lang="ja-JP" altLang="en-US" sz="1200" dirty="0">
                <a:solidFill>
                  <a:schemeClr val="tx1"/>
                </a:solidFill>
                <a:latin typeface="+mn-ea"/>
              </a:rPr>
              <a:t>（たとえば宣伝のためには使用されない）</a:t>
            </a:r>
            <a:endParaRPr lang="en-US" altLang="ja-JP" sz="1200" dirty="0">
              <a:solidFill>
                <a:schemeClr val="tx1"/>
              </a:solidFill>
              <a:latin typeface="+mn-ea"/>
            </a:endParaRPr>
          </a:p>
          <a:p>
            <a:pPr marL="0" indent="0">
              <a:buNone/>
            </a:pPr>
            <a:r>
              <a:rPr lang="ja-JP" altLang="en-US" sz="1400" dirty="0">
                <a:solidFill>
                  <a:schemeClr val="tx1"/>
                </a:solidFill>
                <a:latin typeface="+mn-ea"/>
              </a:rPr>
              <a:t>　　</a:t>
            </a:r>
            <a:endParaRPr lang="en-US" altLang="ja-JP" sz="1400" dirty="0">
              <a:solidFill>
                <a:schemeClr val="tx1"/>
              </a:solidFill>
              <a:latin typeface="+mn-ea"/>
            </a:endParaRPr>
          </a:p>
        </p:txBody>
      </p:sp>
      <p:sp>
        <p:nvSpPr>
          <p:cNvPr id="8" name="正方形/長方形 7">
            <a:extLst>
              <a:ext uri="{FF2B5EF4-FFF2-40B4-BE49-F238E27FC236}">
                <a16:creationId xmlns:a16="http://schemas.microsoft.com/office/drawing/2014/main" id="{F59C4A29-6F26-44CD-B6D5-AD7E7042C9A2}"/>
              </a:ext>
            </a:extLst>
          </p:cNvPr>
          <p:cNvSpPr/>
          <p:nvPr/>
        </p:nvSpPr>
        <p:spPr>
          <a:xfrm>
            <a:off x="5796136" y="908720"/>
            <a:ext cx="271921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シート</a:t>
            </a:r>
            <a:r>
              <a:rPr lang="en-US" altLang="ja-JP" dirty="0">
                <a:solidFill>
                  <a:schemeClr val="tx1"/>
                </a:solidFill>
              </a:rPr>
              <a:t>C</a:t>
            </a:r>
            <a:r>
              <a:rPr lang="ja-JP" altLang="en-US" dirty="0">
                <a:solidFill>
                  <a:schemeClr val="tx1"/>
                </a:solidFill>
              </a:rPr>
              <a:t>　要求事項一覧</a:t>
            </a:r>
            <a:endParaRPr kumimoji="1" lang="ja-JP" altLang="en-US" dirty="0">
              <a:solidFill>
                <a:schemeClr val="tx1"/>
              </a:solidFill>
            </a:endParaRPr>
          </a:p>
        </p:txBody>
      </p:sp>
      <p:sp>
        <p:nvSpPr>
          <p:cNvPr id="9" name="タイトル 1">
            <a:extLst>
              <a:ext uri="{FF2B5EF4-FFF2-40B4-BE49-F238E27FC236}">
                <a16:creationId xmlns:a16="http://schemas.microsoft.com/office/drawing/2014/main" id="{CD3D923A-9DC8-4536-96AE-527D0AB3E5BC}"/>
              </a:ext>
            </a:extLst>
          </p:cNvPr>
          <p:cNvSpPr txBox="1">
            <a:spLocks/>
          </p:cNvSpPr>
          <p:nvPr/>
        </p:nvSpPr>
        <p:spPr bwMode="auto">
          <a:xfrm>
            <a:off x="313766" y="-16525"/>
            <a:ext cx="7416055" cy="108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600">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a:lstStyle>
          <a:p>
            <a:r>
              <a:rPr lang="ja-JP" altLang="en-US" sz="2800" kern="0" dirty="0"/>
              <a:t>利害関係者ニーズと利害関係者要求事項定義</a:t>
            </a:r>
          </a:p>
        </p:txBody>
      </p:sp>
      <p:sp>
        <p:nvSpPr>
          <p:cNvPr id="10" name="フッター プレースホルダー 3">
            <a:extLst>
              <a:ext uri="{FF2B5EF4-FFF2-40B4-BE49-F238E27FC236}">
                <a16:creationId xmlns:a16="http://schemas.microsoft.com/office/drawing/2014/main" id="{31238917-BEBF-4560-86C4-3F81B7B955C7}"/>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11" name="スライド番号プレースホルダー 4">
            <a:extLst>
              <a:ext uri="{FF2B5EF4-FFF2-40B4-BE49-F238E27FC236}">
                <a16:creationId xmlns:a16="http://schemas.microsoft.com/office/drawing/2014/main" id="{CBBAA3D8-5421-4AA9-8634-D216FFD4B2DC}"/>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6</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177782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9C4-1948-4ED4-8D4F-1A391C347005}"/>
              </a:ext>
            </a:extLst>
          </p:cNvPr>
          <p:cNvSpPr>
            <a:spLocks noGrp="1"/>
          </p:cNvSpPr>
          <p:nvPr>
            <p:ph type="title"/>
          </p:nvPr>
        </p:nvSpPr>
        <p:spPr>
          <a:xfrm>
            <a:off x="468312" y="44450"/>
            <a:ext cx="7416055" cy="1081088"/>
          </a:xfrm>
        </p:spPr>
        <p:txBody>
          <a:bodyPr/>
          <a:lstStyle/>
          <a:p>
            <a:r>
              <a:rPr kumimoji="1" lang="ja-JP" altLang="en-US" dirty="0"/>
              <a:t>付帯条件に基づく要求事項の考察</a:t>
            </a:r>
          </a:p>
        </p:txBody>
      </p:sp>
      <p:sp>
        <p:nvSpPr>
          <p:cNvPr id="3" name="コンテンツ プレースホルダー 2">
            <a:extLst>
              <a:ext uri="{FF2B5EF4-FFF2-40B4-BE49-F238E27FC236}">
                <a16:creationId xmlns:a16="http://schemas.microsoft.com/office/drawing/2014/main" id="{A722AE46-9AF8-4422-BEF2-5A1CE770D7C4}"/>
              </a:ext>
            </a:extLst>
          </p:cNvPr>
          <p:cNvSpPr>
            <a:spLocks noGrp="1"/>
          </p:cNvSpPr>
          <p:nvPr>
            <p:ph idx="1"/>
          </p:nvPr>
        </p:nvSpPr>
        <p:spPr>
          <a:xfrm>
            <a:off x="468312" y="1341438"/>
            <a:ext cx="8496176" cy="2879650"/>
          </a:xfrm>
        </p:spPr>
        <p:txBody>
          <a:bodyPr/>
          <a:lstStyle/>
          <a:p>
            <a:pPr>
              <a:buFont typeface="Wingdings" panose="05000000000000000000" pitchFamily="2" charset="2"/>
              <a:buChar char="l"/>
            </a:pPr>
            <a:r>
              <a:rPr lang="ja-JP" altLang="en-US" sz="2000" dirty="0"/>
              <a:t>（付帯条件に関する前提）</a:t>
            </a:r>
            <a:endParaRPr lang="en-US" altLang="ja-JP" sz="2000" dirty="0"/>
          </a:p>
          <a:p>
            <a:pPr lvl="1">
              <a:buClrTx/>
              <a:buFont typeface="Wingdings" panose="05000000000000000000" pitchFamily="2" charset="2"/>
              <a:buChar char="l"/>
            </a:pPr>
            <a:r>
              <a:rPr lang="ja-JP" altLang="en-US" sz="1600" dirty="0"/>
              <a:t>演芸をモチーフにした店で接客フロアにステージがある</a:t>
            </a:r>
            <a:endParaRPr lang="en-US" altLang="ja-JP" sz="1600" dirty="0"/>
          </a:p>
          <a:p>
            <a:pPr lvl="1">
              <a:buClrTx/>
              <a:buFont typeface="Wingdings" panose="05000000000000000000" pitchFamily="2" charset="2"/>
              <a:buChar char="l"/>
            </a:pPr>
            <a:r>
              <a:rPr lang="ja-JP" altLang="en-US" sz="1600" dirty="0"/>
              <a:t>ステージは</a:t>
            </a:r>
            <a:r>
              <a:rPr lang="en-US" altLang="ja-JP" sz="1600" dirty="0"/>
              <a:t>1</a:t>
            </a:r>
            <a:r>
              <a:rPr lang="ja-JP" altLang="en-US" sz="1600" dirty="0"/>
              <a:t>時間に一回程度</a:t>
            </a:r>
            <a:r>
              <a:rPr lang="en-US" altLang="ja-JP" sz="1600" dirty="0"/>
              <a:t>20</a:t>
            </a:r>
            <a:r>
              <a:rPr lang="ja-JP" altLang="en-US" sz="1600" dirty="0"/>
              <a:t>分の出し物がある</a:t>
            </a:r>
            <a:endParaRPr lang="en-US" altLang="ja-JP" sz="1600" dirty="0"/>
          </a:p>
          <a:p>
            <a:pPr lvl="1">
              <a:buClrTx/>
              <a:buFont typeface="Wingdings" panose="05000000000000000000" pitchFamily="2" charset="2"/>
              <a:buChar char="l"/>
            </a:pPr>
            <a:r>
              <a:rPr lang="ja-JP" altLang="en-US" sz="1600" dirty="0"/>
              <a:t>演者はバイト店員をしている若手芸人が主であり、月に一回程度定期的に売れているゲストを招いたイベントもある</a:t>
            </a:r>
            <a:endParaRPr lang="en-US" altLang="ja-JP" sz="1600" dirty="0"/>
          </a:p>
          <a:p>
            <a:pPr marL="0" indent="0">
              <a:buNone/>
            </a:pPr>
            <a:endParaRPr lang="en-US" altLang="ja-JP" sz="2000" dirty="0"/>
          </a:p>
          <a:p>
            <a:pPr lvl="1">
              <a:buClrTx/>
              <a:buFont typeface="Wingdings" panose="05000000000000000000" pitchFamily="2" charset="2"/>
              <a:buChar char="l"/>
            </a:pPr>
            <a:r>
              <a:rPr lang="ja-JP" altLang="en-US" sz="1600" dirty="0"/>
              <a:t>イベント中は客席の照明を落とし、音量が大きく、お客同士の会話には向かない</a:t>
            </a:r>
            <a:endParaRPr lang="en-US" altLang="ja-JP" sz="1600" dirty="0"/>
          </a:p>
          <a:p>
            <a:pPr lvl="1">
              <a:buClrTx/>
              <a:buFont typeface="Wingdings" panose="05000000000000000000" pitchFamily="2" charset="2"/>
              <a:buChar char="l"/>
            </a:pPr>
            <a:r>
              <a:rPr lang="ja-JP" altLang="en-US" sz="1600" dirty="0"/>
              <a:t>ステージで実演中の注文・配膳は受けないのが原則だが、実際は鑑賞を妨げないように気づかいをしながら、飲み物などの注文は受けて、出している</a:t>
            </a:r>
            <a:endParaRPr lang="en-US" altLang="ja-JP" sz="2000" dirty="0"/>
          </a:p>
        </p:txBody>
      </p:sp>
      <p:sp>
        <p:nvSpPr>
          <p:cNvPr id="6" name="テキスト ボックス 5">
            <a:extLst>
              <a:ext uri="{FF2B5EF4-FFF2-40B4-BE49-F238E27FC236}">
                <a16:creationId xmlns:a16="http://schemas.microsoft.com/office/drawing/2014/main" id="{DEEDB083-307D-4BAF-90D2-780B91C9B68A}"/>
              </a:ext>
            </a:extLst>
          </p:cNvPr>
          <p:cNvSpPr txBox="1"/>
          <p:nvPr/>
        </p:nvSpPr>
        <p:spPr>
          <a:xfrm>
            <a:off x="530907" y="4543960"/>
            <a:ext cx="3257400" cy="584775"/>
          </a:xfrm>
          <a:prstGeom prst="rect">
            <a:avLst/>
          </a:prstGeom>
          <a:noFill/>
          <a:ln>
            <a:solidFill>
              <a:schemeClr val="tx1"/>
            </a:solidFill>
          </a:ln>
        </p:spPr>
        <p:txBody>
          <a:bodyPr wrap="square" rtlCol="0">
            <a:spAutoFit/>
          </a:bodyPr>
          <a:lstStyle/>
          <a:p>
            <a:r>
              <a:rPr kumimoji="1" lang="ja-JP" altLang="en-US" sz="1600" dirty="0">
                <a:latin typeface="+mn-ea"/>
                <a:ea typeface="+mn-ea"/>
              </a:rPr>
              <a:t>付帯条件に関する考察</a:t>
            </a:r>
            <a:endParaRPr kumimoji="1" lang="en-US" altLang="ja-JP" sz="1600" dirty="0">
              <a:latin typeface="+mn-ea"/>
              <a:ea typeface="+mn-ea"/>
            </a:endParaRPr>
          </a:p>
          <a:p>
            <a:r>
              <a:rPr lang="ja-JP" altLang="en-US" sz="1600" dirty="0">
                <a:latin typeface="+mn-ea"/>
                <a:ea typeface="+mn-ea"/>
              </a:rPr>
              <a:t>　　：　演芸中の苦情に関する仮説</a:t>
            </a:r>
            <a:endParaRPr kumimoji="1" lang="ja-JP" altLang="en-US" sz="1600" dirty="0">
              <a:latin typeface="+mn-ea"/>
              <a:ea typeface="+mn-ea"/>
            </a:endParaRPr>
          </a:p>
        </p:txBody>
      </p:sp>
      <p:sp>
        <p:nvSpPr>
          <p:cNvPr id="7" name="テキスト ボックス 6">
            <a:extLst>
              <a:ext uri="{FF2B5EF4-FFF2-40B4-BE49-F238E27FC236}">
                <a16:creationId xmlns:a16="http://schemas.microsoft.com/office/drawing/2014/main" id="{0466D2C0-3BBE-46D9-B2F5-D563C50CFB8D}"/>
              </a:ext>
            </a:extLst>
          </p:cNvPr>
          <p:cNvSpPr txBox="1"/>
          <p:nvPr/>
        </p:nvSpPr>
        <p:spPr>
          <a:xfrm>
            <a:off x="5233814" y="4365104"/>
            <a:ext cx="2578546" cy="338554"/>
          </a:xfrm>
          <a:prstGeom prst="rect">
            <a:avLst/>
          </a:prstGeom>
          <a:noFill/>
          <a:ln>
            <a:solidFill>
              <a:schemeClr val="tx1"/>
            </a:solidFill>
          </a:ln>
        </p:spPr>
        <p:txBody>
          <a:bodyPr wrap="square" rtlCol="0">
            <a:spAutoFit/>
          </a:bodyPr>
          <a:lstStyle/>
          <a:p>
            <a:pPr algn="ctr"/>
            <a:r>
              <a:rPr kumimoji="1" lang="ja-JP" altLang="en-US" sz="1600" dirty="0">
                <a:latin typeface="+mn-ea"/>
                <a:ea typeface="+mn-ea"/>
              </a:rPr>
              <a:t>要求事項に加える</a:t>
            </a:r>
          </a:p>
        </p:txBody>
      </p:sp>
      <p:sp>
        <p:nvSpPr>
          <p:cNvPr id="8" name="テキスト ボックス 7">
            <a:extLst>
              <a:ext uri="{FF2B5EF4-FFF2-40B4-BE49-F238E27FC236}">
                <a16:creationId xmlns:a16="http://schemas.microsoft.com/office/drawing/2014/main" id="{D2D84748-5EBF-4887-8882-7C3C3D85E579}"/>
              </a:ext>
            </a:extLst>
          </p:cNvPr>
          <p:cNvSpPr txBox="1"/>
          <p:nvPr/>
        </p:nvSpPr>
        <p:spPr>
          <a:xfrm>
            <a:off x="323528" y="5190291"/>
            <a:ext cx="4510683" cy="1077218"/>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1600" dirty="0">
                <a:latin typeface="+mn-ea"/>
                <a:ea typeface="+mn-ea"/>
              </a:rPr>
              <a:t>ステージ中は会話の声が聞き取りにくい</a:t>
            </a:r>
            <a:endParaRPr kumimoji="1" lang="en-US" altLang="ja-JP" sz="1600" dirty="0">
              <a:latin typeface="+mn-ea"/>
              <a:ea typeface="+mn-ea"/>
            </a:endParaRPr>
          </a:p>
          <a:p>
            <a:pPr marL="285750" indent="-285750">
              <a:buFont typeface="Arial" panose="020B0604020202020204" pitchFamily="34" charset="0"/>
              <a:buChar char="•"/>
            </a:pPr>
            <a:r>
              <a:rPr lang="ja-JP" altLang="en-US" sz="1600" dirty="0">
                <a:latin typeface="+mn-ea"/>
                <a:ea typeface="+mn-ea"/>
              </a:rPr>
              <a:t>ステージ中は店員がお客の動きに気づきにくい</a:t>
            </a:r>
            <a:endParaRPr lang="en-US" altLang="ja-JP" sz="1600" dirty="0">
              <a:latin typeface="+mn-ea"/>
              <a:ea typeface="+mn-ea"/>
            </a:endParaRPr>
          </a:p>
          <a:p>
            <a:pPr marL="285750" indent="-285750">
              <a:buFont typeface="Arial" panose="020B0604020202020204" pitchFamily="34" charset="0"/>
              <a:buChar char="•"/>
            </a:pPr>
            <a:r>
              <a:rPr kumimoji="1" lang="ja-JP" altLang="en-US" sz="1600" dirty="0">
                <a:latin typeface="+mn-ea"/>
                <a:ea typeface="+mn-ea"/>
              </a:rPr>
              <a:t>ステージ中に配膳すると持ってきた店員が観覧の邪魔</a:t>
            </a:r>
          </a:p>
        </p:txBody>
      </p:sp>
      <p:sp>
        <p:nvSpPr>
          <p:cNvPr id="9" name="テキスト ボックス 8">
            <a:extLst>
              <a:ext uri="{FF2B5EF4-FFF2-40B4-BE49-F238E27FC236}">
                <a16:creationId xmlns:a16="http://schemas.microsoft.com/office/drawing/2014/main" id="{DEB80D89-B402-4ED7-884D-B4BE478645C5}"/>
              </a:ext>
            </a:extLst>
          </p:cNvPr>
          <p:cNvSpPr txBox="1"/>
          <p:nvPr/>
        </p:nvSpPr>
        <p:spPr>
          <a:xfrm>
            <a:off x="5140604" y="4797152"/>
            <a:ext cx="3833514" cy="1569660"/>
          </a:xfrm>
          <a:prstGeom prst="rect">
            <a:avLst/>
          </a:prstGeom>
          <a:noFill/>
        </p:spPr>
        <p:txBody>
          <a:bodyPr wrap="square" rtlCol="0">
            <a:spAutoFit/>
          </a:bodyPr>
          <a:lstStyle/>
          <a:p>
            <a:r>
              <a:rPr kumimoji="1" lang="ja-JP" altLang="en-US" sz="1600" dirty="0">
                <a:latin typeface="+mn-ea"/>
                <a:ea typeface="+mn-ea"/>
              </a:rPr>
              <a:t>左記の仮説を確認するために</a:t>
            </a:r>
            <a:endParaRPr kumimoji="1" lang="en-US" altLang="ja-JP" sz="1600" dirty="0">
              <a:latin typeface="+mn-ea"/>
              <a:ea typeface="+mn-ea"/>
            </a:endParaRPr>
          </a:p>
          <a:p>
            <a:r>
              <a:rPr kumimoji="1" lang="ja-JP" altLang="en-US" sz="1600" dirty="0">
                <a:latin typeface="+mn-ea"/>
                <a:ea typeface="+mn-ea"/>
              </a:rPr>
              <a:t>・テーブル周辺の音を良く聞きとれるように</a:t>
            </a:r>
            <a:endParaRPr kumimoji="1" lang="en-US" altLang="ja-JP" sz="1600" dirty="0">
              <a:latin typeface="+mn-ea"/>
              <a:ea typeface="+mn-ea"/>
            </a:endParaRPr>
          </a:p>
          <a:p>
            <a:r>
              <a:rPr lang="ja-JP" altLang="en-US" sz="1600" dirty="0">
                <a:latin typeface="+mn-ea"/>
                <a:ea typeface="+mn-ea"/>
              </a:rPr>
              <a:t> </a:t>
            </a:r>
            <a:r>
              <a:rPr kumimoji="1" lang="ja-JP" altLang="en-US" sz="1600" dirty="0">
                <a:latin typeface="+mn-ea"/>
                <a:ea typeface="+mn-ea"/>
              </a:rPr>
              <a:t>録りたい</a:t>
            </a:r>
            <a:endParaRPr kumimoji="1" lang="en-US" altLang="ja-JP" sz="1600" dirty="0">
              <a:latin typeface="+mn-ea"/>
              <a:ea typeface="+mn-ea"/>
            </a:endParaRPr>
          </a:p>
          <a:p>
            <a:r>
              <a:rPr lang="ja-JP" altLang="en-US" sz="1600" dirty="0">
                <a:latin typeface="+mn-ea"/>
                <a:ea typeface="+mn-ea"/>
              </a:rPr>
              <a:t>・ステージ実演中のお客の姿を観測したい</a:t>
            </a:r>
            <a:endParaRPr lang="en-US" altLang="ja-JP" sz="1600" dirty="0">
              <a:latin typeface="+mn-ea"/>
              <a:ea typeface="+mn-ea"/>
            </a:endParaRPr>
          </a:p>
          <a:p>
            <a:r>
              <a:rPr lang="ja-JP" altLang="en-US" sz="1600" dirty="0">
                <a:latin typeface="+mn-ea"/>
                <a:ea typeface="+mn-ea"/>
              </a:rPr>
              <a:t>・店員が邪魔になっているケースを映像で　</a:t>
            </a:r>
            <a:endParaRPr lang="en-US" altLang="ja-JP" sz="1600" dirty="0">
              <a:latin typeface="+mn-ea"/>
              <a:ea typeface="+mn-ea"/>
            </a:endParaRPr>
          </a:p>
          <a:p>
            <a:r>
              <a:rPr lang="ja-JP" altLang="en-US" sz="1600" dirty="0">
                <a:latin typeface="+mn-ea"/>
                <a:ea typeface="+mn-ea"/>
              </a:rPr>
              <a:t>　観測したい</a:t>
            </a:r>
            <a:endParaRPr kumimoji="1" lang="ja-JP" altLang="en-US" sz="1600" dirty="0">
              <a:latin typeface="+mn-ea"/>
              <a:ea typeface="+mn-ea"/>
            </a:endParaRPr>
          </a:p>
        </p:txBody>
      </p:sp>
      <p:sp>
        <p:nvSpPr>
          <p:cNvPr id="11" name="矢印: 下 10">
            <a:extLst>
              <a:ext uri="{FF2B5EF4-FFF2-40B4-BE49-F238E27FC236}">
                <a16:creationId xmlns:a16="http://schemas.microsoft.com/office/drawing/2014/main" id="{84AA76C6-AF6F-487D-B919-FDB76A84EF82}"/>
              </a:ext>
            </a:extLst>
          </p:cNvPr>
          <p:cNvSpPr/>
          <p:nvPr/>
        </p:nvSpPr>
        <p:spPr>
          <a:xfrm>
            <a:off x="1691680" y="4221088"/>
            <a:ext cx="792088" cy="2159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F0D0715D-5ADB-4DC8-86AF-DC1CFCE82804}"/>
              </a:ext>
            </a:extLst>
          </p:cNvPr>
          <p:cNvSpPr/>
          <p:nvPr/>
        </p:nvSpPr>
        <p:spPr>
          <a:xfrm>
            <a:off x="4572000" y="4759860"/>
            <a:ext cx="487018" cy="253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ッター プレースホルダー 3">
            <a:extLst>
              <a:ext uri="{FF2B5EF4-FFF2-40B4-BE49-F238E27FC236}">
                <a16:creationId xmlns:a16="http://schemas.microsoft.com/office/drawing/2014/main" id="{56F78211-F4AD-4C0D-AFC0-EF889883CF4D}"/>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14" name="スライド番号プレースホルダー 4">
            <a:extLst>
              <a:ext uri="{FF2B5EF4-FFF2-40B4-BE49-F238E27FC236}">
                <a16:creationId xmlns:a16="http://schemas.microsoft.com/office/drawing/2014/main" id="{D257F3A7-6057-4564-B188-C258E3FD7EE8}"/>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7</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15862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572EA9-A533-4570-8667-169A74393DC1}"/>
              </a:ext>
            </a:extLst>
          </p:cNvPr>
          <p:cNvSpPr>
            <a:spLocks noGrp="1"/>
          </p:cNvSpPr>
          <p:nvPr>
            <p:ph type="title"/>
          </p:nvPr>
        </p:nvSpPr>
        <p:spPr/>
        <p:txBody>
          <a:bodyPr/>
          <a:lstStyle/>
          <a:p>
            <a:r>
              <a:rPr kumimoji="1" lang="ja-JP" altLang="en-US" dirty="0"/>
              <a:t>システム要求事項定義</a:t>
            </a:r>
          </a:p>
        </p:txBody>
      </p:sp>
      <p:sp>
        <p:nvSpPr>
          <p:cNvPr id="3" name="コンテンツ プレースホルダー 2">
            <a:extLst>
              <a:ext uri="{FF2B5EF4-FFF2-40B4-BE49-F238E27FC236}">
                <a16:creationId xmlns:a16="http://schemas.microsoft.com/office/drawing/2014/main" id="{19F715C6-41CD-4198-8F2C-2FC32DA841E2}"/>
              </a:ext>
            </a:extLst>
          </p:cNvPr>
          <p:cNvSpPr>
            <a:spLocks noGrp="1"/>
          </p:cNvSpPr>
          <p:nvPr>
            <p:ph idx="1"/>
          </p:nvPr>
        </p:nvSpPr>
        <p:spPr>
          <a:xfrm>
            <a:off x="288032" y="1268760"/>
            <a:ext cx="8748464" cy="5350248"/>
          </a:xfrm>
        </p:spPr>
        <p:txBody>
          <a:bodyPr/>
          <a:lstStyle/>
          <a:p>
            <a:pPr marL="0" indent="0">
              <a:buNone/>
            </a:pPr>
            <a:r>
              <a:rPr lang="ja-JP" altLang="en-US" sz="1400" dirty="0">
                <a:solidFill>
                  <a:srgbClr val="FF0000"/>
                </a:solidFill>
                <a:latin typeface="ＭＳ Ｐゴシック" panose="020B0600070205080204" pitchFamily="50" charset="-128"/>
              </a:rPr>
              <a:t>■実現範囲検討のポリシー</a:t>
            </a:r>
            <a:r>
              <a:rPr lang="ja-JP" altLang="en-US" sz="1400" dirty="0">
                <a:solidFill>
                  <a:srgbClr val="FF0000"/>
                </a:solidFill>
                <a:latin typeface="+mn-ea"/>
              </a:rPr>
              <a:t>　：</a:t>
            </a:r>
            <a:r>
              <a:rPr lang="ja-JP" altLang="en-US" sz="1400" dirty="0">
                <a:solidFill>
                  <a:schemeClr val="tx1"/>
                </a:solidFill>
                <a:latin typeface="+mn-ea"/>
              </a:rPr>
              <a:t>クレーム防止、接客サービス向上に関わることに特化する。チャレンジングな技術導入はしない。</a:t>
            </a:r>
            <a:endParaRPr lang="en-US" altLang="ja-JP" sz="1400" dirty="0">
              <a:solidFill>
                <a:srgbClr val="FF0000"/>
              </a:solidFill>
              <a:latin typeface="+mn-ea"/>
            </a:endParaRPr>
          </a:p>
          <a:p>
            <a:pPr marL="0" indent="0">
              <a:buNone/>
            </a:pPr>
            <a:r>
              <a:rPr lang="ja-JP" altLang="en-US" sz="1400" dirty="0">
                <a:solidFill>
                  <a:srgbClr val="FF0000"/>
                </a:solidFill>
                <a:latin typeface="+mn-ea"/>
              </a:rPr>
              <a:t>■システム要求事項：　　</a:t>
            </a:r>
            <a:endParaRPr lang="en-US" altLang="ja-JP" sz="1400" dirty="0">
              <a:solidFill>
                <a:srgbClr val="FF0000"/>
              </a:solidFill>
              <a:latin typeface="+mn-ea"/>
            </a:endParaRPr>
          </a:p>
          <a:p>
            <a:pPr marL="0" indent="0">
              <a:buNone/>
            </a:pPr>
            <a:r>
              <a:rPr lang="ja-JP" altLang="en-US" sz="1400" dirty="0">
                <a:solidFill>
                  <a:schemeClr val="tx1"/>
                </a:solidFill>
                <a:latin typeface="+mn-ea"/>
              </a:rPr>
              <a:t>・クレーム時の状況を画像＋音声データで保存し、後から参照可能とする</a:t>
            </a:r>
            <a:endParaRPr lang="en-US" altLang="ja-JP" sz="1400" dirty="0">
              <a:solidFill>
                <a:schemeClr val="tx1"/>
              </a:solidFill>
              <a:latin typeface="+mn-ea"/>
            </a:endParaRPr>
          </a:p>
          <a:p>
            <a:pPr marL="0" indent="0">
              <a:buNone/>
            </a:pPr>
            <a:r>
              <a:rPr lang="ja-JP" altLang="en-US" sz="1400" dirty="0">
                <a:solidFill>
                  <a:schemeClr val="tx1"/>
                </a:solidFill>
                <a:latin typeface="+mn-ea"/>
              </a:rPr>
              <a:t>・各店の保存</a:t>
            </a:r>
            <a:r>
              <a:rPr lang="en-US" altLang="ja-JP" sz="1400" dirty="0">
                <a:solidFill>
                  <a:schemeClr val="tx1"/>
                </a:solidFill>
                <a:latin typeface="+mn-ea"/>
              </a:rPr>
              <a:t>PC</a:t>
            </a:r>
            <a:r>
              <a:rPr lang="ja-JP" altLang="en-US" sz="1400" dirty="0">
                <a:solidFill>
                  <a:schemeClr val="tx1"/>
                </a:solidFill>
                <a:latin typeface="+mn-ea"/>
              </a:rPr>
              <a:t>のデータを夜間にクラウドに格納する、そのデータを本店で参照する</a:t>
            </a:r>
          </a:p>
          <a:p>
            <a:pPr marL="0" indent="0">
              <a:buNone/>
            </a:pPr>
            <a:r>
              <a:rPr lang="ja-JP" altLang="en-US" sz="1400" dirty="0">
                <a:solidFill>
                  <a:schemeClr val="tx1"/>
                </a:solidFill>
                <a:latin typeface="+mn-ea"/>
              </a:rPr>
              <a:t>・店間の情報共有のため本店から社長の操作により各店に記録を配信する</a:t>
            </a:r>
            <a:endParaRPr lang="en-US" altLang="ja-JP" sz="1400" dirty="0">
              <a:solidFill>
                <a:schemeClr val="tx1"/>
              </a:solidFill>
              <a:latin typeface="+mn-ea"/>
            </a:endParaRPr>
          </a:p>
          <a:p>
            <a:pPr marL="0" indent="0">
              <a:buNone/>
            </a:pPr>
            <a:r>
              <a:rPr lang="ja-JP" altLang="en-US" sz="1400" dirty="0">
                <a:solidFill>
                  <a:schemeClr val="tx1"/>
                </a:solidFill>
                <a:latin typeface="+mn-ea"/>
              </a:rPr>
              <a:t>・クレーム時の状況を、映像と音声の記録する機能と参照可能とする</a:t>
            </a:r>
            <a:endParaRPr lang="en-US" altLang="ja-JP" sz="1400" dirty="0">
              <a:solidFill>
                <a:schemeClr val="tx1"/>
              </a:solidFill>
              <a:latin typeface="+mn-ea"/>
            </a:endParaRPr>
          </a:p>
          <a:p>
            <a:pPr marL="0" indent="0">
              <a:buNone/>
            </a:pPr>
            <a:r>
              <a:rPr lang="ja-JP" altLang="en-US" sz="1400" dirty="0">
                <a:solidFill>
                  <a:schemeClr val="tx1"/>
                </a:solidFill>
                <a:latin typeface="+mn-ea"/>
              </a:rPr>
              <a:t>　参照に関しては、時刻指定だけでなく、見ながら一定時間分の前後へジャンプして再生することを可能とする</a:t>
            </a:r>
          </a:p>
          <a:p>
            <a:pPr marL="0" indent="0">
              <a:buNone/>
            </a:pPr>
            <a:r>
              <a:rPr lang="ja-JP" altLang="en-US" sz="1400" dirty="0">
                <a:solidFill>
                  <a:schemeClr val="tx1"/>
                </a:solidFill>
                <a:latin typeface="+mn-ea"/>
              </a:rPr>
              <a:t>・記録は店長の裁量で接客係とモニタ</a:t>
            </a:r>
            <a:r>
              <a:rPr lang="en-US" altLang="ja-JP" sz="1400" dirty="0">
                <a:solidFill>
                  <a:schemeClr val="tx1"/>
                </a:solidFill>
                <a:latin typeface="+mn-ea"/>
              </a:rPr>
              <a:t>PC</a:t>
            </a:r>
            <a:r>
              <a:rPr lang="ja-JP" altLang="en-US" sz="1400" dirty="0">
                <a:solidFill>
                  <a:schemeClr val="tx1"/>
                </a:solidFill>
                <a:latin typeface="+mn-ea"/>
              </a:rPr>
              <a:t>で一緒に参照を可能とする</a:t>
            </a:r>
          </a:p>
          <a:p>
            <a:pPr marL="0" indent="0">
              <a:buNone/>
            </a:pPr>
            <a:r>
              <a:rPr lang="ja-JP" altLang="en-US" sz="1400" dirty="0">
                <a:solidFill>
                  <a:schemeClr val="tx1"/>
                </a:solidFill>
                <a:latin typeface="+mn-ea"/>
              </a:rPr>
              <a:t>・記録の保存期間は各店の保存</a:t>
            </a:r>
            <a:r>
              <a:rPr lang="en-US" altLang="ja-JP" sz="1400" dirty="0">
                <a:solidFill>
                  <a:schemeClr val="tx1"/>
                </a:solidFill>
                <a:latin typeface="+mn-ea"/>
              </a:rPr>
              <a:t>PC</a:t>
            </a:r>
            <a:r>
              <a:rPr lang="ja-JP" altLang="en-US" sz="1400" dirty="0">
                <a:solidFill>
                  <a:schemeClr val="tx1"/>
                </a:solidFill>
                <a:latin typeface="+mn-ea"/>
              </a:rPr>
              <a:t>の初期設定に従う。設定に従い一定期間で記録を自動削除する</a:t>
            </a:r>
            <a:endParaRPr lang="en-US" altLang="ja-JP" sz="1400" dirty="0">
              <a:solidFill>
                <a:schemeClr val="tx1"/>
              </a:solidFill>
              <a:latin typeface="+mn-ea"/>
            </a:endParaRPr>
          </a:p>
          <a:p>
            <a:pPr marL="0" indent="0">
              <a:buNone/>
            </a:pPr>
            <a:r>
              <a:rPr lang="ja-JP" altLang="en-US" sz="1400" dirty="0">
                <a:solidFill>
                  <a:schemeClr val="tx1"/>
                </a:solidFill>
                <a:latin typeface="+mn-ea"/>
              </a:rPr>
              <a:t>・接客係りの周辺を営業時間中に録音する</a:t>
            </a:r>
            <a:endParaRPr lang="en-US" altLang="ja-JP" sz="1400" dirty="0">
              <a:solidFill>
                <a:schemeClr val="tx1"/>
              </a:solidFill>
              <a:latin typeface="+mn-ea"/>
            </a:endParaRPr>
          </a:p>
          <a:p>
            <a:pPr marL="0" indent="0">
              <a:buNone/>
            </a:pPr>
            <a:r>
              <a:rPr lang="ja-JP" altLang="en-US" sz="1400" dirty="0">
                <a:solidFill>
                  <a:schemeClr val="tx1"/>
                </a:solidFill>
                <a:latin typeface="+mn-ea"/>
              </a:rPr>
              <a:t>・お客が意識することなく、フロアは録画される。接客係との会話のときに録音される</a:t>
            </a:r>
          </a:p>
          <a:p>
            <a:pPr marL="0" indent="0">
              <a:buNone/>
            </a:pPr>
            <a:r>
              <a:rPr lang="ja-JP" altLang="en-US" sz="1400" dirty="0">
                <a:solidFill>
                  <a:srgbClr val="00B0F0"/>
                </a:solidFill>
                <a:latin typeface="+mn-ea"/>
              </a:rPr>
              <a:t>・</a:t>
            </a:r>
            <a:r>
              <a:rPr lang="ja-JP" altLang="en-US" sz="1400" dirty="0">
                <a:solidFill>
                  <a:schemeClr val="tx1"/>
                </a:solidFill>
                <a:latin typeface="+mn-ea"/>
              </a:rPr>
              <a:t>お客に目障りになることなく、接客フロアを営業時間を通して録画する。音声は接客係りとの会話のみ記録される</a:t>
            </a:r>
            <a:endParaRPr lang="en-US" altLang="ja-JP" sz="1400" dirty="0">
              <a:solidFill>
                <a:schemeClr val="tx1"/>
              </a:solidFill>
              <a:latin typeface="+mn-ea"/>
            </a:endParaRPr>
          </a:p>
          <a:p>
            <a:pPr marL="0" indent="0">
              <a:buNone/>
            </a:pPr>
            <a:r>
              <a:rPr lang="ja-JP" altLang="en-US" sz="1400" dirty="0">
                <a:solidFill>
                  <a:schemeClr val="tx1"/>
                </a:solidFill>
                <a:latin typeface="+mn-ea"/>
              </a:rPr>
              <a:t>・店長の記録参照ログへのアクセスを記録し、社長がチェックできる（周知して抑止効果）</a:t>
            </a:r>
            <a:endParaRPr lang="en-US" altLang="ja-JP" sz="1400" dirty="0">
              <a:solidFill>
                <a:schemeClr val="tx1"/>
              </a:solidFill>
              <a:latin typeface="+mn-ea"/>
            </a:endParaRPr>
          </a:p>
          <a:p>
            <a:pPr marL="0" indent="0">
              <a:buNone/>
            </a:pPr>
            <a:r>
              <a:rPr lang="ja-JP" altLang="en-US" sz="1400" dirty="0">
                <a:solidFill>
                  <a:schemeClr val="tx1"/>
                </a:solidFill>
                <a:latin typeface="+mn-ea"/>
              </a:rPr>
              <a:t>・</a:t>
            </a:r>
            <a:r>
              <a:rPr lang="ja-JP" altLang="en-US" sz="1400" b="1" dirty="0">
                <a:solidFill>
                  <a:schemeClr val="tx1"/>
                </a:solidFill>
                <a:latin typeface="+mn-ea"/>
              </a:rPr>
              <a:t>ノイズカットでテーブル側の音声が記録される</a:t>
            </a:r>
            <a:endParaRPr lang="en-US" altLang="ja-JP" sz="1400" b="1" dirty="0">
              <a:solidFill>
                <a:schemeClr val="tx1"/>
              </a:solidFill>
              <a:latin typeface="+mn-ea"/>
            </a:endParaRPr>
          </a:p>
          <a:p>
            <a:pPr marL="0" indent="0">
              <a:buNone/>
            </a:pPr>
            <a:r>
              <a:rPr lang="ja-JP" altLang="en-US" sz="1400" b="1" dirty="0">
                <a:solidFill>
                  <a:schemeClr val="tx1"/>
                </a:solidFill>
                <a:latin typeface="+mn-ea"/>
              </a:rPr>
              <a:t>・ステージ側から見た客席側の映像が記録される</a:t>
            </a:r>
            <a:endParaRPr lang="en-US" altLang="ja-JP" sz="1400" b="1" dirty="0">
              <a:solidFill>
                <a:schemeClr val="tx1"/>
              </a:solidFill>
              <a:latin typeface="+mn-ea"/>
            </a:endParaRPr>
          </a:p>
          <a:p>
            <a:pPr marL="0" indent="0">
              <a:buNone/>
            </a:pPr>
            <a:r>
              <a:rPr lang="ja-JP" altLang="en-US" sz="1400" dirty="0">
                <a:solidFill>
                  <a:schemeClr val="tx1"/>
                </a:solidFill>
                <a:latin typeface="+mn-ea"/>
              </a:rPr>
              <a:t>・性能：ストレスのない映像・音声照会（呼び出しから開始</a:t>
            </a:r>
            <a:r>
              <a:rPr lang="en-US" altLang="ja-JP" sz="1400" dirty="0">
                <a:solidFill>
                  <a:schemeClr val="tx1"/>
                </a:solidFill>
                <a:latin typeface="+mn-ea"/>
              </a:rPr>
              <a:t>x</a:t>
            </a:r>
            <a:r>
              <a:rPr lang="ja-JP" altLang="en-US" sz="1400" dirty="0">
                <a:solidFill>
                  <a:schemeClr val="tx1"/>
                </a:solidFill>
                <a:latin typeface="+mn-ea"/>
              </a:rPr>
              <a:t>秒以内、滞留の無い再生、照会中のポイントから時間差指定で前後へのジャンプする）</a:t>
            </a:r>
            <a:endParaRPr lang="en-US" altLang="ja-JP" sz="1400" dirty="0">
              <a:solidFill>
                <a:schemeClr val="tx1"/>
              </a:solidFill>
              <a:latin typeface="+mn-ea"/>
            </a:endParaRPr>
          </a:p>
          <a:p>
            <a:pPr marL="0" indent="0">
              <a:buNone/>
            </a:pPr>
            <a:r>
              <a:rPr lang="ja-JP" altLang="en-US" sz="1400" dirty="0">
                <a:solidFill>
                  <a:schemeClr val="tx1"/>
                </a:solidFill>
                <a:latin typeface="+mn-ea"/>
              </a:rPr>
              <a:t>・マイクとカメラ指定で音声・映像同期再生：スムーズな映像・音声照会</a:t>
            </a:r>
            <a:endParaRPr lang="en-US" altLang="ja-JP" sz="1400" dirty="0">
              <a:solidFill>
                <a:schemeClr val="tx1"/>
              </a:solidFill>
              <a:latin typeface="+mn-ea"/>
            </a:endParaRPr>
          </a:p>
          <a:p>
            <a:pPr marL="0" indent="0">
              <a:buNone/>
            </a:pPr>
            <a:r>
              <a:rPr lang="ja-JP" altLang="en-US" sz="1400" dirty="0">
                <a:solidFill>
                  <a:schemeClr val="tx1"/>
                </a:solidFill>
                <a:latin typeface="+mn-ea"/>
              </a:rPr>
              <a:t>・運用：安定運用の維持（録画は営業時間をカバー、営業時間外にクラウドへ）</a:t>
            </a:r>
            <a:endParaRPr lang="en-US" altLang="ja-JP" sz="1400" dirty="0">
              <a:solidFill>
                <a:schemeClr val="tx1"/>
              </a:solidFill>
              <a:latin typeface="+mn-ea"/>
            </a:endParaRPr>
          </a:p>
          <a:p>
            <a:pPr marL="0" indent="0">
              <a:buNone/>
            </a:pPr>
            <a:r>
              <a:rPr lang="ja-JP" altLang="en-US" sz="1400" dirty="0">
                <a:solidFill>
                  <a:schemeClr val="tx1"/>
                </a:solidFill>
                <a:latin typeface="+mn-ea"/>
              </a:rPr>
              <a:t>・セキュリティ：プライバシー情報の漏えい防止、データの改ざん防止</a:t>
            </a:r>
            <a:endParaRPr lang="en-US" altLang="ja-JP" sz="1400" dirty="0">
              <a:solidFill>
                <a:schemeClr val="tx1"/>
              </a:solidFill>
              <a:latin typeface="+mn-ea"/>
            </a:endParaRPr>
          </a:p>
          <a:p>
            <a:pPr marL="0" indent="0">
              <a:buNone/>
            </a:pPr>
            <a:r>
              <a:rPr lang="ja-JP" altLang="en-US" sz="1400" dirty="0">
                <a:latin typeface="+mn-ea"/>
              </a:rPr>
              <a:t>・・・</a:t>
            </a:r>
            <a:endParaRPr lang="en-US" altLang="ja-JP" sz="1400" dirty="0">
              <a:latin typeface="+mn-ea"/>
            </a:endParaRPr>
          </a:p>
          <a:p>
            <a:pPr marL="0" indent="0">
              <a:buNone/>
            </a:pPr>
            <a:endParaRPr lang="en-US" altLang="ja-JP" sz="1400" dirty="0">
              <a:solidFill>
                <a:schemeClr val="tx1"/>
              </a:solidFill>
              <a:latin typeface="+mn-ea"/>
            </a:endParaRPr>
          </a:p>
          <a:p>
            <a:pPr marL="0" indent="0">
              <a:buNone/>
            </a:pPr>
            <a:endParaRPr lang="ja-JP" altLang="en-US" sz="1400" b="1" dirty="0">
              <a:latin typeface="+mn-ea"/>
            </a:endParaRPr>
          </a:p>
          <a:p>
            <a:pPr marL="0" indent="0">
              <a:buNone/>
            </a:pPr>
            <a:endParaRPr lang="en-US" altLang="ja-JP" sz="1400" dirty="0">
              <a:solidFill>
                <a:schemeClr val="tx1"/>
              </a:solidFill>
              <a:latin typeface="+mn-ea"/>
            </a:endParaRPr>
          </a:p>
          <a:p>
            <a:pPr marL="0" indent="0">
              <a:buNone/>
            </a:pPr>
            <a:endParaRPr lang="ja-JP" altLang="en-US" sz="1400" dirty="0">
              <a:solidFill>
                <a:schemeClr val="tx1"/>
              </a:solidFill>
              <a:latin typeface="+mn-ea"/>
            </a:endParaRPr>
          </a:p>
        </p:txBody>
      </p:sp>
      <p:sp>
        <p:nvSpPr>
          <p:cNvPr id="4" name="正方形/長方形 3">
            <a:extLst>
              <a:ext uri="{FF2B5EF4-FFF2-40B4-BE49-F238E27FC236}">
                <a16:creationId xmlns:a16="http://schemas.microsoft.com/office/drawing/2014/main" id="{DC7FE3A7-DF3D-442F-AC17-87199F57B62A}"/>
              </a:ext>
            </a:extLst>
          </p:cNvPr>
          <p:cNvSpPr/>
          <p:nvPr/>
        </p:nvSpPr>
        <p:spPr>
          <a:xfrm>
            <a:off x="6457950" y="836712"/>
            <a:ext cx="205740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シートＤ</a:t>
            </a:r>
            <a:endParaRPr kumimoji="1" lang="ja-JP" altLang="en-US" dirty="0">
              <a:solidFill>
                <a:schemeClr val="tx1"/>
              </a:solidFill>
            </a:endParaRPr>
          </a:p>
        </p:txBody>
      </p:sp>
      <p:sp>
        <p:nvSpPr>
          <p:cNvPr id="7" name="フッター プレースホルダー 3">
            <a:extLst>
              <a:ext uri="{FF2B5EF4-FFF2-40B4-BE49-F238E27FC236}">
                <a16:creationId xmlns:a16="http://schemas.microsoft.com/office/drawing/2014/main" id="{60601B99-F09C-4D55-83E5-8C603B48913D}"/>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8" name="スライド番号プレースホルダー 4">
            <a:extLst>
              <a:ext uri="{FF2B5EF4-FFF2-40B4-BE49-F238E27FC236}">
                <a16:creationId xmlns:a16="http://schemas.microsoft.com/office/drawing/2014/main" id="{95E8D8FD-532C-4D82-BEC1-66C5C71C5401}"/>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8</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704620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19F715C6-41CD-4198-8F2C-2FC32DA841E2}"/>
              </a:ext>
            </a:extLst>
          </p:cNvPr>
          <p:cNvSpPr>
            <a:spLocks noGrp="1"/>
          </p:cNvSpPr>
          <p:nvPr>
            <p:ph idx="1"/>
          </p:nvPr>
        </p:nvSpPr>
        <p:spPr>
          <a:xfrm>
            <a:off x="395536" y="1170011"/>
            <a:ext cx="8496944" cy="5350247"/>
          </a:xfrm>
        </p:spPr>
        <p:txBody>
          <a:bodyPr/>
          <a:lstStyle/>
          <a:p>
            <a:pPr marL="0" indent="0">
              <a:buNone/>
            </a:pPr>
            <a:r>
              <a:rPr kumimoji="1" lang="ja-JP" altLang="en-US" sz="2400" dirty="0">
                <a:latin typeface="+mn-ea"/>
              </a:rPr>
              <a:t>前工程の要求事項には具体的に表れないが、</a:t>
            </a:r>
            <a:endParaRPr kumimoji="1" lang="en-US" altLang="ja-JP" sz="2400" dirty="0">
              <a:latin typeface="+mn-ea"/>
            </a:endParaRPr>
          </a:p>
          <a:p>
            <a:pPr marL="0" indent="0">
              <a:buNone/>
            </a:pPr>
            <a:r>
              <a:rPr kumimoji="1" lang="ja-JP" altLang="en-US" sz="2400" dirty="0">
                <a:latin typeface="+mn-ea"/>
              </a:rPr>
              <a:t>システム化にあたり考慮が必要な要求事項</a:t>
            </a:r>
            <a:endParaRPr kumimoji="1" lang="en-US" altLang="ja-JP" sz="2400" dirty="0">
              <a:latin typeface="+mn-ea"/>
            </a:endParaRPr>
          </a:p>
          <a:p>
            <a:r>
              <a:rPr lang="ja-JP" altLang="en-US" sz="2000" dirty="0">
                <a:latin typeface="+mn-ea"/>
              </a:rPr>
              <a:t>基本機能にないカスタマイズ要求を抽出すると以下のとおり</a:t>
            </a:r>
            <a:endParaRPr lang="en-US" altLang="ja-JP" sz="2000" dirty="0">
              <a:latin typeface="+mn-ea"/>
            </a:endParaRPr>
          </a:p>
          <a:p>
            <a:pPr lvl="1"/>
            <a:r>
              <a:rPr lang="ja-JP" altLang="en-US" sz="1600" dirty="0">
                <a:latin typeface="+mn-ea"/>
              </a:rPr>
              <a:t>店長研修としての本社からの配信機能をカスタマイズで追加する</a:t>
            </a:r>
            <a:endParaRPr lang="en-US" altLang="ja-JP" sz="1600" dirty="0">
              <a:latin typeface="+mn-ea"/>
            </a:endParaRPr>
          </a:p>
          <a:p>
            <a:pPr lvl="1"/>
            <a:r>
              <a:rPr lang="ja-JP" altLang="en-US" sz="1600" dirty="0">
                <a:latin typeface="+mn-ea"/>
              </a:rPr>
              <a:t>接客係が録音</a:t>
            </a:r>
            <a:r>
              <a:rPr lang="en-US" altLang="ja-JP" sz="1600" dirty="0">
                <a:latin typeface="+mn-ea"/>
              </a:rPr>
              <a:t>OFF</a:t>
            </a:r>
            <a:r>
              <a:rPr lang="ja-JP" altLang="en-US" sz="1600" dirty="0">
                <a:latin typeface="+mn-ea"/>
              </a:rPr>
              <a:t>のまま放置した際に警告する機能（要否検討から）</a:t>
            </a:r>
            <a:endParaRPr lang="en-US" altLang="ja-JP" sz="1600" dirty="0">
              <a:latin typeface="+mn-ea"/>
            </a:endParaRPr>
          </a:p>
          <a:p>
            <a:pPr lvl="1"/>
            <a:r>
              <a:rPr lang="ja-JP" altLang="en-US" sz="1600" dirty="0">
                <a:latin typeface="+mn-ea"/>
              </a:rPr>
              <a:t>照会中の時差指定での前後ジャンプ機能を追加。（１分前、５分後、などのジャンプ）</a:t>
            </a:r>
            <a:endParaRPr lang="en-US" altLang="ja-JP" sz="1600" dirty="0">
              <a:latin typeface="+mn-ea"/>
            </a:endParaRPr>
          </a:p>
          <a:p>
            <a:endParaRPr lang="en-US" altLang="ja-JP" sz="2000" dirty="0">
              <a:latin typeface="+mn-ea"/>
            </a:endParaRPr>
          </a:p>
          <a:p>
            <a:r>
              <a:rPr lang="ja-JP" altLang="en-US" sz="2000" dirty="0">
                <a:solidFill>
                  <a:schemeClr val="accent6">
                    <a:lumMod val="75000"/>
                  </a:schemeClr>
                </a:solidFill>
                <a:latin typeface="+mn-ea"/>
              </a:rPr>
              <a:t>参考　</a:t>
            </a:r>
            <a:r>
              <a:rPr lang="en-US" altLang="ja-JP" sz="2000" dirty="0">
                <a:solidFill>
                  <a:schemeClr val="accent6">
                    <a:lumMod val="75000"/>
                  </a:schemeClr>
                </a:solidFill>
                <a:latin typeface="+mn-ea"/>
              </a:rPr>
              <a:t>IT</a:t>
            </a:r>
            <a:r>
              <a:rPr lang="ja-JP" altLang="en-US" sz="2000" dirty="0">
                <a:solidFill>
                  <a:schemeClr val="accent6">
                    <a:lumMod val="75000"/>
                  </a:schemeClr>
                </a:solidFill>
                <a:latin typeface="+mn-ea"/>
              </a:rPr>
              <a:t>以外の周辺（クレーム情報を把握した上での対応）</a:t>
            </a:r>
            <a:endParaRPr lang="en-US" altLang="ja-JP" sz="2000" dirty="0">
              <a:solidFill>
                <a:schemeClr val="accent6">
                  <a:lumMod val="75000"/>
                </a:schemeClr>
              </a:solidFill>
              <a:latin typeface="+mn-ea"/>
            </a:endParaRPr>
          </a:p>
          <a:p>
            <a:pPr lvl="1"/>
            <a:r>
              <a:rPr lang="ja-JP" altLang="en-US" sz="1600" dirty="0">
                <a:latin typeface="+mn-ea"/>
              </a:rPr>
              <a:t>把握した内容を分析してサービス改善の検討を行う仕組みを構築する（人の作業）</a:t>
            </a:r>
            <a:endParaRPr lang="en-US" altLang="ja-JP" sz="1600" dirty="0">
              <a:latin typeface="+mn-ea"/>
            </a:endParaRPr>
          </a:p>
          <a:p>
            <a:endParaRPr lang="en-US" altLang="ja-JP" sz="2000" dirty="0">
              <a:latin typeface="+mn-ea"/>
            </a:endParaRPr>
          </a:p>
          <a:p>
            <a:pPr lvl="1"/>
            <a:endParaRPr lang="en-US" altLang="ja-JP" sz="1600" dirty="0">
              <a:latin typeface="+mn-ea"/>
            </a:endParaRPr>
          </a:p>
          <a:p>
            <a:pPr marL="457200" lvl="1" indent="0">
              <a:buNone/>
            </a:pPr>
            <a:endParaRPr lang="en-US" altLang="ja-JP" sz="1600" dirty="0">
              <a:latin typeface="+mn-ea"/>
            </a:endParaRPr>
          </a:p>
          <a:p>
            <a:pPr marL="457200" lvl="1" indent="0">
              <a:buNone/>
            </a:pPr>
            <a:endParaRPr lang="en-US" altLang="ja-JP" sz="1600" dirty="0">
              <a:latin typeface="+mn-ea"/>
            </a:endParaRPr>
          </a:p>
          <a:p>
            <a:pPr lvl="1"/>
            <a:endParaRPr lang="en-US" altLang="ja-JP" sz="1600" dirty="0">
              <a:latin typeface="+mn-ea"/>
            </a:endParaRPr>
          </a:p>
        </p:txBody>
      </p:sp>
      <p:sp>
        <p:nvSpPr>
          <p:cNvPr id="7" name="正方形/長方形 6">
            <a:extLst>
              <a:ext uri="{FF2B5EF4-FFF2-40B4-BE49-F238E27FC236}">
                <a16:creationId xmlns:a16="http://schemas.microsoft.com/office/drawing/2014/main" id="{9E443D75-07E7-4BF5-A459-CED43837CE64}"/>
              </a:ext>
            </a:extLst>
          </p:cNvPr>
          <p:cNvSpPr/>
          <p:nvPr/>
        </p:nvSpPr>
        <p:spPr>
          <a:xfrm>
            <a:off x="6457950" y="836712"/>
            <a:ext cx="205740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シートＤ</a:t>
            </a:r>
            <a:endParaRPr kumimoji="1" lang="ja-JP" altLang="en-US" dirty="0">
              <a:solidFill>
                <a:schemeClr val="tx1"/>
              </a:solidFill>
            </a:endParaRPr>
          </a:p>
        </p:txBody>
      </p:sp>
      <p:sp>
        <p:nvSpPr>
          <p:cNvPr id="8" name="タイトル 1">
            <a:extLst>
              <a:ext uri="{FF2B5EF4-FFF2-40B4-BE49-F238E27FC236}">
                <a16:creationId xmlns:a16="http://schemas.microsoft.com/office/drawing/2014/main" id="{756D4A18-A479-4569-9AD7-F4A94458FB28}"/>
              </a:ext>
            </a:extLst>
          </p:cNvPr>
          <p:cNvSpPr txBox="1">
            <a:spLocks/>
          </p:cNvSpPr>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600">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a:lstStyle>
          <a:p>
            <a:r>
              <a:rPr lang="ja-JP" altLang="en-US" kern="0" dirty="0"/>
              <a:t>システム要求事項定義</a:t>
            </a:r>
            <a:r>
              <a:rPr lang="ja-JP" altLang="en-US" sz="2800" kern="0" dirty="0"/>
              <a:t>　（つづき）</a:t>
            </a:r>
            <a:endParaRPr lang="ja-JP" altLang="en-US" kern="0" dirty="0"/>
          </a:p>
        </p:txBody>
      </p:sp>
      <p:sp>
        <p:nvSpPr>
          <p:cNvPr id="9" name="フッター プレースホルダー 3">
            <a:extLst>
              <a:ext uri="{FF2B5EF4-FFF2-40B4-BE49-F238E27FC236}">
                <a16:creationId xmlns:a16="http://schemas.microsoft.com/office/drawing/2014/main" id="{FA3C1A79-7D9E-4563-997E-965D6822608F}"/>
              </a:ext>
            </a:extLst>
          </p:cNvPr>
          <p:cNvSpPr>
            <a:spLocks noGrp="1"/>
          </p:cNvSpPr>
          <p:nvPr>
            <p:ph type="ftr" sz="quarter" idx="11"/>
          </p:nvPr>
        </p:nvSpPr>
        <p:spPr>
          <a:xfrm>
            <a:off x="3028950" y="6617418"/>
            <a:ext cx="3086100" cy="196132"/>
          </a:xfrm>
        </p:spPr>
        <p:txBody>
          <a:bodyPr/>
          <a:lstStyle/>
          <a:p>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2020 </a:t>
            </a:r>
            <a:r>
              <a:rPr lang="ja-JP" altLang="en-US" sz="1050" dirty="0">
                <a:latin typeface="ＭＳ Ｐゴシック" panose="020B0600070205080204" pitchFamily="50" charset="-128"/>
                <a:ea typeface="ＭＳ Ｐゴシック" panose="020B0600070205080204" pitchFamily="50" charset="-128"/>
              </a:rPr>
              <a:t>ＩＰＡ　</a:t>
            </a:r>
          </a:p>
        </p:txBody>
      </p:sp>
      <p:sp>
        <p:nvSpPr>
          <p:cNvPr id="10" name="スライド番号プレースホルダー 4">
            <a:extLst>
              <a:ext uri="{FF2B5EF4-FFF2-40B4-BE49-F238E27FC236}">
                <a16:creationId xmlns:a16="http://schemas.microsoft.com/office/drawing/2014/main" id="{57C80DD0-2AE2-42F5-BD8C-E2E5B0E0312B}"/>
              </a:ext>
            </a:extLst>
          </p:cNvPr>
          <p:cNvSpPr>
            <a:spLocks noGrp="1"/>
          </p:cNvSpPr>
          <p:nvPr>
            <p:ph type="sldNum" sz="quarter" idx="12"/>
          </p:nvPr>
        </p:nvSpPr>
        <p:spPr>
          <a:xfrm>
            <a:off x="6457950" y="6592267"/>
            <a:ext cx="2057400" cy="221283"/>
          </a:xfrm>
        </p:spPr>
        <p:txBody>
          <a:bodyPr/>
          <a:lstStyle/>
          <a:p>
            <a:fld id="{DBFB1F43-6F2E-4538-AABB-23AEDF146290}" type="slidenum">
              <a:rPr lang="ja-JP" altLang="en-US" sz="1050" smtClean="0">
                <a:latin typeface="ＭＳ Ｐゴシック" panose="020B0600070205080204" pitchFamily="50" charset="-128"/>
                <a:ea typeface="ＭＳ Ｐゴシック" panose="020B0600070205080204" pitchFamily="50" charset="-128"/>
              </a:rPr>
              <a:pPr/>
              <a:t>9</a:t>
            </a:fld>
            <a:endParaRPr lang="ja-JP" altLang="en-US" sz="105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121766139"/>
      </p:ext>
    </p:extLst>
  </p:cSld>
  <p:clrMapOvr>
    <a:masterClrMapping/>
  </p:clrMapOvr>
</p:sld>
</file>

<file path=ppt/theme/theme1.xml><?xml version="1.0" encoding="utf-8"?>
<a:theme xmlns:a="http://schemas.openxmlformats.org/drawingml/2006/main" name="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IPA2004v1.1</Template>
  <TotalTime>0</TotalTime>
  <Words>1553</Words>
  <Application>Microsoft Office PowerPoint</Application>
  <PresentationFormat>画面に合わせる (4:3)</PresentationFormat>
  <Paragraphs>334</Paragraphs>
  <Slides>12</Slides>
  <Notes>12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12</vt:i4>
      </vt:variant>
    </vt:vector>
  </HeadingPairs>
  <TitlesOfParts>
    <vt:vector size="19" baseType="lpstr">
      <vt:lpstr>HGPｺﾞｼｯｸE</vt:lpstr>
      <vt:lpstr>HGP創英角ﾎﾟｯﾌﾟ体</vt:lpstr>
      <vt:lpstr>ＭＳ Ｐゴシック</vt:lpstr>
      <vt:lpstr>Arial</vt:lpstr>
      <vt:lpstr>Calibri</vt:lpstr>
      <vt:lpstr>Wingdings</vt:lpstr>
      <vt:lpstr>IPA2004</vt:lpstr>
      <vt:lpstr>事後解説用サンプル</vt:lpstr>
      <vt:lpstr>問題認識時点の状況 </vt:lpstr>
      <vt:lpstr>問題認識時点の状況（不明点多し） </vt:lpstr>
      <vt:lpstr>ビジネス又はミッション分析</vt:lpstr>
      <vt:lpstr>PowerPoint プレゼンテーション</vt:lpstr>
      <vt:lpstr>PowerPoint プレゼンテーション</vt:lpstr>
      <vt:lpstr>付帯条件に基づく要求事項の考察</vt:lpstr>
      <vt:lpstr>システム要求事項定義</vt:lpstr>
      <vt:lpstr>PowerPoint プレゼンテーション</vt:lpstr>
      <vt:lpstr>PowerPoint プレゼンテーション</vt:lpstr>
      <vt:lpstr>発表シート　　提案の特長</vt:lpstr>
      <vt:lpstr>サンプル：演芸居酒屋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2018-07-30T07:01:06Z</dcterms:created>
  <dcterms:modified xsi:type="dcterms:W3CDTF">2020-03-04T01:54:25Z</dcterms:modified>
</cp:coreProperties>
</file>