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50" r:id="rId1"/>
  </p:sldMasterIdLst>
  <p:notesMasterIdLst>
    <p:notesMasterId r:id="rId6"/>
  </p:notesMasterIdLst>
  <p:handoutMasterIdLst>
    <p:handoutMasterId r:id="rId7"/>
  </p:handoutMasterIdLst>
  <p:sldIdLst>
    <p:sldId id="2147379725" r:id="rId2"/>
    <p:sldId id="2147474826" r:id="rId3"/>
    <p:sldId id="2147474804" r:id="rId4"/>
    <p:sldId id="2147379498" r:id="rId5"/>
  </p:sldIdLst>
  <p:sldSz cx="12192000" cy="6858000"/>
  <p:notesSz cx="6858000" cy="9144000"/>
  <p:defaultText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8B1354F5-16ED-4970-A50B-A5D8B5868FF0}">
          <p14:sldIdLst>
            <p14:sldId id="2147379725"/>
            <p14:sldId id="2147474826"/>
            <p14:sldId id="2147474804"/>
            <p14:sldId id="214737949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C00000"/>
    <a:srgbClr val="025370"/>
    <a:srgbClr val="0F476A"/>
    <a:srgbClr val="C55A11"/>
    <a:srgbClr val="F9CFCE"/>
    <a:srgbClr val="E05E0E"/>
    <a:srgbClr val="BE8920"/>
    <a:srgbClr val="E2F3F8"/>
    <a:srgbClr val="4084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891C89-6DFC-41C1-8BC7-1BB400655FF4}" v="42" dt="2023-05-10T10:14:51.60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50" autoAdjust="0"/>
    <p:restoredTop sz="96353" autoAdjust="0"/>
  </p:normalViewPr>
  <p:slideViewPr>
    <p:cSldViewPr snapToGrid="0" snapToObjects="1">
      <p:cViewPr varScale="1">
        <p:scale>
          <a:sx n="92" d="100"/>
          <a:sy n="92" d="100"/>
        </p:scale>
        <p:origin x="114" y="522"/>
      </p:cViewPr>
      <p:guideLst/>
    </p:cSldViewPr>
  </p:slideViewPr>
  <p:notesTextViewPr>
    <p:cViewPr>
      <p:scale>
        <a:sx n="3" d="2"/>
        <a:sy n="3" d="2"/>
      </p:scale>
      <p:origin x="0" y="0"/>
    </p:cViewPr>
  </p:notesTextViewPr>
  <p:sorterViewPr>
    <p:cViewPr>
      <p:scale>
        <a:sx n="125" d="100"/>
        <a:sy n="125" d="100"/>
      </p:scale>
      <p:origin x="0" y="0"/>
    </p:cViewPr>
  </p:sorterViewPr>
  <p:notesViewPr>
    <p:cSldViewPr snapToGrid="0" snapToObjects="1" showGuides="1">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079F40F-9A06-0326-EF15-5580D597672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3AD65C3-B2CA-6926-584B-3AA49CD1CBB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EFD70-C05E-8245-A956-62360E45A01D}" type="datetimeFigureOut">
              <a:rPr kumimoji="1" lang="ja-JP" altLang="en-US" smtClean="0"/>
              <a:t>2023/12/21</a:t>
            </a:fld>
            <a:endParaRPr kumimoji="1" lang="ja-JP" altLang="en-US"/>
          </a:p>
        </p:txBody>
      </p:sp>
      <p:sp>
        <p:nvSpPr>
          <p:cNvPr id="4" name="フッター プレースホルダー 3">
            <a:extLst>
              <a:ext uri="{FF2B5EF4-FFF2-40B4-BE49-F238E27FC236}">
                <a16:creationId xmlns:a16="http://schemas.microsoft.com/office/drawing/2014/main" id="{38530A2F-0F68-7035-67C5-3E3D63A9B3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kumimoji="1" lang="en-US" altLang="ja-JP"/>
              <a:t>Copyright ©  2023 METI/IPA</a:t>
            </a:r>
            <a:endParaRPr kumimoji="1" lang="ja-JP" altLang="en-US"/>
          </a:p>
        </p:txBody>
      </p:sp>
      <p:sp>
        <p:nvSpPr>
          <p:cNvPr id="5" name="スライド番号プレースホルダー 4">
            <a:extLst>
              <a:ext uri="{FF2B5EF4-FFF2-40B4-BE49-F238E27FC236}">
                <a16:creationId xmlns:a16="http://schemas.microsoft.com/office/drawing/2014/main" id="{DEA4D989-C933-99C6-376B-60BD2A9EBBA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A74D1-7411-134A-B3CD-9E0B1B55B58A}" type="slidenum">
              <a:rPr kumimoji="1" lang="ja-JP" altLang="en-US" smtClean="0"/>
              <a:t>‹#›</a:t>
            </a:fld>
            <a:endParaRPr kumimoji="1" lang="ja-JP" altLang="en-US"/>
          </a:p>
        </p:txBody>
      </p:sp>
    </p:spTree>
    <p:extLst>
      <p:ext uri="{BB962C8B-B14F-4D97-AF65-F5344CB8AC3E}">
        <p14:creationId xmlns:p14="http://schemas.microsoft.com/office/powerpoint/2010/main" val="17347367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52924D-9408-6743-882C-31DAA6834F89}" type="datetimeFigureOut">
              <a:rPr kumimoji="1" lang="ja-JP" altLang="en-US" smtClean="0"/>
              <a:t>2023/12/21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kumimoji="1" lang="en-US" altLang="ja-JP"/>
              <a:t>Copyright ©  2023 METI/IPA</a:t>
            </a:r>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F6096-1AC4-454D-9FBF-D3ECDCB697CA}" type="slidenum">
              <a:rPr kumimoji="1" lang="ja-JP" altLang="en-US" smtClean="0"/>
              <a:t>‹#›</a:t>
            </a:fld>
            <a:endParaRPr kumimoji="1" lang="ja-JP" altLang="en-US"/>
          </a:p>
        </p:txBody>
      </p:sp>
    </p:spTree>
    <p:extLst>
      <p:ext uri="{BB962C8B-B14F-4D97-AF65-F5344CB8AC3E}">
        <p14:creationId xmlns:p14="http://schemas.microsoft.com/office/powerpoint/2010/main" val="1680379727"/>
      </p:ext>
    </p:extLst>
  </p:cSld>
  <p:clrMap bg1="lt1" tx1="dk1" bg2="lt2" tx2="dk2" accent1="accent1" accent2="accent2" accent3="accent3" accent4="accent4" accent5="accent5" accent6="accent6" hlink="hlink" folHlink="folHlink"/>
  <p:hf hdr="0" ftr="0" dt="0"/>
  <p:notesStyle>
    <a:lvl1pPr marL="0" algn="l" defTabSz="1219140" rtl="0" eaLnBrk="1" latinLnBrk="0" hangingPunct="1">
      <a:defRPr kumimoji="1" sz="1600" kern="1200">
        <a:solidFill>
          <a:schemeClr val="tx1"/>
        </a:solidFill>
        <a:latin typeface="+mn-lt"/>
        <a:ea typeface="+mn-ea"/>
        <a:cs typeface="+mn-cs"/>
      </a:defRPr>
    </a:lvl1pPr>
    <a:lvl2pPr marL="609570" algn="l" defTabSz="1219140" rtl="0" eaLnBrk="1" latinLnBrk="0" hangingPunct="1">
      <a:defRPr kumimoji="1" sz="1600" kern="1200">
        <a:solidFill>
          <a:schemeClr val="tx1"/>
        </a:solidFill>
        <a:latin typeface="+mn-lt"/>
        <a:ea typeface="+mn-ea"/>
        <a:cs typeface="+mn-cs"/>
      </a:defRPr>
    </a:lvl2pPr>
    <a:lvl3pPr marL="1219140" algn="l" defTabSz="1219140" rtl="0" eaLnBrk="1" latinLnBrk="0" hangingPunct="1">
      <a:defRPr kumimoji="1" sz="1600" kern="1200">
        <a:solidFill>
          <a:schemeClr val="tx1"/>
        </a:solidFill>
        <a:latin typeface="+mn-lt"/>
        <a:ea typeface="+mn-ea"/>
        <a:cs typeface="+mn-cs"/>
      </a:defRPr>
    </a:lvl3pPr>
    <a:lvl4pPr marL="1828709" algn="l" defTabSz="1219140" rtl="0" eaLnBrk="1" latinLnBrk="0" hangingPunct="1">
      <a:defRPr kumimoji="1" sz="1600" kern="1200">
        <a:solidFill>
          <a:schemeClr val="tx1"/>
        </a:solidFill>
        <a:latin typeface="+mn-lt"/>
        <a:ea typeface="+mn-ea"/>
        <a:cs typeface="+mn-cs"/>
      </a:defRPr>
    </a:lvl4pPr>
    <a:lvl5pPr marL="2438278" algn="l" defTabSz="1219140" rtl="0" eaLnBrk="1" latinLnBrk="0" hangingPunct="1">
      <a:defRPr kumimoji="1" sz="1600" kern="1200">
        <a:solidFill>
          <a:schemeClr val="tx1"/>
        </a:solidFill>
        <a:latin typeface="+mn-lt"/>
        <a:ea typeface="+mn-ea"/>
        <a:cs typeface="+mn-cs"/>
      </a:defRPr>
    </a:lvl5pPr>
    <a:lvl6pPr marL="3047848" algn="l" defTabSz="1219140" rtl="0" eaLnBrk="1" latinLnBrk="0" hangingPunct="1">
      <a:defRPr kumimoji="1" sz="1600" kern="1200">
        <a:solidFill>
          <a:schemeClr val="tx1"/>
        </a:solidFill>
        <a:latin typeface="+mn-lt"/>
        <a:ea typeface="+mn-ea"/>
        <a:cs typeface="+mn-cs"/>
      </a:defRPr>
    </a:lvl6pPr>
    <a:lvl7pPr marL="3657418" algn="l" defTabSz="1219140" rtl="0" eaLnBrk="1" latinLnBrk="0" hangingPunct="1">
      <a:defRPr kumimoji="1" sz="1600" kern="1200">
        <a:solidFill>
          <a:schemeClr val="tx1"/>
        </a:solidFill>
        <a:latin typeface="+mn-lt"/>
        <a:ea typeface="+mn-ea"/>
        <a:cs typeface="+mn-cs"/>
      </a:defRPr>
    </a:lvl7pPr>
    <a:lvl8pPr marL="4266987" algn="l" defTabSz="1219140" rtl="0" eaLnBrk="1" latinLnBrk="0" hangingPunct="1">
      <a:defRPr kumimoji="1" sz="1600" kern="1200">
        <a:solidFill>
          <a:schemeClr val="tx1"/>
        </a:solidFill>
        <a:latin typeface="+mn-lt"/>
        <a:ea typeface="+mn-ea"/>
        <a:cs typeface="+mn-cs"/>
      </a:defRPr>
    </a:lvl8pPr>
    <a:lvl9pPr marL="4876557" algn="l" defTabSz="1219140" rtl="0" eaLnBrk="1" latinLnBrk="0" hangingPunct="1">
      <a:defRPr kumimoji="1"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79DF6096-1AC4-454D-9FBF-D3ECDCB697C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121917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76136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121914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79DF6096-1AC4-454D-9FBF-D3ECDCB697C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121917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4316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79DF6096-1AC4-454D-9FBF-D3ECDCB697CA}"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121917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59170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F741514-E6BE-425C-92B8-4115FFCA219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088325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7">
    <p:spTree>
      <p:nvGrpSpPr>
        <p:cNvPr id="1" name=""/>
        <p:cNvGrpSpPr/>
        <p:nvPr/>
      </p:nvGrpSpPr>
      <p:grpSpPr>
        <a:xfrm>
          <a:off x="0" y="0"/>
          <a:ext cx="0" cy="0"/>
          <a:chOff x="0" y="0"/>
          <a:chExt cx="0" cy="0"/>
        </a:xfrm>
      </p:grpSpPr>
      <p:pic>
        <p:nvPicPr>
          <p:cNvPr id="6" name="図 5" descr="テキスト&#10;&#10;自動的に生成された説明">
            <a:extLst>
              <a:ext uri="{FF2B5EF4-FFF2-40B4-BE49-F238E27FC236}">
                <a16:creationId xmlns:a16="http://schemas.microsoft.com/office/drawing/2014/main" id="{734F9190-5701-39B2-A0E7-5CF3714BDF3E}"/>
              </a:ext>
            </a:extLst>
          </p:cNvPr>
          <p:cNvPicPr>
            <a:picLocks noChangeAspect="1"/>
          </p:cNvPicPr>
          <p:nvPr userDrawn="1"/>
        </p:nvPicPr>
        <p:blipFill>
          <a:blip r:embed="rId2"/>
          <a:stretch>
            <a:fillRect/>
          </a:stretch>
        </p:blipFill>
        <p:spPr>
          <a:xfrm>
            <a:off x="10199187" y="6442599"/>
            <a:ext cx="1536809" cy="345779"/>
          </a:xfrm>
          <a:prstGeom prst="rect">
            <a:avLst/>
          </a:prstGeom>
        </p:spPr>
      </p:pic>
      <p:pic>
        <p:nvPicPr>
          <p:cNvPr id="7" name="図 6">
            <a:extLst>
              <a:ext uri="{FF2B5EF4-FFF2-40B4-BE49-F238E27FC236}">
                <a16:creationId xmlns:a16="http://schemas.microsoft.com/office/drawing/2014/main" id="{405F1085-1333-FC31-1C76-CF3EB97429CC}"/>
              </a:ext>
            </a:extLst>
          </p:cNvPr>
          <p:cNvPicPr>
            <a:picLocks noChangeAspect="1"/>
          </p:cNvPicPr>
          <p:nvPr userDrawn="1"/>
        </p:nvPicPr>
        <p:blipFill>
          <a:blip r:embed="rId3"/>
          <a:stretch>
            <a:fillRect/>
          </a:stretch>
        </p:blipFill>
        <p:spPr>
          <a:xfrm>
            <a:off x="456004" y="6458031"/>
            <a:ext cx="1177788" cy="314916"/>
          </a:xfrm>
          <a:prstGeom prst="rect">
            <a:avLst/>
          </a:prstGeom>
        </p:spPr>
      </p:pic>
      <p:sp>
        <p:nvSpPr>
          <p:cNvPr id="10" name="テキスト プレースホルダー 12">
            <a:extLst>
              <a:ext uri="{FF2B5EF4-FFF2-40B4-BE49-F238E27FC236}">
                <a16:creationId xmlns:a16="http://schemas.microsoft.com/office/drawing/2014/main" id="{68AD0217-C4EE-AB71-69A9-EDA230C42E49}"/>
              </a:ext>
            </a:extLst>
          </p:cNvPr>
          <p:cNvSpPr>
            <a:spLocks noGrp="1"/>
          </p:cNvSpPr>
          <p:nvPr>
            <p:ph type="body" sz="quarter" idx="12"/>
          </p:nvPr>
        </p:nvSpPr>
        <p:spPr>
          <a:xfrm>
            <a:off x="455999" y="5718878"/>
            <a:ext cx="11280000" cy="273921"/>
          </a:xfr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bIns="0" rtlCol="0" anchor="b" anchorCtr="1">
            <a:spAutoFit/>
          </a:bodyPr>
          <a:lstStyle>
            <a:lvl1pPr marL="0" indent="0" algn="l">
              <a:spcBef>
                <a:spcPts val="0"/>
              </a:spcBef>
              <a:buNone/>
              <a:defRPr lang="ja-JP" altLang="en-US" sz="1600" b="0" smtClean="0">
                <a:solidFill>
                  <a:schemeClr val="tx1"/>
                </a:solidFill>
                <a:latin typeface="+mj-ea"/>
                <a:ea typeface="+mj-ea"/>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p>
        </p:txBody>
      </p:sp>
      <p:grpSp>
        <p:nvGrpSpPr>
          <p:cNvPr id="2" name="グループ化 1">
            <a:extLst>
              <a:ext uri="{FF2B5EF4-FFF2-40B4-BE49-F238E27FC236}">
                <a16:creationId xmlns:a16="http://schemas.microsoft.com/office/drawing/2014/main" id="{3D7F60EA-5E5E-86BC-D954-3627DF6CDB94}"/>
              </a:ext>
            </a:extLst>
          </p:cNvPr>
          <p:cNvGrpSpPr/>
          <p:nvPr userDrawn="1"/>
        </p:nvGrpSpPr>
        <p:grpSpPr>
          <a:xfrm>
            <a:off x="455999" y="692181"/>
            <a:ext cx="11280000" cy="120000"/>
            <a:chOff x="341999" y="508250"/>
            <a:chExt cx="8460000" cy="54000"/>
          </a:xfrm>
        </p:grpSpPr>
        <p:sp>
          <p:nvSpPr>
            <p:cNvPr id="8" name="正方形/長方形 7">
              <a:extLst>
                <a:ext uri="{FF2B5EF4-FFF2-40B4-BE49-F238E27FC236}">
                  <a16:creationId xmlns:a16="http://schemas.microsoft.com/office/drawing/2014/main" id="{87960349-5B3B-63FB-4782-CE6ADC28809A}"/>
                </a:ext>
              </a:extLst>
            </p:cNvPr>
            <p:cNvSpPr/>
            <p:nvPr userDrawn="1"/>
          </p:nvSpPr>
          <p:spPr>
            <a:xfrm>
              <a:off x="341999" y="508250"/>
              <a:ext cx="846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2" name="正方形/長方形 11">
              <a:extLst>
                <a:ext uri="{FF2B5EF4-FFF2-40B4-BE49-F238E27FC236}">
                  <a16:creationId xmlns:a16="http://schemas.microsoft.com/office/drawing/2014/main" id="{2A1F491C-63E7-AACC-38A0-C8B187A2D284}"/>
                </a:ext>
              </a:extLst>
            </p:cNvPr>
            <p:cNvSpPr/>
            <p:nvPr userDrawn="1"/>
          </p:nvSpPr>
          <p:spPr>
            <a:xfrm>
              <a:off x="341999" y="508250"/>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3" name="正方形/長方形 12">
              <a:extLst>
                <a:ext uri="{FF2B5EF4-FFF2-40B4-BE49-F238E27FC236}">
                  <a16:creationId xmlns:a16="http://schemas.microsoft.com/office/drawing/2014/main" id="{BD72290B-2B24-A10B-EA02-75F09D18DA94}"/>
                </a:ext>
              </a:extLst>
            </p:cNvPr>
            <p:cNvSpPr/>
            <p:nvPr userDrawn="1"/>
          </p:nvSpPr>
          <p:spPr>
            <a:xfrm>
              <a:off x="342003" y="508250"/>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grpSp>
        <p:nvGrpSpPr>
          <p:cNvPr id="3" name="グループ化 2">
            <a:extLst>
              <a:ext uri="{FF2B5EF4-FFF2-40B4-BE49-F238E27FC236}">
                <a16:creationId xmlns:a16="http://schemas.microsoft.com/office/drawing/2014/main" id="{5B52F81A-8AA3-7386-C7F1-301E3545C492}"/>
              </a:ext>
            </a:extLst>
          </p:cNvPr>
          <p:cNvGrpSpPr/>
          <p:nvPr userDrawn="1"/>
        </p:nvGrpSpPr>
        <p:grpSpPr>
          <a:xfrm>
            <a:off x="456001" y="6262489"/>
            <a:ext cx="11280004" cy="120000"/>
            <a:chOff x="342000" y="4770677"/>
            <a:chExt cx="8460003" cy="54000"/>
          </a:xfrm>
        </p:grpSpPr>
        <p:sp>
          <p:nvSpPr>
            <p:cNvPr id="9" name="正方形/長方形 8">
              <a:extLst>
                <a:ext uri="{FF2B5EF4-FFF2-40B4-BE49-F238E27FC236}">
                  <a16:creationId xmlns:a16="http://schemas.microsoft.com/office/drawing/2014/main" id="{31C101E6-CCA0-AA18-4A69-30C1AA9C3AB1}"/>
                </a:ext>
              </a:extLst>
            </p:cNvPr>
            <p:cNvSpPr/>
            <p:nvPr userDrawn="1"/>
          </p:nvSpPr>
          <p:spPr>
            <a:xfrm>
              <a:off x="342000" y="4770677"/>
              <a:ext cx="846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4" name="正方形/長方形 13">
              <a:extLst>
                <a:ext uri="{FF2B5EF4-FFF2-40B4-BE49-F238E27FC236}">
                  <a16:creationId xmlns:a16="http://schemas.microsoft.com/office/drawing/2014/main" id="{A7D0A31A-7D37-7F5D-DA96-0259CC066C74}"/>
                </a:ext>
              </a:extLst>
            </p:cNvPr>
            <p:cNvSpPr/>
            <p:nvPr userDrawn="1"/>
          </p:nvSpPr>
          <p:spPr>
            <a:xfrm>
              <a:off x="7779600" y="4770677"/>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5" name="正方形/長方形 14">
              <a:extLst>
                <a:ext uri="{FF2B5EF4-FFF2-40B4-BE49-F238E27FC236}">
                  <a16:creationId xmlns:a16="http://schemas.microsoft.com/office/drawing/2014/main" id="{BF2E08FF-2971-3DDF-2D3F-BA18B9B4DA38}"/>
                </a:ext>
              </a:extLst>
            </p:cNvPr>
            <p:cNvSpPr/>
            <p:nvPr userDrawn="1"/>
          </p:nvSpPr>
          <p:spPr>
            <a:xfrm>
              <a:off x="8292424" y="4770677"/>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sp>
        <p:nvSpPr>
          <p:cNvPr id="17" name="テキスト プレースホルダー 12">
            <a:extLst>
              <a:ext uri="{FF2B5EF4-FFF2-40B4-BE49-F238E27FC236}">
                <a16:creationId xmlns:a16="http://schemas.microsoft.com/office/drawing/2014/main" id="{07FA1FA3-44AA-EC4D-8F00-4E7EECA2FE3E}"/>
              </a:ext>
            </a:extLst>
          </p:cNvPr>
          <p:cNvSpPr>
            <a:spLocks noGrp="1"/>
          </p:cNvSpPr>
          <p:nvPr>
            <p:ph type="body" sz="quarter" idx="11"/>
          </p:nvPr>
        </p:nvSpPr>
        <p:spPr>
          <a:xfrm>
            <a:off x="455999" y="2062383"/>
            <a:ext cx="11280000" cy="1835567"/>
          </a:xfr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bIns="0" rtlCol="0" anchor="t" anchorCtr="1">
            <a:spAutoFit/>
          </a:bodyPr>
          <a:lstStyle>
            <a:lvl1pPr marL="0" indent="0" algn="ctr">
              <a:spcBef>
                <a:spcPts val="0"/>
              </a:spcBef>
              <a:buNone/>
              <a:defRPr lang="ja-JP" altLang="en-US" sz="4267" b="1" smtClean="0">
                <a:solidFill>
                  <a:schemeClr val="tx1"/>
                </a:solidFill>
                <a:latin typeface="+mj-ea"/>
                <a:ea typeface="+mj-ea"/>
              </a:defRPr>
            </a:lvl1pPr>
            <a:lvl2pPr algn="l">
              <a:defRPr lang="ja-JP" altLang="en-US" smtClean="0">
                <a:solidFill>
                  <a:schemeClr val="tx1"/>
                </a:solidFill>
              </a:defRPr>
            </a:lvl2pPr>
            <a:lvl3pPr algn="l">
              <a:defRPr lang="ja-JP" altLang="en-US" sz="1800" smtClean="0">
                <a:solidFill>
                  <a:schemeClr val="tx1"/>
                </a:solidFill>
              </a:defRPr>
            </a:lvl3pPr>
            <a:lvl4pPr algn="l">
              <a:defRPr lang="ja-JP" altLang="en-US" sz="1800" smtClean="0">
                <a:solidFill>
                  <a:schemeClr val="tx1"/>
                </a:solidFill>
              </a:defRPr>
            </a:lvl4pPr>
            <a:lvl5pPr algn="l">
              <a:defRPr lang="ja-JP" altLang="en-US" sz="1800">
                <a:solidFill>
                  <a:schemeClr val="tx1"/>
                </a:solidFill>
              </a:defRPr>
            </a:lvl5pPr>
          </a:lstStyle>
          <a:p>
            <a:pPr marL="0" lvl="0" algn="ctr" defTabSz="914332"/>
            <a:r>
              <a:rPr kumimoji="1" lang="ja-JP" altLang="en-US"/>
              <a:t>マスター テキストの書式設定</a:t>
            </a:r>
            <a:endParaRPr kumimoji="1" lang="en-US" altLang="ja-JP" dirty="0"/>
          </a:p>
          <a:p>
            <a:pPr marL="0" lvl="0" algn="ctr" defTabSz="914332"/>
            <a:endParaRPr kumimoji="1" lang="en-US" altLang="ja-JP" dirty="0"/>
          </a:p>
          <a:p>
            <a:pPr marL="0" lvl="0" algn="ctr" defTabSz="914332"/>
            <a:endParaRPr kumimoji="1" lang="en-US" altLang="ja-JP" dirty="0"/>
          </a:p>
        </p:txBody>
      </p:sp>
      <p:pic>
        <p:nvPicPr>
          <p:cNvPr id="4" name="図 3">
            <a:extLst>
              <a:ext uri="{FF2B5EF4-FFF2-40B4-BE49-F238E27FC236}">
                <a16:creationId xmlns:a16="http://schemas.microsoft.com/office/drawing/2014/main" id="{D503828C-7AA0-76D6-0A56-D834494C0734}"/>
              </a:ext>
            </a:extLst>
          </p:cNvPr>
          <p:cNvPicPr>
            <a:picLocks noChangeAspect="1"/>
          </p:cNvPicPr>
          <p:nvPr userDrawn="1"/>
        </p:nvPicPr>
        <p:blipFill>
          <a:blip r:embed="rId4"/>
          <a:stretch>
            <a:fillRect/>
          </a:stretch>
        </p:blipFill>
        <p:spPr>
          <a:xfrm>
            <a:off x="395803" y="28259"/>
            <a:ext cx="1837478" cy="612000"/>
          </a:xfrm>
          <a:prstGeom prst="rect">
            <a:avLst/>
          </a:prstGeom>
        </p:spPr>
      </p:pic>
      <p:pic>
        <p:nvPicPr>
          <p:cNvPr id="11" name="図 10">
            <a:extLst>
              <a:ext uri="{FF2B5EF4-FFF2-40B4-BE49-F238E27FC236}">
                <a16:creationId xmlns:a16="http://schemas.microsoft.com/office/drawing/2014/main" id="{89556163-1BC2-054E-DD94-B3A894B64612}"/>
              </a:ext>
            </a:extLst>
          </p:cNvPr>
          <p:cNvPicPr>
            <a:picLocks noChangeAspect="1"/>
          </p:cNvPicPr>
          <p:nvPr userDrawn="1"/>
        </p:nvPicPr>
        <p:blipFill>
          <a:blip r:embed="rId5"/>
          <a:stretch>
            <a:fillRect/>
          </a:stretch>
        </p:blipFill>
        <p:spPr>
          <a:xfrm>
            <a:off x="10100932" y="47410"/>
            <a:ext cx="1766372" cy="637855"/>
          </a:xfrm>
          <a:prstGeom prst="rect">
            <a:avLst/>
          </a:prstGeom>
        </p:spPr>
      </p:pic>
    </p:spTree>
    <p:extLst>
      <p:ext uri="{BB962C8B-B14F-4D97-AF65-F5344CB8AC3E}">
        <p14:creationId xmlns:p14="http://schemas.microsoft.com/office/powerpoint/2010/main" val="341327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表紙8">
    <p:spTree>
      <p:nvGrpSpPr>
        <p:cNvPr id="1" name=""/>
        <p:cNvGrpSpPr/>
        <p:nvPr/>
      </p:nvGrpSpPr>
      <p:grpSpPr>
        <a:xfrm>
          <a:off x="0" y="0"/>
          <a:ext cx="0" cy="0"/>
          <a:chOff x="0" y="0"/>
          <a:chExt cx="0" cy="0"/>
        </a:xfrm>
      </p:grpSpPr>
      <p:pic>
        <p:nvPicPr>
          <p:cNvPr id="6" name="図 5" descr="テキスト&#10;&#10;自動的に生成された説明">
            <a:extLst>
              <a:ext uri="{FF2B5EF4-FFF2-40B4-BE49-F238E27FC236}">
                <a16:creationId xmlns:a16="http://schemas.microsoft.com/office/drawing/2014/main" id="{734F9190-5701-39B2-A0E7-5CF3714BDF3E}"/>
              </a:ext>
            </a:extLst>
          </p:cNvPr>
          <p:cNvPicPr>
            <a:picLocks noChangeAspect="1"/>
          </p:cNvPicPr>
          <p:nvPr userDrawn="1"/>
        </p:nvPicPr>
        <p:blipFill>
          <a:blip r:embed="rId2"/>
          <a:stretch>
            <a:fillRect/>
          </a:stretch>
        </p:blipFill>
        <p:spPr>
          <a:xfrm>
            <a:off x="10199198" y="236197"/>
            <a:ext cx="1536809" cy="345779"/>
          </a:xfrm>
          <a:prstGeom prst="rect">
            <a:avLst/>
          </a:prstGeom>
        </p:spPr>
      </p:pic>
      <p:grpSp>
        <p:nvGrpSpPr>
          <p:cNvPr id="2" name="グループ化 1">
            <a:extLst>
              <a:ext uri="{FF2B5EF4-FFF2-40B4-BE49-F238E27FC236}">
                <a16:creationId xmlns:a16="http://schemas.microsoft.com/office/drawing/2014/main" id="{E1FD305D-9A8C-17FC-7019-413E307306A1}"/>
              </a:ext>
            </a:extLst>
          </p:cNvPr>
          <p:cNvGrpSpPr/>
          <p:nvPr userDrawn="1"/>
        </p:nvGrpSpPr>
        <p:grpSpPr>
          <a:xfrm>
            <a:off x="456000" y="691507"/>
            <a:ext cx="11280000" cy="120000"/>
            <a:chOff x="342000" y="507744"/>
            <a:chExt cx="8460000" cy="54000"/>
          </a:xfrm>
        </p:grpSpPr>
        <p:sp>
          <p:nvSpPr>
            <p:cNvPr id="8" name="正方形/長方形 7">
              <a:extLst>
                <a:ext uri="{FF2B5EF4-FFF2-40B4-BE49-F238E27FC236}">
                  <a16:creationId xmlns:a16="http://schemas.microsoft.com/office/drawing/2014/main" id="{87960349-5B3B-63FB-4782-CE6ADC28809A}"/>
                </a:ext>
              </a:extLst>
            </p:cNvPr>
            <p:cNvSpPr/>
            <p:nvPr userDrawn="1"/>
          </p:nvSpPr>
          <p:spPr>
            <a:xfrm>
              <a:off x="342000" y="507744"/>
              <a:ext cx="846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2" name="正方形/長方形 11">
              <a:extLst>
                <a:ext uri="{FF2B5EF4-FFF2-40B4-BE49-F238E27FC236}">
                  <a16:creationId xmlns:a16="http://schemas.microsoft.com/office/drawing/2014/main" id="{2A1F491C-63E7-AACC-38A0-C8B187A2D284}"/>
                </a:ext>
              </a:extLst>
            </p:cNvPr>
            <p:cNvSpPr/>
            <p:nvPr userDrawn="1"/>
          </p:nvSpPr>
          <p:spPr>
            <a:xfrm>
              <a:off x="342000" y="507744"/>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3" name="正方形/長方形 12">
              <a:extLst>
                <a:ext uri="{FF2B5EF4-FFF2-40B4-BE49-F238E27FC236}">
                  <a16:creationId xmlns:a16="http://schemas.microsoft.com/office/drawing/2014/main" id="{BD72290B-2B24-A10B-EA02-75F09D18DA94}"/>
                </a:ext>
              </a:extLst>
            </p:cNvPr>
            <p:cNvSpPr/>
            <p:nvPr userDrawn="1"/>
          </p:nvSpPr>
          <p:spPr>
            <a:xfrm>
              <a:off x="342003" y="507744"/>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grpSp>
        <p:nvGrpSpPr>
          <p:cNvPr id="3" name="グループ化 2">
            <a:extLst>
              <a:ext uri="{FF2B5EF4-FFF2-40B4-BE49-F238E27FC236}">
                <a16:creationId xmlns:a16="http://schemas.microsoft.com/office/drawing/2014/main" id="{49A4270B-1C7D-8F01-EC2C-7A754433381F}"/>
              </a:ext>
            </a:extLst>
          </p:cNvPr>
          <p:cNvGrpSpPr/>
          <p:nvPr userDrawn="1"/>
        </p:nvGrpSpPr>
        <p:grpSpPr>
          <a:xfrm>
            <a:off x="456001" y="6360903"/>
            <a:ext cx="11280004" cy="120000"/>
            <a:chOff x="342000" y="4770677"/>
            <a:chExt cx="8460003" cy="54900"/>
          </a:xfrm>
        </p:grpSpPr>
        <p:sp>
          <p:nvSpPr>
            <p:cNvPr id="9" name="正方形/長方形 8">
              <a:extLst>
                <a:ext uri="{FF2B5EF4-FFF2-40B4-BE49-F238E27FC236}">
                  <a16:creationId xmlns:a16="http://schemas.microsoft.com/office/drawing/2014/main" id="{31C101E6-CCA0-AA18-4A69-30C1AA9C3AB1}"/>
                </a:ext>
              </a:extLst>
            </p:cNvPr>
            <p:cNvSpPr/>
            <p:nvPr userDrawn="1"/>
          </p:nvSpPr>
          <p:spPr>
            <a:xfrm>
              <a:off x="342000" y="4771577"/>
              <a:ext cx="846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4" name="正方形/長方形 13">
              <a:extLst>
                <a:ext uri="{FF2B5EF4-FFF2-40B4-BE49-F238E27FC236}">
                  <a16:creationId xmlns:a16="http://schemas.microsoft.com/office/drawing/2014/main" id="{A7D0A31A-7D37-7F5D-DA96-0259CC066C74}"/>
                </a:ext>
              </a:extLst>
            </p:cNvPr>
            <p:cNvSpPr/>
            <p:nvPr userDrawn="1"/>
          </p:nvSpPr>
          <p:spPr>
            <a:xfrm>
              <a:off x="7779600" y="4771577"/>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5" name="正方形/長方形 14">
              <a:extLst>
                <a:ext uri="{FF2B5EF4-FFF2-40B4-BE49-F238E27FC236}">
                  <a16:creationId xmlns:a16="http://schemas.microsoft.com/office/drawing/2014/main" id="{BF2E08FF-2971-3DDF-2D3F-BA18B9B4DA38}"/>
                </a:ext>
              </a:extLst>
            </p:cNvPr>
            <p:cNvSpPr/>
            <p:nvPr userDrawn="1"/>
          </p:nvSpPr>
          <p:spPr>
            <a:xfrm>
              <a:off x="8292424" y="4770677"/>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sp>
        <p:nvSpPr>
          <p:cNvPr id="16" name="テキスト プレースホルダー 12">
            <a:extLst>
              <a:ext uri="{FF2B5EF4-FFF2-40B4-BE49-F238E27FC236}">
                <a16:creationId xmlns:a16="http://schemas.microsoft.com/office/drawing/2014/main" id="{EB4BDB19-E1DA-B844-8498-90724E85B252}"/>
              </a:ext>
            </a:extLst>
          </p:cNvPr>
          <p:cNvSpPr>
            <a:spLocks noGrp="1"/>
          </p:cNvSpPr>
          <p:nvPr>
            <p:ph type="body" sz="quarter" idx="11"/>
          </p:nvPr>
        </p:nvSpPr>
        <p:spPr>
          <a:xfrm>
            <a:off x="455999" y="2054874"/>
            <a:ext cx="11279999" cy="1835567"/>
          </a:xfr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bIns="0" rtlCol="0" anchor="t" anchorCtr="1">
            <a:spAutoFit/>
          </a:bodyPr>
          <a:lstStyle>
            <a:lvl1pPr marL="0" indent="0" algn="l">
              <a:spcBef>
                <a:spcPts val="0"/>
              </a:spcBef>
              <a:buNone/>
              <a:defRPr lang="ja-JP" altLang="en-US" sz="4267" b="1" smtClean="0">
                <a:solidFill>
                  <a:schemeClr val="tx1"/>
                </a:solidFill>
                <a:latin typeface="+mj-ea"/>
                <a:ea typeface="+mj-ea"/>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endParaRPr kumimoji="1" lang="en-US" altLang="ja-JP" dirty="0"/>
          </a:p>
          <a:p>
            <a:pPr marL="0" lvl="0" algn="ctr" defTabSz="1219108"/>
            <a:endParaRPr kumimoji="1" lang="en-US" altLang="ja-JP" dirty="0"/>
          </a:p>
          <a:p>
            <a:pPr marL="0" lvl="0" algn="ctr" defTabSz="1219108"/>
            <a:endParaRPr kumimoji="1" lang="ja-JP" altLang="en-US"/>
          </a:p>
        </p:txBody>
      </p:sp>
      <p:sp>
        <p:nvSpPr>
          <p:cNvPr id="18" name="テキスト プレースホルダー 12">
            <a:extLst>
              <a:ext uri="{FF2B5EF4-FFF2-40B4-BE49-F238E27FC236}">
                <a16:creationId xmlns:a16="http://schemas.microsoft.com/office/drawing/2014/main" id="{DF4BB47A-AF0A-CD43-9672-868114C9F34D}"/>
              </a:ext>
            </a:extLst>
          </p:cNvPr>
          <p:cNvSpPr>
            <a:spLocks noGrp="1"/>
          </p:cNvSpPr>
          <p:nvPr>
            <p:ph type="body" sz="quarter" idx="12"/>
          </p:nvPr>
        </p:nvSpPr>
        <p:spPr>
          <a:xfrm>
            <a:off x="455999" y="5759860"/>
            <a:ext cx="11280000" cy="273921"/>
          </a:xfr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bIns="0" rtlCol="0" anchor="b" anchorCtr="1">
            <a:spAutoFit/>
          </a:bodyPr>
          <a:lstStyle>
            <a:lvl1pPr marL="0" indent="0" algn="l">
              <a:spcBef>
                <a:spcPts val="0"/>
              </a:spcBef>
              <a:buNone/>
              <a:defRPr lang="ja-JP" altLang="en-US" sz="1600" b="0" smtClean="0">
                <a:solidFill>
                  <a:schemeClr val="tx1"/>
                </a:solidFill>
                <a:latin typeface="+mj-ea"/>
                <a:ea typeface="+mj-ea"/>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p>
        </p:txBody>
      </p:sp>
    </p:spTree>
    <p:extLst>
      <p:ext uri="{BB962C8B-B14F-4D97-AF65-F5344CB8AC3E}">
        <p14:creationId xmlns:p14="http://schemas.microsoft.com/office/powerpoint/2010/main" val="311667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中見出し">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D7F60EA-5E5E-86BC-D954-3627DF6CDB94}"/>
              </a:ext>
            </a:extLst>
          </p:cNvPr>
          <p:cNvGrpSpPr/>
          <p:nvPr userDrawn="1"/>
        </p:nvGrpSpPr>
        <p:grpSpPr>
          <a:xfrm>
            <a:off x="2016000" y="1615980"/>
            <a:ext cx="8160000" cy="120000"/>
            <a:chOff x="341999" y="508250"/>
            <a:chExt cx="6120000" cy="54000"/>
          </a:xfrm>
        </p:grpSpPr>
        <p:sp>
          <p:nvSpPr>
            <p:cNvPr id="8" name="正方形/長方形 7">
              <a:extLst>
                <a:ext uri="{FF2B5EF4-FFF2-40B4-BE49-F238E27FC236}">
                  <a16:creationId xmlns:a16="http://schemas.microsoft.com/office/drawing/2014/main" id="{87960349-5B3B-63FB-4782-CE6ADC28809A}"/>
                </a:ext>
              </a:extLst>
            </p:cNvPr>
            <p:cNvSpPr/>
            <p:nvPr userDrawn="1"/>
          </p:nvSpPr>
          <p:spPr>
            <a:xfrm>
              <a:off x="341999" y="508250"/>
              <a:ext cx="612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2" name="正方形/長方形 11">
              <a:extLst>
                <a:ext uri="{FF2B5EF4-FFF2-40B4-BE49-F238E27FC236}">
                  <a16:creationId xmlns:a16="http://schemas.microsoft.com/office/drawing/2014/main" id="{2A1F491C-63E7-AACC-38A0-C8B187A2D284}"/>
                </a:ext>
              </a:extLst>
            </p:cNvPr>
            <p:cNvSpPr/>
            <p:nvPr userDrawn="1"/>
          </p:nvSpPr>
          <p:spPr>
            <a:xfrm>
              <a:off x="341999" y="508250"/>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3" name="正方形/長方形 12">
              <a:extLst>
                <a:ext uri="{FF2B5EF4-FFF2-40B4-BE49-F238E27FC236}">
                  <a16:creationId xmlns:a16="http://schemas.microsoft.com/office/drawing/2014/main" id="{BD72290B-2B24-A10B-EA02-75F09D18DA94}"/>
                </a:ext>
              </a:extLst>
            </p:cNvPr>
            <p:cNvSpPr/>
            <p:nvPr userDrawn="1"/>
          </p:nvSpPr>
          <p:spPr>
            <a:xfrm>
              <a:off x="342003" y="508250"/>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grpSp>
        <p:nvGrpSpPr>
          <p:cNvPr id="3" name="グループ化 2">
            <a:extLst>
              <a:ext uri="{FF2B5EF4-FFF2-40B4-BE49-F238E27FC236}">
                <a16:creationId xmlns:a16="http://schemas.microsoft.com/office/drawing/2014/main" id="{5B52F81A-8AA3-7386-C7F1-301E3545C492}"/>
              </a:ext>
            </a:extLst>
          </p:cNvPr>
          <p:cNvGrpSpPr/>
          <p:nvPr userDrawn="1"/>
        </p:nvGrpSpPr>
        <p:grpSpPr>
          <a:xfrm>
            <a:off x="2016000" y="5092935"/>
            <a:ext cx="8160000" cy="120000"/>
            <a:chOff x="342000" y="4770677"/>
            <a:chExt cx="6120000" cy="54000"/>
          </a:xfrm>
        </p:grpSpPr>
        <p:sp>
          <p:nvSpPr>
            <p:cNvPr id="9" name="正方形/長方形 8">
              <a:extLst>
                <a:ext uri="{FF2B5EF4-FFF2-40B4-BE49-F238E27FC236}">
                  <a16:creationId xmlns:a16="http://schemas.microsoft.com/office/drawing/2014/main" id="{31C101E6-CCA0-AA18-4A69-30C1AA9C3AB1}"/>
                </a:ext>
              </a:extLst>
            </p:cNvPr>
            <p:cNvSpPr/>
            <p:nvPr userDrawn="1"/>
          </p:nvSpPr>
          <p:spPr>
            <a:xfrm>
              <a:off x="342000" y="4770677"/>
              <a:ext cx="6120000" cy="54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14" name="正方形/長方形 13">
              <a:extLst>
                <a:ext uri="{FF2B5EF4-FFF2-40B4-BE49-F238E27FC236}">
                  <a16:creationId xmlns:a16="http://schemas.microsoft.com/office/drawing/2014/main" id="{A7D0A31A-7D37-7F5D-DA96-0259CC066C74}"/>
                </a:ext>
              </a:extLst>
            </p:cNvPr>
            <p:cNvSpPr/>
            <p:nvPr userDrawn="1"/>
          </p:nvSpPr>
          <p:spPr>
            <a:xfrm>
              <a:off x="5439600" y="4770677"/>
              <a:ext cx="1022400" cy="5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sp>
          <p:nvSpPr>
            <p:cNvPr id="15" name="正方形/長方形 14">
              <a:extLst>
                <a:ext uri="{FF2B5EF4-FFF2-40B4-BE49-F238E27FC236}">
                  <a16:creationId xmlns:a16="http://schemas.microsoft.com/office/drawing/2014/main" id="{BF2E08FF-2971-3DDF-2D3F-BA18B9B4DA38}"/>
                </a:ext>
              </a:extLst>
            </p:cNvPr>
            <p:cNvSpPr/>
            <p:nvPr userDrawn="1"/>
          </p:nvSpPr>
          <p:spPr>
            <a:xfrm>
              <a:off x="5950800" y="4770677"/>
              <a:ext cx="509579" cy="5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highlight>
                  <a:srgbClr val="000080"/>
                </a:highlight>
              </a:endParaRPr>
            </a:p>
          </p:txBody>
        </p:sp>
      </p:grpSp>
      <p:sp>
        <p:nvSpPr>
          <p:cNvPr id="17" name="スライド番号プレースホルダー 10">
            <a:extLst>
              <a:ext uri="{FF2B5EF4-FFF2-40B4-BE49-F238E27FC236}">
                <a16:creationId xmlns:a16="http://schemas.microsoft.com/office/drawing/2014/main" id="{74719F6C-8D42-6268-FE24-608BECCE15D3}"/>
              </a:ext>
            </a:extLst>
          </p:cNvPr>
          <p:cNvSpPr txBox="1">
            <a:spLocks/>
          </p:cNvSpPr>
          <p:nvPr userDrawn="1"/>
        </p:nvSpPr>
        <p:spPr>
          <a:xfrm>
            <a:off x="11645469" y="6616417"/>
            <a:ext cx="340172" cy="11762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211C9D6F-5FD0-F248-84EE-02F713802E9A}" type="slidenum">
              <a:rPr kumimoji="1" lang="ja-JP" altLang="en-US" sz="800" b="0" i="0" smtClean="0">
                <a:solidFill>
                  <a:schemeClr val="bg1">
                    <a:lumMod val="65000"/>
                  </a:schemeClr>
                </a:solidFill>
                <a:latin typeface="Arial" panose="020B0604020202020204" pitchFamily="34" charset="0"/>
                <a:ea typeface="+mj-ea"/>
                <a:cs typeface="Arial" panose="020B0604020202020204" pitchFamily="34" charset="0"/>
              </a:rPr>
              <a:pPr algn="r"/>
              <a:t>‹#›</a:t>
            </a:fld>
            <a:endParaRPr kumimoji="1" lang="ja-JP" altLang="en-US" sz="800" b="0" i="0">
              <a:solidFill>
                <a:schemeClr val="bg1">
                  <a:lumMod val="65000"/>
                </a:schemeClr>
              </a:solidFill>
              <a:latin typeface="Arial" panose="020B0604020202020204" pitchFamily="34" charset="0"/>
              <a:ea typeface="+mj-ea"/>
              <a:cs typeface="Arial" panose="020B0604020202020204" pitchFamily="34" charset="0"/>
            </a:endParaRPr>
          </a:p>
        </p:txBody>
      </p:sp>
      <p:pic>
        <p:nvPicPr>
          <p:cNvPr id="18" name="図 17" descr="テキスト&#10;&#10;自動的に生成された説明">
            <a:extLst>
              <a:ext uri="{FF2B5EF4-FFF2-40B4-BE49-F238E27FC236}">
                <a16:creationId xmlns:a16="http://schemas.microsoft.com/office/drawing/2014/main" id="{90F201C2-9CE8-574D-83D2-E9E711FB53E7}"/>
              </a:ext>
            </a:extLst>
          </p:cNvPr>
          <p:cNvPicPr>
            <a:picLocks noChangeAspect="1"/>
          </p:cNvPicPr>
          <p:nvPr userDrawn="1"/>
        </p:nvPicPr>
        <p:blipFill>
          <a:blip r:embed="rId2"/>
          <a:stretch>
            <a:fillRect/>
          </a:stretch>
        </p:blipFill>
        <p:spPr>
          <a:xfrm>
            <a:off x="10199198" y="236197"/>
            <a:ext cx="1536809" cy="345779"/>
          </a:xfrm>
          <a:prstGeom prst="rect">
            <a:avLst/>
          </a:prstGeom>
        </p:spPr>
      </p:pic>
      <p:sp>
        <p:nvSpPr>
          <p:cNvPr id="16" name="テキスト プレースホルダー 12">
            <a:extLst>
              <a:ext uri="{FF2B5EF4-FFF2-40B4-BE49-F238E27FC236}">
                <a16:creationId xmlns:a16="http://schemas.microsoft.com/office/drawing/2014/main" id="{061A7B7B-A8C1-4240-A925-B491768D775A}"/>
              </a:ext>
            </a:extLst>
          </p:cNvPr>
          <p:cNvSpPr>
            <a:spLocks noGrp="1"/>
          </p:cNvSpPr>
          <p:nvPr>
            <p:ph type="body" sz="quarter" idx="11"/>
          </p:nvPr>
        </p:nvSpPr>
        <p:spPr>
          <a:xfrm>
            <a:off x="2016001" y="2727269"/>
            <a:ext cx="8157839" cy="1388072"/>
          </a:xfr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bIns="0" rtlCol="0" anchor="t" anchorCtr="1">
            <a:spAutoFit/>
          </a:bodyPr>
          <a:lstStyle>
            <a:lvl1pPr marL="0" indent="0" algn="l">
              <a:spcBef>
                <a:spcPts val="0"/>
              </a:spcBef>
              <a:buNone/>
              <a:defRPr lang="ja-JP" altLang="en-US" sz="3200" b="1" smtClean="0">
                <a:solidFill>
                  <a:schemeClr val="tx1"/>
                </a:solidFill>
                <a:latin typeface="+mj-ea"/>
                <a:ea typeface="+mj-ea"/>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endParaRPr kumimoji="1" lang="en-US" altLang="ja-JP" dirty="0"/>
          </a:p>
          <a:p>
            <a:pPr marL="0" lvl="0" algn="ctr" defTabSz="1219108"/>
            <a:endParaRPr kumimoji="1" lang="en-US" altLang="ja-JP" dirty="0"/>
          </a:p>
          <a:p>
            <a:pPr marL="0" lvl="0" algn="ctr" defTabSz="1219108"/>
            <a:endParaRPr kumimoji="1" lang="ja-JP" altLang="en-US"/>
          </a:p>
        </p:txBody>
      </p:sp>
      <p:sp>
        <p:nvSpPr>
          <p:cNvPr id="4" name="Google Shape;58;p14">
            <a:extLst>
              <a:ext uri="{FF2B5EF4-FFF2-40B4-BE49-F238E27FC236}">
                <a16:creationId xmlns:a16="http://schemas.microsoft.com/office/drawing/2014/main" id="{8C15C0EF-933C-4B8C-5005-AFABFEB4CD27}"/>
              </a:ext>
            </a:extLst>
          </p:cNvPr>
          <p:cNvSpPr/>
          <p:nvPr userDrawn="1"/>
        </p:nvSpPr>
        <p:spPr>
          <a:xfrm>
            <a:off x="7617809" y="6776000"/>
            <a:ext cx="4083600" cy="8200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rgbClr val="A5A5A5"/>
              </a:buClr>
              <a:buSzPts val="400"/>
              <a:buFont typeface="Arial"/>
              <a:buNone/>
            </a:pPr>
            <a:r>
              <a:rPr lang="en-US" altLang="ja-JP" sz="800" b="0" i="0" u="none" strike="noStrike" cap="none" dirty="0">
                <a:solidFill>
                  <a:srgbClr val="A5A5A5"/>
                </a:solidFill>
                <a:latin typeface="Meiryo"/>
                <a:ea typeface="Meiryo"/>
                <a:cs typeface="Meiryo"/>
                <a:sym typeface="Meiryo"/>
              </a:rPr>
              <a:t>Copyright ©  2023 METI/IPA</a:t>
            </a:r>
            <a:endParaRPr sz="2133" b="0" i="0" u="none" strike="noStrike" cap="none" dirty="0">
              <a:solidFill>
                <a:srgbClr val="000000"/>
              </a:solidFill>
              <a:latin typeface="Meiryo"/>
              <a:ea typeface="Meiryo"/>
              <a:cs typeface="Meiryo"/>
              <a:sym typeface="Meiryo"/>
            </a:endParaRPr>
          </a:p>
        </p:txBody>
      </p:sp>
    </p:spTree>
    <p:extLst>
      <p:ext uri="{BB962C8B-B14F-4D97-AF65-F5344CB8AC3E}">
        <p14:creationId xmlns:p14="http://schemas.microsoft.com/office/powerpoint/2010/main" val="2667188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中面テキストボックス">
    <p:spTree>
      <p:nvGrpSpPr>
        <p:cNvPr id="1" name=""/>
        <p:cNvGrpSpPr/>
        <p:nvPr/>
      </p:nvGrpSpPr>
      <p:grpSpPr>
        <a:xfrm>
          <a:off x="0" y="0"/>
          <a:ext cx="0" cy="0"/>
          <a:chOff x="0" y="0"/>
          <a:chExt cx="0" cy="0"/>
        </a:xfrm>
      </p:grpSpPr>
      <p:sp>
        <p:nvSpPr>
          <p:cNvPr id="13" name="テキスト プレースホルダー 12">
            <a:extLst>
              <a:ext uri="{FF2B5EF4-FFF2-40B4-BE49-F238E27FC236}">
                <a16:creationId xmlns:a16="http://schemas.microsoft.com/office/drawing/2014/main" id="{CB7630EB-B2AC-406C-8DC3-12903417A9E4}"/>
              </a:ext>
            </a:extLst>
          </p:cNvPr>
          <p:cNvSpPr>
            <a:spLocks noGrp="1"/>
          </p:cNvSpPr>
          <p:nvPr>
            <p:ph type="body" sz="quarter" idx="10"/>
          </p:nvPr>
        </p:nvSpPr>
        <p:spPr>
          <a:xfrm>
            <a:off x="336557" y="844472"/>
            <a:ext cx="11518900" cy="445933"/>
          </a:xfrm>
          <a:solidFill>
            <a:schemeClr val="bg2"/>
          </a:solidFill>
          <a:ln>
            <a:noFill/>
          </a:ln>
        </p:spPr>
        <p:style>
          <a:lnRef idx="1">
            <a:schemeClr val="accent1"/>
          </a:lnRef>
          <a:fillRef idx="2">
            <a:schemeClr val="accent1"/>
          </a:fillRef>
          <a:effectRef idx="1">
            <a:schemeClr val="accent1"/>
          </a:effectRef>
          <a:fontRef idx="minor">
            <a:schemeClr val="dk1"/>
          </a:fontRef>
        </p:style>
        <p:txBody>
          <a:bodyPr tIns="108000" bIns="72000" rtlCol="0" anchor="t" anchorCtr="0">
            <a:spAutoFit/>
          </a:bodyPr>
          <a:lstStyle>
            <a:lvl1pPr marL="0" indent="0" algn="l">
              <a:lnSpc>
                <a:spcPts val="1973"/>
              </a:lnSpc>
              <a:spcBef>
                <a:spcPts val="201"/>
              </a:spcBef>
              <a:buNone/>
              <a:defRPr lang="ja-JP" altLang="en-US" sz="1867" b="0" smtClean="0">
                <a:solidFill>
                  <a:schemeClr val="tx1"/>
                </a:solidFill>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p>
        </p:txBody>
      </p:sp>
      <p:sp>
        <p:nvSpPr>
          <p:cNvPr id="5" name="スライド番号プレースホルダー 10">
            <a:extLst>
              <a:ext uri="{FF2B5EF4-FFF2-40B4-BE49-F238E27FC236}">
                <a16:creationId xmlns:a16="http://schemas.microsoft.com/office/drawing/2014/main" id="{E1255609-8F91-3644-8E73-396409C4CD40}"/>
              </a:ext>
            </a:extLst>
          </p:cNvPr>
          <p:cNvSpPr txBox="1">
            <a:spLocks/>
          </p:cNvSpPr>
          <p:nvPr userDrawn="1"/>
        </p:nvSpPr>
        <p:spPr>
          <a:xfrm>
            <a:off x="11645469" y="6616417"/>
            <a:ext cx="340172" cy="11762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211C9D6F-5FD0-F248-84EE-02F713802E9A}" type="slidenum">
              <a:rPr kumimoji="1" lang="ja-JP" altLang="en-US" sz="800" b="0" i="0" smtClean="0">
                <a:solidFill>
                  <a:schemeClr val="bg1">
                    <a:lumMod val="65000"/>
                  </a:schemeClr>
                </a:solidFill>
                <a:latin typeface="Arial" panose="020B0604020202020204" pitchFamily="34" charset="0"/>
                <a:ea typeface="+mj-ea"/>
                <a:cs typeface="Arial" panose="020B0604020202020204" pitchFamily="34" charset="0"/>
              </a:rPr>
              <a:pPr algn="r"/>
              <a:t>‹#›</a:t>
            </a:fld>
            <a:endParaRPr kumimoji="1" lang="ja-JP" altLang="en-US" sz="800" b="0" i="0">
              <a:solidFill>
                <a:schemeClr val="bg1">
                  <a:lumMod val="65000"/>
                </a:schemeClr>
              </a:solidFill>
              <a:latin typeface="Arial" panose="020B0604020202020204" pitchFamily="34" charset="0"/>
              <a:ea typeface="+mj-ea"/>
              <a:cs typeface="Arial" panose="020B0604020202020204" pitchFamily="34" charset="0"/>
            </a:endParaRPr>
          </a:p>
        </p:txBody>
      </p:sp>
      <p:sp>
        <p:nvSpPr>
          <p:cNvPr id="8" name="正方形/長方形 7">
            <a:extLst>
              <a:ext uri="{FF2B5EF4-FFF2-40B4-BE49-F238E27FC236}">
                <a16:creationId xmlns:a16="http://schemas.microsoft.com/office/drawing/2014/main" id="{517E16C3-A92A-144B-ABC0-FC075C0BE6B0}"/>
              </a:ext>
            </a:extLst>
          </p:cNvPr>
          <p:cNvSpPr/>
          <p:nvPr userDrawn="1"/>
        </p:nvSpPr>
        <p:spPr>
          <a:xfrm>
            <a:off x="336549" y="679220"/>
            <a:ext cx="11520000" cy="38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a:p>
        </p:txBody>
      </p:sp>
      <p:sp>
        <p:nvSpPr>
          <p:cNvPr id="9" name="テキスト プレースホルダー 12">
            <a:extLst>
              <a:ext uri="{FF2B5EF4-FFF2-40B4-BE49-F238E27FC236}">
                <a16:creationId xmlns:a16="http://schemas.microsoft.com/office/drawing/2014/main" id="{1E32CEEB-3C4B-ED70-37CC-D58B86A7D226}"/>
              </a:ext>
            </a:extLst>
          </p:cNvPr>
          <p:cNvSpPr>
            <a:spLocks noGrp="1"/>
          </p:cNvSpPr>
          <p:nvPr>
            <p:ph type="body" sz="quarter" idx="11"/>
          </p:nvPr>
        </p:nvSpPr>
        <p:spPr>
          <a:xfrm>
            <a:off x="316067" y="225406"/>
            <a:ext cx="11518900" cy="457263"/>
          </a:xfrm>
          <a:noFill/>
          <a:ln>
            <a:noFill/>
          </a:ln>
        </p:spPr>
        <p:style>
          <a:lnRef idx="2">
            <a:schemeClr val="accent1">
              <a:shade val="50000"/>
            </a:schemeClr>
          </a:lnRef>
          <a:fillRef idx="1">
            <a:schemeClr val="accent1"/>
          </a:fillRef>
          <a:effectRef idx="0">
            <a:schemeClr val="accent1"/>
          </a:effectRef>
          <a:fontRef idx="minor">
            <a:schemeClr val="lt1"/>
          </a:fontRef>
        </p:style>
        <p:txBody>
          <a:bodyPr lIns="0" bIns="0" rtlCol="0" anchor="b" anchorCtr="0">
            <a:normAutofit/>
          </a:bodyPr>
          <a:lstStyle>
            <a:lvl1pPr marL="0" indent="0" algn="l">
              <a:spcBef>
                <a:spcPts val="0"/>
              </a:spcBef>
              <a:buNone/>
              <a:defRPr lang="ja-JP" altLang="en-US" sz="2667" b="1" smtClean="0">
                <a:solidFill>
                  <a:schemeClr val="accent1"/>
                </a:solidFill>
                <a:latin typeface="+mj-ea"/>
                <a:ea typeface="+mj-ea"/>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p>
        </p:txBody>
      </p:sp>
      <p:sp>
        <p:nvSpPr>
          <p:cNvPr id="10" name="テキスト プレースホルダー 12">
            <a:extLst>
              <a:ext uri="{FF2B5EF4-FFF2-40B4-BE49-F238E27FC236}">
                <a16:creationId xmlns:a16="http://schemas.microsoft.com/office/drawing/2014/main" id="{2322D7C3-2F44-D760-49B7-1AFB354DC624}"/>
              </a:ext>
            </a:extLst>
          </p:cNvPr>
          <p:cNvSpPr>
            <a:spLocks noGrp="1"/>
          </p:cNvSpPr>
          <p:nvPr>
            <p:ph type="body" sz="quarter" idx="12"/>
          </p:nvPr>
        </p:nvSpPr>
        <p:spPr>
          <a:xfrm>
            <a:off x="336558" y="1900498"/>
            <a:ext cx="11518900" cy="427535"/>
          </a:xfr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72000" rtlCol="0" anchor="t" anchorCtr="0">
            <a:spAutoFit/>
          </a:bodyPr>
          <a:lstStyle>
            <a:lvl1pPr marL="0" indent="0" algn="l" fontAlgn="t">
              <a:lnSpc>
                <a:spcPts val="2187"/>
              </a:lnSpc>
              <a:spcBef>
                <a:spcPts val="201"/>
              </a:spcBef>
              <a:spcAft>
                <a:spcPts val="0"/>
              </a:spcAft>
              <a:buNone/>
              <a:defRPr lang="ja-JP" altLang="en-US" sz="1600" smtClean="0">
                <a:solidFill>
                  <a:schemeClr val="tx1"/>
                </a:solidFill>
              </a:defRPr>
            </a:lvl1pPr>
            <a:lvl2pPr algn="l">
              <a:defRPr lang="ja-JP" altLang="en-US" smtClean="0">
                <a:solidFill>
                  <a:schemeClr val="tx1"/>
                </a:solidFill>
              </a:defRPr>
            </a:lvl2pPr>
            <a:lvl3pPr algn="l">
              <a:defRPr lang="ja-JP" altLang="en-US" sz="2400" smtClean="0">
                <a:solidFill>
                  <a:schemeClr val="tx1"/>
                </a:solidFill>
              </a:defRPr>
            </a:lvl3pPr>
            <a:lvl4pPr algn="l">
              <a:defRPr lang="ja-JP" altLang="en-US" sz="2400" smtClean="0">
                <a:solidFill>
                  <a:schemeClr val="tx1"/>
                </a:solidFill>
              </a:defRPr>
            </a:lvl4pPr>
            <a:lvl5pPr algn="l">
              <a:defRPr lang="ja-JP" altLang="en-US" sz="2400">
                <a:solidFill>
                  <a:schemeClr val="tx1"/>
                </a:solidFill>
              </a:defRPr>
            </a:lvl5pPr>
          </a:lstStyle>
          <a:p>
            <a:pPr marL="0" lvl="0" algn="ctr" defTabSz="1219108"/>
            <a:r>
              <a:rPr kumimoji="1" lang="ja-JP" altLang="en-US"/>
              <a:t>マスター テキストの書式設定</a:t>
            </a:r>
          </a:p>
        </p:txBody>
      </p:sp>
      <p:sp>
        <p:nvSpPr>
          <p:cNvPr id="2" name="Google Shape;58;p14">
            <a:extLst>
              <a:ext uri="{FF2B5EF4-FFF2-40B4-BE49-F238E27FC236}">
                <a16:creationId xmlns:a16="http://schemas.microsoft.com/office/drawing/2014/main" id="{17F4B8E0-6A85-F36C-023E-E8EC0BB09BDB}"/>
              </a:ext>
            </a:extLst>
          </p:cNvPr>
          <p:cNvSpPr/>
          <p:nvPr userDrawn="1"/>
        </p:nvSpPr>
        <p:spPr>
          <a:xfrm>
            <a:off x="7617809" y="6776000"/>
            <a:ext cx="4083600" cy="8200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rgbClr val="A5A5A5"/>
              </a:buClr>
              <a:buSzPts val="400"/>
              <a:buFont typeface="Arial"/>
              <a:buNone/>
            </a:pPr>
            <a:r>
              <a:rPr lang="en-US" altLang="ja-JP" sz="800" b="0" i="0" u="none" strike="noStrike" cap="none" dirty="0">
                <a:solidFill>
                  <a:srgbClr val="A5A5A5"/>
                </a:solidFill>
                <a:latin typeface="Meiryo"/>
                <a:ea typeface="Meiryo"/>
                <a:cs typeface="Meiryo"/>
                <a:sym typeface="Meiryo"/>
              </a:rPr>
              <a:t>Copyright ©  2023 METI/IPA</a:t>
            </a:r>
            <a:endParaRPr sz="2133" b="0" i="0" u="none" strike="noStrike" cap="none" dirty="0">
              <a:solidFill>
                <a:srgbClr val="000000"/>
              </a:solidFill>
              <a:latin typeface="Meiryo"/>
              <a:ea typeface="Meiryo"/>
              <a:cs typeface="Meiryo"/>
              <a:sym typeface="Meiryo"/>
            </a:endParaRPr>
          </a:p>
        </p:txBody>
      </p:sp>
      <p:pic>
        <p:nvPicPr>
          <p:cNvPr id="3" name="図 2">
            <a:extLst>
              <a:ext uri="{FF2B5EF4-FFF2-40B4-BE49-F238E27FC236}">
                <a16:creationId xmlns:a16="http://schemas.microsoft.com/office/drawing/2014/main" id="{C6157F7A-C058-AF57-0B41-E9F32F727304}"/>
              </a:ext>
            </a:extLst>
          </p:cNvPr>
          <p:cNvPicPr>
            <a:picLocks noChangeAspect="1"/>
          </p:cNvPicPr>
          <p:nvPr userDrawn="1"/>
        </p:nvPicPr>
        <p:blipFill>
          <a:blip r:embed="rId2"/>
          <a:stretch>
            <a:fillRect/>
          </a:stretch>
        </p:blipFill>
        <p:spPr>
          <a:xfrm>
            <a:off x="10569106" y="171697"/>
            <a:ext cx="1397863" cy="504783"/>
          </a:xfrm>
          <a:prstGeom prst="rect">
            <a:avLst/>
          </a:prstGeom>
        </p:spPr>
      </p:pic>
    </p:spTree>
    <p:extLst>
      <p:ext uri="{BB962C8B-B14F-4D97-AF65-F5344CB8AC3E}">
        <p14:creationId xmlns:p14="http://schemas.microsoft.com/office/powerpoint/2010/main" val="1627371059"/>
      </p:ext>
    </p:extLst>
  </p:cSld>
  <p:clrMapOvr>
    <a:masterClrMapping/>
  </p:clrMapOvr>
  <p:extLst>
    <p:ext uri="{DCECCB84-F9BA-43D5-87BE-67443E8EF086}">
      <p15:sldGuideLst xmlns:p15="http://schemas.microsoft.com/office/powerpoint/2012/main">
        <p15:guide id="1" pos="212" userDrawn="1">
          <p15:clr>
            <a:srgbClr val="A4A3A4"/>
          </p15:clr>
        </p15:guide>
        <p15:guide id="3" orient="horz" pos="4035" userDrawn="1">
          <p15:clr>
            <a:srgbClr val="A4A3A4"/>
          </p15:clr>
        </p15:guide>
        <p15:guide id="4" pos="7468" userDrawn="1">
          <p15:clr>
            <a:srgbClr val="A4A3A4"/>
          </p15:clr>
        </p15:guide>
        <p15:guide id="5" orient="horz" pos="527" userDrawn="1">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無地_ロゴあり">
    <p:spTree>
      <p:nvGrpSpPr>
        <p:cNvPr id="1" name=""/>
        <p:cNvGrpSpPr/>
        <p:nvPr/>
      </p:nvGrpSpPr>
      <p:grpSpPr>
        <a:xfrm>
          <a:off x="0" y="0"/>
          <a:ext cx="0" cy="0"/>
          <a:chOff x="0" y="0"/>
          <a:chExt cx="0" cy="0"/>
        </a:xfrm>
      </p:grpSpPr>
      <p:sp>
        <p:nvSpPr>
          <p:cNvPr id="5" name="スライド番号プレースホルダー 10">
            <a:extLst>
              <a:ext uri="{FF2B5EF4-FFF2-40B4-BE49-F238E27FC236}">
                <a16:creationId xmlns:a16="http://schemas.microsoft.com/office/drawing/2014/main" id="{E1255609-8F91-3644-8E73-396409C4CD40}"/>
              </a:ext>
            </a:extLst>
          </p:cNvPr>
          <p:cNvSpPr txBox="1">
            <a:spLocks/>
          </p:cNvSpPr>
          <p:nvPr userDrawn="1"/>
        </p:nvSpPr>
        <p:spPr>
          <a:xfrm>
            <a:off x="11645469" y="6616417"/>
            <a:ext cx="340172" cy="11762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211C9D6F-5FD0-F248-84EE-02F713802E9A}" type="slidenum">
              <a:rPr kumimoji="1" lang="ja-JP" altLang="en-US" sz="800" b="0" i="0" smtClean="0">
                <a:solidFill>
                  <a:schemeClr val="bg1">
                    <a:lumMod val="65000"/>
                  </a:schemeClr>
                </a:solidFill>
                <a:latin typeface="Arial" panose="020B0604020202020204" pitchFamily="34" charset="0"/>
                <a:ea typeface="+mj-ea"/>
                <a:cs typeface="Arial" panose="020B0604020202020204" pitchFamily="34" charset="0"/>
              </a:rPr>
              <a:pPr algn="r"/>
              <a:t>‹#›</a:t>
            </a:fld>
            <a:endParaRPr kumimoji="1" lang="ja-JP" altLang="en-US" sz="800" b="0" i="0">
              <a:solidFill>
                <a:schemeClr val="bg1">
                  <a:lumMod val="65000"/>
                </a:schemeClr>
              </a:solidFill>
              <a:latin typeface="Arial" panose="020B0604020202020204" pitchFamily="34" charset="0"/>
              <a:ea typeface="+mj-ea"/>
              <a:cs typeface="Arial" panose="020B0604020202020204" pitchFamily="34" charset="0"/>
            </a:endParaRPr>
          </a:p>
        </p:txBody>
      </p:sp>
      <p:pic>
        <p:nvPicPr>
          <p:cNvPr id="2" name="図 1">
            <a:extLst>
              <a:ext uri="{FF2B5EF4-FFF2-40B4-BE49-F238E27FC236}">
                <a16:creationId xmlns:a16="http://schemas.microsoft.com/office/drawing/2014/main" id="{AF5C3F35-1D43-ACBF-CCE4-FD2579D51135}"/>
              </a:ext>
            </a:extLst>
          </p:cNvPr>
          <p:cNvPicPr>
            <a:picLocks noChangeAspect="1"/>
          </p:cNvPicPr>
          <p:nvPr userDrawn="1"/>
        </p:nvPicPr>
        <p:blipFill>
          <a:blip r:embed="rId2"/>
          <a:stretch>
            <a:fillRect/>
          </a:stretch>
        </p:blipFill>
        <p:spPr>
          <a:xfrm>
            <a:off x="10569106" y="171697"/>
            <a:ext cx="1397863" cy="504783"/>
          </a:xfrm>
          <a:prstGeom prst="rect">
            <a:avLst/>
          </a:prstGeom>
        </p:spPr>
      </p:pic>
    </p:spTree>
    <p:extLst>
      <p:ext uri="{BB962C8B-B14F-4D97-AF65-F5344CB8AC3E}">
        <p14:creationId xmlns:p14="http://schemas.microsoft.com/office/powerpoint/2010/main" val="1535356870"/>
      </p:ext>
    </p:extLst>
  </p:cSld>
  <p:clrMapOvr>
    <a:masterClrMapping/>
  </p:clrMapOvr>
  <p:extLst>
    <p:ext uri="{DCECCB84-F9BA-43D5-87BE-67443E8EF086}">
      <p15:sldGuideLst xmlns:p15="http://schemas.microsoft.com/office/powerpoint/2012/main">
        <p15:guide id="1" pos="212" userDrawn="1">
          <p15:clr>
            <a:srgbClr val="A4A3A4"/>
          </p15:clr>
        </p15:guide>
        <p15:guide id="3" orient="horz" pos="4035" userDrawn="1">
          <p15:clr>
            <a:srgbClr val="A4A3A4"/>
          </p15:clr>
        </p15:guide>
        <p15:guide id="4" pos="7468" userDrawn="1">
          <p15:clr>
            <a:srgbClr val="A4A3A4"/>
          </p15:clr>
        </p15:guide>
        <p15:guide id="5" orient="horz" pos="527"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無地_ロゴなし">
    <p:spTree>
      <p:nvGrpSpPr>
        <p:cNvPr id="1" name=""/>
        <p:cNvGrpSpPr/>
        <p:nvPr/>
      </p:nvGrpSpPr>
      <p:grpSpPr>
        <a:xfrm>
          <a:off x="0" y="0"/>
          <a:ext cx="0" cy="0"/>
          <a:chOff x="0" y="0"/>
          <a:chExt cx="0" cy="0"/>
        </a:xfrm>
      </p:grpSpPr>
      <p:sp>
        <p:nvSpPr>
          <p:cNvPr id="5" name="スライド番号プレースホルダー 10">
            <a:extLst>
              <a:ext uri="{FF2B5EF4-FFF2-40B4-BE49-F238E27FC236}">
                <a16:creationId xmlns:a16="http://schemas.microsoft.com/office/drawing/2014/main" id="{E1255609-8F91-3644-8E73-396409C4CD40}"/>
              </a:ext>
            </a:extLst>
          </p:cNvPr>
          <p:cNvSpPr txBox="1">
            <a:spLocks/>
          </p:cNvSpPr>
          <p:nvPr userDrawn="1"/>
        </p:nvSpPr>
        <p:spPr>
          <a:xfrm>
            <a:off x="11645469" y="6616417"/>
            <a:ext cx="340172" cy="117624"/>
          </a:xfrm>
          <a:prstGeom prst="rect">
            <a:avLst/>
          </a:prstGeom>
        </p:spPr>
        <p:txBody>
          <a:bodyPr lIns="0" tIns="0" rIns="0" bIns="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kumimoji="1" lang="ja-JP" altLang="en-US" sz="800" b="0" i="0" dirty="0">
              <a:solidFill>
                <a:schemeClr val="bg1">
                  <a:lumMod val="65000"/>
                </a:schemeClr>
              </a:solidFill>
              <a:latin typeface="Arial" panose="020B0604020202020204" pitchFamily="34" charset="0"/>
              <a:ea typeface="+mj-ea"/>
              <a:cs typeface="Arial" panose="020B0604020202020204" pitchFamily="34" charset="0"/>
            </a:endParaRPr>
          </a:p>
        </p:txBody>
      </p:sp>
      <p:pic>
        <p:nvPicPr>
          <p:cNvPr id="2" name="図 1">
            <a:extLst>
              <a:ext uri="{FF2B5EF4-FFF2-40B4-BE49-F238E27FC236}">
                <a16:creationId xmlns:a16="http://schemas.microsoft.com/office/drawing/2014/main" id="{C54EEAF9-CD65-44F4-B6B0-C4D0724794E1}"/>
              </a:ext>
            </a:extLst>
          </p:cNvPr>
          <p:cNvPicPr>
            <a:picLocks noChangeAspect="1"/>
          </p:cNvPicPr>
          <p:nvPr userDrawn="1"/>
        </p:nvPicPr>
        <p:blipFill>
          <a:blip r:embed="rId2"/>
          <a:stretch>
            <a:fillRect/>
          </a:stretch>
        </p:blipFill>
        <p:spPr>
          <a:xfrm>
            <a:off x="10569106" y="171697"/>
            <a:ext cx="1397863" cy="504783"/>
          </a:xfrm>
          <a:prstGeom prst="rect">
            <a:avLst/>
          </a:prstGeom>
        </p:spPr>
      </p:pic>
    </p:spTree>
    <p:extLst>
      <p:ext uri="{BB962C8B-B14F-4D97-AF65-F5344CB8AC3E}">
        <p14:creationId xmlns:p14="http://schemas.microsoft.com/office/powerpoint/2010/main" val="4049970722"/>
      </p:ext>
    </p:extLst>
  </p:cSld>
  <p:clrMapOvr>
    <a:masterClrMapping/>
  </p:clrMapOvr>
  <p:extLst>
    <p:ext uri="{DCECCB84-F9BA-43D5-87BE-67443E8EF086}">
      <p15:sldGuideLst xmlns:p15="http://schemas.microsoft.com/office/powerpoint/2012/main">
        <p15:guide id="1" pos="212" userDrawn="1">
          <p15:clr>
            <a:srgbClr val="A4A3A4"/>
          </p15:clr>
        </p15:guide>
        <p15:guide id="3" orient="horz" pos="4035" userDrawn="1">
          <p15:clr>
            <a:srgbClr val="A4A3A4"/>
          </p15:clr>
        </p15:guide>
        <p15:guide id="4" pos="7468" userDrawn="1">
          <p15:clr>
            <a:srgbClr val="A4A3A4"/>
          </p15:clr>
        </p15:guide>
        <p15:guide id="5" orient="horz" pos="527" userDrawn="1">
          <p15:clr>
            <a:srgbClr val="A4A3A4"/>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EDCB784-2ED3-3748-8A2F-8DB3A5E7F330}"/>
              </a:ext>
            </a:extLst>
          </p:cNvPr>
          <p:cNvSpPr>
            <a:spLocks noGrp="1"/>
          </p:cNvSpPr>
          <p:nvPr>
            <p:ph type="title"/>
          </p:nvPr>
        </p:nvSpPr>
        <p:spPr>
          <a:xfrm>
            <a:off x="838201"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04C7FDB-9012-B243-A481-E6FF693F2540}"/>
              </a:ext>
            </a:extLst>
          </p:cNvPr>
          <p:cNvSpPr>
            <a:spLocks noGrp="1"/>
          </p:cNvSpPr>
          <p:nvPr>
            <p:ph type="body" idx="1"/>
          </p:nvPr>
        </p:nvSpPr>
        <p:spPr>
          <a:xfrm>
            <a:off x="838201" y="1825625"/>
            <a:ext cx="10515600" cy="435133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4" name="日付プレースホルダー 3">
            <a:extLst>
              <a:ext uri="{FF2B5EF4-FFF2-40B4-BE49-F238E27FC236}">
                <a16:creationId xmlns:a16="http://schemas.microsoft.com/office/drawing/2014/main" id="{89D500F1-6023-744D-A551-F1FE8A346FC7}"/>
              </a:ext>
            </a:extLst>
          </p:cNvPr>
          <p:cNvSpPr>
            <a:spLocks noGrp="1"/>
          </p:cNvSpPr>
          <p:nvPr>
            <p:ph type="dt" sz="half" idx="2"/>
          </p:nvPr>
        </p:nvSpPr>
        <p:spPr>
          <a:xfrm>
            <a:off x="838201"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67CAA-CC3A-409A-AEF4-D6928A4F71D6}" type="datetime1">
              <a:rPr lang="en-US" altLang="ja-JP" smtClean="0"/>
              <a:t>12/21/2023</a:t>
            </a:fld>
            <a:endParaRPr lang="en-US" dirty="0"/>
          </a:p>
        </p:txBody>
      </p:sp>
      <p:sp>
        <p:nvSpPr>
          <p:cNvPr id="5" name="フッター プレースホルダー 4">
            <a:extLst>
              <a:ext uri="{FF2B5EF4-FFF2-40B4-BE49-F238E27FC236}">
                <a16:creationId xmlns:a16="http://schemas.microsoft.com/office/drawing/2014/main" id="{2F86BA7F-3CC3-1445-83FE-3B84939DF024}"/>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2023 METI/IPA</a:t>
            </a:r>
            <a:endParaRPr lang="en-US" dirty="0"/>
          </a:p>
        </p:txBody>
      </p:sp>
      <p:sp>
        <p:nvSpPr>
          <p:cNvPr id="6" name="スライド番号プレースホルダー 5">
            <a:extLst>
              <a:ext uri="{FF2B5EF4-FFF2-40B4-BE49-F238E27FC236}">
                <a16:creationId xmlns:a16="http://schemas.microsoft.com/office/drawing/2014/main" id="{0EA44F8E-A2E0-A544-8A1D-F8D2D1761AC2}"/>
              </a:ext>
            </a:extLst>
          </p:cNvPr>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046571349"/>
      </p:ext>
    </p:extLst>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1" r:id="rId4"/>
    <p:sldLayoutId id="2147483975" r:id="rId5"/>
    <p:sldLayoutId id="2147483964" r:id="rId6"/>
  </p:sldLayoutIdLst>
  <p:hf sldNum="0" hdr="0" dt="0"/>
  <p:txStyles>
    <p:titleStyle>
      <a:lvl1pPr algn="l" defTabSz="914332"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84" indent="-228584" algn="l" defTabSz="914332" rtl="0" eaLnBrk="1" latinLnBrk="0" hangingPunct="1">
        <a:lnSpc>
          <a:spcPct val="90000"/>
        </a:lnSpc>
        <a:spcBef>
          <a:spcPts val="1001"/>
        </a:spcBef>
        <a:buFont typeface="Arial" panose="020B0604020202020204" pitchFamily="34" charset="0"/>
        <a:buChar char="•"/>
        <a:defRPr kumimoji="1" sz="2800" kern="1200">
          <a:solidFill>
            <a:schemeClr val="tx1"/>
          </a:solidFill>
          <a:latin typeface="+mn-ea"/>
          <a:ea typeface="+mn-ea"/>
          <a:cs typeface="+mn-cs"/>
        </a:defRPr>
      </a:lvl1pPr>
      <a:lvl2pPr marL="685751" indent="-228584" algn="l" defTabSz="914332"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2915" indent="-228584" algn="l" defTabSz="914332"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081"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ea"/>
          <a:ea typeface="+mn-ea"/>
          <a:cs typeface="+mn-cs"/>
        </a:defRPr>
      </a:lvl4pPr>
      <a:lvl5pPr marL="2057246"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ea"/>
          <a:ea typeface="+mn-ea"/>
          <a:cs typeface="+mn-cs"/>
        </a:defRPr>
      </a:lvl5pPr>
      <a:lvl6pPr marL="2514413"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8pPr>
      <a:lvl9pPr marL="3885911" indent="-228584" algn="l" defTabSz="914332" rtl="0" eaLnBrk="1" latinLnBrk="0" hangingPunct="1">
        <a:lnSpc>
          <a:spcPct val="90000"/>
        </a:lnSpc>
        <a:spcBef>
          <a:spcPts val="500"/>
        </a:spcBef>
        <a:buFont typeface="Arial" panose="020B0604020202020204" pitchFamily="34" charset="0"/>
        <a:buChar char="•"/>
        <a:defRPr kumimoji="1" sz="1801" kern="1200">
          <a:solidFill>
            <a:schemeClr val="tx1"/>
          </a:solidFill>
          <a:latin typeface="+mn-lt"/>
          <a:ea typeface="+mn-ea"/>
          <a:cs typeface="+mn-cs"/>
        </a:defRPr>
      </a:lvl9pPr>
    </p:bodyStyle>
    <p:otherStyle>
      <a:defPPr>
        <a:defRPr lang="ja-JP"/>
      </a:defPPr>
      <a:lvl1pPr marL="0" algn="l" defTabSz="914332" rtl="0" eaLnBrk="1" latinLnBrk="0" hangingPunct="1">
        <a:defRPr kumimoji="1" sz="1801" kern="1200">
          <a:solidFill>
            <a:schemeClr val="tx1"/>
          </a:solidFill>
          <a:latin typeface="+mn-lt"/>
          <a:ea typeface="+mn-ea"/>
          <a:cs typeface="+mn-cs"/>
        </a:defRPr>
      </a:lvl1pPr>
      <a:lvl2pPr marL="457165" algn="l" defTabSz="914332" rtl="0" eaLnBrk="1" latinLnBrk="0" hangingPunct="1">
        <a:defRPr kumimoji="1" sz="1801" kern="1200">
          <a:solidFill>
            <a:schemeClr val="tx1"/>
          </a:solidFill>
          <a:latin typeface="+mn-lt"/>
          <a:ea typeface="+mn-ea"/>
          <a:cs typeface="+mn-cs"/>
        </a:defRPr>
      </a:lvl2pPr>
      <a:lvl3pPr marL="914332" algn="l" defTabSz="914332" rtl="0" eaLnBrk="1" latinLnBrk="0" hangingPunct="1">
        <a:defRPr kumimoji="1" sz="1801" kern="1200">
          <a:solidFill>
            <a:schemeClr val="tx1"/>
          </a:solidFill>
          <a:latin typeface="+mn-lt"/>
          <a:ea typeface="+mn-ea"/>
          <a:cs typeface="+mn-cs"/>
        </a:defRPr>
      </a:lvl3pPr>
      <a:lvl4pPr marL="1371498" algn="l" defTabSz="914332" rtl="0" eaLnBrk="1" latinLnBrk="0" hangingPunct="1">
        <a:defRPr kumimoji="1" sz="1801" kern="1200">
          <a:solidFill>
            <a:schemeClr val="tx1"/>
          </a:solidFill>
          <a:latin typeface="+mn-lt"/>
          <a:ea typeface="+mn-ea"/>
          <a:cs typeface="+mn-cs"/>
        </a:defRPr>
      </a:lvl4pPr>
      <a:lvl5pPr marL="1828664" algn="l" defTabSz="914332" rtl="0" eaLnBrk="1" latinLnBrk="0" hangingPunct="1">
        <a:defRPr kumimoji="1" sz="1801" kern="1200">
          <a:solidFill>
            <a:schemeClr val="tx1"/>
          </a:solidFill>
          <a:latin typeface="+mn-lt"/>
          <a:ea typeface="+mn-ea"/>
          <a:cs typeface="+mn-cs"/>
        </a:defRPr>
      </a:lvl5pPr>
      <a:lvl6pPr marL="2285828" algn="l" defTabSz="914332" rtl="0" eaLnBrk="1" latinLnBrk="0" hangingPunct="1">
        <a:defRPr kumimoji="1" sz="1801" kern="1200">
          <a:solidFill>
            <a:schemeClr val="tx1"/>
          </a:solidFill>
          <a:latin typeface="+mn-lt"/>
          <a:ea typeface="+mn-ea"/>
          <a:cs typeface="+mn-cs"/>
        </a:defRPr>
      </a:lvl6pPr>
      <a:lvl7pPr marL="2742995" algn="l" defTabSz="914332" rtl="0" eaLnBrk="1" latinLnBrk="0" hangingPunct="1">
        <a:defRPr kumimoji="1" sz="1801" kern="1200">
          <a:solidFill>
            <a:schemeClr val="tx1"/>
          </a:solidFill>
          <a:latin typeface="+mn-lt"/>
          <a:ea typeface="+mn-ea"/>
          <a:cs typeface="+mn-cs"/>
        </a:defRPr>
      </a:lvl7pPr>
      <a:lvl8pPr marL="3200160" algn="l" defTabSz="914332" rtl="0" eaLnBrk="1" latinLnBrk="0" hangingPunct="1">
        <a:defRPr kumimoji="1" sz="1801" kern="1200">
          <a:solidFill>
            <a:schemeClr val="tx1"/>
          </a:solidFill>
          <a:latin typeface="+mn-lt"/>
          <a:ea typeface="+mn-ea"/>
          <a:cs typeface="+mn-cs"/>
        </a:defRPr>
      </a:lvl8pPr>
      <a:lvl9pPr marL="3657325" algn="l" defTabSz="914332" rtl="0" eaLnBrk="1" latinLnBrk="0" hangingPunct="1">
        <a:defRPr kumimoji="1" sz="18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6FC92675-368B-5DF3-C959-CBFBDABFF93D}"/>
              </a:ext>
            </a:extLst>
          </p:cNvPr>
          <p:cNvSpPr/>
          <p:nvPr/>
        </p:nvSpPr>
        <p:spPr>
          <a:xfrm>
            <a:off x="1271403" y="4968887"/>
            <a:ext cx="3323762" cy="1821209"/>
          </a:xfrm>
          <a:prstGeom prst="rect">
            <a:avLst/>
          </a:prstGeom>
          <a:solidFill>
            <a:schemeClr val="bg1">
              <a:lumMod val="9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2" name="テキスト プレースホルダー 1">
            <a:extLst>
              <a:ext uri="{FF2B5EF4-FFF2-40B4-BE49-F238E27FC236}">
                <a16:creationId xmlns:a16="http://schemas.microsoft.com/office/drawing/2014/main" id="{07696A6D-746A-8C8B-670A-19841A618ED9}"/>
              </a:ext>
            </a:extLst>
          </p:cNvPr>
          <p:cNvSpPr>
            <a:spLocks noGrp="1"/>
          </p:cNvSpPr>
          <p:nvPr>
            <p:ph type="body" sz="quarter" idx="10"/>
          </p:nvPr>
        </p:nvSpPr>
        <p:spPr>
          <a:xfrm>
            <a:off x="336557" y="844471"/>
            <a:ext cx="11518900" cy="1184276"/>
          </a:xfrm>
        </p:spPr>
        <p:txBody>
          <a:bodyPr/>
          <a:lstStyle/>
          <a:p>
            <a:r>
              <a:rPr kumimoji="1" lang="ja-JP" altLang="en-US" sz="1600" dirty="0">
                <a:latin typeface="Meiryo UI" panose="020B0604030504040204" pitchFamily="50" charset="-128"/>
                <a:ea typeface="Meiryo UI" panose="020B0604030504040204" pitchFamily="50" charset="-128"/>
              </a:rPr>
              <a:t>サプライチェーンのトレーサビリティ確保を実現するデータ連携基盤は、</a:t>
            </a:r>
            <a:r>
              <a:rPr kumimoji="1" lang="ja-JP" altLang="en-US" sz="1600" b="1" u="sng" dirty="0">
                <a:latin typeface="Meiryo UI" panose="020B0604030504040204" pitchFamily="50" charset="-128"/>
                <a:ea typeface="Meiryo UI" panose="020B0604030504040204" pitchFamily="50" charset="-128"/>
              </a:rPr>
              <a:t>トレース識別子（製品・部品に対してトレースを取るために割り当てる各者内でユニークに特定可能な識別子）をインデックスとして、トレース識別子同士を紐付けることで、「製品と調達部品の構成関係」及び「事業者間の取引関係」を記録</a:t>
            </a:r>
            <a:r>
              <a:rPr kumimoji="1" lang="ja-JP" altLang="en-US" sz="1600" dirty="0">
                <a:latin typeface="Meiryo UI" panose="020B0604030504040204" pitchFamily="50" charset="-128"/>
                <a:ea typeface="Meiryo UI" panose="020B0604030504040204" pitchFamily="50" charset="-128"/>
              </a:rPr>
              <a:t>して、サプライチェーンの追跡を可能にする。「製品と調達部品の構成関係」は、各者の製造部品表（</a:t>
            </a:r>
            <a:r>
              <a:rPr kumimoji="1" lang="en-US" altLang="ja-JP" sz="1600" dirty="0">
                <a:latin typeface="Meiryo UI" panose="020B0604030504040204" pitchFamily="50" charset="-128"/>
                <a:ea typeface="Meiryo UI" panose="020B0604030504040204" pitchFamily="50" charset="-128"/>
              </a:rPr>
              <a:t>BOM</a:t>
            </a:r>
            <a:r>
              <a:rPr kumimoji="1" lang="ja-JP" altLang="en-US" sz="1600" dirty="0">
                <a:latin typeface="Meiryo UI" panose="020B0604030504040204" pitchFamily="50" charset="-128"/>
                <a:ea typeface="Meiryo UI" panose="020B0604030504040204" pitchFamily="50" charset="-128"/>
              </a:rPr>
              <a:t>）情報に用いられる品番を用いる必要はなく、</a:t>
            </a:r>
            <a:r>
              <a:rPr kumimoji="1" lang="ja-JP" altLang="en-US" sz="1600" b="1" u="sng" dirty="0">
                <a:latin typeface="Meiryo UI" panose="020B0604030504040204" pitchFamily="50" charset="-128"/>
                <a:ea typeface="Meiryo UI" panose="020B0604030504040204" pitchFamily="50" charset="-128"/>
              </a:rPr>
              <a:t>任意のトレース識別子を入力すれば良い</a:t>
            </a:r>
            <a:r>
              <a:rPr kumimoji="1" lang="ja-JP" altLang="en-US" sz="1600" dirty="0">
                <a:latin typeface="Meiryo UI" panose="020B0604030504040204" pitchFamily="50" charset="-128"/>
                <a:ea typeface="Meiryo UI" panose="020B0604030504040204" pitchFamily="50" charset="-128"/>
              </a:rPr>
              <a:t>ものとする。</a:t>
            </a:r>
          </a:p>
        </p:txBody>
      </p:sp>
      <p:sp>
        <p:nvSpPr>
          <p:cNvPr id="3" name="テキスト プレースホルダー 2">
            <a:extLst>
              <a:ext uri="{FF2B5EF4-FFF2-40B4-BE49-F238E27FC236}">
                <a16:creationId xmlns:a16="http://schemas.microsoft.com/office/drawing/2014/main" id="{889599C5-76B3-6C33-460F-120BCE19008D}"/>
              </a:ext>
            </a:extLst>
          </p:cNvPr>
          <p:cNvSpPr>
            <a:spLocks noGrp="1"/>
          </p:cNvSpPr>
          <p:nvPr>
            <p:ph type="body" sz="quarter" idx="11"/>
          </p:nvPr>
        </p:nvSpPr>
        <p:spPr/>
        <p:txBody>
          <a:bodyPr/>
          <a:lstStyle/>
          <a:p>
            <a:r>
              <a:rPr lang="ja-JP" altLang="en-US" dirty="0"/>
              <a:t>トレーサビリティの確保</a:t>
            </a:r>
            <a:endParaRPr kumimoji="1" lang="ja-JP" altLang="en-US" dirty="0"/>
          </a:p>
        </p:txBody>
      </p:sp>
      <p:sp>
        <p:nvSpPr>
          <p:cNvPr id="4" name="テキスト プレースホルダー 3">
            <a:extLst>
              <a:ext uri="{FF2B5EF4-FFF2-40B4-BE49-F238E27FC236}">
                <a16:creationId xmlns:a16="http://schemas.microsoft.com/office/drawing/2014/main" id="{CABC78A8-9104-AB7C-A81B-89471FA6A098}"/>
              </a:ext>
            </a:extLst>
          </p:cNvPr>
          <p:cNvSpPr>
            <a:spLocks noGrp="1"/>
          </p:cNvSpPr>
          <p:nvPr>
            <p:ph type="body" sz="quarter" idx="12"/>
          </p:nvPr>
        </p:nvSpPr>
        <p:spPr>
          <a:xfrm>
            <a:off x="316067" y="2125636"/>
            <a:ext cx="11518900" cy="427535"/>
          </a:xfrm>
        </p:spPr>
        <p:txBody>
          <a:bodyPr/>
          <a:lstStyle/>
          <a:p>
            <a:r>
              <a:rPr kumimoji="1" lang="ja-JP" altLang="en-US" u="sng" dirty="0">
                <a:latin typeface="Meiryo UI" panose="020B0604030504040204" pitchFamily="50" charset="-128"/>
                <a:ea typeface="Meiryo UI" panose="020B0604030504040204" pitchFamily="50" charset="-128"/>
              </a:rPr>
              <a:t>本データ連携基盤のトレーサビリティ：サプライチェーン間の取引</a:t>
            </a:r>
            <a:r>
              <a:rPr kumimoji="1" lang="en-US" altLang="ja-JP" u="sng" dirty="0">
                <a:latin typeface="Meiryo UI" panose="020B0604030504040204" pitchFamily="50" charset="-128"/>
                <a:ea typeface="Meiryo UI" panose="020B0604030504040204" pitchFamily="50" charset="-128"/>
              </a:rPr>
              <a:t>-</a:t>
            </a:r>
            <a:r>
              <a:rPr kumimoji="1" lang="ja-JP" altLang="en-US" u="sng" dirty="0">
                <a:latin typeface="Meiryo UI" panose="020B0604030504040204" pitchFamily="50" charset="-128"/>
                <a:ea typeface="Meiryo UI" panose="020B0604030504040204" pitchFamily="50" charset="-128"/>
              </a:rPr>
              <a:t>部品構成の関係を追跡</a:t>
            </a:r>
          </a:p>
        </p:txBody>
      </p:sp>
      <p:sp>
        <p:nvSpPr>
          <p:cNvPr id="5" name="テキスト ボックス 4">
            <a:extLst>
              <a:ext uri="{FF2B5EF4-FFF2-40B4-BE49-F238E27FC236}">
                <a16:creationId xmlns:a16="http://schemas.microsoft.com/office/drawing/2014/main" id="{8AD9CBA7-5870-CCBB-2067-CC9CF977959E}"/>
              </a:ext>
            </a:extLst>
          </p:cNvPr>
          <p:cNvSpPr txBox="1"/>
          <p:nvPr/>
        </p:nvSpPr>
        <p:spPr>
          <a:xfrm>
            <a:off x="1274435" y="4939235"/>
            <a:ext cx="3102260" cy="310685"/>
          </a:xfrm>
          <a:prstGeom prst="rect">
            <a:avLst/>
          </a:prstGeom>
        </p:spPr>
        <p:txBody>
          <a:bodyPr vert="horz" wrap="squar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社の製造部品表（</a:t>
            </a:r>
            <a:r>
              <a:rPr kumimoji="1" lang="en-US" altLang="ja-JP" sz="12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BOM</a:t>
            </a:r>
            <a:r>
              <a:rPr kumimoji="1" lang="ja-JP" altLang="en-US" sz="12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）の例</a:t>
            </a:r>
            <a:endParaRPr kumimoji="1" lang="en-US" altLang="ja-JP" sz="1200"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9B34BC9A-52A5-A6F9-8183-B38CEE2A7098}"/>
              </a:ext>
            </a:extLst>
          </p:cNvPr>
          <p:cNvSpPr/>
          <p:nvPr/>
        </p:nvSpPr>
        <p:spPr>
          <a:xfrm>
            <a:off x="1551009" y="5273179"/>
            <a:ext cx="696576" cy="445657"/>
          </a:xfrm>
          <a:prstGeom prst="rect">
            <a:avLst/>
          </a:prstGeom>
          <a:solidFill>
            <a:schemeClr val="bg1">
              <a:lumMod val="8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製品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 A</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FCC5BAA0-D199-4DDE-6BC4-E42630436927}"/>
              </a:ext>
            </a:extLst>
          </p:cNvPr>
          <p:cNvSpPr/>
          <p:nvPr/>
        </p:nvSpPr>
        <p:spPr>
          <a:xfrm>
            <a:off x="2593719" y="5273179"/>
            <a:ext cx="795039" cy="445657"/>
          </a:xfrm>
          <a:prstGeom prst="rect">
            <a:avLst/>
          </a:prstGeom>
          <a:solidFill>
            <a:schemeClr val="bg1">
              <a:lumMod val="8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1</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 A1</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A645DED1-F8CF-D4FF-0039-FEDD76050F17}"/>
              </a:ext>
            </a:extLst>
          </p:cNvPr>
          <p:cNvCxnSpPr>
            <a:cxnSpLocks/>
            <a:stCxn id="6" idx="3"/>
            <a:endCxn id="7" idx="1"/>
          </p:cNvCxnSpPr>
          <p:nvPr/>
        </p:nvCxnSpPr>
        <p:spPr>
          <a:xfrm>
            <a:off x="2247585" y="5496008"/>
            <a:ext cx="346134" cy="0"/>
          </a:xfrm>
          <a:prstGeom prst="line">
            <a:avLst/>
          </a:prstGeom>
          <a:noFill/>
          <a:ln w="9525" cap="flat" cmpd="sng" algn="ctr">
            <a:solidFill>
              <a:srgbClr val="1A1A1A"/>
            </a:solidFill>
            <a:prstDash val="solid"/>
          </a:ln>
          <a:effectLst/>
        </p:spPr>
      </p:cxnSp>
      <p:sp>
        <p:nvSpPr>
          <p:cNvPr id="9" name="正方形/長方形 8">
            <a:extLst>
              <a:ext uri="{FF2B5EF4-FFF2-40B4-BE49-F238E27FC236}">
                <a16:creationId xmlns:a16="http://schemas.microsoft.com/office/drawing/2014/main" id="{0BF4F5AB-DD6F-CF4B-D372-BB7AABF8CF2B}"/>
              </a:ext>
            </a:extLst>
          </p:cNvPr>
          <p:cNvSpPr/>
          <p:nvPr/>
        </p:nvSpPr>
        <p:spPr>
          <a:xfrm>
            <a:off x="2593719" y="5755055"/>
            <a:ext cx="795038" cy="445657"/>
          </a:xfrm>
          <a:prstGeom prst="rect">
            <a:avLst/>
          </a:prstGeom>
          <a:solidFill>
            <a:srgbClr val="70AD47">
              <a:lumMod val="60000"/>
              <a:lumOff val="40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2</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:A2</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10" name="コネクタ: カギ線 9">
            <a:extLst>
              <a:ext uri="{FF2B5EF4-FFF2-40B4-BE49-F238E27FC236}">
                <a16:creationId xmlns:a16="http://schemas.microsoft.com/office/drawing/2014/main" id="{7DEA1FFE-FC2F-E532-33BF-7C31C64EA6B8}"/>
              </a:ext>
            </a:extLst>
          </p:cNvPr>
          <p:cNvCxnSpPr>
            <a:cxnSpLocks/>
            <a:stCxn id="6" idx="3"/>
            <a:endCxn id="9" idx="1"/>
          </p:cNvCxnSpPr>
          <p:nvPr/>
        </p:nvCxnSpPr>
        <p:spPr>
          <a:xfrm>
            <a:off x="2247585" y="5496008"/>
            <a:ext cx="346134" cy="481876"/>
          </a:xfrm>
          <a:prstGeom prst="bentConnector3">
            <a:avLst/>
          </a:prstGeom>
          <a:noFill/>
          <a:ln w="9525" cap="flat" cmpd="sng" algn="ctr">
            <a:solidFill>
              <a:srgbClr val="1A1A1A"/>
            </a:solidFill>
            <a:prstDash val="solid"/>
          </a:ln>
          <a:effectLst/>
        </p:spPr>
      </p:cxnSp>
      <p:sp>
        <p:nvSpPr>
          <p:cNvPr id="11" name="正方形/長方形 10">
            <a:extLst>
              <a:ext uri="{FF2B5EF4-FFF2-40B4-BE49-F238E27FC236}">
                <a16:creationId xmlns:a16="http://schemas.microsoft.com/office/drawing/2014/main" id="{812CE86D-59C0-6F88-7514-71C6A353581E}"/>
              </a:ext>
            </a:extLst>
          </p:cNvPr>
          <p:cNvSpPr/>
          <p:nvPr/>
        </p:nvSpPr>
        <p:spPr>
          <a:xfrm>
            <a:off x="2593717" y="6245419"/>
            <a:ext cx="795038" cy="445657"/>
          </a:xfrm>
          <a:prstGeom prst="rect">
            <a:avLst/>
          </a:prstGeom>
          <a:solidFill>
            <a:schemeClr val="bg1">
              <a:lumMod val="8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3</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:A3</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12" name="コネクタ: カギ線 11">
            <a:extLst>
              <a:ext uri="{FF2B5EF4-FFF2-40B4-BE49-F238E27FC236}">
                <a16:creationId xmlns:a16="http://schemas.microsoft.com/office/drawing/2014/main" id="{6BDDF26A-C025-97AB-DC6C-45E7A69BEADF}"/>
              </a:ext>
            </a:extLst>
          </p:cNvPr>
          <p:cNvCxnSpPr>
            <a:cxnSpLocks/>
            <a:stCxn id="6" idx="3"/>
            <a:endCxn id="11" idx="1"/>
          </p:cNvCxnSpPr>
          <p:nvPr/>
        </p:nvCxnSpPr>
        <p:spPr>
          <a:xfrm>
            <a:off x="2247585" y="5496008"/>
            <a:ext cx="346132" cy="972240"/>
          </a:xfrm>
          <a:prstGeom prst="bentConnector3">
            <a:avLst>
              <a:gd name="adj1" fmla="val 50000"/>
            </a:avLst>
          </a:prstGeom>
          <a:noFill/>
          <a:ln w="9525" cap="flat" cmpd="sng" algn="ctr">
            <a:solidFill>
              <a:srgbClr val="1A1A1A"/>
            </a:solidFill>
            <a:prstDash val="solid"/>
          </a:ln>
          <a:effectLst/>
        </p:spPr>
      </p:cxnSp>
      <p:sp>
        <p:nvSpPr>
          <p:cNvPr id="13" name="正方形/長方形 12">
            <a:extLst>
              <a:ext uri="{FF2B5EF4-FFF2-40B4-BE49-F238E27FC236}">
                <a16:creationId xmlns:a16="http://schemas.microsoft.com/office/drawing/2014/main" id="{99502F5C-5E66-7B66-DB7C-FCFE375BA8B2}"/>
              </a:ext>
            </a:extLst>
          </p:cNvPr>
          <p:cNvSpPr/>
          <p:nvPr/>
        </p:nvSpPr>
        <p:spPr>
          <a:xfrm>
            <a:off x="3685410" y="5755054"/>
            <a:ext cx="819291" cy="445657"/>
          </a:xfrm>
          <a:prstGeom prst="rect">
            <a:avLst/>
          </a:prstGeom>
          <a:solidFill>
            <a:schemeClr val="bg1">
              <a:lumMod val="8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3-1</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:A3-1</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8F00310F-C10A-E293-78C7-688B9F1D82C5}"/>
              </a:ext>
            </a:extLst>
          </p:cNvPr>
          <p:cNvSpPr/>
          <p:nvPr/>
        </p:nvSpPr>
        <p:spPr>
          <a:xfrm>
            <a:off x="3685408" y="6245419"/>
            <a:ext cx="819291" cy="445657"/>
          </a:xfrm>
          <a:prstGeom prst="rect">
            <a:avLst/>
          </a:prstGeom>
          <a:solidFill>
            <a:srgbClr val="70AD47">
              <a:lumMod val="60000"/>
              <a:lumOff val="40000"/>
            </a:srgbClr>
          </a:solidFill>
          <a:ln w="2857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3-2</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品番</a:t>
            </a: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:A3-2</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15" name="コネクタ: カギ線 14">
            <a:extLst>
              <a:ext uri="{FF2B5EF4-FFF2-40B4-BE49-F238E27FC236}">
                <a16:creationId xmlns:a16="http://schemas.microsoft.com/office/drawing/2014/main" id="{7319B821-CEE3-9028-4CF7-B980FA8D88C6}"/>
              </a:ext>
            </a:extLst>
          </p:cNvPr>
          <p:cNvCxnSpPr>
            <a:cxnSpLocks/>
            <a:stCxn id="11" idx="3"/>
            <a:endCxn id="13" idx="1"/>
          </p:cNvCxnSpPr>
          <p:nvPr/>
        </p:nvCxnSpPr>
        <p:spPr>
          <a:xfrm flipV="1">
            <a:off x="3388755" y="5977883"/>
            <a:ext cx="296655" cy="490365"/>
          </a:xfrm>
          <a:prstGeom prst="bentConnector3">
            <a:avLst>
              <a:gd name="adj1" fmla="val 50000"/>
            </a:avLst>
          </a:prstGeom>
          <a:noFill/>
          <a:ln w="9525" cap="flat" cmpd="sng" algn="ctr">
            <a:solidFill>
              <a:srgbClr val="1A1A1A"/>
            </a:solidFill>
            <a:prstDash val="solid"/>
          </a:ln>
          <a:effectLst/>
        </p:spPr>
      </p:cxnSp>
      <p:cxnSp>
        <p:nvCxnSpPr>
          <p:cNvPr id="16" name="コネクタ: カギ線 22">
            <a:extLst>
              <a:ext uri="{FF2B5EF4-FFF2-40B4-BE49-F238E27FC236}">
                <a16:creationId xmlns:a16="http://schemas.microsoft.com/office/drawing/2014/main" id="{4BF4EEEC-0ACD-DE2D-1E6C-B361A977D78A}"/>
              </a:ext>
            </a:extLst>
          </p:cNvPr>
          <p:cNvCxnSpPr>
            <a:cxnSpLocks/>
            <a:stCxn id="11" idx="3"/>
            <a:endCxn id="14" idx="1"/>
          </p:cNvCxnSpPr>
          <p:nvPr/>
        </p:nvCxnSpPr>
        <p:spPr>
          <a:xfrm>
            <a:off x="3388755" y="6468248"/>
            <a:ext cx="296653" cy="0"/>
          </a:xfrm>
          <a:prstGeom prst="straightConnector1">
            <a:avLst/>
          </a:prstGeom>
          <a:noFill/>
          <a:ln w="9525" cap="flat" cmpd="sng" algn="ctr">
            <a:solidFill>
              <a:srgbClr val="1A1A1A"/>
            </a:solidFill>
            <a:prstDash val="solid"/>
          </a:ln>
          <a:effectLst/>
        </p:spPr>
      </p:cxnSp>
      <p:sp>
        <p:nvSpPr>
          <p:cNvPr id="34" name="四角形: メモ 33">
            <a:extLst>
              <a:ext uri="{FF2B5EF4-FFF2-40B4-BE49-F238E27FC236}">
                <a16:creationId xmlns:a16="http://schemas.microsoft.com/office/drawing/2014/main" id="{509B6DAE-ECFA-4950-6704-A27019BEA559}"/>
              </a:ext>
            </a:extLst>
          </p:cNvPr>
          <p:cNvSpPr/>
          <p:nvPr/>
        </p:nvSpPr>
        <p:spPr>
          <a:xfrm>
            <a:off x="1393123" y="5849867"/>
            <a:ext cx="921643" cy="832234"/>
          </a:xfrm>
          <a:prstGeom prst="foldedCorner">
            <a:avLst/>
          </a:prstGeom>
          <a:solidFill>
            <a:schemeClr val="bg1"/>
          </a:solidFill>
          <a:ln>
            <a:solidFill>
              <a:schemeClr val="bg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18" name="グループ化 17">
            <a:extLst>
              <a:ext uri="{FF2B5EF4-FFF2-40B4-BE49-F238E27FC236}">
                <a16:creationId xmlns:a16="http://schemas.microsoft.com/office/drawing/2014/main" id="{057CB0E0-4691-17D8-8246-7B111C864C0A}"/>
              </a:ext>
            </a:extLst>
          </p:cNvPr>
          <p:cNvGrpSpPr/>
          <p:nvPr/>
        </p:nvGrpSpPr>
        <p:grpSpPr>
          <a:xfrm>
            <a:off x="1394366" y="5849867"/>
            <a:ext cx="821945" cy="720745"/>
            <a:chOff x="464272" y="3887738"/>
            <a:chExt cx="616459" cy="540558"/>
          </a:xfrm>
        </p:grpSpPr>
        <p:sp>
          <p:nvSpPr>
            <p:cNvPr id="19" name="正方形/長方形 18">
              <a:extLst>
                <a:ext uri="{FF2B5EF4-FFF2-40B4-BE49-F238E27FC236}">
                  <a16:creationId xmlns:a16="http://schemas.microsoft.com/office/drawing/2014/main" id="{1CBD6DB3-D2AD-8ADD-E2AC-467A50D162A8}"/>
                </a:ext>
              </a:extLst>
            </p:cNvPr>
            <p:cNvSpPr/>
            <p:nvPr/>
          </p:nvSpPr>
          <p:spPr>
            <a:xfrm>
              <a:off x="540731" y="4080894"/>
              <a:ext cx="540000" cy="145073"/>
            </a:xfrm>
            <a:prstGeom prst="rect">
              <a:avLst/>
            </a:prstGeom>
            <a:solidFill>
              <a:schemeClr val="bg1">
                <a:lumMod val="8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rPr>
                <a:t>自社開発品</a:t>
              </a:r>
            </a:p>
          </p:txBody>
        </p:sp>
        <p:sp>
          <p:nvSpPr>
            <p:cNvPr id="21" name="正方形/長方形 20">
              <a:extLst>
                <a:ext uri="{FF2B5EF4-FFF2-40B4-BE49-F238E27FC236}">
                  <a16:creationId xmlns:a16="http://schemas.microsoft.com/office/drawing/2014/main" id="{9F3A1784-5552-1C32-2BD9-F2D707C8BCCD}"/>
                </a:ext>
              </a:extLst>
            </p:cNvPr>
            <p:cNvSpPr/>
            <p:nvPr/>
          </p:nvSpPr>
          <p:spPr>
            <a:xfrm>
              <a:off x="540731" y="4302901"/>
              <a:ext cx="540000" cy="125395"/>
            </a:xfrm>
            <a:prstGeom prst="rect">
              <a:avLst/>
            </a:prstGeom>
            <a:solidFill>
              <a:srgbClr val="70AD47">
                <a:lumMod val="60000"/>
                <a:lumOff val="40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調達部品</a:t>
              </a:r>
            </a:p>
          </p:txBody>
        </p:sp>
        <p:sp>
          <p:nvSpPr>
            <p:cNvPr id="23" name="テキスト ボックス 22">
              <a:extLst>
                <a:ext uri="{FF2B5EF4-FFF2-40B4-BE49-F238E27FC236}">
                  <a16:creationId xmlns:a16="http://schemas.microsoft.com/office/drawing/2014/main" id="{164B009C-5547-EFCC-BE25-311AF0A6E9E2}"/>
                </a:ext>
              </a:extLst>
            </p:cNvPr>
            <p:cNvSpPr txBox="1"/>
            <p:nvPr/>
          </p:nvSpPr>
          <p:spPr>
            <a:xfrm>
              <a:off x="464272" y="3887738"/>
              <a:ext cx="396263" cy="221472"/>
            </a:xfrm>
            <a:prstGeom prst="rect">
              <a:avLst/>
            </a:prstGeom>
          </p:spPr>
          <p:txBody>
            <a:bodyPr vert="horz" wrap="none" lIns="121920" tIns="62400" rIns="121920" bIns="62400" rtlCol="0" anchor="t">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凡例</a:t>
              </a:r>
            </a:p>
          </p:txBody>
        </p:sp>
      </p:grpSp>
      <p:sp>
        <p:nvSpPr>
          <p:cNvPr id="35" name="正方形/長方形 34">
            <a:extLst>
              <a:ext uri="{FF2B5EF4-FFF2-40B4-BE49-F238E27FC236}">
                <a16:creationId xmlns:a16="http://schemas.microsoft.com/office/drawing/2014/main" id="{E87A8F46-3F2F-ECC0-F5CC-866BC4802F0F}"/>
              </a:ext>
            </a:extLst>
          </p:cNvPr>
          <p:cNvSpPr/>
          <p:nvPr/>
        </p:nvSpPr>
        <p:spPr>
          <a:xfrm>
            <a:off x="934486" y="3171719"/>
            <a:ext cx="1518121" cy="554400"/>
          </a:xfrm>
          <a:prstGeom prst="rect">
            <a:avLst/>
          </a:prstGeom>
          <a:solidFill>
            <a:schemeClr val="tx1">
              <a:lumMod val="75000"/>
              <a:lumOff val="2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製品</a:t>
            </a:r>
            <a:r>
              <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a:t>
            </a: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トレース識別子</a:t>
            </a:r>
          </a:p>
        </p:txBody>
      </p:sp>
      <p:sp>
        <p:nvSpPr>
          <p:cNvPr id="36" name="正方形/長方形 35">
            <a:extLst>
              <a:ext uri="{FF2B5EF4-FFF2-40B4-BE49-F238E27FC236}">
                <a16:creationId xmlns:a16="http://schemas.microsoft.com/office/drawing/2014/main" id="{374F9FBD-9112-2B39-3F89-3D1B095B342C}"/>
              </a:ext>
            </a:extLst>
          </p:cNvPr>
          <p:cNvSpPr/>
          <p:nvPr/>
        </p:nvSpPr>
        <p:spPr>
          <a:xfrm>
            <a:off x="3251952" y="3171719"/>
            <a:ext cx="1550207" cy="554400"/>
          </a:xfrm>
          <a:prstGeom prst="rect">
            <a:avLst/>
          </a:prstGeom>
          <a:solidFill>
            <a:schemeClr val="accent4">
              <a:lumMod val="7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部品</a:t>
            </a:r>
            <a:r>
              <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トレース識別子</a:t>
            </a:r>
          </a:p>
        </p:txBody>
      </p:sp>
      <p:cxnSp>
        <p:nvCxnSpPr>
          <p:cNvPr id="37" name="直線コネクタ 36">
            <a:extLst>
              <a:ext uri="{FF2B5EF4-FFF2-40B4-BE49-F238E27FC236}">
                <a16:creationId xmlns:a16="http://schemas.microsoft.com/office/drawing/2014/main" id="{BF734A0E-55B9-AEDA-8350-97A93EE124A8}"/>
              </a:ext>
            </a:extLst>
          </p:cNvPr>
          <p:cNvCxnSpPr>
            <a:cxnSpLocks/>
            <a:stCxn id="35" idx="3"/>
            <a:endCxn id="36" idx="1"/>
          </p:cNvCxnSpPr>
          <p:nvPr/>
        </p:nvCxnSpPr>
        <p:spPr>
          <a:xfrm>
            <a:off x="2452607" y="3448919"/>
            <a:ext cx="799345" cy="0"/>
          </a:xfrm>
          <a:prstGeom prst="line">
            <a:avLst/>
          </a:prstGeom>
          <a:noFill/>
          <a:ln w="19050" cap="flat" cmpd="sng" algn="ctr">
            <a:solidFill>
              <a:srgbClr val="FFC000"/>
            </a:solidFill>
            <a:prstDash val="solid"/>
          </a:ln>
          <a:effectLst/>
        </p:spPr>
      </p:cxnSp>
      <p:sp>
        <p:nvSpPr>
          <p:cNvPr id="38" name="正方形/長方形 37">
            <a:extLst>
              <a:ext uri="{FF2B5EF4-FFF2-40B4-BE49-F238E27FC236}">
                <a16:creationId xmlns:a16="http://schemas.microsoft.com/office/drawing/2014/main" id="{8A087113-1AA9-AA7E-AC36-B0D455C4D848}"/>
              </a:ext>
            </a:extLst>
          </p:cNvPr>
          <p:cNvSpPr/>
          <p:nvPr/>
        </p:nvSpPr>
        <p:spPr>
          <a:xfrm>
            <a:off x="3251951" y="3843112"/>
            <a:ext cx="1550209" cy="553716"/>
          </a:xfrm>
          <a:prstGeom prst="rect">
            <a:avLst/>
          </a:prstGeom>
          <a:solidFill>
            <a:schemeClr val="bg2">
              <a:lumMod val="25000"/>
            </a:schemeClr>
          </a:solidFill>
          <a:ln w="19050"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部品</a:t>
            </a:r>
            <a:r>
              <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3-2</a:t>
            </a: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トレース識別子</a:t>
            </a:r>
          </a:p>
        </p:txBody>
      </p:sp>
      <p:cxnSp>
        <p:nvCxnSpPr>
          <p:cNvPr id="39" name="コネクタ: カギ線 38">
            <a:extLst>
              <a:ext uri="{FF2B5EF4-FFF2-40B4-BE49-F238E27FC236}">
                <a16:creationId xmlns:a16="http://schemas.microsoft.com/office/drawing/2014/main" id="{FCD5D161-8037-CE11-3C0F-B71F973BA356}"/>
              </a:ext>
            </a:extLst>
          </p:cNvPr>
          <p:cNvCxnSpPr>
            <a:cxnSpLocks/>
            <a:stCxn id="35" idx="3"/>
            <a:endCxn id="38" idx="1"/>
          </p:cNvCxnSpPr>
          <p:nvPr/>
        </p:nvCxnSpPr>
        <p:spPr>
          <a:xfrm>
            <a:off x="2452607" y="3448919"/>
            <a:ext cx="799344" cy="671051"/>
          </a:xfrm>
          <a:prstGeom prst="bentConnector3">
            <a:avLst/>
          </a:prstGeom>
          <a:noFill/>
          <a:ln w="19050" cap="flat" cmpd="sng" algn="ctr">
            <a:solidFill>
              <a:srgbClr val="FFC000"/>
            </a:solidFill>
            <a:prstDash val="solid"/>
          </a:ln>
          <a:effectLst/>
        </p:spPr>
      </p:cxnSp>
      <p:sp>
        <p:nvSpPr>
          <p:cNvPr id="45" name="正方形/長方形 44">
            <a:extLst>
              <a:ext uri="{FF2B5EF4-FFF2-40B4-BE49-F238E27FC236}">
                <a16:creationId xmlns:a16="http://schemas.microsoft.com/office/drawing/2014/main" id="{67F2C9B6-52B2-A41E-1B26-099EBE94E86F}"/>
              </a:ext>
            </a:extLst>
          </p:cNvPr>
          <p:cNvSpPr/>
          <p:nvPr/>
        </p:nvSpPr>
        <p:spPr>
          <a:xfrm>
            <a:off x="871964" y="2866169"/>
            <a:ext cx="4003347" cy="91550"/>
          </a:xfrm>
          <a:prstGeom prst="rect">
            <a:avLst/>
          </a:prstGeom>
          <a:solidFill>
            <a:srgbClr val="FFFFFF">
              <a:lumMod val="85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46" name="テキスト ボックス 45">
            <a:extLst>
              <a:ext uri="{FF2B5EF4-FFF2-40B4-BE49-F238E27FC236}">
                <a16:creationId xmlns:a16="http://schemas.microsoft.com/office/drawing/2014/main" id="{77D9D534-9946-4DF9-BBFF-B9F47169A7B8}"/>
              </a:ext>
            </a:extLst>
          </p:cNvPr>
          <p:cNvSpPr txBox="1"/>
          <p:nvPr/>
        </p:nvSpPr>
        <p:spPr>
          <a:xfrm>
            <a:off x="871963" y="2561335"/>
            <a:ext cx="4003347" cy="351786"/>
          </a:xfrm>
          <a:prstGeom prst="rect">
            <a:avLst/>
          </a:prstGeom>
        </p:spPr>
        <p:txBody>
          <a:bodyPr vert="horz" wrap="squar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社の製品</a:t>
            </a: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の調達部品構成表（例）</a:t>
            </a:r>
            <a:endPar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49" name="正方形/長方形 48">
            <a:extLst>
              <a:ext uri="{FF2B5EF4-FFF2-40B4-BE49-F238E27FC236}">
                <a16:creationId xmlns:a16="http://schemas.microsoft.com/office/drawing/2014/main" id="{83337556-2E24-7CEA-EA9C-521F61816235}"/>
              </a:ext>
            </a:extLst>
          </p:cNvPr>
          <p:cNvSpPr/>
          <p:nvPr/>
        </p:nvSpPr>
        <p:spPr>
          <a:xfrm>
            <a:off x="6865330" y="2866169"/>
            <a:ext cx="4176000" cy="91550"/>
          </a:xfrm>
          <a:prstGeom prst="rect">
            <a:avLst/>
          </a:prstGeom>
          <a:solidFill>
            <a:srgbClr val="FFFFFF">
              <a:lumMod val="85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50" name="テキスト ボックス 49">
            <a:extLst>
              <a:ext uri="{FF2B5EF4-FFF2-40B4-BE49-F238E27FC236}">
                <a16:creationId xmlns:a16="http://schemas.microsoft.com/office/drawing/2014/main" id="{826F6C34-5EA7-E90A-B6EB-7B85880BD1A8}"/>
              </a:ext>
            </a:extLst>
          </p:cNvPr>
          <p:cNvSpPr txBox="1"/>
          <p:nvPr/>
        </p:nvSpPr>
        <p:spPr>
          <a:xfrm>
            <a:off x="6865328" y="2561335"/>
            <a:ext cx="4176001" cy="351786"/>
          </a:xfrm>
          <a:prstGeom prst="rect">
            <a:avLst/>
          </a:prstGeom>
        </p:spPr>
        <p:txBody>
          <a:bodyPr vert="horz" wrap="squar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B</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社の製品</a:t>
            </a: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B</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の調達部品構成表（例）</a:t>
            </a:r>
            <a:endPar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54" name="テキスト ボックス 53">
            <a:extLst>
              <a:ext uri="{FF2B5EF4-FFF2-40B4-BE49-F238E27FC236}">
                <a16:creationId xmlns:a16="http://schemas.microsoft.com/office/drawing/2014/main" id="{1DCABDA7-9093-23D0-C93C-654AC29F172F}"/>
              </a:ext>
            </a:extLst>
          </p:cNvPr>
          <p:cNvSpPr txBox="1"/>
          <p:nvPr/>
        </p:nvSpPr>
        <p:spPr>
          <a:xfrm>
            <a:off x="1447324" y="2933800"/>
            <a:ext cx="492443"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製品</a:t>
            </a:r>
          </a:p>
        </p:txBody>
      </p:sp>
      <p:sp>
        <p:nvSpPr>
          <p:cNvPr id="55" name="テキスト ボックス 54">
            <a:extLst>
              <a:ext uri="{FF2B5EF4-FFF2-40B4-BE49-F238E27FC236}">
                <a16:creationId xmlns:a16="http://schemas.microsoft.com/office/drawing/2014/main" id="{301473C8-0D87-AD20-5FA1-9C578A1AFD75}"/>
              </a:ext>
            </a:extLst>
          </p:cNvPr>
          <p:cNvSpPr txBox="1"/>
          <p:nvPr/>
        </p:nvSpPr>
        <p:spPr>
          <a:xfrm>
            <a:off x="3624462" y="2918245"/>
            <a:ext cx="800219"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調達部品</a:t>
            </a:r>
          </a:p>
        </p:txBody>
      </p:sp>
      <p:sp>
        <p:nvSpPr>
          <p:cNvPr id="56" name="テキスト ボックス 55">
            <a:extLst>
              <a:ext uri="{FF2B5EF4-FFF2-40B4-BE49-F238E27FC236}">
                <a16:creationId xmlns:a16="http://schemas.microsoft.com/office/drawing/2014/main" id="{31CB4EE4-82A0-1C83-F0AF-2E053665EBE3}"/>
              </a:ext>
            </a:extLst>
          </p:cNvPr>
          <p:cNvSpPr txBox="1"/>
          <p:nvPr/>
        </p:nvSpPr>
        <p:spPr>
          <a:xfrm>
            <a:off x="7571313" y="2936912"/>
            <a:ext cx="492443"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製品</a:t>
            </a:r>
          </a:p>
        </p:txBody>
      </p:sp>
      <p:sp>
        <p:nvSpPr>
          <p:cNvPr id="57" name="テキスト ボックス 56">
            <a:extLst>
              <a:ext uri="{FF2B5EF4-FFF2-40B4-BE49-F238E27FC236}">
                <a16:creationId xmlns:a16="http://schemas.microsoft.com/office/drawing/2014/main" id="{3B25D7E4-7FB9-02B4-9C31-CA9EA20DD292}"/>
              </a:ext>
            </a:extLst>
          </p:cNvPr>
          <p:cNvSpPr txBox="1"/>
          <p:nvPr/>
        </p:nvSpPr>
        <p:spPr>
          <a:xfrm>
            <a:off x="9720459" y="2921357"/>
            <a:ext cx="800219"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調達部品</a:t>
            </a:r>
          </a:p>
        </p:txBody>
      </p:sp>
      <p:sp>
        <p:nvSpPr>
          <p:cNvPr id="58" name="正方形/長方形 57">
            <a:extLst>
              <a:ext uri="{FF2B5EF4-FFF2-40B4-BE49-F238E27FC236}">
                <a16:creationId xmlns:a16="http://schemas.microsoft.com/office/drawing/2014/main" id="{2556D7F1-399B-BF9C-A48F-47FC31E60ED1}"/>
              </a:ext>
            </a:extLst>
          </p:cNvPr>
          <p:cNvSpPr/>
          <p:nvPr/>
        </p:nvSpPr>
        <p:spPr>
          <a:xfrm>
            <a:off x="7058805" y="3184965"/>
            <a:ext cx="1518121" cy="554400"/>
          </a:xfrm>
          <a:prstGeom prst="rect">
            <a:avLst/>
          </a:prstGeom>
          <a:solidFill>
            <a:schemeClr val="accent4">
              <a:lumMod val="7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製品</a:t>
            </a:r>
            <a:r>
              <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B</a:t>
            </a: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トレース識別子</a:t>
            </a:r>
          </a:p>
        </p:txBody>
      </p:sp>
      <p:sp>
        <p:nvSpPr>
          <p:cNvPr id="59" name="正方形/長方形 58">
            <a:extLst>
              <a:ext uri="{FF2B5EF4-FFF2-40B4-BE49-F238E27FC236}">
                <a16:creationId xmlns:a16="http://schemas.microsoft.com/office/drawing/2014/main" id="{5754B7C7-453F-A6DA-EE24-BC96426F07FA}"/>
              </a:ext>
            </a:extLst>
          </p:cNvPr>
          <p:cNvSpPr/>
          <p:nvPr/>
        </p:nvSpPr>
        <p:spPr>
          <a:xfrm>
            <a:off x="9376271" y="3184965"/>
            <a:ext cx="1550207" cy="554400"/>
          </a:xfrm>
          <a:prstGeom prst="rect">
            <a:avLst/>
          </a:prstGeom>
          <a:solidFill>
            <a:srgbClr val="70AD47">
              <a:lumMod val="60000"/>
              <a:lumOff val="40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4</a:t>
            </a: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トレース識別子</a:t>
            </a:r>
          </a:p>
        </p:txBody>
      </p:sp>
      <p:cxnSp>
        <p:nvCxnSpPr>
          <p:cNvPr id="60" name="直線コネクタ 59">
            <a:extLst>
              <a:ext uri="{FF2B5EF4-FFF2-40B4-BE49-F238E27FC236}">
                <a16:creationId xmlns:a16="http://schemas.microsoft.com/office/drawing/2014/main" id="{B130B0F1-C482-E58D-46A6-1FA01F0ECEEF}"/>
              </a:ext>
            </a:extLst>
          </p:cNvPr>
          <p:cNvCxnSpPr>
            <a:cxnSpLocks/>
            <a:stCxn id="58" idx="3"/>
            <a:endCxn id="59" idx="1"/>
          </p:cNvCxnSpPr>
          <p:nvPr/>
        </p:nvCxnSpPr>
        <p:spPr>
          <a:xfrm>
            <a:off x="8576926" y="3462165"/>
            <a:ext cx="799345" cy="0"/>
          </a:xfrm>
          <a:prstGeom prst="line">
            <a:avLst/>
          </a:prstGeom>
          <a:noFill/>
          <a:ln w="19050" cap="flat" cmpd="sng" algn="ctr">
            <a:solidFill>
              <a:srgbClr val="FFC000"/>
            </a:solidFill>
            <a:prstDash val="solid"/>
          </a:ln>
          <a:effectLst/>
        </p:spPr>
      </p:cxnSp>
      <p:cxnSp>
        <p:nvCxnSpPr>
          <p:cNvPr id="62" name="コネクタ: 曲線 61">
            <a:extLst>
              <a:ext uri="{FF2B5EF4-FFF2-40B4-BE49-F238E27FC236}">
                <a16:creationId xmlns:a16="http://schemas.microsoft.com/office/drawing/2014/main" id="{51EB0C6C-8D41-8309-45B2-E841A5ACB267}"/>
              </a:ext>
            </a:extLst>
          </p:cNvPr>
          <p:cNvCxnSpPr>
            <a:cxnSpLocks/>
            <a:stCxn id="36" idx="3"/>
            <a:endCxn id="58" idx="1"/>
          </p:cNvCxnSpPr>
          <p:nvPr/>
        </p:nvCxnSpPr>
        <p:spPr>
          <a:xfrm>
            <a:off x="4802159" y="3448919"/>
            <a:ext cx="2256646" cy="13246"/>
          </a:xfrm>
          <a:prstGeom prst="curvedConnector3">
            <a:avLst/>
          </a:prstGeom>
          <a:ln w="19050">
            <a:prstDash val="dash"/>
            <a:headEnd type="oval" w="lg" len="lg"/>
            <a:tailEnd type="oval" w="lg"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D4D98E34-E848-A603-158D-B9B514BD4000}"/>
              </a:ext>
            </a:extLst>
          </p:cNvPr>
          <p:cNvCxnSpPr>
            <a:cxnSpLocks/>
          </p:cNvCxnSpPr>
          <p:nvPr/>
        </p:nvCxnSpPr>
        <p:spPr>
          <a:xfrm>
            <a:off x="5425818" y="3319496"/>
            <a:ext cx="1073021" cy="0"/>
          </a:xfrm>
          <a:prstGeom prst="straightConnector1">
            <a:avLst/>
          </a:prstGeom>
          <a:noFill/>
          <a:ln w="57150" cap="flat" cmpd="sng" algn="ctr">
            <a:solidFill>
              <a:srgbClr val="00B0F0"/>
            </a:solidFill>
            <a:prstDash val="solid"/>
            <a:headEnd type="triangle"/>
            <a:tailEnd type="triangle"/>
          </a:ln>
          <a:effectLst/>
        </p:spPr>
      </p:cxnSp>
      <p:sp>
        <p:nvSpPr>
          <p:cNvPr id="64" name="テキスト ボックス 63">
            <a:extLst>
              <a:ext uri="{FF2B5EF4-FFF2-40B4-BE49-F238E27FC236}">
                <a16:creationId xmlns:a16="http://schemas.microsoft.com/office/drawing/2014/main" id="{AFFC7180-FA30-6872-D681-3C096149CF40}"/>
              </a:ext>
            </a:extLst>
          </p:cNvPr>
          <p:cNvSpPr txBox="1"/>
          <p:nvPr/>
        </p:nvSpPr>
        <p:spPr>
          <a:xfrm>
            <a:off x="5259738" y="2827257"/>
            <a:ext cx="1467709" cy="495351"/>
          </a:xfrm>
          <a:prstGeom prst="rect">
            <a:avLst/>
          </a:prstGeom>
        </p:spPr>
        <p:txBody>
          <a:bodyPr vert="horz" wrap="non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部品</a:t>
            </a:r>
            <a:r>
              <a:rPr kumimoji="1" lang="en-US" altLang="ja-JP"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・製品</a:t>
            </a:r>
            <a:r>
              <a:rPr kumimoji="1" lang="en-US" altLang="ja-JP"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B</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A</a:t>
            </a:r>
            <a:r>
              <a:rPr kumimoji="1" lang="ja-JP" altLang="en-US"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社</a:t>
            </a:r>
            <a:r>
              <a:rPr kumimoji="1" lang="en-US" altLang="ja-JP"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-B</a:t>
            </a:r>
            <a:r>
              <a:rPr kumimoji="1" lang="ja-JP" altLang="en-US"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社間の取引</a:t>
            </a:r>
          </a:p>
        </p:txBody>
      </p:sp>
      <p:sp>
        <p:nvSpPr>
          <p:cNvPr id="69" name="矢印: 上 68">
            <a:extLst>
              <a:ext uri="{FF2B5EF4-FFF2-40B4-BE49-F238E27FC236}">
                <a16:creationId xmlns:a16="http://schemas.microsoft.com/office/drawing/2014/main" id="{51F91197-61C6-E824-82D7-A680EE9E9026}"/>
              </a:ext>
            </a:extLst>
          </p:cNvPr>
          <p:cNvSpPr/>
          <p:nvPr/>
        </p:nvSpPr>
        <p:spPr>
          <a:xfrm>
            <a:off x="2379646" y="4199769"/>
            <a:ext cx="495487" cy="578792"/>
          </a:xfrm>
          <a:prstGeom prst="upArrow">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ts val="164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1" name="正方形/長方形 70">
            <a:extLst>
              <a:ext uri="{FF2B5EF4-FFF2-40B4-BE49-F238E27FC236}">
                <a16:creationId xmlns:a16="http://schemas.microsoft.com/office/drawing/2014/main" id="{83F9B0AA-AA84-05D5-FEDD-453DC4708755}"/>
              </a:ext>
            </a:extLst>
          </p:cNvPr>
          <p:cNvSpPr/>
          <p:nvPr/>
        </p:nvSpPr>
        <p:spPr>
          <a:xfrm>
            <a:off x="6865330" y="4423740"/>
            <a:ext cx="4176000" cy="91550"/>
          </a:xfrm>
          <a:prstGeom prst="rect">
            <a:avLst/>
          </a:prstGeom>
          <a:solidFill>
            <a:srgbClr val="FFFFFF">
              <a:lumMod val="85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72" name="テキスト ボックス 71">
            <a:extLst>
              <a:ext uri="{FF2B5EF4-FFF2-40B4-BE49-F238E27FC236}">
                <a16:creationId xmlns:a16="http://schemas.microsoft.com/office/drawing/2014/main" id="{FFF0047D-69D9-941E-9945-BC988AA9287C}"/>
              </a:ext>
            </a:extLst>
          </p:cNvPr>
          <p:cNvSpPr txBox="1"/>
          <p:nvPr/>
        </p:nvSpPr>
        <p:spPr>
          <a:xfrm>
            <a:off x="6865328" y="4118906"/>
            <a:ext cx="4176001" cy="351786"/>
          </a:xfrm>
          <a:prstGeom prst="rect">
            <a:avLst/>
          </a:prstGeom>
        </p:spPr>
        <p:txBody>
          <a:bodyPr vert="horz" wrap="squar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社の製品</a:t>
            </a:r>
            <a:r>
              <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a:t>
            </a:r>
            <a:r>
              <a:rPr kumimoji="1" lang="ja-JP" altLang="en-US"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の調達部品構成表（例）</a:t>
            </a:r>
            <a:endParaRPr kumimoji="1" lang="en-US" altLang="ja-JP" sz="1467" b="0"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73" name="テキスト ボックス 72">
            <a:extLst>
              <a:ext uri="{FF2B5EF4-FFF2-40B4-BE49-F238E27FC236}">
                <a16:creationId xmlns:a16="http://schemas.microsoft.com/office/drawing/2014/main" id="{A0EBEF27-A763-FFDB-5DAD-B7675FBF717C}"/>
              </a:ext>
            </a:extLst>
          </p:cNvPr>
          <p:cNvSpPr txBox="1"/>
          <p:nvPr/>
        </p:nvSpPr>
        <p:spPr>
          <a:xfrm>
            <a:off x="7571313" y="4494483"/>
            <a:ext cx="492443"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製品</a:t>
            </a:r>
          </a:p>
        </p:txBody>
      </p:sp>
      <p:sp>
        <p:nvSpPr>
          <p:cNvPr id="74" name="テキスト ボックス 73">
            <a:extLst>
              <a:ext uri="{FF2B5EF4-FFF2-40B4-BE49-F238E27FC236}">
                <a16:creationId xmlns:a16="http://schemas.microsoft.com/office/drawing/2014/main" id="{2BA32CBA-EC93-BB70-7FA7-8E137AE15494}"/>
              </a:ext>
            </a:extLst>
          </p:cNvPr>
          <p:cNvSpPr txBox="1"/>
          <p:nvPr/>
        </p:nvSpPr>
        <p:spPr>
          <a:xfrm>
            <a:off x="9720459" y="4478928"/>
            <a:ext cx="800219"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調達部品</a:t>
            </a:r>
          </a:p>
        </p:txBody>
      </p:sp>
      <p:sp>
        <p:nvSpPr>
          <p:cNvPr id="75" name="正方形/長方形 74">
            <a:extLst>
              <a:ext uri="{FF2B5EF4-FFF2-40B4-BE49-F238E27FC236}">
                <a16:creationId xmlns:a16="http://schemas.microsoft.com/office/drawing/2014/main" id="{4A3647C9-7270-58D8-9F9D-027EB0B5FD38}"/>
              </a:ext>
            </a:extLst>
          </p:cNvPr>
          <p:cNvSpPr/>
          <p:nvPr/>
        </p:nvSpPr>
        <p:spPr>
          <a:xfrm>
            <a:off x="7058805" y="4742536"/>
            <a:ext cx="1518121" cy="554400"/>
          </a:xfrm>
          <a:prstGeom prst="rect">
            <a:avLst/>
          </a:prstGeom>
          <a:solidFill>
            <a:schemeClr val="bg2">
              <a:lumMod val="2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製品</a:t>
            </a:r>
            <a:r>
              <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C</a:t>
            </a: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トレース識別子</a:t>
            </a:r>
          </a:p>
        </p:txBody>
      </p:sp>
      <p:sp>
        <p:nvSpPr>
          <p:cNvPr id="76" name="正方形/長方形 75">
            <a:extLst>
              <a:ext uri="{FF2B5EF4-FFF2-40B4-BE49-F238E27FC236}">
                <a16:creationId xmlns:a16="http://schemas.microsoft.com/office/drawing/2014/main" id="{35C2475F-1C81-36EF-FEAB-91C62414DAD3}"/>
              </a:ext>
            </a:extLst>
          </p:cNvPr>
          <p:cNvSpPr/>
          <p:nvPr/>
        </p:nvSpPr>
        <p:spPr>
          <a:xfrm>
            <a:off x="9376271" y="4742536"/>
            <a:ext cx="1550207" cy="554400"/>
          </a:xfrm>
          <a:prstGeom prst="rect">
            <a:avLst/>
          </a:prstGeom>
          <a:solidFill>
            <a:srgbClr val="70AD47">
              <a:lumMod val="60000"/>
              <a:lumOff val="40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部品</a:t>
            </a:r>
            <a:r>
              <a:rPr kumimoji="0" lang="en-US" altLang="ja-JP"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5</a:t>
            </a: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の</a:t>
            </a:r>
            <a:endParaRPr kumimoji="0" lang="en-US" altLang="ja-JP"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トレース識別子</a:t>
            </a:r>
          </a:p>
        </p:txBody>
      </p:sp>
      <p:cxnSp>
        <p:nvCxnSpPr>
          <p:cNvPr id="77" name="直線コネクタ 76">
            <a:extLst>
              <a:ext uri="{FF2B5EF4-FFF2-40B4-BE49-F238E27FC236}">
                <a16:creationId xmlns:a16="http://schemas.microsoft.com/office/drawing/2014/main" id="{EB1FF61B-5B30-47EA-0E27-C22DE348C5A5}"/>
              </a:ext>
            </a:extLst>
          </p:cNvPr>
          <p:cNvCxnSpPr>
            <a:cxnSpLocks/>
          </p:cNvCxnSpPr>
          <p:nvPr/>
        </p:nvCxnSpPr>
        <p:spPr>
          <a:xfrm>
            <a:off x="8581229" y="5048555"/>
            <a:ext cx="799345" cy="0"/>
          </a:xfrm>
          <a:prstGeom prst="line">
            <a:avLst/>
          </a:prstGeom>
          <a:noFill/>
          <a:ln w="19050" cap="flat" cmpd="sng" algn="ctr">
            <a:solidFill>
              <a:srgbClr val="FFC000"/>
            </a:solidFill>
            <a:prstDash val="solid"/>
          </a:ln>
          <a:effectLst/>
        </p:spPr>
      </p:cxnSp>
      <p:cxnSp>
        <p:nvCxnSpPr>
          <p:cNvPr id="78" name="コネクタ: 曲線 77">
            <a:extLst>
              <a:ext uri="{FF2B5EF4-FFF2-40B4-BE49-F238E27FC236}">
                <a16:creationId xmlns:a16="http://schemas.microsoft.com/office/drawing/2014/main" id="{F6ABEE52-198B-0B0E-F349-9212D5098543}"/>
              </a:ext>
            </a:extLst>
          </p:cNvPr>
          <p:cNvCxnSpPr>
            <a:cxnSpLocks/>
            <a:stCxn id="38" idx="3"/>
            <a:endCxn id="75" idx="1"/>
          </p:cNvCxnSpPr>
          <p:nvPr/>
        </p:nvCxnSpPr>
        <p:spPr>
          <a:xfrm>
            <a:off x="4802160" y="4119970"/>
            <a:ext cx="2256645" cy="899766"/>
          </a:xfrm>
          <a:prstGeom prst="curvedConnector3">
            <a:avLst/>
          </a:prstGeom>
          <a:ln w="19050">
            <a:prstDash val="dash"/>
            <a:headEnd type="oval" w="lg" len="lg"/>
            <a:tailEnd type="oval" w="lg" len="lg"/>
          </a:ln>
        </p:spPr>
        <p:style>
          <a:lnRef idx="1">
            <a:schemeClr val="accent1"/>
          </a:lnRef>
          <a:fillRef idx="0">
            <a:schemeClr val="accent1"/>
          </a:fillRef>
          <a:effectRef idx="0">
            <a:schemeClr val="accent1"/>
          </a:effectRef>
          <a:fontRef idx="minor">
            <a:schemeClr val="tx1"/>
          </a:fontRef>
        </p:style>
      </p:cxnSp>
      <p:sp>
        <p:nvSpPr>
          <p:cNvPr id="81" name="テキスト ボックス 80">
            <a:extLst>
              <a:ext uri="{FF2B5EF4-FFF2-40B4-BE49-F238E27FC236}">
                <a16:creationId xmlns:a16="http://schemas.microsoft.com/office/drawing/2014/main" id="{0BDB7C39-79AB-C654-DA10-F158FE96409B}"/>
              </a:ext>
            </a:extLst>
          </p:cNvPr>
          <p:cNvSpPr txBox="1"/>
          <p:nvPr/>
        </p:nvSpPr>
        <p:spPr>
          <a:xfrm>
            <a:off x="1261993" y="4493237"/>
            <a:ext cx="3342582" cy="481927"/>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D31B1A"/>
                </a:solidFill>
                <a:effectLst/>
                <a:uLnTx/>
                <a:uFillTx/>
                <a:latin typeface="Meiryo UI" panose="020B0604030504040204" pitchFamily="50" charset="-128"/>
                <a:ea typeface="Meiryo UI" panose="020B0604030504040204" pitchFamily="50" charset="-128"/>
                <a:cs typeface="+mn-cs"/>
              </a:rPr>
              <a:t>各者固有の機密性の高い部品構成の開示は不要</a:t>
            </a:r>
            <a:endParaRPr kumimoji="1" lang="en-US" altLang="ja-JP" sz="1200" b="1" i="0" u="none" strike="noStrike" kern="1200" cap="none" spc="0" normalizeH="0" baseline="0" noProof="0" dirty="0">
              <a:ln>
                <a:noFill/>
              </a:ln>
              <a:solidFill>
                <a:srgbClr val="D31B1A"/>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D31B1A"/>
                </a:solidFill>
                <a:effectLst/>
                <a:uLnTx/>
                <a:uFillTx/>
                <a:latin typeface="Meiryo UI" panose="020B0604030504040204" pitchFamily="50" charset="-128"/>
                <a:ea typeface="Meiryo UI" panose="020B0604030504040204" pitchFamily="50" charset="-128"/>
                <a:cs typeface="+mn-cs"/>
              </a:rPr>
              <a:t>トレーサビリティに必要な情報を入力</a:t>
            </a:r>
          </a:p>
        </p:txBody>
      </p:sp>
      <p:cxnSp>
        <p:nvCxnSpPr>
          <p:cNvPr id="82" name="直線矢印コネクタ 81">
            <a:extLst>
              <a:ext uri="{FF2B5EF4-FFF2-40B4-BE49-F238E27FC236}">
                <a16:creationId xmlns:a16="http://schemas.microsoft.com/office/drawing/2014/main" id="{29661320-CEA8-1CEC-8762-A011B3C15FD3}"/>
              </a:ext>
            </a:extLst>
          </p:cNvPr>
          <p:cNvCxnSpPr>
            <a:cxnSpLocks/>
          </p:cNvCxnSpPr>
          <p:nvPr/>
        </p:nvCxnSpPr>
        <p:spPr>
          <a:xfrm>
            <a:off x="5446979" y="4397759"/>
            <a:ext cx="1073021" cy="0"/>
          </a:xfrm>
          <a:prstGeom prst="straightConnector1">
            <a:avLst/>
          </a:prstGeom>
          <a:noFill/>
          <a:ln w="57150" cap="flat" cmpd="sng" algn="ctr">
            <a:solidFill>
              <a:srgbClr val="00B0F0"/>
            </a:solidFill>
            <a:prstDash val="solid"/>
            <a:headEnd type="triangle"/>
            <a:tailEnd type="triangle"/>
          </a:ln>
          <a:effectLst/>
        </p:spPr>
      </p:cxnSp>
      <p:sp>
        <p:nvSpPr>
          <p:cNvPr id="83" name="テキスト ボックス 82">
            <a:extLst>
              <a:ext uri="{FF2B5EF4-FFF2-40B4-BE49-F238E27FC236}">
                <a16:creationId xmlns:a16="http://schemas.microsoft.com/office/drawing/2014/main" id="{CE6FF61D-6400-E96E-AF6D-D9C5D709C350}"/>
              </a:ext>
            </a:extLst>
          </p:cNvPr>
          <p:cNvSpPr txBox="1"/>
          <p:nvPr/>
        </p:nvSpPr>
        <p:spPr>
          <a:xfrm>
            <a:off x="5259316" y="3780257"/>
            <a:ext cx="1448473" cy="495351"/>
          </a:xfrm>
          <a:prstGeom prst="rect">
            <a:avLst/>
          </a:prstGeom>
        </p:spPr>
        <p:txBody>
          <a:bodyPr vert="horz" wrap="none" lIns="121920" tIns="62400" rIns="121920" bIns="62400" rtlCol="0" anchor="t">
            <a:spAutoFit/>
          </a:bodyP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部品</a:t>
            </a:r>
            <a:r>
              <a:rPr kumimoji="1" lang="en-US" altLang="ja-JP"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3-2</a:t>
            </a:r>
            <a:r>
              <a:rPr kumimoji="1" lang="ja-JP" altLang="en-US"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・製品</a:t>
            </a:r>
            <a:r>
              <a:rPr kumimoji="1" lang="en-US" altLang="ja-JP" sz="1200" b="0"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C</a:t>
            </a:r>
          </a:p>
          <a:p>
            <a:pPr marL="0" marR="0" lvl="0" indent="0" algn="ctr" defTabSz="609585"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A</a:t>
            </a:r>
            <a:r>
              <a:rPr kumimoji="1" lang="ja-JP" altLang="en-US"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社</a:t>
            </a:r>
            <a:r>
              <a:rPr kumimoji="1" lang="en-US" altLang="ja-JP"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-C</a:t>
            </a:r>
            <a:r>
              <a:rPr kumimoji="1" lang="ja-JP" altLang="en-US" sz="1200" b="1" i="0" u="none" strike="noStrike" kern="1200" cap="none" spc="0" normalizeH="0" baseline="0" noProof="0" dirty="0">
                <a:ln>
                  <a:noFill/>
                </a:ln>
                <a:solidFill>
                  <a:srgbClr val="058DD8"/>
                </a:solidFill>
                <a:effectLst/>
                <a:uLnTx/>
                <a:uFillTx/>
                <a:latin typeface="Meiryo UI" panose="020B0604030504040204" pitchFamily="50" charset="-128"/>
                <a:ea typeface="Meiryo UI" panose="020B0604030504040204" pitchFamily="50" charset="-128"/>
                <a:cs typeface="+mn-cs"/>
              </a:rPr>
              <a:t>社間の取引</a:t>
            </a:r>
          </a:p>
        </p:txBody>
      </p:sp>
      <p:grpSp>
        <p:nvGrpSpPr>
          <p:cNvPr id="86" name="グループ化 85">
            <a:extLst>
              <a:ext uri="{FF2B5EF4-FFF2-40B4-BE49-F238E27FC236}">
                <a16:creationId xmlns:a16="http://schemas.microsoft.com/office/drawing/2014/main" id="{01C74E3A-432A-4CCA-A743-98DBC9ABAFDB}"/>
              </a:ext>
            </a:extLst>
          </p:cNvPr>
          <p:cNvGrpSpPr/>
          <p:nvPr/>
        </p:nvGrpSpPr>
        <p:grpSpPr>
          <a:xfrm>
            <a:off x="6957391" y="5563212"/>
            <a:ext cx="4877575" cy="1072398"/>
            <a:chOff x="541210" y="2935493"/>
            <a:chExt cx="1513554" cy="1216978"/>
          </a:xfrm>
        </p:grpSpPr>
        <p:sp>
          <p:nvSpPr>
            <p:cNvPr id="87" name="四角形: メモ 86">
              <a:extLst>
                <a:ext uri="{FF2B5EF4-FFF2-40B4-BE49-F238E27FC236}">
                  <a16:creationId xmlns:a16="http://schemas.microsoft.com/office/drawing/2014/main" id="{0B3BDDAE-A4C7-B40C-3DEC-5F1989D01011}"/>
                </a:ext>
              </a:extLst>
            </p:cNvPr>
            <p:cNvSpPr/>
            <p:nvPr/>
          </p:nvSpPr>
          <p:spPr>
            <a:xfrm>
              <a:off x="541210" y="2935493"/>
              <a:ext cx="1513554" cy="1216978"/>
            </a:xfrm>
            <a:prstGeom prst="foldedCorner">
              <a:avLst/>
            </a:prstGeom>
            <a:solidFill>
              <a:schemeClr val="bg1"/>
            </a:solidFill>
            <a:ln>
              <a:solidFill>
                <a:schemeClr val="bg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8" name="テキスト ボックス 87">
              <a:extLst>
                <a:ext uri="{FF2B5EF4-FFF2-40B4-BE49-F238E27FC236}">
                  <a16:creationId xmlns:a16="http://schemas.microsoft.com/office/drawing/2014/main" id="{0569675D-5845-702B-2AB4-6A369BDC4583}"/>
                </a:ext>
              </a:extLst>
            </p:cNvPr>
            <p:cNvSpPr txBox="1"/>
            <p:nvPr/>
          </p:nvSpPr>
          <p:spPr>
            <a:xfrm>
              <a:off x="550501" y="2951012"/>
              <a:ext cx="182625" cy="329360"/>
            </a:xfrm>
            <a:prstGeom prst="rect">
              <a:avLst/>
            </a:prstGeom>
          </p:spPr>
          <p:txBody>
            <a:bodyPr vert="horz" wrap="none" lIns="121920" tIns="62400" rIns="121920" bIns="62400" rtlCol="0" anchor="t">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6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凡例</a:t>
              </a:r>
            </a:p>
          </p:txBody>
        </p:sp>
      </p:grpSp>
      <p:sp>
        <p:nvSpPr>
          <p:cNvPr id="90" name="正方形/長方形 89">
            <a:extLst>
              <a:ext uri="{FF2B5EF4-FFF2-40B4-BE49-F238E27FC236}">
                <a16:creationId xmlns:a16="http://schemas.microsoft.com/office/drawing/2014/main" id="{89188B15-79F2-5B76-06ED-D16E31110050}"/>
              </a:ext>
            </a:extLst>
          </p:cNvPr>
          <p:cNvSpPr/>
          <p:nvPr/>
        </p:nvSpPr>
        <p:spPr>
          <a:xfrm>
            <a:off x="7062864" y="5914858"/>
            <a:ext cx="1051607" cy="223968"/>
          </a:xfrm>
          <a:prstGeom prst="rect">
            <a:avLst/>
          </a:prstGeom>
          <a:solidFill>
            <a:schemeClr val="tx1">
              <a:lumMod val="75000"/>
              <a:lumOff val="2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最下流製品</a:t>
            </a:r>
          </a:p>
        </p:txBody>
      </p:sp>
      <p:sp>
        <p:nvSpPr>
          <p:cNvPr id="91" name="正方形/長方形 90">
            <a:extLst>
              <a:ext uri="{FF2B5EF4-FFF2-40B4-BE49-F238E27FC236}">
                <a16:creationId xmlns:a16="http://schemas.microsoft.com/office/drawing/2014/main" id="{CBBA82F1-D274-0DCF-B984-FBF36A136DB0}"/>
              </a:ext>
            </a:extLst>
          </p:cNvPr>
          <p:cNvSpPr/>
          <p:nvPr/>
        </p:nvSpPr>
        <p:spPr>
          <a:xfrm>
            <a:off x="8188208" y="5905295"/>
            <a:ext cx="1051607" cy="227230"/>
          </a:xfrm>
          <a:prstGeom prst="rect">
            <a:avLst/>
          </a:prstGeom>
          <a:solidFill>
            <a:schemeClr val="accent4">
              <a:lumMod val="7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同一品</a:t>
            </a:r>
          </a:p>
        </p:txBody>
      </p:sp>
      <p:sp>
        <p:nvSpPr>
          <p:cNvPr id="92" name="正方形/長方形 91">
            <a:extLst>
              <a:ext uri="{FF2B5EF4-FFF2-40B4-BE49-F238E27FC236}">
                <a16:creationId xmlns:a16="http://schemas.microsoft.com/office/drawing/2014/main" id="{1DC9A62D-51ED-B7F8-686A-6F7CA566B92E}"/>
              </a:ext>
            </a:extLst>
          </p:cNvPr>
          <p:cNvSpPr/>
          <p:nvPr/>
        </p:nvSpPr>
        <p:spPr>
          <a:xfrm>
            <a:off x="7062864" y="6215498"/>
            <a:ext cx="1051607" cy="223968"/>
          </a:xfrm>
          <a:prstGeom prst="rect">
            <a:avLst/>
          </a:prstGeom>
          <a:solidFill>
            <a:schemeClr val="bg2">
              <a:lumMod val="25000"/>
            </a:scheme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同一品</a:t>
            </a:r>
          </a:p>
        </p:txBody>
      </p:sp>
      <p:sp>
        <p:nvSpPr>
          <p:cNvPr id="93" name="正方形/長方形 92">
            <a:extLst>
              <a:ext uri="{FF2B5EF4-FFF2-40B4-BE49-F238E27FC236}">
                <a16:creationId xmlns:a16="http://schemas.microsoft.com/office/drawing/2014/main" id="{30379421-2D72-D46B-3CD6-78690B021CD1}"/>
              </a:ext>
            </a:extLst>
          </p:cNvPr>
          <p:cNvSpPr/>
          <p:nvPr/>
        </p:nvSpPr>
        <p:spPr>
          <a:xfrm>
            <a:off x="8192571" y="6215498"/>
            <a:ext cx="1051606" cy="223968"/>
          </a:xfrm>
          <a:prstGeom prst="rect">
            <a:avLst/>
          </a:prstGeom>
          <a:solidFill>
            <a:srgbClr val="70AD47">
              <a:lumMod val="60000"/>
              <a:lumOff val="40000"/>
            </a:srgbClr>
          </a:solidFill>
          <a:ln w="10795" cap="flat" cmpd="sng" algn="ctr">
            <a:noFill/>
            <a:prstDash val="solid"/>
          </a:ln>
          <a:effectLst/>
        </p:spPr>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rPr>
              <a:t>調達部品</a:t>
            </a:r>
          </a:p>
        </p:txBody>
      </p:sp>
      <p:cxnSp>
        <p:nvCxnSpPr>
          <p:cNvPr id="94" name="直線コネクタ 93">
            <a:extLst>
              <a:ext uri="{FF2B5EF4-FFF2-40B4-BE49-F238E27FC236}">
                <a16:creationId xmlns:a16="http://schemas.microsoft.com/office/drawing/2014/main" id="{AF80BEE0-3E2B-EFF4-F8C4-076F6D0DC4F0}"/>
              </a:ext>
            </a:extLst>
          </p:cNvPr>
          <p:cNvCxnSpPr>
            <a:cxnSpLocks/>
          </p:cNvCxnSpPr>
          <p:nvPr/>
        </p:nvCxnSpPr>
        <p:spPr>
          <a:xfrm>
            <a:off x="9456149" y="6018910"/>
            <a:ext cx="468000" cy="0"/>
          </a:xfrm>
          <a:prstGeom prst="line">
            <a:avLst/>
          </a:prstGeom>
          <a:noFill/>
          <a:ln w="19050" cap="flat" cmpd="sng" algn="ctr">
            <a:solidFill>
              <a:srgbClr val="FFC000"/>
            </a:solidFill>
            <a:prstDash val="solid"/>
          </a:ln>
          <a:effectLst/>
        </p:spPr>
      </p:cxnSp>
      <p:sp>
        <p:nvSpPr>
          <p:cNvPr id="95" name="テキスト ボックス 94">
            <a:extLst>
              <a:ext uri="{FF2B5EF4-FFF2-40B4-BE49-F238E27FC236}">
                <a16:creationId xmlns:a16="http://schemas.microsoft.com/office/drawing/2014/main" id="{4EB539A9-D07B-15F8-1211-D600DAF9A085}"/>
              </a:ext>
            </a:extLst>
          </p:cNvPr>
          <p:cNvSpPr txBox="1"/>
          <p:nvPr/>
        </p:nvSpPr>
        <p:spPr>
          <a:xfrm>
            <a:off x="9897407" y="5879276"/>
            <a:ext cx="1944763"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製品と調達部品の構成関係</a:t>
            </a:r>
          </a:p>
        </p:txBody>
      </p:sp>
      <p:cxnSp>
        <p:nvCxnSpPr>
          <p:cNvPr id="96" name="直線コネクタ 95">
            <a:extLst>
              <a:ext uri="{FF2B5EF4-FFF2-40B4-BE49-F238E27FC236}">
                <a16:creationId xmlns:a16="http://schemas.microsoft.com/office/drawing/2014/main" id="{7DA1EF2F-E024-6203-7ECA-72A14EA32424}"/>
              </a:ext>
            </a:extLst>
          </p:cNvPr>
          <p:cNvCxnSpPr>
            <a:cxnSpLocks/>
          </p:cNvCxnSpPr>
          <p:nvPr/>
        </p:nvCxnSpPr>
        <p:spPr>
          <a:xfrm>
            <a:off x="9485722" y="6309668"/>
            <a:ext cx="468000" cy="0"/>
          </a:xfrm>
          <a:prstGeom prst="line">
            <a:avLst/>
          </a:prstGeom>
          <a:noFill/>
          <a:ln w="19050" cap="flat" cmpd="sng" algn="ctr">
            <a:solidFill>
              <a:schemeClr val="accent1"/>
            </a:solidFill>
            <a:prstDash val="sysDash"/>
          </a:ln>
          <a:effectLst/>
        </p:spPr>
      </p:cxnSp>
      <p:sp>
        <p:nvSpPr>
          <p:cNvPr id="97" name="テキスト ボックス 96">
            <a:extLst>
              <a:ext uri="{FF2B5EF4-FFF2-40B4-BE49-F238E27FC236}">
                <a16:creationId xmlns:a16="http://schemas.microsoft.com/office/drawing/2014/main" id="{66B723B3-887F-8DB3-029D-0D3796B2F3A9}"/>
              </a:ext>
            </a:extLst>
          </p:cNvPr>
          <p:cNvSpPr txBox="1"/>
          <p:nvPr/>
        </p:nvSpPr>
        <p:spPr>
          <a:xfrm>
            <a:off x="9897407" y="6163934"/>
            <a:ext cx="1540806" cy="276742"/>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事業者間の取引関係</a:t>
            </a:r>
          </a:p>
        </p:txBody>
      </p:sp>
    </p:spTree>
    <p:extLst>
      <p:ext uri="{BB962C8B-B14F-4D97-AF65-F5344CB8AC3E}">
        <p14:creationId xmlns:p14="http://schemas.microsoft.com/office/powerpoint/2010/main" val="1415130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プレースホルダー 7">
            <a:extLst>
              <a:ext uri="{FF2B5EF4-FFF2-40B4-BE49-F238E27FC236}">
                <a16:creationId xmlns:a16="http://schemas.microsoft.com/office/drawing/2014/main" id="{38889229-229A-C730-DE1B-589C217F38C8}"/>
              </a:ext>
            </a:extLst>
          </p:cNvPr>
          <p:cNvSpPr>
            <a:spLocks noGrp="1"/>
          </p:cNvSpPr>
          <p:nvPr>
            <p:ph type="body" sz="quarter" idx="10"/>
          </p:nvPr>
        </p:nvSpPr>
        <p:spPr>
          <a:xfrm>
            <a:off x="336557" y="844472"/>
            <a:ext cx="11518900" cy="694719"/>
          </a:xfrm>
        </p:spPr>
        <p:txBody>
          <a:bodyPr/>
          <a:lstStyle/>
          <a:p>
            <a:r>
              <a:rPr kumimoji="1" lang="ja-JP" altLang="en-US" dirty="0">
                <a:latin typeface="Meiryo UI" panose="020B0604030504040204" pitchFamily="50" charset="-128"/>
                <a:ea typeface="Meiryo UI" panose="020B0604030504040204" pitchFamily="50" charset="-128"/>
              </a:rPr>
              <a:t>想定される業務</a:t>
            </a:r>
            <a:r>
              <a:rPr lang="ja-JP" altLang="en-US" dirty="0">
                <a:latin typeface="Meiryo UI" panose="020B0604030504040204" pitchFamily="50" charset="-128"/>
                <a:ea typeface="Meiryo UI" panose="020B0604030504040204" pitchFamily="50" charset="-128"/>
              </a:rPr>
              <a:t>・業務</a:t>
            </a:r>
            <a:r>
              <a:rPr kumimoji="1" lang="ja-JP" altLang="en-US" dirty="0">
                <a:latin typeface="Meiryo UI" panose="020B0604030504040204" pitchFamily="50" charset="-128"/>
                <a:ea typeface="Meiryo UI" panose="020B0604030504040204" pitchFamily="50" charset="-128"/>
              </a:rPr>
              <a:t>フローの中でシステムで対応すべき項目を加味してシステムの設計を行うこと。必要に応じて業務・業務フローの修正・追加等を行うこと。</a:t>
            </a:r>
          </a:p>
        </p:txBody>
      </p:sp>
      <p:sp>
        <p:nvSpPr>
          <p:cNvPr id="3" name="テキスト プレースホルダー 2">
            <a:extLst>
              <a:ext uri="{FF2B5EF4-FFF2-40B4-BE49-F238E27FC236}">
                <a16:creationId xmlns:a16="http://schemas.microsoft.com/office/drawing/2014/main" id="{00095477-73EF-EDA0-4EF4-E04FC7881C12}"/>
              </a:ext>
            </a:extLst>
          </p:cNvPr>
          <p:cNvSpPr>
            <a:spLocks noGrp="1"/>
          </p:cNvSpPr>
          <p:nvPr>
            <p:ph type="body" sz="quarter" idx="11"/>
          </p:nvPr>
        </p:nvSpPr>
        <p:spPr/>
        <p:txBody>
          <a:bodyPr/>
          <a:lstStyle/>
          <a:p>
            <a:r>
              <a:rPr lang="ja-JP" altLang="en-US" dirty="0"/>
              <a:t>業務一覧（１／２）</a:t>
            </a:r>
          </a:p>
        </p:txBody>
      </p:sp>
      <p:graphicFrame>
        <p:nvGraphicFramePr>
          <p:cNvPr id="2" name="表 7">
            <a:extLst>
              <a:ext uri="{FF2B5EF4-FFF2-40B4-BE49-F238E27FC236}">
                <a16:creationId xmlns:a16="http://schemas.microsoft.com/office/drawing/2014/main" id="{C50833D2-440B-E65B-8649-830BE72725D6}"/>
              </a:ext>
            </a:extLst>
          </p:cNvPr>
          <p:cNvGraphicFramePr>
            <a:graphicFrameLocks noGrp="1"/>
          </p:cNvGraphicFramePr>
          <p:nvPr/>
        </p:nvGraphicFramePr>
        <p:xfrm>
          <a:off x="316067" y="1581673"/>
          <a:ext cx="11518900" cy="4757290"/>
        </p:xfrm>
        <a:graphic>
          <a:graphicData uri="http://schemas.openxmlformats.org/drawingml/2006/table">
            <a:tbl>
              <a:tblPr firstRow="1" bandRow="1">
                <a:tableStyleId>{5C22544A-7EE6-4342-B048-85BDC9FD1C3A}</a:tableStyleId>
              </a:tblPr>
              <a:tblGrid>
                <a:gridCol w="600397">
                  <a:extLst>
                    <a:ext uri="{9D8B030D-6E8A-4147-A177-3AD203B41FA5}">
                      <a16:colId xmlns:a16="http://schemas.microsoft.com/office/drawing/2014/main" val="2024112541"/>
                    </a:ext>
                  </a:extLst>
                </a:gridCol>
                <a:gridCol w="625306">
                  <a:extLst>
                    <a:ext uri="{9D8B030D-6E8A-4147-A177-3AD203B41FA5}">
                      <a16:colId xmlns:a16="http://schemas.microsoft.com/office/drawing/2014/main" val="2141331124"/>
                    </a:ext>
                  </a:extLst>
                </a:gridCol>
                <a:gridCol w="1362930">
                  <a:extLst>
                    <a:ext uri="{9D8B030D-6E8A-4147-A177-3AD203B41FA5}">
                      <a16:colId xmlns:a16="http://schemas.microsoft.com/office/drawing/2014/main" val="2499728927"/>
                    </a:ext>
                  </a:extLst>
                </a:gridCol>
                <a:gridCol w="1585003">
                  <a:extLst>
                    <a:ext uri="{9D8B030D-6E8A-4147-A177-3AD203B41FA5}">
                      <a16:colId xmlns:a16="http://schemas.microsoft.com/office/drawing/2014/main" val="510199678"/>
                    </a:ext>
                  </a:extLst>
                </a:gridCol>
                <a:gridCol w="1765182">
                  <a:extLst>
                    <a:ext uri="{9D8B030D-6E8A-4147-A177-3AD203B41FA5}">
                      <a16:colId xmlns:a16="http://schemas.microsoft.com/office/drawing/2014/main" val="2530188934"/>
                    </a:ext>
                  </a:extLst>
                </a:gridCol>
                <a:gridCol w="3638145">
                  <a:extLst>
                    <a:ext uri="{9D8B030D-6E8A-4147-A177-3AD203B41FA5}">
                      <a16:colId xmlns:a16="http://schemas.microsoft.com/office/drawing/2014/main" val="570219672"/>
                    </a:ext>
                  </a:extLst>
                </a:gridCol>
                <a:gridCol w="680936">
                  <a:extLst>
                    <a:ext uri="{9D8B030D-6E8A-4147-A177-3AD203B41FA5}">
                      <a16:colId xmlns:a16="http://schemas.microsoft.com/office/drawing/2014/main" val="534618830"/>
                    </a:ext>
                  </a:extLst>
                </a:gridCol>
                <a:gridCol w="564204">
                  <a:extLst>
                    <a:ext uri="{9D8B030D-6E8A-4147-A177-3AD203B41FA5}">
                      <a16:colId xmlns:a16="http://schemas.microsoft.com/office/drawing/2014/main" val="377876817"/>
                    </a:ext>
                  </a:extLst>
                </a:gridCol>
                <a:gridCol w="696797">
                  <a:extLst>
                    <a:ext uri="{9D8B030D-6E8A-4147-A177-3AD203B41FA5}">
                      <a16:colId xmlns:a16="http://schemas.microsoft.com/office/drawing/2014/main" val="1474213307"/>
                    </a:ext>
                  </a:extLst>
                </a:gridCol>
              </a:tblGrid>
              <a:tr h="170056">
                <a:tc>
                  <a:txBody>
                    <a:bodyPr/>
                    <a:lstStyle/>
                    <a:p>
                      <a:pPr algn="ctr"/>
                      <a:r>
                        <a:rPr kumimoji="1" lang="ja-JP" altLang="en-US" sz="1100" dirty="0">
                          <a:latin typeface="Meiryo UI" panose="020B0604030504040204" pitchFamily="50" charset="-128"/>
                          <a:ea typeface="Meiryo UI" panose="020B0604030504040204" pitchFamily="50" charset="-128"/>
                        </a:rPr>
                        <a:t>＃</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規則</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業務大項目</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業務中項目</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業務小項目</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業務概要</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最下流</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川中</a:t>
                      </a:r>
                    </a:p>
                  </a:txBody>
                  <a:tcPr marL="121920" marR="121920" marT="24000" marB="24000" anchor="ctr"/>
                </a:tc>
                <a:tc>
                  <a:txBody>
                    <a:bodyPr/>
                    <a:lstStyle/>
                    <a:p>
                      <a:pPr algn="ctr"/>
                      <a:r>
                        <a:rPr kumimoji="1" lang="ja-JP" altLang="en-US" sz="1100" dirty="0">
                          <a:latin typeface="Meiryo UI" panose="020B0604030504040204" pitchFamily="50" charset="-128"/>
                          <a:ea typeface="Meiryo UI" panose="020B0604030504040204" pitchFamily="50" charset="-128"/>
                        </a:rPr>
                        <a:t>最上流</a:t>
                      </a:r>
                    </a:p>
                  </a:txBody>
                  <a:tcPr marL="121920" marR="121920" marT="24000" marB="24000" anchor="ctr"/>
                </a:tc>
                <a:extLst>
                  <a:ext uri="{0D108BD9-81ED-4DB2-BD59-A6C34878D82A}">
                    <a16:rowId xmlns:a16="http://schemas.microsoft.com/office/drawing/2014/main" val="558742977"/>
                  </a:ext>
                </a:extLst>
              </a:tr>
              <a:tr h="268034">
                <a:tc>
                  <a:txBody>
                    <a:bodyPr/>
                    <a:lstStyle/>
                    <a:p>
                      <a:r>
                        <a:rPr kumimoji="1" lang="en-US" altLang="ja-JP" sz="1100">
                          <a:solidFill>
                            <a:schemeClr val="tx1"/>
                          </a:solidFill>
                          <a:latin typeface="Meiryo UI" panose="020B0604030504040204" pitchFamily="50" charset="-128"/>
                          <a:ea typeface="Meiryo UI" panose="020B0604030504040204" pitchFamily="50" charset="-128"/>
                        </a:rPr>
                        <a:t>1</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rowSpan="15">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7</a:t>
                      </a:r>
                      <a:r>
                        <a:rPr kumimoji="1" lang="ja-JP" altLang="en-US" sz="1100" dirty="0">
                          <a:solidFill>
                            <a:schemeClr val="tx1"/>
                          </a:solidFill>
                          <a:latin typeface="Meiryo UI" panose="020B0604030504040204" pitchFamily="50" charset="-128"/>
                          <a:ea typeface="Meiryo UI" panose="020B0604030504040204" pitchFamily="50" charset="-128"/>
                        </a:rPr>
                        <a:t>条</a:t>
                      </a:r>
                    </a:p>
                  </a:txBody>
                  <a:tcPr marL="121920" marR="121920" marT="24000" marB="24000" anchor="ctr"/>
                </a:tc>
                <a:tc rowSpan="6">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算出</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情報収集</a:t>
                      </a:r>
                    </a:p>
                  </a:txBody>
                  <a:tcPr marL="121920" marR="121920" marT="24000" marB="24000" anchor="ct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自社内の</a:t>
                      </a:r>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情報を収集</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自社内で得られる</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情報を収集する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1360185813"/>
                  </a:ext>
                </a:extLst>
              </a:tr>
              <a:tr h="170056">
                <a:tc>
                  <a:txBody>
                    <a:bodyPr/>
                    <a:lstStyle/>
                    <a:p>
                      <a:r>
                        <a:rPr kumimoji="1" lang="en-US" altLang="ja-JP" sz="1100">
                          <a:solidFill>
                            <a:schemeClr val="tx1"/>
                          </a:solidFill>
                          <a:latin typeface="Meiryo UI" panose="020B0604030504040204" pitchFamily="50" charset="-128"/>
                          <a:ea typeface="Meiryo UI" panose="020B0604030504040204" pitchFamily="50" charset="-128"/>
                        </a:rPr>
                        <a:t>2</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rowSpan="2">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算出</a:t>
                      </a:r>
                    </a:p>
                  </a:txBody>
                  <a:tcPr marL="121920" marR="121920" marT="24000" marB="24000" anchor="ct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完成品の</a:t>
                      </a:r>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を算出</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完成品の</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を算出する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2288586080"/>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2a</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自社製造由来の</a:t>
                      </a:r>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を算出</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自社製造に</a:t>
                      </a:r>
                      <a:r>
                        <a:rPr kumimoji="1" lang="ja-JP" altLang="en-US" sz="1100" dirty="0">
                          <a:solidFill>
                            <a:schemeClr val="tx1"/>
                          </a:solidFill>
                          <a:latin typeface="Meiryo UI" panose="020B0604030504040204" pitchFamily="50" charset="-128"/>
                          <a:ea typeface="Meiryo UI" panose="020B0604030504040204" pitchFamily="50" charset="-128"/>
                        </a:rPr>
                        <a:t>関わる</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を算出する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1129943727"/>
                  </a:ext>
                </a:extLst>
              </a:tr>
              <a:tr h="170056">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(0e)</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rowSpan="3">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の伝達</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の伝達依頼</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納品依頼先へ完成品の</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の算出を依頼する（契約時に部品登録と同時に依頼する）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3409785354"/>
                  </a:ext>
                </a:extLst>
              </a:tr>
              <a:tr h="170056">
                <a:tc>
                  <a:txBody>
                    <a:bodyPr/>
                    <a:lstStyle/>
                    <a:p>
                      <a:r>
                        <a:rPr kumimoji="1" lang="en-US" altLang="ja-JP" sz="1100">
                          <a:solidFill>
                            <a:schemeClr val="tx1"/>
                          </a:solidFill>
                          <a:latin typeface="Meiryo UI" panose="020B0604030504040204" pitchFamily="50" charset="-128"/>
                          <a:ea typeface="Meiryo UI" panose="020B0604030504040204" pitchFamily="50" charset="-128"/>
                        </a:rPr>
                        <a:t>3</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の伝達</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納品先へ完成品の</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を伝達する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609408889"/>
                  </a:ext>
                </a:extLst>
              </a:tr>
              <a:tr h="170056">
                <a:tc>
                  <a:txBody>
                    <a:bodyPr/>
                    <a:lstStyle/>
                    <a:p>
                      <a:r>
                        <a:rPr kumimoji="1" lang="en-US" altLang="ja-JP" sz="1100">
                          <a:solidFill>
                            <a:schemeClr val="tx1"/>
                          </a:solidFill>
                          <a:latin typeface="Meiryo UI" panose="020B0604030504040204" pitchFamily="50" charset="-128"/>
                          <a:ea typeface="Meiryo UI" panose="020B0604030504040204" pitchFamily="50" charset="-128"/>
                        </a:rPr>
                        <a:t>4</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の受領</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仕入品の</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を</a:t>
                      </a:r>
                      <a:r>
                        <a:rPr kumimoji="1" lang="ja-JP" altLang="en-US" sz="1100" dirty="0">
                          <a:solidFill>
                            <a:schemeClr val="tx1"/>
                          </a:solidFill>
                          <a:latin typeface="Meiryo UI" panose="020B0604030504040204" pitchFamily="50" charset="-128"/>
                          <a:ea typeface="Meiryo UI" panose="020B0604030504040204" pitchFamily="50" charset="-128"/>
                        </a:rPr>
                        <a:t>受領・承認</a:t>
                      </a:r>
                      <a:r>
                        <a:rPr kumimoji="1" lang="ja-JP" altLang="en-US" sz="1100" dirty="0">
                          <a:latin typeface="Meiryo UI" panose="020B0604030504040204" pitchFamily="50" charset="-128"/>
                          <a:ea typeface="Meiryo UI" panose="020B0604030504040204" pitchFamily="50" charset="-128"/>
                        </a:rPr>
                        <a:t>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1516768075"/>
                  </a:ext>
                </a:extLst>
              </a:tr>
              <a:tr h="170056">
                <a:tc>
                  <a:txBody>
                    <a:bodyPr/>
                    <a:lstStyle/>
                    <a:p>
                      <a:r>
                        <a:rPr kumimoji="1" lang="en-US" altLang="ja-JP" sz="1100">
                          <a:solidFill>
                            <a:schemeClr val="tx1"/>
                          </a:solidFill>
                          <a:latin typeface="Meiryo UI" panose="020B0604030504040204" pitchFamily="50" charset="-128"/>
                          <a:ea typeface="Meiryo UI" panose="020B0604030504040204" pitchFamily="50" charset="-128"/>
                        </a:rPr>
                        <a:t>5</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rowSpan="2">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第三者機関認証</a:t>
                      </a:r>
                    </a:p>
                  </a:txBody>
                  <a:tcPr marL="121920" marR="121920" marT="24000" marB="24000" anchor="ctr"/>
                </a:tc>
                <a:tc rowSpan="2">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情報の認証</a:t>
                      </a:r>
                    </a:p>
                  </a:txBody>
                  <a:tcPr marL="121920" marR="121920" marT="24000" marB="24000" anchor="ctr"/>
                </a:tc>
                <a:tc>
                  <a:txBody>
                    <a:bodyPr/>
                    <a:lstStyle/>
                    <a:p>
                      <a:r>
                        <a:rPr kumimoji="1" lang="ja-JP" altLang="en-US" sz="1100" dirty="0">
                          <a:solidFill>
                            <a:schemeClr val="tx1"/>
                          </a:solidFill>
                          <a:latin typeface="Meiryo UI" panose="020B0604030504040204" pitchFamily="50" charset="-128"/>
                          <a:ea typeface="Meiryo UI" panose="020B0604030504040204" pitchFamily="50" charset="-128"/>
                        </a:rPr>
                        <a:t>第三者機関の証明書の受領</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第三者認証機関より自社製造由来の排出量の正しさの証明書を受領する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r>
                        <a:rPr kumimoji="1" lang="en-US" altLang="ja-JP" sz="9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r>
                        <a:rPr kumimoji="1" lang="en-US" altLang="ja-JP" sz="9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2845618804"/>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5a</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ja-JP" altLang="en-US" sz="1100">
                          <a:solidFill>
                            <a:schemeClr val="tx1"/>
                          </a:solidFill>
                          <a:latin typeface="Meiryo UI" panose="020B0604030504040204" pitchFamily="50" charset="-128"/>
                          <a:ea typeface="Meiryo UI" panose="020B0604030504040204" pitchFamily="50" charset="-128"/>
                        </a:rPr>
                        <a:t>第三者機関へ申請</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第三者認証機関より自社製造由来の排出量の正しさに関する情報を伝達申請する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r>
                        <a:rPr kumimoji="1" lang="en-US" altLang="ja-JP" sz="9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r>
                        <a:rPr kumimoji="1" lang="en-US" altLang="ja-JP" sz="9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2522236214"/>
                  </a:ext>
                </a:extLst>
              </a:tr>
              <a:tr h="317408">
                <a:tc>
                  <a:txBody>
                    <a:bodyPr/>
                    <a:lstStyle/>
                    <a:p>
                      <a:r>
                        <a:rPr kumimoji="1" lang="en-US" altLang="ja-JP" sz="1100">
                          <a:solidFill>
                            <a:schemeClr val="tx1"/>
                          </a:solidFill>
                          <a:latin typeface="Meiryo UI" panose="020B0604030504040204" pitchFamily="50" charset="-128"/>
                          <a:ea typeface="Meiryo UI" panose="020B0604030504040204" pitchFamily="50" charset="-128"/>
                        </a:rPr>
                        <a:t>6</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rowSpan="7">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規制</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の維持管理</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の維持管理</a:t>
                      </a:r>
                    </a:p>
                  </a:txBody>
                  <a:tcPr marL="121920" marR="121920" marT="24000" marB="24000" anchor="ctr"/>
                </a:tc>
                <a:tc>
                  <a:txBody>
                    <a:bodyPr/>
                    <a:lstStyle/>
                    <a:p>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の規制値の維持管理を行う</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1788217229"/>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7</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の変更判断</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の変更判断</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納入している企業に</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の変更依頼の要否を判断する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3408807068"/>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8</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tc>
                <a:tc rowSpan="2">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の変更依頼</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変更の依頼</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特定の企業に対して、</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の変更活動の依頼を行う</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729802156"/>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8a</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変更依頼の受領</a:t>
                      </a:r>
                    </a:p>
                  </a:txBody>
                  <a:tcPr marL="121920" marR="121920" marT="24000" marB="24000" anchor="ctr"/>
                </a:tc>
                <a:tc>
                  <a:txBody>
                    <a:bodyPr/>
                    <a:lstStyle/>
                    <a:p>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の変更活動の依頼を</a:t>
                      </a:r>
                      <a:r>
                        <a:rPr kumimoji="1" lang="ja-JP" altLang="en-US" sz="1100" dirty="0">
                          <a:solidFill>
                            <a:schemeClr val="tx1"/>
                          </a:solidFill>
                          <a:latin typeface="Meiryo UI" panose="020B0604030504040204" pitchFamily="50" charset="-128"/>
                          <a:ea typeface="Meiryo UI" panose="020B0604030504040204" pitchFamily="50" charset="-128"/>
                        </a:rPr>
                        <a:t>受領・承認</a:t>
                      </a:r>
                      <a:r>
                        <a:rPr kumimoji="1" lang="ja-JP" altLang="en-US" sz="1100" dirty="0">
                          <a:latin typeface="Meiryo UI" panose="020B0604030504040204" pitchFamily="50" charset="-128"/>
                          <a:ea typeface="Meiryo UI" panose="020B0604030504040204" pitchFamily="50" charset="-128"/>
                        </a:rPr>
                        <a:t>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14418932"/>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9</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rowSpan="2">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の変更活動</a:t>
                      </a:r>
                    </a:p>
                  </a:txBody>
                  <a:tcPr marL="121920" marR="121920" marT="24000" marB="24000" anchor="ct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en-US" altLang="ja-JP" sz="1100" dirty="0">
                          <a:solidFill>
                            <a:schemeClr val="tx1"/>
                          </a:solidFill>
                          <a:latin typeface="Meiryo UI" panose="020B0604030504040204" pitchFamily="50" charset="-128"/>
                          <a:ea typeface="Meiryo UI" panose="020B0604030504040204" pitchFamily="50" charset="-128"/>
                        </a:rPr>
                        <a:t>CFP</a:t>
                      </a:r>
                      <a:r>
                        <a:rPr lang="ja-JP" altLang="en-US" sz="1100" dirty="0">
                          <a:solidFill>
                            <a:schemeClr val="tx1"/>
                          </a:solidFill>
                          <a:latin typeface="Meiryo UI" panose="020B0604030504040204" pitchFamily="50" charset="-128"/>
                          <a:ea typeface="Meiryo UI" panose="020B0604030504040204" pitchFamily="50" charset="-128"/>
                        </a:rPr>
                        <a:t>の変更に対応</a:t>
                      </a:r>
                      <a:endParaRPr lang="ja-JP" altLang="en-US" sz="1100" strike="sngStrike" dirty="0">
                        <a:solidFill>
                          <a:srgbClr val="FF0000"/>
                        </a:solidFill>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完成品の</a:t>
                      </a:r>
                      <a:r>
                        <a:rPr kumimoji="1" lang="en-US" altLang="ja-JP" sz="1100" dirty="0">
                          <a:latin typeface="Meiryo UI" panose="020B0604030504040204" pitchFamily="50" charset="-128"/>
                          <a:ea typeface="Meiryo UI" panose="020B0604030504040204" pitchFamily="50" charset="-128"/>
                        </a:rPr>
                        <a:t>CFP</a:t>
                      </a:r>
                      <a:r>
                        <a:rPr kumimoji="1" lang="ja-JP" altLang="en-US" sz="1100" dirty="0">
                          <a:latin typeface="Meiryo UI" panose="020B0604030504040204" pitchFamily="50" charset="-128"/>
                          <a:ea typeface="Meiryo UI" panose="020B0604030504040204" pitchFamily="50" charset="-128"/>
                        </a:rPr>
                        <a:t>を変更に対応する活動を行う</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3709676945"/>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9a</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代替部品の検索</a:t>
                      </a:r>
                      <a:endParaRPr kumimoji="1" lang="ja-JP" altLang="en-US" sz="1100" strike="sngStrike" dirty="0">
                        <a:solidFill>
                          <a:srgbClr val="FF0000"/>
                        </a:solidFill>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代替部品を検索する</a:t>
                      </a:r>
                      <a:r>
                        <a:rPr kumimoji="1" lang="ja-JP" altLang="en-US" sz="1100" dirty="0">
                          <a:solidFill>
                            <a:schemeClr val="tx1"/>
                          </a:solidFill>
                          <a:latin typeface="Meiryo UI" panose="020B0604030504040204" pitchFamily="50" charset="-128"/>
                          <a:ea typeface="Meiryo UI" panose="020B0604030504040204" pitchFamily="50" charset="-128"/>
                        </a:rPr>
                        <a:t>。</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extLst>
                  <a:ext uri="{0D108BD9-81ED-4DB2-BD59-A6C34878D82A}">
                    <a16:rowId xmlns:a16="http://schemas.microsoft.com/office/drawing/2014/main" val="1868580907"/>
                  </a:ext>
                </a:extLst>
              </a:tr>
              <a:tr h="296028">
                <a:tc>
                  <a:txBody>
                    <a:bodyPr/>
                    <a:lstStyle/>
                    <a:p>
                      <a:r>
                        <a:rPr kumimoji="1" lang="en-US" altLang="ja-JP" sz="1100">
                          <a:solidFill>
                            <a:schemeClr val="tx1"/>
                          </a:solidFill>
                          <a:latin typeface="Meiryo UI" panose="020B0604030504040204" pitchFamily="50" charset="-128"/>
                          <a:ea typeface="Meiryo UI" panose="020B0604030504040204" pitchFamily="50" charset="-128"/>
                        </a:rPr>
                        <a:t>10</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121920" marR="121920" marT="24000" marB="24000" anchor="ctr"/>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vMerge="1">
                  <a:txBody>
                    <a:bodyPr/>
                    <a:lstStyle/>
                    <a:p>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121920" marR="121920" marT="24000" marB="24000"/>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の変更申請</a:t>
                      </a:r>
                    </a:p>
                  </a:txBody>
                  <a:tcPr marL="121920" marR="121920" marT="24000" marB="24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CFP</a:t>
                      </a:r>
                      <a:r>
                        <a:rPr kumimoji="1" lang="ja-JP" altLang="en-US" sz="1100" dirty="0">
                          <a:solidFill>
                            <a:schemeClr val="tx1"/>
                          </a:solidFill>
                          <a:latin typeface="Meiryo UI" panose="020B0604030504040204" pitchFamily="50" charset="-128"/>
                          <a:ea typeface="Meiryo UI" panose="020B0604030504040204" pitchFamily="50" charset="-128"/>
                        </a:rPr>
                        <a:t>の変更申請</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最上流・川中が川下（最下流）に変更申請を行う。</a:t>
                      </a:r>
                    </a:p>
                  </a:txBody>
                  <a:tcPr marL="121920" marR="121920" marT="24000" marB="24000" anchor="ctr"/>
                </a:tc>
                <a:tc>
                  <a:txBody>
                    <a:bodyPr/>
                    <a:lstStyle/>
                    <a:p>
                      <a:endParaRPr kumimoji="1" lang="ja-JP" altLang="en-US" sz="1100">
                        <a:latin typeface="Meiryo UI" panose="020B0604030504040204" pitchFamily="50" charset="-128"/>
                        <a:ea typeface="Meiryo UI" panose="020B0604030504040204" pitchFamily="50" charset="-128"/>
                      </a:endParaRPr>
                    </a:p>
                  </a:txBody>
                  <a:tcPr marL="121920" marR="121920" marT="24000" marB="24000" anchor="ctr"/>
                </a:tc>
                <a:tc>
                  <a:txBody>
                    <a:bodyPr/>
                    <a:lstStyle/>
                    <a:p>
                      <a:r>
                        <a:rPr kumimoji="1" lang="ja-JP" altLang="en-US" sz="1100">
                          <a:latin typeface="Meiryo UI" panose="020B0604030504040204" pitchFamily="50" charset="-128"/>
                          <a:ea typeface="Meiryo UI" panose="020B0604030504040204" pitchFamily="50" charset="-128"/>
                        </a:rPr>
                        <a:t>〇</a:t>
                      </a:r>
                    </a:p>
                  </a:txBody>
                  <a:tcPr marL="121920" marR="121920" marT="24000" marB="24000" anchor="ctr"/>
                </a:tc>
                <a:tc>
                  <a:txBody>
                    <a:bodyPr/>
                    <a:lstStyle/>
                    <a:p>
                      <a:r>
                        <a:rPr kumimoji="1" lang="ja-JP" altLang="en-US" sz="1100" dirty="0">
                          <a:latin typeface="Meiryo UI" panose="020B0604030504040204" pitchFamily="50" charset="-128"/>
                          <a:ea typeface="Meiryo UI" panose="020B0604030504040204" pitchFamily="50" charset="-128"/>
                        </a:rPr>
                        <a:t>〇</a:t>
                      </a:r>
                    </a:p>
                  </a:txBody>
                  <a:tcPr marL="121920" marR="121920" marT="24000" marB="24000" anchor="ctr"/>
                </a:tc>
                <a:extLst>
                  <a:ext uri="{0D108BD9-81ED-4DB2-BD59-A6C34878D82A}">
                    <a16:rowId xmlns:a16="http://schemas.microsoft.com/office/drawing/2014/main" val="157756284"/>
                  </a:ext>
                </a:extLst>
              </a:tr>
            </a:tbl>
          </a:graphicData>
        </a:graphic>
      </p:graphicFrame>
      <p:sp>
        <p:nvSpPr>
          <p:cNvPr id="5" name="テキスト ボックス 4">
            <a:extLst>
              <a:ext uri="{FF2B5EF4-FFF2-40B4-BE49-F238E27FC236}">
                <a16:creationId xmlns:a16="http://schemas.microsoft.com/office/drawing/2014/main" id="{DF175CA6-3169-9D77-A596-09902FF69115}"/>
              </a:ext>
            </a:extLst>
          </p:cNvPr>
          <p:cNvSpPr txBox="1"/>
          <p:nvPr/>
        </p:nvSpPr>
        <p:spPr>
          <a:xfrm>
            <a:off x="10311897" y="6469857"/>
            <a:ext cx="1632373" cy="263791"/>
          </a:xfrm>
          <a:prstGeom prst="rect">
            <a:avLst/>
          </a:prstGeom>
        </p:spPr>
        <p:txBody>
          <a:bodyPr vert="horz" wrap="square" lIns="91440" tIns="46800" rIns="91440" bIns="46800" rtlCol="0" anchor="t">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1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：必要時に実施</a:t>
            </a:r>
          </a:p>
        </p:txBody>
      </p:sp>
    </p:spTree>
    <p:extLst>
      <p:ext uri="{BB962C8B-B14F-4D97-AF65-F5344CB8AC3E}">
        <p14:creationId xmlns:p14="http://schemas.microsoft.com/office/powerpoint/2010/main" val="636156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テキスト プレースホルダー 92">
            <a:extLst>
              <a:ext uri="{FF2B5EF4-FFF2-40B4-BE49-F238E27FC236}">
                <a16:creationId xmlns:a16="http://schemas.microsoft.com/office/drawing/2014/main" id="{EB3CCA15-2EB3-8680-F5E6-06D00988B1DA}"/>
              </a:ext>
            </a:extLst>
          </p:cNvPr>
          <p:cNvSpPr>
            <a:spLocks noGrp="1"/>
          </p:cNvSpPr>
          <p:nvPr>
            <p:ph type="body" sz="quarter" idx="10"/>
          </p:nvPr>
        </p:nvSpPr>
        <p:spPr>
          <a:xfrm>
            <a:off x="336557" y="844472"/>
            <a:ext cx="11518900" cy="671315"/>
          </a:xfrm>
        </p:spPr>
        <p:txBody>
          <a:bodyPr/>
          <a:lstStyle/>
          <a:p>
            <a:r>
              <a:rPr kumimoji="1" lang="ja-JP" altLang="en-US" sz="1600" dirty="0">
                <a:latin typeface="Meiryo UI" panose="020B0604030504040204" pitchFamily="50" charset="-128"/>
                <a:ea typeface="Meiryo UI" panose="020B0604030504040204" pitchFamily="50" charset="-128"/>
              </a:rPr>
              <a:t>各者システムやアプリケーションが利用するサプライチェーンデータ連携基盤は、ルール・トラスト層、共通ツール層、データ連携システム層、トラストサービス層に分けて、それぞれを構成するシステムが疎結合するアーキテクチャとする。先行的に青い箇所の具体化を進めている。</a:t>
            </a:r>
          </a:p>
        </p:txBody>
      </p:sp>
      <p:sp>
        <p:nvSpPr>
          <p:cNvPr id="2" name="テキスト プレースホルダー 1">
            <a:extLst>
              <a:ext uri="{FF2B5EF4-FFF2-40B4-BE49-F238E27FC236}">
                <a16:creationId xmlns:a16="http://schemas.microsoft.com/office/drawing/2014/main" id="{51FF289B-91FE-55BF-430E-F26EE0860071}"/>
              </a:ext>
            </a:extLst>
          </p:cNvPr>
          <p:cNvSpPr>
            <a:spLocks noGrp="1"/>
          </p:cNvSpPr>
          <p:nvPr>
            <p:ph type="body" sz="quarter" idx="11"/>
          </p:nvPr>
        </p:nvSpPr>
        <p:spPr/>
        <p:txBody>
          <a:bodyPr/>
          <a:lstStyle/>
          <a:p>
            <a:r>
              <a:rPr lang="ja-JP" altLang="en-US" dirty="0"/>
              <a:t>データ連携基盤のシステムアーキテクチャ</a:t>
            </a:r>
          </a:p>
        </p:txBody>
      </p:sp>
      <p:sp>
        <p:nvSpPr>
          <p:cNvPr id="6" name="正方形/長方形 5">
            <a:extLst>
              <a:ext uri="{FF2B5EF4-FFF2-40B4-BE49-F238E27FC236}">
                <a16:creationId xmlns:a16="http://schemas.microsoft.com/office/drawing/2014/main" id="{A0798E9E-46A1-7D1E-F606-94434A5ADFA1}"/>
              </a:ext>
            </a:extLst>
          </p:cNvPr>
          <p:cNvSpPr/>
          <p:nvPr/>
        </p:nvSpPr>
        <p:spPr>
          <a:xfrm>
            <a:off x="9113705" y="1824476"/>
            <a:ext cx="931544" cy="333264"/>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ユーザシステム</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ERP</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等）</a:t>
            </a:r>
          </a:p>
        </p:txBody>
      </p:sp>
      <p:sp>
        <p:nvSpPr>
          <p:cNvPr id="17" name="正方形/長方形 16">
            <a:extLst>
              <a:ext uri="{FF2B5EF4-FFF2-40B4-BE49-F238E27FC236}">
                <a16:creationId xmlns:a16="http://schemas.microsoft.com/office/drawing/2014/main" id="{06F45761-6E20-46B0-22AC-E19338173211}"/>
              </a:ext>
            </a:extLst>
          </p:cNvPr>
          <p:cNvSpPr/>
          <p:nvPr/>
        </p:nvSpPr>
        <p:spPr>
          <a:xfrm>
            <a:off x="5675082" y="2470406"/>
            <a:ext cx="1578895" cy="505014"/>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アプリケーション</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a:t>
            </a:r>
            <a:endParaRPr kumimoji="1"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8" name="正方形/長方形 17">
            <a:extLst>
              <a:ext uri="{FF2B5EF4-FFF2-40B4-BE49-F238E27FC236}">
                <a16:creationId xmlns:a16="http://schemas.microsoft.com/office/drawing/2014/main" id="{A50526AE-48AA-491B-A157-C68717D7AD9D}"/>
              </a:ext>
            </a:extLst>
          </p:cNvPr>
          <p:cNvSpPr/>
          <p:nvPr/>
        </p:nvSpPr>
        <p:spPr>
          <a:xfrm>
            <a:off x="4749194" y="4775415"/>
            <a:ext cx="2754969" cy="1253332"/>
          </a:xfrm>
          <a:prstGeom prst="rect">
            <a:avLst/>
          </a:prstGeom>
          <a:solidFill>
            <a:srgbClr val="C9F0FE">
              <a:lumMod val="25000"/>
            </a:srgbClr>
          </a:solidFill>
          <a:ln w="10795" cap="flat" cmpd="sng" algn="ctr">
            <a:solidFill>
              <a:srgbClr val="C9F0FE">
                <a:lumMod val="25000"/>
              </a:srgb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蓄電池のトレーサビリティ管理システム</a:t>
            </a:r>
          </a:p>
        </p:txBody>
      </p:sp>
      <p:sp>
        <p:nvSpPr>
          <p:cNvPr id="23" name="正方形/長方形 22">
            <a:extLst>
              <a:ext uri="{FF2B5EF4-FFF2-40B4-BE49-F238E27FC236}">
                <a16:creationId xmlns:a16="http://schemas.microsoft.com/office/drawing/2014/main" id="{387550EF-B310-2CB1-0298-5680841C0606}"/>
              </a:ext>
            </a:extLst>
          </p:cNvPr>
          <p:cNvSpPr/>
          <p:nvPr/>
        </p:nvSpPr>
        <p:spPr>
          <a:xfrm>
            <a:off x="10925748" y="3570351"/>
            <a:ext cx="909219" cy="575751"/>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他の国内外</a:t>
            </a:r>
            <a:b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データスペース等</a:t>
            </a:r>
          </a:p>
        </p:txBody>
      </p:sp>
      <p:sp>
        <p:nvSpPr>
          <p:cNvPr id="26" name="正方形/長方形 25">
            <a:extLst>
              <a:ext uri="{FF2B5EF4-FFF2-40B4-BE49-F238E27FC236}">
                <a16:creationId xmlns:a16="http://schemas.microsoft.com/office/drawing/2014/main" id="{D957A9A2-9C3F-E872-039A-0D5DA2761611}"/>
              </a:ext>
            </a:extLst>
          </p:cNvPr>
          <p:cNvSpPr/>
          <p:nvPr/>
        </p:nvSpPr>
        <p:spPr>
          <a:xfrm>
            <a:off x="4749194" y="3372374"/>
            <a:ext cx="5933602" cy="971706"/>
          </a:xfrm>
          <a:prstGeom prst="rect">
            <a:avLst/>
          </a:prstGeom>
          <a:solidFill>
            <a:srgbClr val="C9F0FE">
              <a:lumMod val="25000"/>
            </a:srgbClr>
          </a:solidFill>
          <a:ln w="10795" cap="flat" cmpd="sng" algn="ctr">
            <a:solidFill>
              <a:srgbClr val="C9F0FE">
                <a:lumMod val="25000"/>
              </a:srgb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データ流通システム</a:t>
            </a:r>
          </a:p>
        </p:txBody>
      </p:sp>
      <p:cxnSp>
        <p:nvCxnSpPr>
          <p:cNvPr id="28" name="直線コネクタ 27">
            <a:extLst>
              <a:ext uri="{FF2B5EF4-FFF2-40B4-BE49-F238E27FC236}">
                <a16:creationId xmlns:a16="http://schemas.microsoft.com/office/drawing/2014/main" id="{6BE9267A-05EA-A94F-691D-2350434DF933}"/>
              </a:ext>
            </a:extLst>
          </p:cNvPr>
          <p:cNvCxnSpPr>
            <a:cxnSpLocks/>
          </p:cNvCxnSpPr>
          <p:nvPr/>
        </p:nvCxnSpPr>
        <p:spPr>
          <a:xfrm flipH="1">
            <a:off x="4756381" y="4408944"/>
            <a:ext cx="6033623" cy="0"/>
          </a:xfrm>
          <a:prstGeom prst="line">
            <a:avLst/>
          </a:prstGeom>
          <a:noFill/>
          <a:ln w="12700" cap="flat" cmpd="sng" algn="ctr">
            <a:solidFill>
              <a:srgbClr val="1A1A1A">
                <a:lumMod val="75000"/>
                <a:lumOff val="25000"/>
              </a:srgbClr>
            </a:solidFill>
            <a:prstDash val="dash"/>
          </a:ln>
          <a:effectLst/>
        </p:spPr>
      </p:cxnSp>
      <p:sp>
        <p:nvSpPr>
          <p:cNvPr id="30" name="正方形/長方形 29">
            <a:extLst>
              <a:ext uri="{FF2B5EF4-FFF2-40B4-BE49-F238E27FC236}">
                <a16:creationId xmlns:a16="http://schemas.microsoft.com/office/drawing/2014/main" id="{A8AAECD2-8FD7-152A-AA7D-2B5C73482CA7}"/>
              </a:ext>
            </a:extLst>
          </p:cNvPr>
          <p:cNvSpPr/>
          <p:nvPr/>
        </p:nvSpPr>
        <p:spPr>
          <a:xfrm>
            <a:off x="2632436" y="6206075"/>
            <a:ext cx="1180685" cy="338123"/>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トラストサービス層</a:t>
            </a:r>
          </a:p>
        </p:txBody>
      </p:sp>
      <p:sp>
        <p:nvSpPr>
          <p:cNvPr id="31" name="正方形/長方形 30">
            <a:extLst>
              <a:ext uri="{FF2B5EF4-FFF2-40B4-BE49-F238E27FC236}">
                <a16:creationId xmlns:a16="http://schemas.microsoft.com/office/drawing/2014/main" id="{EDF22637-9627-FC68-B9DF-2FCB5A509B93}"/>
              </a:ext>
            </a:extLst>
          </p:cNvPr>
          <p:cNvSpPr/>
          <p:nvPr/>
        </p:nvSpPr>
        <p:spPr>
          <a:xfrm>
            <a:off x="4745653" y="4437491"/>
            <a:ext cx="1006385" cy="313703"/>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連携サービス層</a:t>
            </a:r>
          </a:p>
        </p:txBody>
      </p:sp>
      <p:sp>
        <p:nvSpPr>
          <p:cNvPr id="32" name="正方形/長方形 31">
            <a:extLst>
              <a:ext uri="{FF2B5EF4-FFF2-40B4-BE49-F238E27FC236}">
                <a16:creationId xmlns:a16="http://schemas.microsoft.com/office/drawing/2014/main" id="{5737F008-5CA9-B8FF-E2D8-3C29F73846B6}"/>
              </a:ext>
            </a:extLst>
          </p:cNvPr>
          <p:cNvSpPr/>
          <p:nvPr/>
        </p:nvSpPr>
        <p:spPr>
          <a:xfrm>
            <a:off x="2632436" y="2543609"/>
            <a:ext cx="1119525" cy="359595"/>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アプリケーション層</a:t>
            </a:r>
          </a:p>
        </p:txBody>
      </p:sp>
      <p:sp>
        <p:nvSpPr>
          <p:cNvPr id="33" name="テキスト ボックス 32">
            <a:extLst>
              <a:ext uri="{FF2B5EF4-FFF2-40B4-BE49-F238E27FC236}">
                <a16:creationId xmlns:a16="http://schemas.microsoft.com/office/drawing/2014/main" id="{80A9C21A-D80F-3BF5-6C21-D345D286FFD8}"/>
              </a:ext>
            </a:extLst>
          </p:cNvPr>
          <p:cNvSpPr txBox="1"/>
          <p:nvPr/>
        </p:nvSpPr>
        <p:spPr>
          <a:xfrm>
            <a:off x="9089730" y="1610868"/>
            <a:ext cx="913491" cy="263791"/>
          </a:xfrm>
          <a:prstGeom prst="rect">
            <a:avLst/>
          </a:prstGeom>
        </p:spPr>
        <p:txBody>
          <a:bodyPr vert="horz" wrap="square" lIns="91440" tIns="46800" rIns="91440" bIns="46800" rtlCol="0" anchor="t">
            <a:spAutoFit/>
          </a:bodyPr>
          <a:lstStyle/>
          <a:p>
            <a:pPr marL="0" marR="0" lvl="0" indent="0" algn="l" defTabSz="60957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ユーザ企業</a:t>
            </a:r>
            <a:r>
              <a:rPr kumimoji="1" lang="en-US" altLang="ja-JP"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a:t>
            </a:r>
            <a:endParaRPr kumimoji="1" lang="ja-JP" altLang="en-US"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34" name="直線矢印コネクタ 33">
            <a:extLst>
              <a:ext uri="{FF2B5EF4-FFF2-40B4-BE49-F238E27FC236}">
                <a16:creationId xmlns:a16="http://schemas.microsoft.com/office/drawing/2014/main" id="{D7FB82E1-A297-8A5B-1171-0C9B395E3E92}"/>
              </a:ext>
            </a:extLst>
          </p:cNvPr>
          <p:cNvCxnSpPr>
            <a:cxnSpLocks/>
            <a:stCxn id="26" idx="3"/>
            <a:endCxn id="23" idx="1"/>
          </p:cNvCxnSpPr>
          <p:nvPr/>
        </p:nvCxnSpPr>
        <p:spPr>
          <a:xfrm>
            <a:off x="10682796" y="3858227"/>
            <a:ext cx="242952" cy="0"/>
          </a:xfrm>
          <a:prstGeom prst="straightConnector1">
            <a:avLst/>
          </a:prstGeom>
          <a:noFill/>
          <a:ln w="28575" cap="flat" cmpd="sng" algn="ctr">
            <a:solidFill>
              <a:srgbClr val="ED7D31">
                <a:lumMod val="75000"/>
              </a:srgbClr>
            </a:solidFill>
            <a:prstDash val="solid"/>
            <a:headEnd type="triangle"/>
            <a:tailEnd type="triangle"/>
          </a:ln>
          <a:effectLst/>
        </p:spPr>
      </p:cxnSp>
      <p:cxnSp>
        <p:nvCxnSpPr>
          <p:cNvPr id="37" name="直線矢印コネクタ 36">
            <a:extLst>
              <a:ext uri="{FF2B5EF4-FFF2-40B4-BE49-F238E27FC236}">
                <a16:creationId xmlns:a16="http://schemas.microsoft.com/office/drawing/2014/main" id="{9E3F62AF-AFBF-2192-0188-D1B22E73BF40}"/>
              </a:ext>
            </a:extLst>
          </p:cNvPr>
          <p:cNvCxnSpPr>
            <a:cxnSpLocks/>
            <a:endCxn id="18" idx="0"/>
          </p:cNvCxnSpPr>
          <p:nvPr/>
        </p:nvCxnSpPr>
        <p:spPr>
          <a:xfrm>
            <a:off x="6126678" y="4358763"/>
            <a:ext cx="1" cy="416652"/>
          </a:xfrm>
          <a:prstGeom prst="straightConnector1">
            <a:avLst/>
          </a:prstGeom>
          <a:noFill/>
          <a:ln w="28575" cap="flat" cmpd="sng" algn="ctr">
            <a:solidFill>
              <a:srgbClr val="ED7D31">
                <a:lumMod val="75000"/>
              </a:srgbClr>
            </a:solidFill>
            <a:prstDash val="solid"/>
            <a:headEnd type="triangle"/>
            <a:tailEnd type="triangle"/>
          </a:ln>
          <a:effectLst/>
        </p:spPr>
      </p:cxnSp>
      <p:sp>
        <p:nvSpPr>
          <p:cNvPr id="44" name="正方形/長方形 43">
            <a:extLst>
              <a:ext uri="{FF2B5EF4-FFF2-40B4-BE49-F238E27FC236}">
                <a16:creationId xmlns:a16="http://schemas.microsoft.com/office/drawing/2014/main" id="{7E481AEE-0954-7B74-3DF9-1E7F4B598222}"/>
              </a:ext>
            </a:extLst>
          </p:cNvPr>
          <p:cNvSpPr/>
          <p:nvPr/>
        </p:nvSpPr>
        <p:spPr>
          <a:xfrm>
            <a:off x="1357265" y="1546545"/>
            <a:ext cx="987259" cy="214263"/>
          </a:xfrm>
          <a:prstGeom prst="rect">
            <a:avLst/>
          </a:prstGeom>
          <a:noFill/>
          <a:ln w="10795" cap="flat" cmpd="sng" algn="ctr">
            <a:no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共通ツール層</a:t>
            </a:r>
          </a:p>
        </p:txBody>
      </p:sp>
      <p:sp>
        <p:nvSpPr>
          <p:cNvPr id="45" name="正方形/長方形 44">
            <a:extLst>
              <a:ext uri="{FF2B5EF4-FFF2-40B4-BE49-F238E27FC236}">
                <a16:creationId xmlns:a16="http://schemas.microsoft.com/office/drawing/2014/main" id="{A626BFEB-75E2-8AF6-EDDD-165B933E012E}"/>
              </a:ext>
            </a:extLst>
          </p:cNvPr>
          <p:cNvSpPr/>
          <p:nvPr/>
        </p:nvSpPr>
        <p:spPr>
          <a:xfrm>
            <a:off x="1401996" y="1750557"/>
            <a:ext cx="936567" cy="1333752"/>
          </a:xfrm>
          <a:prstGeom prst="rect">
            <a:avLst/>
          </a:prstGeom>
          <a:solidFill>
            <a:srgbClr val="C9F0FE">
              <a:lumMod val="25000"/>
            </a:srgbClr>
          </a:solidFill>
          <a:ln w="10795" cap="flat" cmpd="sng" algn="ctr">
            <a:solidFill>
              <a:srgbClr val="C9F0FE">
                <a:lumMod val="25000"/>
              </a:srgb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共通ツール</a:t>
            </a:r>
          </a:p>
        </p:txBody>
      </p:sp>
      <p:sp>
        <p:nvSpPr>
          <p:cNvPr id="47" name="正方形/長方形 46">
            <a:extLst>
              <a:ext uri="{FF2B5EF4-FFF2-40B4-BE49-F238E27FC236}">
                <a16:creationId xmlns:a16="http://schemas.microsoft.com/office/drawing/2014/main" id="{F9B1FBE4-A7D5-7AA0-C098-EE2269EC0CE4}"/>
              </a:ext>
            </a:extLst>
          </p:cNvPr>
          <p:cNvSpPr/>
          <p:nvPr/>
        </p:nvSpPr>
        <p:spPr>
          <a:xfrm>
            <a:off x="4754575" y="3077975"/>
            <a:ext cx="2157276" cy="296371"/>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データ流通層</a:t>
            </a:r>
          </a:p>
        </p:txBody>
      </p:sp>
      <p:sp>
        <p:nvSpPr>
          <p:cNvPr id="48" name="テキスト ボックス 47">
            <a:extLst>
              <a:ext uri="{FF2B5EF4-FFF2-40B4-BE49-F238E27FC236}">
                <a16:creationId xmlns:a16="http://schemas.microsoft.com/office/drawing/2014/main" id="{901FC754-E715-5DDA-AC6C-6010515F5C0C}"/>
              </a:ext>
            </a:extLst>
          </p:cNvPr>
          <p:cNvSpPr txBox="1"/>
          <p:nvPr/>
        </p:nvSpPr>
        <p:spPr>
          <a:xfrm>
            <a:off x="7759172" y="1610868"/>
            <a:ext cx="926857" cy="263791"/>
          </a:xfrm>
          <a:prstGeom prst="rect">
            <a:avLst/>
          </a:prstGeom>
        </p:spPr>
        <p:txBody>
          <a:bodyPr vert="horz" wrap="none" lIns="91440" tIns="46800" rIns="91440" bIns="46800" rtlCol="0" anchor="t">
            <a:spAutoFit/>
          </a:bodyPr>
          <a:lstStyle/>
          <a:p>
            <a:pPr marL="0" marR="0" lvl="0" indent="0" algn="l" defTabSz="60957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ユーザ企業</a:t>
            </a:r>
            <a:r>
              <a:rPr kumimoji="1" lang="en-US" altLang="ja-JP"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B</a:t>
            </a:r>
          </a:p>
        </p:txBody>
      </p:sp>
      <p:cxnSp>
        <p:nvCxnSpPr>
          <p:cNvPr id="50" name="直線矢印コネクタ 49">
            <a:extLst>
              <a:ext uri="{FF2B5EF4-FFF2-40B4-BE49-F238E27FC236}">
                <a16:creationId xmlns:a16="http://schemas.microsoft.com/office/drawing/2014/main" id="{3C3FA840-6151-A636-3D83-D5448141E601}"/>
              </a:ext>
            </a:extLst>
          </p:cNvPr>
          <p:cNvCxnSpPr>
            <a:cxnSpLocks/>
            <a:stCxn id="17" idx="2"/>
          </p:cNvCxnSpPr>
          <p:nvPr/>
        </p:nvCxnSpPr>
        <p:spPr>
          <a:xfrm>
            <a:off x="6464530" y="2975420"/>
            <a:ext cx="0" cy="396954"/>
          </a:xfrm>
          <a:prstGeom prst="straightConnector1">
            <a:avLst/>
          </a:prstGeom>
          <a:noFill/>
          <a:ln w="28575" cap="flat" cmpd="sng" algn="ctr">
            <a:solidFill>
              <a:srgbClr val="C55A11"/>
            </a:solidFill>
            <a:prstDash val="solid"/>
            <a:headEnd type="triangle"/>
            <a:tailEnd type="triangle"/>
          </a:ln>
          <a:effectLst/>
        </p:spPr>
      </p:cxnSp>
      <p:sp>
        <p:nvSpPr>
          <p:cNvPr id="52" name="正方形/長方形 51">
            <a:extLst>
              <a:ext uri="{FF2B5EF4-FFF2-40B4-BE49-F238E27FC236}">
                <a16:creationId xmlns:a16="http://schemas.microsoft.com/office/drawing/2014/main" id="{B4273CC2-7C05-09C6-7F19-3A328E226CA8}"/>
              </a:ext>
            </a:extLst>
          </p:cNvPr>
          <p:cNvSpPr/>
          <p:nvPr/>
        </p:nvSpPr>
        <p:spPr>
          <a:xfrm>
            <a:off x="5730324" y="2729364"/>
            <a:ext cx="540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アプリ</a:t>
            </a:r>
          </a:p>
        </p:txBody>
      </p:sp>
      <p:sp>
        <p:nvSpPr>
          <p:cNvPr id="53" name="正方形/長方形 52">
            <a:extLst>
              <a:ext uri="{FF2B5EF4-FFF2-40B4-BE49-F238E27FC236}">
                <a16:creationId xmlns:a16="http://schemas.microsoft.com/office/drawing/2014/main" id="{6B7B20D8-52AD-E01D-7D12-CBBD518A4411}"/>
              </a:ext>
            </a:extLst>
          </p:cNvPr>
          <p:cNvSpPr/>
          <p:nvPr/>
        </p:nvSpPr>
        <p:spPr>
          <a:xfrm>
            <a:off x="6329584" y="2729364"/>
            <a:ext cx="540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アプリ</a:t>
            </a:r>
          </a:p>
        </p:txBody>
      </p:sp>
      <p:sp>
        <p:nvSpPr>
          <p:cNvPr id="54" name="正方形/長方形 53">
            <a:extLst>
              <a:ext uri="{FF2B5EF4-FFF2-40B4-BE49-F238E27FC236}">
                <a16:creationId xmlns:a16="http://schemas.microsoft.com/office/drawing/2014/main" id="{2717C226-BB12-207D-29AD-6608D61ACC04}"/>
              </a:ext>
            </a:extLst>
          </p:cNvPr>
          <p:cNvSpPr/>
          <p:nvPr/>
        </p:nvSpPr>
        <p:spPr>
          <a:xfrm>
            <a:off x="5698448" y="3994384"/>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他層のシステム・</a:t>
            </a:r>
            <a:endPar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アプリとの接続</a:t>
            </a:r>
            <a:endPar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5" name="正方形/長方形 54">
            <a:extLst>
              <a:ext uri="{FF2B5EF4-FFF2-40B4-BE49-F238E27FC236}">
                <a16:creationId xmlns:a16="http://schemas.microsoft.com/office/drawing/2014/main" id="{83074949-F0D6-9FAA-63FA-4DF92A497FAE}"/>
              </a:ext>
            </a:extLst>
          </p:cNvPr>
          <p:cNvSpPr/>
          <p:nvPr/>
        </p:nvSpPr>
        <p:spPr>
          <a:xfrm>
            <a:off x="6848369" y="3655210"/>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データ送受信</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56" name="正方形/長方形 55">
            <a:extLst>
              <a:ext uri="{FF2B5EF4-FFF2-40B4-BE49-F238E27FC236}">
                <a16:creationId xmlns:a16="http://schemas.microsoft.com/office/drawing/2014/main" id="{53F87F9E-CF7F-7DAD-E093-3F9C9BF69E15}"/>
              </a:ext>
            </a:extLst>
          </p:cNvPr>
          <p:cNvSpPr/>
          <p:nvPr/>
        </p:nvSpPr>
        <p:spPr>
          <a:xfrm>
            <a:off x="9266712" y="3994384"/>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国内外データスペースとの接続</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62" name="正方形/長方形 61">
            <a:extLst>
              <a:ext uri="{FF2B5EF4-FFF2-40B4-BE49-F238E27FC236}">
                <a16:creationId xmlns:a16="http://schemas.microsoft.com/office/drawing/2014/main" id="{A86943BB-B8B7-3E67-56B4-9CFCE4EC2869}"/>
              </a:ext>
            </a:extLst>
          </p:cNvPr>
          <p:cNvSpPr/>
          <p:nvPr/>
        </p:nvSpPr>
        <p:spPr>
          <a:xfrm>
            <a:off x="8148638" y="3994384"/>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データカタログ</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83" name="正方形/長方形 82">
            <a:extLst>
              <a:ext uri="{FF2B5EF4-FFF2-40B4-BE49-F238E27FC236}">
                <a16:creationId xmlns:a16="http://schemas.microsoft.com/office/drawing/2014/main" id="{A6339D5B-ECCF-7482-3DE4-BAAA0F251663}"/>
              </a:ext>
            </a:extLst>
          </p:cNvPr>
          <p:cNvSpPr/>
          <p:nvPr/>
        </p:nvSpPr>
        <p:spPr>
          <a:xfrm>
            <a:off x="5698448" y="3655210"/>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データ変換・加工</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88" name="正方形/長方形 87">
            <a:extLst>
              <a:ext uri="{FF2B5EF4-FFF2-40B4-BE49-F238E27FC236}">
                <a16:creationId xmlns:a16="http://schemas.microsoft.com/office/drawing/2014/main" id="{0E165CAE-82C9-4194-4EF1-761B0B05BBD6}"/>
              </a:ext>
            </a:extLst>
          </p:cNvPr>
          <p:cNvSpPr/>
          <p:nvPr/>
        </p:nvSpPr>
        <p:spPr>
          <a:xfrm>
            <a:off x="4960726" y="5004326"/>
            <a:ext cx="108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データへの</a:t>
            </a:r>
            <a:br>
              <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アクセス制御</a:t>
            </a:r>
            <a:endPar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9" name="正方形/長方形 88">
            <a:extLst>
              <a:ext uri="{FF2B5EF4-FFF2-40B4-BE49-F238E27FC236}">
                <a16:creationId xmlns:a16="http://schemas.microsoft.com/office/drawing/2014/main" id="{9948BA3B-E118-27C5-C031-D794929D6D07}"/>
              </a:ext>
            </a:extLst>
          </p:cNvPr>
          <p:cNvSpPr/>
          <p:nvPr/>
        </p:nvSpPr>
        <p:spPr>
          <a:xfrm>
            <a:off x="6159191" y="5004326"/>
            <a:ext cx="108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サプライチェーンの</a:t>
            </a:r>
            <a:br>
              <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トレーサビリティ管理</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07" name="正方形/長方形 106">
            <a:extLst>
              <a:ext uri="{FF2B5EF4-FFF2-40B4-BE49-F238E27FC236}">
                <a16:creationId xmlns:a16="http://schemas.microsoft.com/office/drawing/2014/main" id="{58BA7507-054D-98FA-BA79-EA56EE5EB0B3}"/>
              </a:ext>
            </a:extLst>
          </p:cNvPr>
          <p:cNvSpPr/>
          <p:nvPr/>
        </p:nvSpPr>
        <p:spPr>
          <a:xfrm>
            <a:off x="1467191" y="2766722"/>
            <a:ext cx="814415" cy="1548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13" name="テキスト ボックス 112">
            <a:extLst>
              <a:ext uri="{FF2B5EF4-FFF2-40B4-BE49-F238E27FC236}">
                <a16:creationId xmlns:a16="http://schemas.microsoft.com/office/drawing/2014/main" id="{1D5E6B82-29E6-CFFB-4C7A-7FEF11A62752}"/>
              </a:ext>
            </a:extLst>
          </p:cNvPr>
          <p:cNvSpPr txBox="1"/>
          <p:nvPr/>
        </p:nvSpPr>
        <p:spPr>
          <a:xfrm>
            <a:off x="6010708" y="1610868"/>
            <a:ext cx="1118970" cy="263791"/>
          </a:xfrm>
          <a:prstGeom prst="rect">
            <a:avLst/>
          </a:prstGeom>
        </p:spPr>
        <p:txBody>
          <a:bodyPr vert="horz" wrap="square" lIns="91440" tIns="46800" rIns="91440" bIns="46800" rtlCol="0" anchor="t">
            <a:spAutoFit/>
          </a:bodyPr>
          <a:lstStyle/>
          <a:p>
            <a:pPr marL="0" marR="0" lvl="0" indent="0" algn="l" defTabSz="60957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ユーザ企業</a:t>
            </a:r>
            <a:r>
              <a:rPr kumimoji="1" lang="en-US" altLang="ja-JP"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a:t>
            </a:r>
            <a:endParaRPr kumimoji="1" lang="ja-JP" altLang="en-US" sz="1100" b="1" i="0" u="none" strike="noStrike" kern="120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19" name="正方形/長方形 118">
            <a:extLst>
              <a:ext uri="{FF2B5EF4-FFF2-40B4-BE49-F238E27FC236}">
                <a16:creationId xmlns:a16="http://schemas.microsoft.com/office/drawing/2014/main" id="{F56711EE-A780-2C73-983C-AAEB22F8ADEB}"/>
              </a:ext>
            </a:extLst>
          </p:cNvPr>
          <p:cNvSpPr/>
          <p:nvPr/>
        </p:nvSpPr>
        <p:spPr>
          <a:xfrm>
            <a:off x="5675082" y="1820240"/>
            <a:ext cx="1575137" cy="333264"/>
          </a:xfrm>
          <a:prstGeom prst="rect">
            <a:avLst/>
          </a:prstGeom>
          <a:solidFill>
            <a:schemeClr val="bg1">
              <a:lumMod val="50000"/>
            </a:schemeClr>
          </a:solidFill>
          <a:ln w="10795" cap="flat" cmpd="sng" algn="ctr">
            <a:solidFill>
              <a:schemeClr val="bg1">
                <a:lumMod val="50000"/>
              </a:schemeClr>
            </a:solidFill>
            <a:prstDash val="solid"/>
          </a:ln>
          <a:effectLst/>
        </p:spPr>
        <p:txBody>
          <a:bodyPr lIns="72000" rIns="72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ユーザシステム（</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ERP</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等）</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又は都度出力</a:t>
            </a:r>
          </a:p>
        </p:txBody>
      </p:sp>
      <p:sp>
        <p:nvSpPr>
          <p:cNvPr id="121" name="正方形/長方形 120">
            <a:extLst>
              <a:ext uri="{FF2B5EF4-FFF2-40B4-BE49-F238E27FC236}">
                <a16:creationId xmlns:a16="http://schemas.microsoft.com/office/drawing/2014/main" id="{8245823C-E94C-641C-A42D-DD75CF3DA5F7}"/>
              </a:ext>
            </a:extLst>
          </p:cNvPr>
          <p:cNvSpPr/>
          <p:nvPr/>
        </p:nvSpPr>
        <p:spPr>
          <a:xfrm>
            <a:off x="1467191" y="2044620"/>
            <a:ext cx="814415"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CFP</a:t>
            </a: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アプリ</a:t>
            </a:r>
            <a:endPar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参考実装例</a:t>
            </a:r>
          </a:p>
        </p:txBody>
      </p:sp>
      <p:sp>
        <p:nvSpPr>
          <p:cNvPr id="122" name="正方形/長方形 121">
            <a:extLst>
              <a:ext uri="{FF2B5EF4-FFF2-40B4-BE49-F238E27FC236}">
                <a16:creationId xmlns:a16="http://schemas.microsoft.com/office/drawing/2014/main" id="{26CE4578-E5BC-DD38-4D35-E0F59C9EEB97}"/>
              </a:ext>
            </a:extLst>
          </p:cNvPr>
          <p:cNvSpPr/>
          <p:nvPr/>
        </p:nvSpPr>
        <p:spPr>
          <a:xfrm>
            <a:off x="1467191" y="2415497"/>
            <a:ext cx="814415"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DD</a:t>
            </a: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アプリ</a:t>
            </a:r>
            <a:endParaRPr kumimoji="1"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参考実装例</a:t>
            </a:r>
          </a:p>
        </p:txBody>
      </p:sp>
      <p:cxnSp>
        <p:nvCxnSpPr>
          <p:cNvPr id="123" name="直線矢印コネクタ 122">
            <a:extLst>
              <a:ext uri="{FF2B5EF4-FFF2-40B4-BE49-F238E27FC236}">
                <a16:creationId xmlns:a16="http://schemas.microsoft.com/office/drawing/2014/main" id="{435A838A-C43D-BA7A-417D-28B705DF25CC}"/>
              </a:ext>
            </a:extLst>
          </p:cNvPr>
          <p:cNvCxnSpPr>
            <a:cxnSpLocks/>
            <a:stCxn id="119" idx="2"/>
            <a:endCxn id="17" idx="0"/>
          </p:cNvCxnSpPr>
          <p:nvPr/>
        </p:nvCxnSpPr>
        <p:spPr>
          <a:xfrm>
            <a:off x="6462651" y="2153504"/>
            <a:ext cx="1879" cy="316902"/>
          </a:xfrm>
          <a:prstGeom prst="straightConnector1">
            <a:avLst/>
          </a:prstGeom>
          <a:noFill/>
          <a:ln w="28575" cap="flat" cmpd="sng" algn="ctr">
            <a:solidFill>
              <a:schemeClr val="tx1"/>
            </a:solidFill>
            <a:prstDash val="solid"/>
            <a:headEnd type="triangle"/>
            <a:tailEnd type="triangle"/>
          </a:ln>
          <a:effectLst/>
        </p:spPr>
      </p:cxnSp>
      <p:sp>
        <p:nvSpPr>
          <p:cNvPr id="124" name="正方形/長方形 123">
            <a:extLst>
              <a:ext uri="{FF2B5EF4-FFF2-40B4-BE49-F238E27FC236}">
                <a16:creationId xmlns:a16="http://schemas.microsoft.com/office/drawing/2014/main" id="{FA77DA9F-3512-416F-D53E-333D21AA2BE3}"/>
              </a:ext>
            </a:extLst>
          </p:cNvPr>
          <p:cNvSpPr/>
          <p:nvPr/>
        </p:nvSpPr>
        <p:spPr>
          <a:xfrm>
            <a:off x="9188515" y="6368236"/>
            <a:ext cx="814706" cy="375555"/>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p>
        </p:txBody>
      </p:sp>
      <p:sp>
        <p:nvSpPr>
          <p:cNvPr id="125" name="正方形/長方形 124">
            <a:extLst>
              <a:ext uri="{FF2B5EF4-FFF2-40B4-BE49-F238E27FC236}">
                <a16:creationId xmlns:a16="http://schemas.microsoft.com/office/drawing/2014/main" id="{222F7641-F920-3C69-7475-57955A080D9C}"/>
              </a:ext>
            </a:extLst>
          </p:cNvPr>
          <p:cNvSpPr/>
          <p:nvPr/>
        </p:nvSpPr>
        <p:spPr>
          <a:xfrm>
            <a:off x="6612005" y="5702898"/>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関連</a:t>
            </a:r>
            <a:endPar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依頼</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26" name="正方形/長方形 125">
            <a:extLst>
              <a:ext uri="{FF2B5EF4-FFF2-40B4-BE49-F238E27FC236}">
                <a16:creationId xmlns:a16="http://schemas.microsoft.com/office/drawing/2014/main" id="{52D4AC62-E3BE-FE96-B728-C40ABD47AF21}"/>
              </a:ext>
            </a:extLst>
          </p:cNvPr>
          <p:cNvSpPr/>
          <p:nvPr/>
        </p:nvSpPr>
        <p:spPr>
          <a:xfrm>
            <a:off x="5729758" y="5702898"/>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関連</a:t>
            </a:r>
            <a:endPar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通知</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27" name="正方形/長方形 126">
            <a:extLst>
              <a:ext uri="{FF2B5EF4-FFF2-40B4-BE49-F238E27FC236}">
                <a16:creationId xmlns:a16="http://schemas.microsoft.com/office/drawing/2014/main" id="{B338E38D-2A89-AECF-C877-AD57BFA7B1F2}"/>
              </a:ext>
            </a:extLst>
          </p:cNvPr>
          <p:cNvSpPr/>
          <p:nvPr/>
        </p:nvSpPr>
        <p:spPr>
          <a:xfrm>
            <a:off x="4847511" y="5358781"/>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自動更新</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28" name="正方形/長方形 127">
            <a:extLst>
              <a:ext uri="{FF2B5EF4-FFF2-40B4-BE49-F238E27FC236}">
                <a16:creationId xmlns:a16="http://schemas.microsoft.com/office/drawing/2014/main" id="{70D714EB-A3E0-51CF-D7F0-585DBD675D29}"/>
              </a:ext>
            </a:extLst>
          </p:cNvPr>
          <p:cNvSpPr/>
          <p:nvPr/>
        </p:nvSpPr>
        <p:spPr>
          <a:xfrm>
            <a:off x="4847511" y="5702898"/>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r>
              <a:rPr kumimoji="1" lang="ja-JP" altLang="en-US" sz="9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関連</a:t>
            </a:r>
            <a:br>
              <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ステータス管理</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29" name="正方形/長方形 128">
            <a:extLst>
              <a:ext uri="{FF2B5EF4-FFF2-40B4-BE49-F238E27FC236}">
                <a16:creationId xmlns:a16="http://schemas.microsoft.com/office/drawing/2014/main" id="{CDD6D3D8-D5D6-F3A0-A210-A6EE494C5142}"/>
              </a:ext>
            </a:extLst>
          </p:cNvPr>
          <p:cNvSpPr/>
          <p:nvPr/>
        </p:nvSpPr>
        <p:spPr>
          <a:xfrm>
            <a:off x="6917314" y="2729364"/>
            <a:ext cx="288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p>
        </p:txBody>
      </p:sp>
      <p:cxnSp>
        <p:nvCxnSpPr>
          <p:cNvPr id="130" name="直線矢印コネクタ 129">
            <a:extLst>
              <a:ext uri="{FF2B5EF4-FFF2-40B4-BE49-F238E27FC236}">
                <a16:creationId xmlns:a16="http://schemas.microsoft.com/office/drawing/2014/main" id="{6C538D9B-8608-35F4-51D3-82F36B9AF02B}"/>
              </a:ext>
            </a:extLst>
          </p:cNvPr>
          <p:cNvCxnSpPr>
            <a:cxnSpLocks/>
            <a:stCxn id="6" idx="2"/>
          </p:cNvCxnSpPr>
          <p:nvPr/>
        </p:nvCxnSpPr>
        <p:spPr>
          <a:xfrm>
            <a:off x="9579477" y="2157740"/>
            <a:ext cx="0" cy="1214634"/>
          </a:xfrm>
          <a:prstGeom prst="straightConnector1">
            <a:avLst/>
          </a:prstGeom>
          <a:noFill/>
          <a:ln w="28575" cap="flat" cmpd="sng" algn="ctr">
            <a:solidFill>
              <a:srgbClr val="C55A11"/>
            </a:solidFill>
            <a:prstDash val="solid"/>
            <a:headEnd type="triangle"/>
            <a:tailEnd type="triangle"/>
          </a:ln>
          <a:effectLst/>
        </p:spPr>
      </p:cxnSp>
      <p:sp>
        <p:nvSpPr>
          <p:cNvPr id="131" name="二等辺三角形 130">
            <a:extLst>
              <a:ext uri="{FF2B5EF4-FFF2-40B4-BE49-F238E27FC236}">
                <a16:creationId xmlns:a16="http://schemas.microsoft.com/office/drawing/2014/main" id="{91666633-4A12-1189-9352-FB0D2CDAB110}"/>
              </a:ext>
            </a:extLst>
          </p:cNvPr>
          <p:cNvSpPr/>
          <p:nvPr/>
        </p:nvSpPr>
        <p:spPr>
          <a:xfrm rot="5400000">
            <a:off x="1817240" y="3607060"/>
            <a:ext cx="1338569" cy="183267"/>
          </a:xfrm>
          <a:prstGeom prst="triangle">
            <a:avLst/>
          </a:prstGeom>
          <a:solidFill>
            <a:srgbClr val="1A1A1A">
              <a:lumMod val="90000"/>
              <a:lumOff val="10000"/>
            </a:srgbClr>
          </a:solidFill>
          <a:ln w="10795" cap="flat" cmpd="sng" algn="ctr">
            <a:solidFill>
              <a:srgbClr val="1A1A1A"/>
            </a:solidFill>
            <a:prstDash val="solid"/>
          </a:ln>
          <a:effectLst/>
        </p:spPr>
        <p:txBody>
          <a:bodyPr rtlCol="0" anchor="ctr"/>
          <a:lstStyle/>
          <a:p>
            <a:pPr marL="0" marR="0" lvl="0" indent="0" algn="ctr" defTabSz="60957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cxnSp>
        <p:nvCxnSpPr>
          <p:cNvPr id="132" name="直線コネクタ 131">
            <a:extLst>
              <a:ext uri="{FF2B5EF4-FFF2-40B4-BE49-F238E27FC236}">
                <a16:creationId xmlns:a16="http://schemas.microsoft.com/office/drawing/2014/main" id="{D49E1E7B-A2EE-78CD-BFCF-5018A4DEAAB5}"/>
              </a:ext>
            </a:extLst>
          </p:cNvPr>
          <p:cNvCxnSpPr>
            <a:cxnSpLocks/>
          </p:cNvCxnSpPr>
          <p:nvPr/>
        </p:nvCxnSpPr>
        <p:spPr>
          <a:xfrm flipH="1" flipV="1">
            <a:off x="2674339" y="3113674"/>
            <a:ext cx="8100000" cy="22419"/>
          </a:xfrm>
          <a:prstGeom prst="line">
            <a:avLst/>
          </a:prstGeom>
          <a:noFill/>
          <a:ln w="12700" cap="flat" cmpd="sng" algn="ctr">
            <a:solidFill>
              <a:srgbClr val="1A1A1A">
                <a:lumMod val="75000"/>
                <a:lumOff val="25000"/>
              </a:srgbClr>
            </a:solidFill>
            <a:prstDash val="dash"/>
          </a:ln>
          <a:effectLst/>
        </p:spPr>
      </p:cxnSp>
      <p:cxnSp>
        <p:nvCxnSpPr>
          <p:cNvPr id="133" name="直線コネクタ 132">
            <a:extLst>
              <a:ext uri="{FF2B5EF4-FFF2-40B4-BE49-F238E27FC236}">
                <a16:creationId xmlns:a16="http://schemas.microsoft.com/office/drawing/2014/main" id="{91CDCE22-68DC-F48B-6DCC-1A3B59431E6B}"/>
              </a:ext>
            </a:extLst>
          </p:cNvPr>
          <p:cNvCxnSpPr>
            <a:cxnSpLocks/>
          </p:cNvCxnSpPr>
          <p:nvPr/>
        </p:nvCxnSpPr>
        <p:spPr>
          <a:xfrm flipH="1" flipV="1">
            <a:off x="2674339" y="2308550"/>
            <a:ext cx="8100000" cy="22459"/>
          </a:xfrm>
          <a:prstGeom prst="line">
            <a:avLst/>
          </a:prstGeom>
          <a:noFill/>
          <a:ln w="12700" cap="flat" cmpd="sng" algn="ctr">
            <a:solidFill>
              <a:srgbClr val="1A1A1A">
                <a:lumMod val="75000"/>
                <a:lumOff val="25000"/>
              </a:srgbClr>
            </a:solidFill>
            <a:prstDash val="dash"/>
          </a:ln>
          <a:effectLst/>
        </p:spPr>
      </p:cxnSp>
      <p:sp>
        <p:nvSpPr>
          <p:cNvPr id="134" name="正方形/長方形 133">
            <a:extLst>
              <a:ext uri="{FF2B5EF4-FFF2-40B4-BE49-F238E27FC236}">
                <a16:creationId xmlns:a16="http://schemas.microsoft.com/office/drawing/2014/main" id="{2BD43DB1-F622-07ED-E538-52B547E10C29}"/>
              </a:ext>
            </a:extLst>
          </p:cNvPr>
          <p:cNvSpPr/>
          <p:nvPr/>
        </p:nvSpPr>
        <p:spPr>
          <a:xfrm>
            <a:off x="2632436" y="1759977"/>
            <a:ext cx="1119525" cy="359595"/>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各者システム層</a:t>
            </a:r>
          </a:p>
        </p:txBody>
      </p:sp>
      <p:cxnSp>
        <p:nvCxnSpPr>
          <p:cNvPr id="135" name="直線矢印コネクタ 134">
            <a:extLst>
              <a:ext uri="{FF2B5EF4-FFF2-40B4-BE49-F238E27FC236}">
                <a16:creationId xmlns:a16="http://schemas.microsoft.com/office/drawing/2014/main" id="{07FDC92F-520D-9907-2CA6-927E36C4A3D5}"/>
              </a:ext>
            </a:extLst>
          </p:cNvPr>
          <p:cNvCxnSpPr>
            <a:cxnSpLocks/>
            <a:stCxn id="163" idx="2"/>
          </p:cNvCxnSpPr>
          <p:nvPr/>
        </p:nvCxnSpPr>
        <p:spPr>
          <a:xfrm>
            <a:off x="8199521" y="2977330"/>
            <a:ext cx="0" cy="395044"/>
          </a:xfrm>
          <a:prstGeom prst="straightConnector1">
            <a:avLst/>
          </a:prstGeom>
          <a:noFill/>
          <a:ln w="28575" cap="flat" cmpd="sng" algn="ctr">
            <a:solidFill>
              <a:srgbClr val="C55A11"/>
            </a:solidFill>
            <a:prstDash val="solid"/>
            <a:headEnd type="triangle"/>
            <a:tailEnd type="triangle"/>
          </a:ln>
          <a:effectLst/>
        </p:spPr>
      </p:cxnSp>
      <p:sp>
        <p:nvSpPr>
          <p:cNvPr id="136" name="正方形/長方形 135">
            <a:extLst>
              <a:ext uri="{FF2B5EF4-FFF2-40B4-BE49-F238E27FC236}">
                <a16:creationId xmlns:a16="http://schemas.microsoft.com/office/drawing/2014/main" id="{B172A114-DD85-39EA-9154-A0586479C663}"/>
              </a:ext>
            </a:extLst>
          </p:cNvPr>
          <p:cNvSpPr/>
          <p:nvPr/>
        </p:nvSpPr>
        <p:spPr>
          <a:xfrm>
            <a:off x="7440220" y="1820240"/>
            <a:ext cx="1504076" cy="333264"/>
          </a:xfrm>
          <a:prstGeom prst="rect">
            <a:avLst/>
          </a:prstGeom>
          <a:solidFill>
            <a:schemeClr val="bg1">
              <a:lumMod val="50000"/>
            </a:schemeClr>
          </a:solidFill>
          <a:ln w="10795" cap="flat" cmpd="sng" algn="ctr">
            <a:solidFill>
              <a:schemeClr val="bg1">
                <a:lumMod val="50000"/>
              </a:schemeClr>
            </a:solidFill>
            <a:prstDash val="solid"/>
          </a:ln>
          <a:effectLst/>
        </p:spPr>
        <p:txBody>
          <a:bodyPr lIns="72000" rIns="72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ユーザシステム（</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ERP</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等）</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又は都度出力</a:t>
            </a:r>
          </a:p>
        </p:txBody>
      </p:sp>
      <p:cxnSp>
        <p:nvCxnSpPr>
          <p:cNvPr id="137" name="直線矢印コネクタ 136">
            <a:extLst>
              <a:ext uri="{FF2B5EF4-FFF2-40B4-BE49-F238E27FC236}">
                <a16:creationId xmlns:a16="http://schemas.microsoft.com/office/drawing/2014/main" id="{7383D7A2-016E-0359-874E-B4D3781358E0}"/>
              </a:ext>
            </a:extLst>
          </p:cNvPr>
          <p:cNvCxnSpPr>
            <a:cxnSpLocks/>
            <a:stCxn id="136" idx="2"/>
            <a:endCxn id="163" idx="0"/>
          </p:cNvCxnSpPr>
          <p:nvPr/>
        </p:nvCxnSpPr>
        <p:spPr>
          <a:xfrm>
            <a:off x="8192258" y="2153504"/>
            <a:ext cx="7263" cy="318812"/>
          </a:xfrm>
          <a:prstGeom prst="straightConnector1">
            <a:avLst/>
          </a:prstGeom>
          <a:noFill/>
          <a:ln w="28575" cap="flat" cmpd="sng" algn="ctr">
            <a:solidFill>
              <a:schemeClr val="tx1"/>
            </a:solidFill>
            <a:prstDash val="solid"/>
            <a:headEnd type="triangle"/>
            <a:tailEnd type="triangle"/>
          </a:ln>
          <a:effectLst/>
        </p:spPr>
      </p:cxnSp>
      <p:sp>
        <p:nvSpPr>
          <p:cNvPr id="138" name="正方形/長方形 137">
            <a:extLst>
              <a:ext uri="{FF2B5EF4-FFF2-40B4-BE49-F238E27FC236}">
                <a16:creationId xmlns:a16="http://schemas.microsoft.com/office/drawing/2014/main" id="{29C97952-EE79-7081-3915-61A4ACA6225D}"/>
              </a:ext>
            </a:extLst>
          </p:cNvPr>
          <p:cNvSpPr/>
          <p:nvPr/>
        </p:nvSpPr>
        <p:spPr>
          <a:xfrm>
            <a:off x="6971545" y="6368237"/>
            <a:ext cx="1991007" cy="375555"/>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事業者や製品等の識別子を</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発行するシステム</a:t>
            </a:r>
          </a:p>
        </p:txBody>
      </p:sp>
      <p:sp>
        <p:nvSpPr>
          <p:cNvPr id="139" name="正方形/長方形 138">
            <a:extLst>
              <a:ext uri="{FF2B5EF4-FFF2-40B4-BE49-F238E27FC236}">
                <a16:creationId xmlns:a16="http://schemas.microsoft.com/office/drawing/2014/main" id="{CF540557-23F7-32EB-C7C8-9F79B1980F9F}"/>
              </a:ext>
            </a:extLst>
          </p:cNvPr>
          <p:cNvSpPr/>
          <p:nvPr/>
        </p:nvSpPr>
        <p:spPr>
          <a:xfrm>
            <a:off x="345587" y="1545718"/>
            <a:ext cx="1095477" cy="214263"/>
          </a:xfrm>
          <a:prstGeom prst="rect">
            <a:avLst/>
          </a:prstGeom>
          <a:noFill/>
          <a:ln w="10795" cap="flat" cmpd="sng" algn="ctr">
            <a:no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ルール・トラスト層</a:t>
            </a:r>
          </a:p>
        </p:txBody>
      </p:sp>
      <p:sp>
        <p:nvSpPr>
          <p:cNvPr id="140" name="正方形/長方形 139">
            <a:extLst>
              <a:ext uri="{FF2B5EF4-FFF2-40B4-BE49-F238E27FC236}">
                <a16:creationId xmlns:a16="http://schemas.microsoft.com/office/drawing/2014/main" id="{6FCD4366-48FD-2C1B-7CA5-E820B583E01C}"/>
              </a:ext>
            </a:extLst>
          </p:cNvPr>
          <p:cNvSpPr/>
          <p:nvPr/>
        </p:nvSpPr>
        <p:spPr>
          <a:xfrm>
            <a:off x="413976" y="1743203"/>
            <a:ext cx="936567" cy="4788000"/>
          </a:xfrm>
          <a:prstGeom prst="rect">
            <a:avLst/>
          </a:prstGeom>
          <a:solidFill>
            <a:srgbClr val="025370"/>
          </a:solidFill>
          <a:ln w="10795" cap="flat" cmpd="sng" algn="ctr">
            <a:solidFill>
              <a:srgbClr val="025370"/>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ルール・トラスト</a:t>
            </a:r>
          </a:p>
        </p:txBody>
      </p:sp>
      <p:sp>
        <p:nvSpPr>
          <p:cNvPr id="141" name="正方形/長方形 140">
            <a:extLst>
              <a:ext uri="{FF2B5EF4-FFF2-40B4-BE49-F238E27FC236}">
                <a16:creationId xmlns:a16="http://schemas.microsoft.com/office/drawing/2014/main" id="{AEB4D3FA-1AE6-F1FF-62EB-BC043AF19D0D}"/>
              </a:ext>
            </a:extLst>
          </p:cNvPr>
          <p:cNvSpPr/>
          <p:nvPr/>
        </p:nvSpPr>
        <p:spPr>
          <a:xfrm>
            <a:off x="498031" y="2928670"/>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共通識別子</a:t>
            </a:r>
          </a:p>
        </p:txBody>
      </p:sp>
      <p:sp>
        <p:nvSpPr>
          <p:cNvPr id="142" name="正方形/長方形 141">
            <a:extLst>
              <a:ext uri="{FF2B5EF4-FFF2-40B4-BE49-F238E27FC236}">
                <a16:creationId xmlns:a16="http://schemas.microsoft.com/office/drawing/2014/main" id="{255E6E1A-2FD8-72B0-252D-27079B523AB5}"/>
              </a:ext>
            </a:extLst>
          </p:cNvPr>
          <p:cNvSpPr/>
          <p:nvPr/>
        </p:nvSpPr>
        <p:spPr>
          <a:xfrm>
            <a:off x="498031" y="3150667"/>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共通データモデル</a:t>
            </a:r>
          </a:p>
        </p:txBody>
      </p:sp>
      <p:sp>
        <p:nvSpPr>
          <p:cNvPr id="143" name="正方形/長方形 142">
            <a:extLst>
              <a:ext uri="{FF2B5EF4-FFF2-40B4-BE49-F238E27FC236}">
                <a16:creationId xmlns:a16="http://schemas.microsoft.com/office/drawing/2014/main" id="{B78126E1-DBDF-40C4-68B8-CA4700C67830}"/>
              </a:ext>
            </a:extLst>
          </p:cNvPr>
          <p:cNvSpPr/>
          <p:nvPr/>
        </p:nvSpPr>
        <p:spPr>
          <a:xfrm>
            <a:off x="498031" y="2040674"/>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契約雛形</a:t>
            </a:r>
          </a:p>
        </p:txBody>
      </p:sp>
      <p:sp>
        <p:nvSpPr>
          <p:cNvPr id="144" name="正方形/長方形 143">
            <a:extLst>
              <a:ext uri="{FF2B5EF4-FFF2-40B4-BE49-F238E27FC236}">
                <a16:creationId xmlns:a16="http://schemas.microsoft.com/office/drawing/2014/main" id="{FBB09A9D-9AFB-751E-F227-559A2AAE4B14}"/>
              </a:ext>
            </a:extLst>
          </p:cNvPr>
          <p:cNvSpPr/>
          <p:nvPr/>
        </p:nvSpPr>
        <p:spPr>
          <a:xfrm>
            <a:off x="498031" y="2706670"/>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認定・認証制度</a:t>
            </a:r>
          </a:p>
        </p:txBody>
      </p:sp>
      <p:sp>
        <p:nvSpPr>
          <p:cNvPr id="145" name="正方形/長方形 144">
            <a:extLst>
              <a:ext uri="{FF2B5EF4-FFF2-40B4-BE49-F238E27FC236}">
                <a16:creationId xmlns:a16="http://schemas.microsoft.com/office/drawing/2014/main" id="{39298988-7C25-1256-89E9-63B05DB0DF4A}"/>
              </a:ext>
            </a:extLst>
          </p:cNvPr>
          <p:cNvSpPr/>
          <p:nvPr/>
        </p:nvSpPr>
        <p:spPr>
          <a:xfrm>
            <a:off x="498031" y="2262672"/>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利用規約雛形</a:t>
            </a:r>
          </a:p>
        </p:txBody>
      </p:sp>
      <p:sp>
        <p:nvSpPr>
          <p:cNvPr id="146" name="正方形/長方形 145">
            <a:extLst>
              <a:ext uri="{FF2B5EF4-FFF2-40B4-BE49-F238E27FC236}">
                <a16:creationId xmlns:a16="http://schemas.microsoft.com/office/drawing/2014/main" id="{5D4AC631-8F61-8032-9923-D3486324F608}"/>
              </a:ext>
            </a:extLst>
          </p:cNvPr>
          <p:cNvSpPr/>
          <p:nvPr/>
        </p:nvSpPr>
        <p:spPr>
          <a:xfrm>
            <a:off x="498031" y="2484670"/>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運用規約雛形</a:t>
            </a:r>
          </a:p>
        </p:txBody>
      </p:sp>
      <p:sp>
        <p:nvSpPr>
          <p:cNvPr id="147" name="正方形/長方形 146">
            <a:extLst>
              <a:ext uri="{FF2B5EF4-FFF2-40B4-BE49-F238E27FC236}">
                <a16:creationId xmlns:a16="http://schemas.microsoft.com/office/drawing/2014/main" id="{4DE30B33-4AEE-83B9-1C65-8419BFFAE78D}"/>
              </a:ext>
            </a:extLst>
          </p:cNvPr>
          <p:cNvSpPr/>
          <p:nvPr/>
        </p:nvSpPr>
        <p:spPr>
          <a:xfrm>
            <a:off x="498031" y="3372666"/>
            <a:ext cx="770400" cy="1548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法令</a:t>
            </a:r>
          </a:p>
        </p:txBody>
      </p:sp>
      <p:cxnSp>
        <p:nvCxnSpPr>
          <p:cNvPr id="148" name="直線矢印コネクタ 147">
            <a:extLst>
              <a:ext uri="{FF2B5EF4-FFF2-40B4-BE49-F238E27FC236}">
                <a16:creationId xmlns:a16="http://schemas.microsoft.com/office/drawing/2014/main" id="{F1C3DA98-F7DB-683E-5480-5939385645EC}"/>
              </a:ext>
            </a:extLst>
          </p:cNvPr>
          <p:cNvCxnSpPr>
            <a:cxnSpLocks/>
          </p:cNvCxnSpPr>
          <p:nvPr/>
        </p:nvCxnSpPr>
        <p:spPr>
          <a:xfrm>
            <a:off x="4427297" y="3883400"/>
            <a:ext cx="339143" cy="0"/>
          </a:xfrm>
          <a:prstGeom prst="straightConnector1">
            <a:avLst/>
          </a:prstGeom>
          <a:noFill/>
          <a:ln w="28575" cap="flat" cmpd="sng" algn="ctr">
            <a:solidFill>
              <a:srgbClr val="ED7D31">
                <a:lumMod val="75000"/>
              </a:srgbClr>
            </a:solidFill>
            <a:prstDash val="solid"/>
            <a:headEnd type="triangle"/>
            <a:tailEnd type="triangle"/>
          </a:ln>
          <a:effectLst/>
        </p:spPr>
      </p:cxnSp>
      <p:cxnSp>
        <p:nvCxnSpPr>
          <p:cNvPr id="149" name="直線矢印コネクタ 148">
            <a:extLst>
              <a:ext uri="{FF2B5EF4-FFF2-40B4-BE49-F238E27FC236}">
                <a16:creationId xmlns:a16="http://schemas.microsoft.com/office/drawing/2014/main" id="{4849D4D3-F47E-1B66-7AF7-F826A8BDFB43}"/>
              </a:ext>
            </a:extLst>
          </p:cNvPr>
          <p:cNvCxnSpPr>
            <a:cxnSpLocks/>
          </p:cNvCxnSpPr>
          <p:nvPr/>
        </p:nvCxnSpPr>
        <p:spPr>
          <a:xfrm>
            <a:off x="4425449" y="5402081"/>
            <a:ext cx="323574" cy="0"/>
          </a:xfrm>
          <a:prstGeom prst="straightConnector1">
            <a:avLst/>
          </a:prstGeom>
          <a:noFill/>
          <a:ln w="28575" cap="flat" cmpd="sng" algn="ctr">
            <a:solidFill>
              <a:srgbClr val="ED7D31">
                <a:lumMod val="75000"/>
              </a:srgbClr>
            </a:solidFill>
            <a:prstDash val="solid"/>
            <a:headEnd type="triangle"/>
            <a:tailEnd type="triangle"/>
          </a:ln>
          <a:effectLst/>
        </p:spPr>
      </p:cxnSp>
      <p:sp>
        <p:nvSpPr>
          <p:cNvPr id="150" name="正方形/長方形 149">
            <a:extLst>
              <a:ext uri="{FF2B5EF4-FFF2-40B4-BE49-F238E27FC236}">
                <a16:creationId xmlns:a16="http://schemas.microsoft.com/office/drawing/2014/main" id="{65274C31-1C99-314A-8FFF-429D6A3011D4}"/>
              </a:ext>
            </a:extLst>
          </p:cNvPr>
          <p:cNvSpPr/>
          <p:nvPr/>
        </p:nvSpPr>
        <p:spPr>
          <a:xfrm>
            <a:off x="8275066" y="4775415"/>
            <a:ext cx="359908" cy="1252800"/>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533"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p>
        </p:txBody>
      </p:sp>
      <p:cxnSp>
        <p:nvCxnSpPr>
          <p:cNvPr id="151" name="直線矢印コネクタ 150">
            <a:extLst>
              <a:ext uri="{FF2B5EF4-FFF2-40B4-BE49-F238E27FC236}">
                <a16:creationId xmlns:a16="http://schemas.microsoft.com/office/drawing/2014/main" id="{658FCCB9-760F-A3DE-9878-769B8E83D35F}"/>
              </a:ext>
            </a:extLst>
          </p:cNvPr>
          <p:cNvCxnSpPr>
            <a:cxnSpLocks/>
            <a:endCxn id="150" idx="0"/>
          </p:cNvCxnSpPr>
          <p:nvPr/>
        </p:nvCxnSpPr>
        <p:spPr>
          <a:xfrm>
            <a:off x="8455019" y="4344080"/>
            <a:ext cx="1" cy="431335"/>
          </a:xfrm>
          <a:prstGeom prst="straightConnector1">
            <a:avLst/>
          </a:prstGeom>
          <a:noFill/>
          <a:ln w="28575" cap="flat" cmpd="sng" algn="ctr">
            <a:solidFill>
              <a:schemeClr val="tx1"/>
            </a:solidFill>
            <a:prstDash val="solid"/>
            <a:headEnd type="triangle"/>
            <a:tailEnd type="triangle"/>
          </a:ln>
          <a:effectLst/>
        </p:spPr>
      </p:cxnSp>
      <p:cxnSp>
        <p:nvCxnSpPr>
          <p:cNvPr id="152" name="直線コネクタ 151">
            <a:extLst>
              <a:ext uri="{FF2B5EF4-FFF2-40B4-BE49-F238E27FC236}">
                <a16:creationId xmlns:a16="http://schemas.microsoft.com/office/drawing/2014/main" id="{3E735970-AC87-877F-278D-BD83347E90EF}"/>
              </a:ext>
            </a:extLst>
          </p:cNvPr>
          <p:cNvCxnSpPr>
            <a:cxnSpLocks/>
          </p:cNvCxnSpPr>
          <p:nvPr/>
        </p:nvCxnSpPr>
        <p:spPr>
          <a:xfrm flipH="1" flipV="1">
            <a:off x="8670008" y="4397832"/>
            <a:ext cx="14509" cy="1685540"/>
          </a:xfrm>
          <a:prstGeom prst="line">
            <a:avLst/>
          </a:prstGeom>
          <a:noFill/>
          <a:ln w="12700" cap="flat" cmpd="sng" algn="ctr">
            <a:solidFill>
              <a:srgbClr val="1A1A1A">
                <a:lumMod val="75000"/>
                <a:lumOff val="25000"/>
              </a:srgbClr>
            </a:solidFill>
            <a:prstDash val="dash"/>
          </a:ln>
          <a:effectLst/>
        </p:spPr>
      </p:cxnSp>
      <p:sp>
        <p:nvSpPr>
          <p:cNvPr id="153" name="正方形/長方形 152">
            <a:extLst>
              <a:ext uri="{FF2B5EF4-FFF2-40B4-BE49-F238E27FC236}">
                <a16:creationId xmlns:a16="http://schemas.microsoft.com/office/drawing/2014/main" id="{CDB6938C-88BC-4A32-5437-50D5EBF483ED}"/>
              </a:ext>
            </a:extLst>
          </p:cNvPr>
          <p:cNvSpPr/>
          <p:nvPr/>
        </p:nvSpPr>
        <p:spPr>
          <a:xfrm>
            <a:off x="4754575" y="6368238"/>
            <a:ext cx="1991007" cy="375555"/>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蓄電池の</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CFP</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DD</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を</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認証するシステム</a:t>
            </a:r>
          </a:p>
        </p:txBody>
      </p:sp>
      <p:sp>
        <p:nvSpPr>
          <p:cNvPr id="154" name="正方形/長方形 153">
            <a:extLst>
              <a:ext uri="{FF2B5EF4-FFF2-40B4-BE49-F238E27FC236}">
                <a16:creationId xmlns:a16="http://schemas.microsoft.com/office/drawing/2014/main" id="{BE4F947A-F677-F01A-257B-9B2C8973FBA9}"/>
              </a:ext>
            </a:extLst>
          </p:cNvPr>
          <p:cNvSpPr/>
          <p:nvPr/>
        </p:nvSpPr>
        <p:spPr>
          <a:xfrm>
            <a:off x="8726115" y="4775415"/>
            <a:ext cx="873860" cy="1252800"/>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CFP</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計算</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次データ</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公開</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データベース</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システム</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IDEA</a:t>
            </a: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等）</a:t>
            </a:r>
          </a:p>
        </p:txBody>
      </p:sp>
      <p:cxnSp>
        <p:nvCxnSpPr>
          <p:cNvPr id="155" name="直線矢印コネクタ 154">
            <a:extLst>
              <a:ext uri="{FF2B5EF4-FFF2-40B4-BE49-F238E27FC236}">
                <a16:creationId xmlns:a16="http://schemas.microsoft.com/office/drawing/2014/main" id="{7694284B-FF1E-9E75-FF1A-CD95478354E1}"/>
              </a:ext>
            </a:extLst>
          </p:cNvPr>
          <p:cNvCxnSpPr>
            <a:cxnSpLocks/>
          </p:cNvCxnSpPr>
          <p:nvPr/>
        </p:nvCxnSpPr>
        <p:spPr>
          <a:xfrm>
            <a:off x="9181439" y="4338188"/>
            <a:ext cx="0" cy="437227"/>
          </a:xfrm>
          <a:prstGeom prst="straightConnector1">
            <a:avLst/>
          </a:prstGeom>
          <a:noFill/>
          <a:ln w="28575" cap="flat" cmpd="sng" algn="ctr">
            <a:solidFill>
              <a:schemeClr val="tx1"/>
            </a:solidFill>
            <a:prstDash val="solid"/>
            <a:headEnd type="triangle"/>
            <a:tailEnd type="triangle"/>
          </a:ln>
          <a:effectLst/>
        </p:spPr>
      </p:cxnSp>
      <p:sp>
        <p:nvSpPr>
          <p:cNvPr id="156" name="正方形/長方形 155">
            <a:extLst>
              <a:ext uri="{FF2B5EF4-FFF2-40B4-BE49-F238E27FC236}">
                <a16:creationId xmlns:a16="http://schemas.microsoft.com/office/drawing/2014/main" id="{A91A1176-D25F-42D8-8E98-89B9AD901673}"/>
              </a:ext>
            </a:extLst>
          </p:cNvPr>
          <p:cNvSpPr/>
          <p:nvPr/>
        </p:nvSpPr>
        <p:spPr>
          <a:xfrm>
            <a:off x="10322888" y="4774932"/>
            <a:ext cx="359908" cy="1252800"/>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533"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a:t>
            </a:r>
          </a:p>
        </p:txBody>
      </p:sp>
      <p:cxnSp>
        <p:nvCxnSpPr>
          <p:cNvPr id="157" name="直線矢印コネクタ 156">
            <a:extLst>
              <a:ext uri="{FF2B5EF4-FFF2-40B4-BE49-F238E27FC236}">
                <a16:creationId xmlns:a16="http://schemas.microsoft.com/office/drawing/2014/main" id="{2947F48C-A65D-F76B-8EE0-BA2318BAB99A}"/>
              </a:ext>
            </a:extLst>
          </p:cNvPr>
          <p:cNvCxnSpPr>
            <a:cxnSpLocks/>
            <a:endCxn id="156" idx="0"/>
          </p:cNvCxnSpPr>
          <p:nvPr/>
        </p:nvCxnSpPr>
        <p:spPr>
          <a:xfrm>
            <a:off x="10502841" y="4343597"/>
            <a:ext cx="1" cy="431335"/>
          </a:xfrm>
          <a:prstGeom prst="straightConnector1">
            <a:avLst/>
          </a:prstGeom>
          <a:noFill/>
          <a:ln w="28575" cap="flat" cmpd="sng" algn="ctr">
            <a:solidFill>
              <a:schemeClr val="tx1"/>
            </a:solidFill>
            <a:prstDash val="solid"/>
            <a:headEnd type="triangle"/>
            <a:tailEnd type="triangle"/>
          </a:ln>
          <a:effectLst/>
        </p:spPr>
      </p:cxnSp>
      <p:sp>
        <p:nvSpPr>
          <p:cNvPr id="158" name="正方形/長方形 157">
            <a:extLst>
              <a:ext uri="{FF2B5EF4-FFF2-40B4-BE49-F238E27FC236}">
                <a16:creationId xmlns:a16="http://schemas.microsoft.com/office/drawing/2014/main" id="{FCF706B6-CF8C-640B-27FF-8562A32FCA6E}"/>
              </a:ext>
            </a:extLst>
          </p:cNvPr>
          <p:cNvSpPr/>
          <p:nvPr/>
        </p:nvSpPr>
        <p:spPr>
          <a:xfrm>
            <a:off x="7546621" y="4775415"/>
            <a:ext cx="685592" cy="1252800"/>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蓄電池</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パスポート</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管理</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システム</a:t>
            </a:r>
          </a:p>
        </p:txBody>
      </p:sp>
      <p:cxnSp>
        <p:nvCxnSpPr>
          <p:cNvPr id="159" name="直線矢印コネクタ 158">
            <a:extLst>
              <a:ext uri="{FF2B5EF4-FFF2-40B4-BE49-F238E27FC236}">
                <a16:creationId xmlns:a16="http://schemas.microsoft.com/office/drawing/2014/main" id="{D3C4B1B3-0235-010B-6FD9-17F06A227DB0}"/>
              </a:ext>
            </a:extLst>
          </p:cNvPr>
          <p:cNvCxnSpPr>
            <a:cxnSpLocks/>
            <a:endCxn id="158" idx="0"/>
          </p:cNvCxnSpPr>
          <p:nvPr/>
        </p:nvCxnSpPr>
        <p:spPr>
          <a:xfrm>
            <a:off x="7883351" y="4346364"/>
            <a:ext cx="6066" cy="429051"/>
          </a:xfrm>
          <a:prstGeom prst="straightConnector1">
            <a:avLst/>
          </a:prstGeom>
          <a:noFill/>
          <a:ln w="28575" cap="flat" cmpd="sng" algn="ctr">
            <a:solidFill>
              <a:schemeClr val="tx1"/>
            </a:solidFill>
            <a:prstDash val="solid"/>
            <a:headEnd type="triangle"/>
            <a:tailEnd type="triangle"/>
          </a:ln>
          <a:effectLst/>
        </p:spPr>
      </p:cxnSp>
      <p:cxnSp>
        <p:nvCxnSpPr>
          <p:cNvPr id="160" name="直線コネクタ 159">
            <a:extLst>
              <a:ext uri="{FF2B5EF4-FFF2-40B4-BE49-F238E27FC236}">
                <a16:creationId xmlns:a16="http://schemas.microsoft.com/office/drawing/2014/main" id="{4814BB01-9321-3047-16FE-7EFD737E9DAF}"/>
              </a:ext>
            </a:extLst>
          </p:cNvPr>
          <p:cNvCxnSpPr>
            <a:cxnSpLocks/>
          </p:cNvCxnSpPr>
          <p:nvPr/>
        </p:nvCxnSpPr>
        <p:spPr>
          <a:xfrm flipH="1" flipV="1">
            <a:off x="2674339" y="6147352"/>
            <a:ext cx="8100000" cy="884"/>
          </a:xfrm>
          <a:prstGeom prst="line">
            <a:avLst/>
          </a:prstGeom>
          <a:noFill/>
          <a:ln w="12700" cap="flat" cmpd="sng" algn="ctr">
            <a:solidFill>
              <a:srgbClr val="1A1A1A">
                <a:lumMod val="75000"/>
                <a:lumOff val="25000"/>
              </a:srgbClr>
            </a:solidFill>
            <a:prstDash val="dash"/>
          </a:ln>
          <a:effectLst/>
        </p:spPr>
      </p:cxnSp>
      <p:sp>
        <p:nvSpPr>
          <p:cNvPr id="161" name="二等辺三角形 160">
            <a:extLst>
              <a:ext uri="{FF2B5EF4-FFF2-40B4-BE49-F238E27FC236}">
                <a16:creationId xmlns:a16="http://schemas.microsoft.com/office/drawing/2014/main" id="{1EA13B61-BE2E-DEF4-BD50-378D37751A69}"/>
              </a:ext>
            </a:extLst>
          </p:cNvPr>
          <p:cNvSpPr/>
          <p:nvPr/>
        </p:nvSpPr>
        <p:spPr>
          <a:xfrm>
            <a:off x="7440220" y="6193477"/>
            <a:ext cx="1062581" cy="99281"/>
          </a:xfrm>
          <a:prstGeom prst="triangle">
            <a:avLst/>
          </a:prstGeom>
          <a:solidFill>
            <a:srgbClr val="1A1A1A">
              <a:lumMod val="90000"/>
              <a:lumOff val="10000"/>
            </a:srgbClr>
          </a:solidFill>
          <a:ln w="10795" cap="flat" cmpd="sng" algn="ctr">
            <a:solidFill>
              <a:srgbClr val="1A1A1A"/>
            </a:solidFill>
            <a:prstDash val="solid"/>
          </a:ln>
          <a:effectLst/>
        </p:spPr>
        <p:txBody>
          <a:bodyPr rtlCol="0" anchor="ctr"/>
          <a:lstStyle/>
          <a:p>
            <a:pPr marL="0" marR="0" lvl="0" indent="0" algn="ctr" defTabSz="60957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62" name="正方形/長方形 161">
            <a:extLst>
              <a:ext uri="{FF2B5EF4-FFF2-40B4-BE49-F238E27FC236}">
                <a16:creationId xmlns:a16="http://schemas.microsoft.com/office/drawing/2014/main" id="{BD9542A0-25C7-8BD1-E5CB-F876D8350950}"/>
              </a:ext>
            </a:extLst>
          </p:cNvPr>
          <p:cNvSpPr/>
          <p:nvPr/>
        </p:nvSpPr>
        <p:spPr>
          <a:xfrm>
            <a:off x="2632437" y="4427610"/>
            <a:ext cx="1098570" cy="338123"/>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データ連携</a:t>
            </a:r>
            <a:endParaRPr kumimoji="1" lang="en-US" altLang="ja-JP"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システム層</a:t>
            </a:r>
          </a:p>
        </p:txBody>
      </p:sp>
      <p:sp>
        <p:nvSpPr>
          <p:cNvPr id="163" name="正方形/長方形 162">
            <a:extLst>
              <a:ext uri="{FF2B5EF4-FFF2-40B4-BE49-F238E27FC236}">
                <a16:creationId xmlns:a16="http://schemas.microsoft.com/office/drawing/2014/main" id="{DD8DC060-233F-A20B-A519-5D8F5561B48C}"/>
              </a:ext>
            </a:extLst>
          </p:cNvPr>
          <p:cNvSpPr/>
          <p:nvPr/>
        </p:nvSpPr>
        <p:spPr>
          <a:xfrm>
            <a:off x="7410073" y="2472316"/>
            <a:ext cx="1578895" cy="505014"/>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アプリケーション</a:t>
            </a:r>
            <a:r>
              <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B</a:t>
            </a:r>
            <a:endParaRPr kumimoji="1" lang="en-US" altLang="ja-JP" sz="10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64" name="正方形/長方形 163">
            <a:extLst>
              <a:ext uri="{FF2B5EF4-FFF2-40B4-BE49-F238E27FC236}">
                <a16:creationId xmlns:a16="http://schemas.microsoft.com/office/drawing/2014/main" id="{BEBDD70C-39F0-041A-D650-62AF73B47F2C}"/>
              </a:ext>
            </a:extLst>
          </p:cNvPr>
          <p:cNvSpPr/>
          <p:nvPr/>
        </p:nvSpPr>
        <p:spPr>
          <a:xfrm>
            <a:off x="7456606" y="2729364"/>
            <a:ext cx="540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アプリ</a:t>
            </a:r>
          </a:p>
        </p:txBody>
      </p:sp>
      <p:sp>
        <p:nvSpPr>
          <p:cNvPr id="165" name="正方形/長方形 164">
            <a:extLst>
              <a:ext uri="{FF2B5EF4-FFF2-40B4-BE49-F238E27FC236}">
                <a16:creationId xmlns:a16="http://schemas.microsoft.com/office/drawing/2014/main" id="{CECB80DA-5B43-D87B-B1EA-E1C84311CFFE}"/>
              </a:ext>
            </a:extLst>
          </p:cNvPr>
          <p:cNvSpPr/>
          <p:nvPr/>
        </p:nvSpPr>
        <p:spPr>
          <a:xfrm>
            <a:off x="8055866" y="2729364"/>
            <a:ext cx="540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アプリ</a:t>
            </a:r>
          </a:p>
        </p:txBody>
      </p:sp>
      <p:sp>
        <p:nvSpPr>
          <p:cNvPr id="166" name="正方形/長方形 165">
            <a:extLst>
              <a:ext uri="{FF2B5EF4-FFF2-40B4-BE49-F238E27FC236}">
                <a16:creationId xmlns:a16="http://schemas.microsoft.com/office/drawing/2014/main" id="{A1FC0EA4-298F-4D68-D3E5-EBDE60C8AF2F}"/>
              </a:ext>
            </a:extLst>
          </p:cNvPr>
          <p:cNvSpPr/>
          <p:nvPr/>
        </p:nvSpPr>
        <p:spPr>
          <a:xfrm>
            <a:off x="8643596" y="2729364"/>
            <a:ext cx="288000" cy="180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p>
        </p:txBody>
      </p:sp>
      <p:sp>
        <p:nvSpPr>
          <p:cNvPr id="168" name="正方形/長方形 167">
            <a:extLst>
              <a:ext uri="{FF2B5EF4-FFF2-40B4-BE49-F238E27FC236}">
                <a16:creationId xmlns:a16="http://schemas.microsoft.com/office/drawing/2014/main" id="{4B97C9BE-D8AC-0F44-50AD-237A0597FDE0}"/>
              </a:ext>
            </a:extLst>
          </p:cNvPr>
          <p:cNvSpPr/>
          <p:nvPr/>
        </p:nvSpPr>
        <p:spPr>
          <a:xfrm>
            <a:off x="5729758" y="5358781"/>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CFP</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情報管理</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69" name="正方形/長方形 168">
            <a:extLst>
              <a:ext uri="{FF2B5EF4-FFF2-40B4-BE49-F238E27FC236}">
                <a16:creationId xmlns:a16="http://schemas.microsoft.com/office/drawing/2014/main" id="{4FAE2885-D681-48DC-E18A-9F353DA14E27}"/>
              </a:ext>
            </a:extLst>
          </p:cNvPr>
          <p:cNvSpPr/>
          <p:nvPr/>
        </p:nvSpPr>
        <p:spPr>
          <a:xfrm>
            <a:off x="6842870" y="3994384"/>
            <a:ext cx="972000" cy="288000"/>
          </a:xfrm>
          <a:prstGeom prst="rect">
            <a:avLst/>
          </a:prstGeom>
          <a:solidFill>
            <a:schemeClr val="bg1"/>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利用条件</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合意形成</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70" name="正方形/長方形 169">
            <a:extLst>
              <a:ext uri="{FF2B5EF4-FFF2-40B4-BE49-F238E27FC236}">
                <a16:creationId xmlns:a16="http://schemas.microsoft.com/office/drawing/2014/main" id="{629E13F6-4458-E4B0-B95F-0819B425779A}"/>
              </a:ext>
            </a:extLst>
          </p:cNvPr>
          <p:cNvSpPr/>
          <p:nvPr/>
        </p:nvSpPr>
        <p:spPr>
          <a:xfrm>
            <a:off x="3470079" y="3372374"/>
            <a:ext cx="957218" cy="2678896"/>
          </a:xfrm>
          <a:prstGeom prst="rect">
            <a:avLst/>
          </a:prstGeom>
          <a:solidFill>
            <a:srgbClr val="C9F0FE">
              <a:lumMod val="25000"/>
            </a:srgbClr>
          </a:solidFill>
          <a:ln w="10795" cap="flat" cmpd="sng" algn="ctr">
            <a:solidFill>
              <a:srgbClr val="C9F0FE">
                <a:lumMod val="25000"/>
              </a:srgb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ユーザ認証</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システム</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71" name="正方形/長方形 170">
            <a:extLst>
              <a:ext uri="{FF2B5EF4-FFF2-40B4-BE49-F238E27FC236}">
                <a16:creationId xmlns:a16="http://schemas.microsoft.com/office/drawing/2014/main" id="{687C2250-A48A-2861-96A9-A9DC76A6CC22}"/>
              </a:ext>
            </a:extLst>
          </p:cNvPr>
          <p:cNvSpPr/>
          <p:nvPr/>
        </p:nvSpPr>
        <p:spPr>
          <a:xfrm>
            <a:off x="3566758" y="3800615"/>
            <a:ext cx="7704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ユーザ認証</a:t>
            </a:r>
          </a:p>
        </p:txBody>
      </p:sp>
      <p:sp>
        <p:nvSpPr>
          <p:cNvPr id="172" name="正方形/長方形 171">
            <a:extLst>
              <a:ext uri="{FF2B5EF4-FFF2-40B4-BE49-F238E27FC236}">
                <a16:creationId xmlns:a16="http://schemas.microsoft.com/office/drawing/2014/main" id="{FBE7C445-856D-A7CA-E4EB-141159B20E41}"/>
              </a:ext>
            </a:extLst>
          </p:cNvPr>
          <p:cNvSpPr/>
          <p:nvPr/>
        </p:nvSpPr>
        <p:spPr>
          <a:xfrm>
            <a:off x="3566758" y="4514462"/>
            <a:ext cx="770400" cy="1548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a:t>
            </a:r>
            <a:endParaRPr kumimoji="0"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73" name="正方形/長方形 172">
            <a:extLst>
              <a:ext uri="{FF2B5EF4-FFF2-40B4-BE49-F238E27FC236}">
                <a16:creationId xmlns:a16="http://schemas.microsoft.com/office/drawing/2014/main" id="{ACF62052-53B0-34C5-D00D-8B04E3964356}"/>
              </a:ext>
            </a:extLst>
          </p:cNvPr>
          <p:cNvSpPr/>
          <p:nvPr/>
        </p:nvSpPr>
        <p:spPr>
          <a:xfrm>
            <a:off x="3566758" y="4159855"/>
            <a:ext cx="7704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システム認証</a:t>
            </a:r>
          </a:p>
        </p:txBody>
      </p:sp>
      <p:sp>
        <p:nvSpPr>
          <p:cNvPr id="174" name="テキスト ボックス 173">
            <a:extLst>
              <a:ext uri="{FF2B5EF4-FFF2-40B4-BE49-F238E27FC236}">
                <a16:creationId xmlns:a16="http://schemas.microsoft.com/office/drawing/2014/main" id="{7F313AC5-FA97-199F-74DC-3B67B4EFC276}"/>
              </a:ext>
            </a:extLst>
          </p:cNvPr>
          <p:cNvSpPr txBox="1"/>
          <p:nvPr/>
        </p:nvSpPr>
        <p:spPr>
          <a:xfrm>
            <a:off x="10646548" y="4770174"/>
            <a:ext cx="1624163" cy="1015663"/>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各層のシステムは、以下を</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満たす機能を実装する。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・ログの管理</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・データの機密性の確保</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・データの完全性の確保</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・セキュア通信の実現</a:t>
            </a:r>
          </a:p>
        </p:txBody>
      </p:sp>
      <p:sp>
        <p:nvSpPr>
          <p:cNvPr id="175" name="正方形/長方形 174">
            <a:extLst>
              <a:ext uri="{FF2B5EF4-FFF2-40B4-BE49-F238E27FC236}">
                <a16:creationId xmlns:a16="http://schemas.microsoft.com/office/drawing/2014/main" id="{C5968527-CFD7-0399-5419-64031B4E67AE}"/>
              </a:ext>
            </a:extLst>
          </p:cNvPr>
          <p:cNvSpPr/>
          <p:nvPr/>
        </p:nvSpPr>
        <p:spPr>
          <a:xfrm>
            <a:off x="1401996" y="3374346"/>
            <a:ext cx="936567" cy="3156858"/>
          </a:xfrm>
          <a:prstGeom prst="rect">
            <a:avLst/>
          </a:prstGeom>
          <a:solidFill>
            <a:srgbClr val="C9F0FE">
              <a:lumMod val="25000"/>
            </a:srgbClr>
          </a:solidFill>
          <a:ln w="10795" cap="flat" cmpd="sng" algn="ctr">
            <a:solidFill>
              <a:srgbClr val="C9F0FE">
                <a:lumMod val="25000"/>
              </a:srgb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共通ツール</a:t>
            </a:r>
          </a:p>
        </p:txBody>
      </p:sp>
      <p:sp>
        <p:nvSpPr>
          <p:cNvPr id="177" name="正方形/長方形 176">
            <a:extLst>
              <a:ext uri="{FF2B5EF4-FFF2-40B4-BE49-F238E27FC236}">
                <a16:creationId xmlns:a16="http://schemas.microsoft.com/office/drawing/2014/main" id="{C84767CF-1BB5-631C-007D-F24401C99821}"/>
              </a:ext>
            </a:extLst>
          </p:cNvPr>
          <p:cNvSpPr/>
          <p:nvPr/>
        </p:nvSpPr>
        <p:spPr>
          <a:xfrm>
            <a:off x="1464371" y="4158171"/>
            <a:ext cx="770400" cy="1548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178" name="正方形/長方形 177">
            <a:extLst>
              <a:ext uri="{FF2B5EF4-FFF2-40B4-BE49-F238E27FC236}">
                <a16:creationId xmlns:a16="http://schemas.microsoft.com/office/drawing/2014/main" id="{CCA61B04-23F1-381A-9B15-B8F6F68F3E79}"/>
              </a:ext>
            </a:extLst>
          </p:cNvPr>
          <p:cNvSpPr/>
          <p:nvPr/>
        </p:nvSpPr>
        <p:spPr>
          <a:xfrm>
            <a:off x="8736249" y="4415588"/>
            <a:ext cx="1006385" cy="313703"/>
          </a:xfrm>
          <a:prstGeom prst="rect">
            <a:avLst/>
          </a:prstGeom>
          <a:noFill/>
          <a:ln w="10795" cap="flat" cmpd="sng" algn="ctr">
            <a:noFill/>
            <a:prstDash val="solid"/>
          </a:ln>
          <a:effectLst/>
        </p:spPr>
        <p:txBody>
          <a:bodyPr lIns="36000" rIns="36000" rtlCol="0" anchor="ct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1" lang="ja-JP" altLang="en-US" sz="11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関係サービス層</a:t>
            </a:r>
          </a:p>
        </p:txBody>
      </p:sp>
      <p:sp>
        <p:nvSpPr>
          <p:cNvPr id="179" name="正方形/長方形 178">
            <a:extLst>
              <a:ext uri="{FF2B5EF4-FFF2-40B4-BE49-F238E27FC236}">
                <a16:creationId xmlns:a16="http://schemas.microsoft.com/office/drawing/2014/main" id="{7F415F17-322E-EEB7-8720-3C52902386A3}"/>
              </a:ext>
            </a:extLst>
          </p:cNvPr>
          <p:cNvSpPr/>
          <p:nvPr/>
        </p:nvSpPr>
        <p:spPr>
          <a:xfrm>
            <a:off x="11084686" y="6322026"/>
            <a:ext cx="844363" cy="236780"/>
          </a:xfrm>
          <a:prstGeom prst="rect">
            <a:avLst/>
          </a:prstGeom>
          <a:ln/>
        </p:spPr>
        <p:style>
          <a:lnRef idx="2">
            <a:schemeClr val="dk1"/>
          </a:lnRef>
          <a:fillRef idx="1">
            <a:schemeClr val="lt1"/>
          </a:fillRef>
          <a:effectRef idx="0">
            <a:schemeClr val="dk1"/>
          </a:effectRef>
          <a:fontRef idx="minor">
            <a:schemeClr val="dk1"/>
          </a:fontRef>
        </p:style>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アプリ・機能</a:t>
            </a:r>
            <a:endParaRPr kumimoji="1" lang="en-US" altLang="ja-JP" sz="105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80" name="テキスト ボックス 179">
            <a:extLst>
              <a:ext uri="{FF2B5EF4-FFF2-40B4-BE49-F238E27FC236}">
                <a16:creationId xmlns:a16="http://schemas.microsoft.com/office/drawing/2014/main" id="{1020F881-27F3-9A29-1362-909280DC8047}"/>
              </a:ext>
            </a:extLst>
          </p:cNvPr>
          <p:cNvSpPr txBox="1"/>
          <p:nvPr/>
        </p:nvSpPr>
        <p:spPr>
          <a:xfrm>
            <a:off x="10693666" y="6292758"/>
            <a:ext cx="453970" cy="286617"/>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Arial" panose="020B0604020202020204" pitchFamily="34" charset="0"/>
                <a:ea typeface="Meiryo" panose="020B0604030504040204" pitchFamily="34" charset="-128"/>
                <a:cs typeface="+mn-cs"/>
              </a:rPr>
              <a:t>凡例</a:t>
            </a:r>
          </a:p>
        </p:txBody>
      </p:sp>
      <p:sp>
        <p:nvSpPr>
          <p:cNvPr id="181" name="正方形/長方形 180">
            <a:extLst>
              <a:ext uri="{FF2B5EF4-FFF2-40B4-BE49-F238E27FC236}">
                <a16:creationId xmlns:a16="http://schemas.microsoft.com/office/drawing/2014/main" id="{8EE9070D-E21B-640F-EE68-B59F5812E60F}"/>
              </a:ext>
            </a:extLst>
          </p:cNvPr>
          <p:cNvSpPr/>
          <p:nvPr/>
        </p:nvSpPr>
        <p:spPr>
          <a:xfrm>
            <a:off x="6612005" y="5358781"/>
            <a:ext cx="8100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DD</a:t>
            </a: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rPr>
              <a:t>情報管理</a:t>
            </a:r>
            <a:endParaRPr kumimoji="1" lang="en-US" altLang="ja-JP" sz="1000" b="0" i="0" u="none" strike="noStrike" kern="0" cap="none" spc="0" normalizeH="0" baseline="0" noProof="0" dirty="0">
              <a:ln>
                <a:noFill/>
              </a:ln>
              <a:solidFill>
                <a:srgbClr val="1A1A1A"/>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10">
            <a:extLst>
              <a:ext uri="{FF2B5EF4-FFF2-40B4-BE49-F238E27FC236}">
                <a16:creationId xmlns:a16="http://schemas.microsoft.com/office/drawing/2014/main" id="{B412AAC9-1336-490D-9FCA-DEA2020B66B1}"/>
              </a:ext>
            </a:extLst>
          </p:cNvPr>
          <p:cNvSpPr/>
          <p:nvPr/>
        </p:nvSpPr>
        <p:spPr>
          <a:xfrm>
            <a:off x="9659113" y="4777351"/>
            <a:ext cx="607733" cy="1252800"/>
          </a:xfrm>
          <a:prstGeom prst="rect">
            <a:avLst/>
          </a:prstGeom>
          <a:solidFill>
            <a:schemeClr val="bg1">
              <a:lumMod val="50000"/>
            </a:schemeClr>
          </a:solidFill>
          <a:ln w="10795" cap="flat" cmpd="sng" algn="ctr">
            <a:solidFill>
              <a:schemeClr val="bg1">
                <a:lumMod val="50000"/>
              </a:schemeClr>
            </a:solidFill>
            <a:prstDash val="solid"/>
          </a:ln>
          <a:effectLst/>
        </p:spPr>
        <p:txBody>
          <a:bodyPr rtlCol="0" anchor="t"/>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決済</a:t>
            </a:r>
            <a:endParaRPr kumimoji="1" lang="en-US" altLang="ja-JP"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システム</a:t>
            </a:r>
          </a:p>
        </p:txBody>
      </p:sp>
      <p:cxnSp>
        <p:nvCxnSpPr>
          <p:cNvPr id="3" name="直線矢印コネクタ 2">
            <a:extLst>
              <a:ext uri="{FF2B5EF4-FFF2-40B4-BE49-F238E27FC236}">
                <a16:creationId xmlns:a16="http://schemas.microsoft.com/office/drawing/2014/main" id="{151AB88A-3A34-74E2-CC08-CCD369D650E3}"/>
              </a:ext>
            </a:extLst>
          </p:cNvPr>
          <p:cNvCxnSpPr>
            <a:cxnSpLocks/>
          </p:cNvCxnSpPr>
          <p:nvPr/>
        </p:nvCxnSpPr>
        <p:spPr>
          <a:xfrm>
            <a:off x="9971760" y="4345561"/>
            <a:ext cx="1" cy="431335"/>
          </a:xfrm>
          <a:prstGeom prst="straightConnector1">
            <a:avLst/>
          </a:prstGeom>
          <a:noFill/>
          <a:ln w="28575" cap="flat" cmpd="sng" algn="ctr">
            <a:solidFill>
              <a:schemeClr val="tx1"/>
            </a:solidFill>
            <a:prstDash val="solid"/>
            <a:headEnd type="triangle"/>
            <a:tailEnd type="triangle"/>
          </a:ln>
          <a:effectLst/>
        </p:spPr>
      </p:cxnSp>
      <p:sp>
        <p:nvSpPr>
          <p:cNvPr id="8" name="正方形/長方形 7">
            <a:extLst>
              <a:ext uri="{FF2B5EF4-FFF2-40B4-BE49-F238E27FC236}">
                <a16:creationId xmlns:a16="http://schemas.microsoft.com/office/drawing/2014/main" id="{EDEC52D1-82FF-8F97-0A76-8BF085D7483C}"/>
              </a:ext>
            </a:extLst>
          </p:cNvPr>
          <p:cNvSpPr/>
          <p:nvPr/>
        </p:nvSpPr>
        <p:spPr>
          <a:xfrm>
            <a:off x="4910169" y="3635470"/>
            <a:ext cx="3086437" cy="671398"/>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ts val="164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srgbClr val="FFFFFF"/>
              </a:solidFill>
              <a:effectLst/>
              <a:uLnTx/>
              <a:uFillTx/>
              <a:latin typeface="Arial" panose="020B0604020202020204" pitchFamily="34" charset="0"/>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7CFEB0FC-2839-B143-78DF-1B28A085121B}"/>
              </a:ext>
            </a:extLst>
          </p:cNvPr>
          <p:cNvSpPr txBox="1"/>
          <p:nvPr/>
        </p:nvSpPr>
        <p:spPr>
          <a:xfrm>
            <a:off x="4927621" y="3609741"/>
            <a:ext cx="697627" cy="400110"/>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分散配置</a:t>
            </a:r>
            <a:endParaRPr kumimoji="1" lang="en-US" altLang="ja-JP" sz="10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機能*</a:t>
            </a:r>
            <a:r>
              <a:rPr kumimoji="1" lang="en-US" altLang="ja-JP" sz="10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1</a:t>
            </a:r>
            <a:endParaRPr kumimoji="1" lang="ja-JP" altLang="en-US" sz="10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0CEA3C6B-F067-1552-B137-64479E899FDE}"/>
              </a:ext>
            </a:extLst>
          </p:cNvPr>
          <p:cNvSpPr txBox="1"/>
          <p:nvPr/>
        </p:nvSpPr>
        <p:spPr>
          <a:xfrm>
            <a:off x="413976" y="6555391"/>
            <a:ext cx="4386968" cy="271677"/>
          </a:xfrm>
          <a:prstGeom prst="rect">
            <a:avLst/>
          </a:prstGeom>
          <a:noFill/>
          <a:ln w="12700" cap="flat" cmpd="sng" algn="ctr">
            <a:noFill/>
            <a:prstDash val="solid"/>
            <a:miter lim="800000"/>
          </a:ln>
          <a:effectLst/>
        </p:spPr>
        <p:txBody>
          <a:bodyPr vert="horz" wrap="squar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：各者側に分散配置される機能であり、アプリやシステムに実装することも想定</a:t>
            </a:r>
          </a:p>
        </p:txBody>
      </p:sp>
      <p:sp>
        <p:nvSpPr>
          <p:cNvPr id="5" name="正方形/長方形 4">
            <a:extLst>
              <a:ext uri="{FF2B5EF4-FFF2-40B4-BE49-F238E27FC236}">
                <a16:creationId xmlns:a16="http://schemas.microsoft.com/office/drawing/2014/main" id="{1271D40B-1B89-DFDC-D296-2290A750386A}"/>
              </a:ext>
            </a:extLst>
          </p:cNvPr>
          <p:cNvSpPr/>
          <p:nvPr/>
        </p:nvSpPr>
        <p:spPr>
          <a:xfrm>
            <a:off x="1464371" y="3799210"/>
            <a:ext cx="770400" cy="2880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SDK</a:t>
            </a:r>
            <a:endParaRPr kumimoji="0"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1B5B0B23-2542-16F9-5FE7-A04134544A28}"/>
              </a:ext>
            </a:extLst>
          </p:cNvPr>
          <p:cNvSpPr/>
          <p:nvPr/>
        </p:nvSpPr>
        <p:spPr>
          <a:xfrm>
            <a:off x="498031" y="3612173"/>
            <a:ext cx="770400" cy="154800"/>
          </a:xfrm>
          <a:prstGeom prst="rect">
            <a:avLst/>
          </a:prstGeom>
          <a:solidFill>
            <a:srgbClr val="FFFFFF"/>
          </a:solidFill>
          <a:ln w="10795" cap="flat" cmpd="sng" algn="ctr">
            <a:solidFill>
              <a:srgbClr val="FFFFFF"/>
            </a:solidFill>
            <a:prstDash val="solid"/>
          </a:ln>
          <a:effectLst/>
        </p:spPr>
        <p:txBody>
          <a:bodyPr lIns="36000" rIns="36000" rtlCol="0" anchor="ctr"/>
          <a:lstStyle/>
          <a:p>
            <a:pPr marL="0" marR="0" lvl="0" indent="0" algn="ctr" defTabSz="914354" rtl="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Tree>
    <p:extLst>
      <p:ext uri="{BB962C8B-B14F-4D97-AF65-F5344CB8AC3E}">
        <p14:creationId xmlns:p14="http://schemas.microsoft.com/office/powerpoint/2010/main" val="1699054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正方形/長方形 42">
            <a:extLst>
              <a:ext uri="{FF2B5EF4-FFF2-40B4-BE49-F238E27FC236}">
                <a16:creationId xmlns:a16="http://schemas.microsoft.com/office/drawing/2014/main" id="{9B145437-10B6-4873-92B5-EF04570FB499}"/>
              </a:ext>
            </a:extLst>
          </p:cNvPr>
          <p:cNvSpPr/>
          <p:nvPr/>
        </p:nvSpPr>
        <p:spPr>
          <a:xfrm>
            <a:off x="6759841" y="2282642"/>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②参照が必要な情報を登録する参照データ登録機能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2" name="テキスト プレースホルダー 1">
            <a:extLst>
              <a:ext uri="{FF2B5EF4-FFF2-40B4-BE49-F238E27FC236}">
                <a16:creationId xmlns:a16="http://schemas.microsoft.com/office/drawing/2014/main" id="{DDBBC45C-467C-5F3C-F26C-99DB2C8A103A}"/>
              </a:ext>
            </a:extLst>
          </p:cNvPr>
          <p:cNvSpPr>
            <a:spLocks noGrp="1"/>
          </p:cNvSpPr>
          <p:nvPr>
            <p:ph type="body" sz="quarter" idx="10"/>
          </p:nvPr>
        </p:nvSpPr>
        <p:spPr>
          <a:xfrm>
            <a:off x="336557" y="746957"/>
            <a:ext cx="11518900" cy="458757"/>
          </a:xfrm>
        </p:spPr>
        <p:txBody>
          <a:bodyPr/>
          <a:lstStyle/>
          <a:p>
            <a:pPr>
              <a:lnSpc>
                <a:spcPct val="100000"/>
              </a:lnSpc>
            </a:pPr>
            <a:r>
              <a:rPr kumimoji="1" lang="ja-JP" altLang="en-US" sz="1800" dirty="0">
                <a:latin typeface="Meiryo UI" panose="020B0604030504040204" pitchFamily="50" charset="-128"/>
                <a:ea typeface="Meiryo UI" panose="020B0604030504040204" pitchFamily="50" charset="-128"/>
              </a:rPr>
              <a:t>トレードシークレット</a:t>
            </a:r>
            <a:r>
              <a:rPr lang="ja-JP" altLang="en-US" sz="1800" dirty="0">
                <a:latin typeface="Meiryo UI" panose="020B0604030504040204" pitchFamily="50" charset="-128"/>
                <a:ea typeface="Meiryo UI" panose="020B0604030504040204" pitchFamily="50" charset="-128"/>
              </a:rPr>
              <a:t>の基本方針を実現するための</a:t>
            </a:r>
            <a:r>
              <a:rPr lang="ja-JP" altLang="en-US" sz="1800" b="1" u="sng" dirty="0">
                <a:latin typeface="Meiryo UI" panose="020B0604030504040204" pitchFamily="50" charset="-128"/>
                <a:ea typeface="Meiryo UI" panose="020B0604030504040204" pitchFamily="50" charset="-128"/>
              </a:rPr>
              <a:t>業務要件及び機能要件をシステム又はルールに反映</a:t>
            </a:r>
            <a:r>
              <a:rPr lang="ja-JP" altLang="en-US" sz="1800" dirty="0">
                <a:latin typeface="Meiryo UI" panose="020B0604030504040204" pitchFamily="50" charset="-128"/>
                <a:ea typeface="Meiryo UI" panose="020B0604030504040204" pitchFamily="50" charset="-128"/>
              </a:rPr>
              <a:t>させること。</a:t>
            </a:r>
            <a:endParaRPr kumimoji="1" lang="ja-JP" altLang="en-US" sz="1800" dirty="0">
              <a:latin typeface="Meiryo UI" panose="020B0604030504040204" pitchFamily="50" charset="-128"/>
              <a:ea typeface="Meiryo UI" panose="020B0604030504040204" pitchFamily="50" charset="-128"/>
            </a:endParaRPr>
          </a:p>
        </p:txBody>
      </p:sp>
      <p:sp>
        <p:nvSpPr>
          <p:cNvPr id="3" name="テキスト プレースホルダー 2">
            <a:extLst>
              <a:ext uri="{FF2B5EF4-FFF2-40B4-BE49-F238E27FC236}">
                <a16:creationId xmlns:a16="http://schemas.microsoft.com/office/drawing/2014/main" id="{44727B61-C857-8332-4D83-BC1ADE573D99}"/>
              </a:ext>
            </a:extLst>
          </p:cNvPr>
          <p:cNvSpPr>
            <a:spLocks noGrp="1"/>
          </p:cNvSpPr>
          <p:nvPr>
            <p:ph type="body" sz="quarter" idx="11"/>
          </p:nvPr>
        </p:nvSpPr>
        <p:spPr/>
        <p:txBody>
          <a:bodyPr>
            <a:normAutofit/>
          </a:bodyPr>
          <a:lstStyle/>
          <a:p>
            <a:r>
              <a:rPr lang="ja-JP" altLang="en-US" sz="2670" dirty="0"/>
              <a:t>トレードシークレットに関する要件</a:t>
            </a:r>
            <a:endParaRPr kumimoji="1" lang="ja-JP" altLang="en-US" sz="2670" dirty="0"/>
          </a:p>
        </p:txBody>
      </p:sp>
      <p:sp>
        <p:nvSpPr>
          <p:cNvPr id="12" name="正方形/長方形 11">
            <a:extLst>
              <a:ext uri="{FF2B5EF4-FFF2-40B4-BE49-F238E27FC236}">
                <a16:creationId xmlns:a16="http://schemas.microsoft.com/office/drawing/2014/main" id="{CF45F95A-C80C-A4F3-DA00-6555B3470022}"/>
              </a:ext>
            </a:extLst>
          </p:cNvPr>
          <p:cNvSpPr/>
          <p:nvPr/>
        </p:nvSpPr>
        <p:spPr>
          <a:xfrm>
            <a:off x="336557" y="1759344"/>
            <a:ext cx="1842672" cy="3044289"/>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サプライチェーン間で参照が必要な情報を必要最小限の相手や内容で共有する。</a:t>
            </a:r>
          </a:p>
        </p:txBody>
      </p:sp>
      <p:sp>
        <p:nvSpPr>
          <p:cNvPr id="13" name="正方形/長方形 12">
            <a:extLst>
              <a:ext uri="{FF2B5EF4-FFF2-40B4-BE49-F238E27FC236}">
                <a16:creationId xmlns:a16="http://schemas.microsoft.com/office/drawing/2014/main" id="{E5C12237-D15F-8B7A-9055-6E489E33ECBE}"/>
              </a:ext>
            </a:extLst>
          </p:cNvPr>
          <p:cNvSpPr/>
          <p:nvPr/>
        </p:nvSpPr>
        <p:spPr>
          <a:xfrm>
            <a:off x="2261533" y="2252382"/>
            <a:ext cx="3520445" cy="864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共有データ毎に適切な公開範囲を設定可能とする。</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a:t>
            </a: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提供者</a:t>
            </a: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のみ</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直接取引先</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規則遵守等のため共有必要な組織</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データ連携システム運営事業者</a:t>
            </a:r>
            <a:r>
              <a:rPr kumimoji="1" lang="en-US" altLang="ja-JP"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*1</a:t>
            </a:r>
            <a:endParaRPr kumimoji="1" lang="ja-JP" altLang="en-US" sz="105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04489ABB-3FBF-109A-F0A4-DA3CED531A09}"/>
              </a:ext>
            </a:extLst>
          </p:cNvPr>
          <p:cNvSpPr/>
          <p:nvPr/>
        </p:nvSpPr>
        <p:spPr>
          <a:xfrm>
            <a:off x="6759841" y="2814328"/>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④共有データ（所在・参照データ）の公開範囲を制御できるアクセス制御機能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16" name="正方形/長方形 15">
            <a:extLst>
              <a:ext uri="{FF2B5EF4-FFF2-40B4-BE49-F238E27FC236}">
                <a16:creationId xmlns:a16="http://schemas.microsoft.com/office/drawing/2014/main" id="{C2D73417-C2BA-4E3C-50A2-B73B9C0F5A4A}"/>
              </a:ext>
            </a:extLst>
          </p:cNvPr>
          <p:cNvSpPr/>
          <p:nvPr/>
        </p:nvSpPr>
        <p:spPr>
          <a:xfrm>
            <a:off x="2261533" y="3177419"/>
            <a:ext cx="3520449" cy="432816"/>
          </a:xfrm>
          <a:prstGeom prst="rect">
            <a:avLst/>
          </a:prstGeom>
          <a:solidFill>
            <a:schemeClr val="bg2">
              <a:lumMod val="9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データ連携システム運営事業者は</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取得したデータを目的外利用しない。</a:t>
            </a:r>
          </a:p>
        </p:txBody>
      </p:sp>
      <p:sp>
        <p:nvSpPr>
          <p:cNvPr id="17" name="正方形/長方形 16">
            <a:extLst>
              <a:ext uri="{FF2B5EF4-FFF2-40B4-BE49-F238E27FC236}">
                <a16:creationId xmlns:a16="http://schemas.microsoft.com/office/drawing/2014/main" id="{84A29346-480C-957D-68BA-AC1EF07C69E7}"/>
              </a:ext>
            </a:extLst>
          </p:cNvPr>
          <p:cNvSpPr/>
          <p:nvPr/>
        </p:nvSpPr>
        <p:spPr>
          <a:xfrm>
            <a:off x="6757451" y="4675229"/>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⑪データ連携システム利用の約款や各者間の契約雛形への反映</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25" name="正方形/長方形 24">
            <a:extLst>
              <a:ext uri="{FF2B5EF4-FFF2-40B4-BE49-F238E27FC236}">
                <a16:creationId xmlns:a16="http://schemas.microsoft.com/office/drawing/2014/main" id="{55758FC0-D0F3-7FE9-AD03-833FE11F86EA}"/>
              </a:ext>
            </a:extLst>
          </p:cNvPr>
          <p:cNvSpPr/>
          <p:nvPr/>
        </p:nvSpPr>
        <p:spPr>
          <a:xfrm>
            <a:off x="6759841" y="3611857"/>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⑦第三者への漏えいを防ぐ参照データ暗号化機能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1E13B3FA-ABC3-F338-3D1B-8B2CE035CA76}"/>
              </a:ext>
            </a:extLst>
          </p:cNvPr>
          <p:cNvSpPr/>
          <p:nvPr/>
        </p:nvSpPr>
        <p:spPr>
          <a:xfrm>
            <a:off x="6759841" y="3346014"/>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⑥アクセス制御ログ用いた不正アクセス監視機能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35" name="正方形/長方形 34">
            <a:extLst>
              <a:ext uri="{FF2B5EF4-FFF2-40B4-BE49-F238E27FC236}">
                <a16:creationId xmlns:a16="http://schemas.microsoft.com/office/drawing/2014/main" id="{F593D0A8-7B5F-CA91-BE3E-252C79F1410A}"/>
              </a:ext>
            </a:extLst>
          </p:cNvPr>
          <p:cNvSpPr/>
          <p:nvPr/>
        </p:nvSpPr>
        <p:spPr>
          <a:xfrm>
            <a:off x="333354" y="5788053"/>
            <a:ext cx="1849355" cy="432000"/>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データ連携基盤の公正・公平性確保</a:t>
            </a:r>
          </a:p>
        </p:txBody>
      </p:sp>
      <p:sp>
        <p:nvSpPr>
          <p:cNvPr id="36" name="正方形/長方形 35">
            <a:extLst>
              <a:ext uri="{FF2B5EF4-FFF2-40B4-BE49-F238E27FC236}">
                <a16:creationId xmlns:a16="http://schemas.microsoft.com/office/drawing/2014/main" id="{5EAFF0E4-9774-66F4-955D-57A1D50EE1F2}"/>
              </a:ext>
            </a:extLst>
          </p:cNvPr>
          <p:cNvSpPr/>
          <p:nvPr/>
        </p:nvSpPr>
        <p:spPr>
          <a:xfrm>
            <a:off x="2261533" y="5788053"/>
            <a:ext cx="3520449" cy="432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データ連携システム運営者を</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公正・公平</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な組織・仕組みで実施する。</a:t>
            </a:r>
          </a:p>
        </p:txBody>
      </p:sp>
      <p:sp>
        <p:nvSpPr>
          <p:cNvPr id="38" name="正方形/長方形 37">
            <a:extLst>
              <a:ext uri="{FF2B5EF4-FFF2-40B4-BE49-F238E27FC236}">
                <a16:creationId xmlns:a16="http://schemas.microsoft.com/office/drawing/2014/main" id="{02B08E96-843A-A16D-3917-23B022BEBF4C}"/>
              </a:ext>
            </a:extLst>
          </p:cNvPr>
          <p:cNvSpPr/>
          <p:nvPr/>
        </p:nvSpPr>
        <p:spPr>
          <a:xfrm>
            <a:off x="316067" y="1428738"/>
            <a:ext cx="1859960" cy="2952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方針定義</a:t>
            </a:r>
          </a:p>
        </p:txBody>
      </p:sp>
      <p:sp>
        <p:nvSpPr>
          <p:cNvPr id="39" name="正方形/長方形 38">
            <a:extLst>
              <a:ext uri="{FF2B5EF4-FFF2-40B4-BE49-F238E27FC236}">
                <a16:creationId xmlns:a16="http://schemas.microsoft.com/office/drawing/2014/main" id="{8E71858D-14BC-BCB4-3165-04D7F230F252}"/>
              </a:ext>
            </a:extLst>
          </p:cNvPr>
          <p:cNvSpPr/>
          <p:nvPr/>
        </p:nvSpPr>
        <p:spPr>
          <a:xfrm>
            <a:off x="333354" y="1678291"/>
            <a:ext cx="1842672" cy="45719"/>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39">
            <a:extLst>
              <a:ext uri="{FF2B5EF4-FFF2-40B4-BE49-F238E27FC236}">
                <a16:creationId xmlns:a16="http://schemas.microsoft.com/office/drawing/2014/main" id="{F2C4B9E2-E442-479F-DCB4-1843C77823A4}"/>
              </a:ext>
            </a:extLst>
          </p:cNvPr>
          <p:cNvSpPr/>
          <p:nvPr/>
        </p:nvSpPr>
        <p:spPr>
          <a:xfrm>
            <a:off x="2270160" y="1428738"/>
            <a:ext cx="3511818" cy="2952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要件定義（業務要件）</a:t>
            </a:r>
          </a:p>
        </p:txBody>
      </p:sp>
      <p:sp>
        <p:nvSpPr>
          <p:cNvPr id="44" name="正方形/長方形 43">
            <a:extLst>
              <a:ext uri="{FF2B5EF4-FFF2-40B4-BE49-F238E27FC236}">
                <a16:creationId xmlns:a16="http://schemas.microsoft.com/office/drawing/2014/main" id="{47850B07-5E5D-9CF9-CA53-E953846F1A3E}"/>
              </a:ext>
            </a:extLst>
          </p:cNvPr>
          <p:cNvSpPr/>
          <p:nvPr/>
        </p:nvSpPr>
        <p:spPr>
          <a:xfrm>
            <a:off x="5861382" y="1428738"/>
            <a:ext cx="5973585" cy="2952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実現手段定義（機能要件）</a:t>
            </a:r>
          </a:p>
        </p:txBody>
      </p:sp>
      <p:sp>
        <p:nvSpPr>
          <p:cNvPr id="47" name="正方形/長方形 46">
            <a:extLst>
              <a:ext uri="{FF2B5EF4-FFF2-40B4-BE49-F238E27FC236}">
                <a16:creationId xmlns:a16="http://schemas.microsoft.com/office/drawing/2014/main" id="{7AD2E23E-A39C-6A6C-12A6-D69BE1A21805}"/>
              </a:ext>
            </a:extLst>
          </p:cNvPr>
          <p:cNvSpPr/>
          <p:nvPr/>
        </p:nvSpPr>
        <p:spPr>
          <a:xfrm>
            <a:off x="2261533" y="4842247"/>
            <a:ext cx="3520449" cy="432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提供者</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がビジネスニーズに応じてデータ公開範囲を決めることができる。</a:t>
            </a:r>
          </a:p>
        </p:txBody>
      </p:sp>
      <p:sp>
        <p:nvSpPr>
          <p:cNvPr id="49" name="正方形/長方形 48">
            <a:extLst>
              <a:ext uri="{FF2B5EF4-FFF2-40B4-BE49-F238E27FC236}">
                <a16:creationId xmlns:a16="http://schemas.microsoft.com/office/drawing/2014/main" id="{F99E71CA-32CF-C77C-44B4-DDFECBD704BA}"/>
              </a:ext>
            </a:extLst>
          </p:cNvPr>
          <p:cNvSpPr/>
          <p:nvPr/>
        </p:nvSpPr>
        <p:spPr>
          <a:xfrm flipV="1">
            <a:off x="2271675" y="1678291"/>
            <a:ext cx="3520444" cy="45719"/>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0" name="正方形/長方形 49">
            <a:extLst>
              <a:ext uri="{FF2B5EF4-FFF2-40B4-BE49-F238E27FC236}">
                <a16:creationId xmlns:a16="http://schemas.microsoft.com/office/drawing/2014/main" id="{88A88564-CB59-CAEF-3536-B1DBD1D42729}"/>
              </a:ext>
            </a:extLst>
          </p:cNvPr>
          <p:cNvSpPr/>
          <p:nvPr/>
        </p:nvSpPr>
        <p:spPr>
          <a:xfrm>
            <a:off x="5871524" y="1677210"/>
            <a:ext cx="5961927" cy="468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endParaRPr kumimoji="1" lang="ja-JP" altLang="en-US" sz="11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1" name="正方形/長方形 50">
            <a:extLst>
              <a:ext uri="{FF2B5EF4-FFF2-40B4-BE49-F238E27FC236}">
                <a16:creationId xmlns:a16="http://schemas.microsoft.com/office/drawing/2014/main" id="{C49A638B-924D-7224-9FF9-B7465B947C19}"/>
              </a:ext>
            </a:extLst>
          </p:cNvPr>
          <p:cNvSpPr/>
          <p:nvPr/>
        </p:nvSpPr>
        <p:spPr>
          <a:xfrm>
            <a:off x="333354" y="4842247"/>
            <a:ext cx="1842673" cy="432000"/>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公開範囲はデータ提供者の同意を必須とする。</a:t>
            </a:r>
          </a:p>
        </p:txBody>
      </p:sp>
      <p:sp>
        <p:nvSpPr>
          <p:cNvPr id="4" name="正方形/長方形 3">
            <a:extLst>
              <a:ext uri="{FF2B5EF4-FFF2-40B4-BE49-F238E27FC236}">
                <a16:creationId xmlns:a16="http://schemas.microsoft.com/office/drawing/2014/main" id="{3C1B558E-E7CF-922E-A128-03CC807530C5}"/>
              </a:ext>
            </a:extLst>
          </p:cNvPr>
          <p:cNvSpPr/>
          <p:nvPr/>
        </p:nvSpPr>
        <p:spPr>
          <a:xfrm>
            <a:off x="6759841" y="3877700"/>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⑧複数の管理者合意</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が必要な</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データ管理項目作成・変更機能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a:extLst>
              <a:ext uri="{FF2B5EF4-FFF2-40B4-BE49-F238E27FC236}">
                <a16:creationId xmlns:a16="http://schemas.microsoft.com/office/drawing/2014/main" id="{0E9FAF9E-4D4D-01AE-A558-BF0413B172F0}"/>
              </a:ext>
            </a:extLst>
          </p:cNvPr>
          <p:cNvSpPr/>
          <p:nvPr/>
        </p:nvSpPr>
        <p:spPr>
          <a:xfrm>
            <a:off x="6757451" y="4941072"/>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⑫管理者（複数）を選定する基準の作成・運用</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4">
            <a:extLst>
              <a:ext uri="{FF2B5EF4-FFF2-40B4-BE49-F238E27FC236}">
                <a16:creationId xmlns:a16="http://schemas.microsoft.com/office/drawing/2014/main" id="{97CD5C3A-A395-DB0A-3B09-F9B9DA46502C}"/>
              </a:ext>
            </a:extLst>
          </p:cNvPr>
          <p:cNvSpPr/>
          <p:nvPr/>
        </p:nvSpPr>
        <p:spPr>
          <a:xfrm>
            <a:off x="2261533" y="3671272"/>
            <a:ext cx="3520449" cy="432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データの管理項目</a:t>
            </a:r>
            <a:r>
              <a:rPr kumimoji="1" lang="en-US" altLang="ja-JP" sz="9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9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項目や公開範囲種別等</a:t>
            </a:r>
            <a:r>
              <a:rPr kumimoji="1" lang="en-US" altLang="ja-JP" sz="9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の変更はステークホルダから選出された複数管理者</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の合意を必要とする。</a:t>
            </a:r>
            <a:endPar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41" name="正方形/長方形 40">
            <a:extLst>
              <a:ext uri="{FF2B5EF4-FFF2-40B4-BE49-F238E27FC236}">
                <a16:creationId xmlns:a16="http://schemas.microsoft.com/office/drawing/2014/main" id="{0FF1924F-EBD4-4580-AC43-C6450D75E45D}"/>
              </a:ext>
            </a:extLst>
          </p:cNvPr>
          <p:cNvSpPr/>
          <p:nvPr/>
        </p:nvSpPr>
        <p:spPr>
          <a:xfrm>
            <a:off x="2261533" y="1759345"/>
            <a:ext cx="3520445" cy="432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提供者</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はサプライチェーン間で参照が必要な情報を共有する。</a:t>
            </a:r>
          </a:p>
        </p:txBody>
      </p:sp>
      <p:sp>
        <p:nvSpPr>
          <p:cNvPr id="42" name="正方形/長方形 41">
            <a:extLst>
              <a:ext uri="{FF2B5EF4-FFF2-40B4-BE49-F238E27FC236}">
                <a16:creationId xmlns:a16="http://schemas.microsoft.com/office/drawing/2014/main" id="{8F7071FF-70AA-44CD-908A-817CF32F35EE}"/>
              </a:ext>
            </a:extLst>
          </p:cNvPr>
          <p:cNvSpPr/>
          <p:nvPr/>
        </p:nvSpPr>
        <p:spPr>
          <a:xfrm>
            <a:off x="6759841" y="2016799"/>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①参照が必要な情報の在処に関する参照データ所在登録</a:t>
            </a:r>
            <a:r>
              <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データカタログ</a:t>
            </a:r>
            <a:r>
              <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45" name="正方形/長方形 44">
            <a:extLst>
              <a:ext uri="{FF2B5EF4-FFF2-40B4-BE49-F238E27FC236}">
                <a16:creationId xmlns:a16="http://schemas.microsoft.com/office/drawing/2014/main" id="{ECCE831A-BC2C-4456-9211-B488E2FBB64D}"/>
              </a:ext>
            </a:extLst>
          </p:cNvPr>
          <p:cNvSpPr/>
          <p:nvPr/>
        </p:nvSpPr>
        <p:spPr>
          <a:xfrm>
            <a:off x="6759841" y="3080171"/>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⑤データ</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提供者</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が共有データ公開範囲を設定できる機能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46" name="正方形/長方形 45">
            <a:extLst>
              <a:ext uri="{FF2B5EF4-FFF2-40B4-BE49-F238E27FC236}">
                <a16:creationId xmlns:a16="http://schemas.microsoft.com/office/drawing/2014/main" id="{1F93A94F-4E8D-46B9-BB90-BA073C0F7D11}"/>
              </a:ext>
            </a:extLst>
          </p:cNvPr>
          <p:cNvSpPr/>
          <p:nvPr/>
        </p:nvSpPr>
        <p:spPr>
          <a:xfrm>
            <a:off x="11287042" y="1453959"/>
            <a:ext cx="546409" cy="180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ルール</a:t>
            </a:r>
            <a:endParaRPr kumimoji="1" lang="en-US" altLang="ja-JP" sz="11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54" name="正方形/長方形 53">
            <a:extLst>
              <a:ext uri="{FF2B5EF4-FFF2-40B4-BE49-F238E27FC236}">
                <a16:creationId xmlns:a16="http://schemas.microsoft.com/office/drawing/2014/main" id="{6671A2C8-7CFB-4F63-BF6E-FCF1183FF8B3}"/>
              </a:ext>
            </a:extLst>
          </p:cNvPr>
          <p:cNvSpPr/>
          <p:nvPr/>
        </p:nvSpPr>
        <p:spPr>
          <a:xfrm>
            <a:off x="10518973" y="1453959"/>
            <a:ext cx="709592" cy="180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ctr" defTabSz="914400" rtl="0" eaLnBrk="1" fontAlgn="auto" latinLnBrk="0" hangingPunct="1">
              <a:lnSpc>
                <a:spcPts val="164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システム</a:t>
            </a:r>
            <a:endParaRPr kumimoji="1" lang="en-US" altLang="ja-JP" sz="11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58" name="正方形/長方形 57">
            <a:extLst>
              <a:ext uri="{FF2B5EF4-FFF2-40B4-BE49-F238E27FC236}">
                <a16:creationId xmlns:a16="http://schemas.microsoft.com/office/drawing/2014/main" id="{E5190D83-A79F-4BFB-86F1-9779D5906A27}"/>
              </a:ext>
            </a:extLst>
          </p:cNvPr>
          <p:cNvSpPr/>
          <p:nvPr/>
        </p:nvSpPr>
        <p:spPr>
          <a:xfrm>
            <a:off x="333354" y="5315150"/>
            <a:ext cx="1849355" cy="432000"/>
          </a:xfrm>
          <a:prstGeom prst="rect">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各者・業界の利益になるデータは同意の上共有する。</a:t>
            </a:r>
          </a:p>
        </p:txBody>
      </p:sp>
      <p:sp>
        <p:nvSpPr>
          <p:cNvPr id="61" name="正方形/長方形 60">
            <a:extLst>
              <a:ext uri="{FF2B5EF4-FFF2-40B4-BE49-F238E27FC236}">
                <a16:creationId xmlns:a16="http://schemas.microsoft.com/office/drawing/2014/main" id="{33F9A3FF-1FC3-4D84-8B35-CFF5463D9118}"/>
              </a:ext>
            </a:extLst>
          </p:cNvPr>
          <p:cNvSpPr/>
          <p:nvPr/>
        </p:nvSpPr>
        <p:spPr>
          <a:xfrm>
            <a:off x="6759841" y="4143543"/>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⑨各者で作成可能なデータ管理項目作成・変更機能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B5C25753-5EBC-4127-BEF3-A221A57EA617}"/>
              </a:ext>
            </a:extLst>
          </p:cNvPr>
          <p:cNvSpPr/>
          <p:nvPr/>
        </p:nvSpPr>
        <p:spPr>
          <a:xfrm>
            <a:off x="2261533" y="5315150"/>
            <a:ext cx="3520449" cy="432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提供者</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がビジネスニーズに応じたデータを登録することができる。</a:t>
            </a:r>
          </a:p>
        </p:txBody>
      </p:sp>
      <p:sp>
        <p:nvSpPr>
          <p:cNvPr id="53" name="正方形/長方形 52">
            <a:extLst>
              <a:ext uri="{FF2B5EF4-FFF2-40B4-BE49-F238E27FC236}">
                <a16:creationId xmlns:a16="http://schemas.microsoft.com/office/drawing/2014/main" id="{2375342E-88F5-45DC-A95A-69CC42A9AE33}"/>
              </a:ext>
            </a:extLst>
          </p:cNvPr>
          <p:cNvSpPr/>
          <p:nvPr/>
        </p:nvSpPr>
        <p:spPr>
          <a:xfrm>
            <a:off x="5871525" y="1759345"/>
            <a:ext cx="828000" cy="432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①②</a:t>
            </a:r>
            <a:endParaRPr kumimoji="1" lang="ja-JP" altLang="en-US" sz="1200" b="0" i="0" u="none" strike="noStrike" kern="1200" cap="none" spc="0" normalizeH="0" baseline="0" noProof="0" dirty="0">
              <a:ln>
                <a:noFill/>
              </a:ln>
              <a:solidFill>
                <a:srgbClr val="C00000"/>
              </a:solidFill>
              <a:effectLst/>
              <a:uLnTx/>
              <a:uFillTx/>
              <a:latin typeface="Meiryo UI" panose="020B0604030504040204" pitchFamily="50" charset="-128"/>
              <a:ea typeface="Meiryo UI" panose="020B0604030504040204" pitchFamily="50" charset="-128"/>
              <a:cs typeface="+mn-cs"/>
            </a:endParaRPr>
          </a:p>
        </p:txBody>
      </p:sp>
      <p:sp>
        <p:nvSpPr>
          <p:cNvPr id="57" name="正方形/長方形 56">
            <a:extLst>
              <a:ext uri="{FF2B5EF4-FFF2-40B4-BE49-F238E27FC236}">
                <a16:creationId xmlns:a16="http://schemas.microsoft.com/office/drawing/2014/main" id="{74D4B756-98C4-41CB-9456-DE03875B4CEE}"/>
              </a:ext>
            </a:extLst>
          </p:cNvPr>
          <p:cNvSpPr/>
          <p:nvPr/>
        </p:nvSpPr>
        <p:spPr>
          <a:xfrm>
            <a:off x="5871525" y="2254059"/>
            <a:ext cx="828000" cy="864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④⑤⑥⑦⑭</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⑮</a:t>
            </a:r>
          </a:p>
        </p:txBody>
      </p:sp>
      <p:sp>
        <p:nvSpPr>
          <p:cNvPr id="59" name="正方形/長方形 58">
            <a:extLst>
              <a:ext uri="{FF2B5EF4-FFF2-40B4-BE49-F238E27FC236}">
                <a16:creationId xmlns:a16="http://schemas.microsoft.com/office/drawing/2014/main" id="{88CD8103-9231-457D-9EEE-BDC32240A80F}"/>
              </a:ext>
            </a:extLst>
          </p:cNvPr>
          <p:cNvSpPr/>
          <p:nvPr/>
        </p:nvSpPr>
        <p:spPr>
          <a:xfrm>
            <a:off x="5871525" y="3180773"/>
            <a:ext cx="828000" cy="432816"/>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⑪</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208EFD54-4BB1-4178-8358-881FC1FC5EE7}"/>
              </a:ext>
            </a:extLst>
          </p:cNvPr>
          <p:cNvSpPr/>
          <p:nvPr/>
        </p:nvSpPr>
        <p:spPr>
          <a:xfrm>
            <a:off x="5871525" y="3676303"/>
            <a:ext cx="828000" cy="432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⑧</a:t>
            </a:r>
            <a:endParaRPr kumimoji="1" lang="en-US" altLang="ja-JP"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⑫</a:t>
            </a:r>
          </a:p>
        </p:txBody>
      </p:sp>
      <p:sp>
        <p:nvSpPr>
          <p:cNvPr id="62" name="正方形/長方形 61">
            <a:extLst>
              <a:ext uri="{FF2B5EF4-FFF2-40B4-BE49-F238E27FC236}">
                <a16:creationId xmlns:a16="http://schemas.microsoft.com/office/drawing/2014/main" id="{45F72FE9-6028-4AFA-BAB7-195F8C1F6994}"/>
              </a:ext>
            </a:extLst>
          </p:cNvPr>
          <p:cNvSpPr/>
          <p:nvPr/>
        </p:nvSpPr>
        <p:spPr>
          <a:xfrm>
            <a:off x="5864843" y="4842247"/>
            <a:ext cx="828000" cy="432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①②⑤</a:t>
            </a:r>
          </a:p>
        </p:txBody>
      </p:sp>
      <p:sp>
        <p:nvSpPr>
          <p:cNvPr id="63" name="正方形/長方形 62">
            <a:extLst>
              <a:ext uri="{FF2B5EF4-FFF2-40B4-BE49-F238E27FC236}">
                <a16:creationId xmlns:a16="http://schemas.microsoft.com/office/drawing/2014/main" id="{B18910D0-0CFB-45AD-8853-E6E4ABD1E33A}"/>
              </a:ext>
            </a:extLst>
          </p:cNvPr>
          <p:cNvSpPr/>
          <p:nvPr/>
        </p:nvSpPr>
        <p:spPr>
          <a:xfrm>
            <a:off x="5871525" y="5315150"/>
            <a:ext cx="828000" cy="432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①②④⑤⑨</a:t>
            </a:r>
            <a:endParaRPr kumimoji="1" lang="en-US" altLang="ja-JP"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64" name="正方形/長方形 63">
            <a:extLst>
              <a:ext uri="{FF2B5EF4-FFF2-40B4-BE49-F238E27FC236}">
                <a16:creationId xmlns:a16="http://schemas.microsoft.com/office/drawing/2014/main" id="{616222BA-38BC-4BA6-957B-D297B3105D89}"/>
              </a:ext>
            </a:extLst>
          </p:cNvPr>
          <p:cNvSpPr/>
          <p:nvPr/>
        </p:nvSpPr>
        <p:spPr>
          <a:xfrm>
            <a:off x="5871525" y="5788053"/>
            <a:ext cx="828000" cy="432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⑬</a:t>
            </a:r>
          </a:p>
        </p:txBody>
      </p:sp>
      <p:sp>
        <p:nvSpPr>
          <p:cNvPr id="65" name="正方形/長方形 64">
            <a:extLst>
              <a:ext uri="{FF2B5EF4-FFF2-40B4-BE49-F238E27FC236}">
                <a16:creationId xmlns:a16="http://schemas.microsoft.com/office/drawing/2014/main" id="{A6ED89BF-254E-4C75-9EC6-8F62DD00CC07}"/>
              </a:ext>
            </a:extLst>
          </p:cNvPr>
          <p:cNvSpPr/>
          <p:nvPr/>
        </p:nvSpPr>
        <p:spPr>
          <a:xfrm>
            <a:off x="6759841" y="2548485"/>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0" rIns="91440" bIns="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③利用</a:t>
            </a: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ユーザを認証する機能</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6" name="正方形/長方形 65">
            <a:extLst>
              <a:ext uri="{FF2B5EF4-FFF2-40B4-BE49-F238E27FC236}">
                <a16:creationId xmlns:a16="http://schemas.microsoft.com/office/drawing/2014/main" id="{F664D4A7-F30B-4495-8F0B-32E2470D8FBF}"/>
              </a:ext>
            </a:extLst>
          </p:cNvPr>
          <p:cNvSpPr/>
          <p:nvPr/>
        </p:nvSpPr>
        <p:spPr>
          <a:xfrm>
            <a:off x="6757451" y="5206915"/>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⑬</a:t>
            </a: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データ連携システム運営は国又は国が指定する中立公平な立場の組織が行う</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EFD37A74-73EC-A413-B498-72E88CFA3D6A}"/>
              </a:ext>
            </a:extLst>
          </p:cNvPr>
          <p:cNvSpPr/>
          <p:nvPr/>
        </p:nvSpPr>
        <p:spPr>
          <a:xfrm>
            <a:off x="6759841" y="1750956"/>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⓪</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参加企業の正当性を確認する機能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B252DF09-6DA4-28A2-9C2B-CA2E10F9AF35}"/>
              </a:ext>
            </a:extLst>
          </p:cNvPr>
          <p:cNvSpPr/>
          <p:nvPr/>
        </p:nvSpPr>
        <p:spPr>
          <a:xfrm>
            <a:off x="2261533" y="4164309"/>
            <a:ext cx="3520445" cy="288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企業やユーザのなりすましを防止できること。</a:t>
            </a:r>
          </a:p>
        </p:txBody>
      </p:sp>
      <p:sp>
        <p:nvSpPr>
          <p:cNvPr id="11" name="正方形/長方形 10">
            <a:extLst>
              <a:ext uri="{FF2B5EF4-FFF2-40B4-BE49-F238E27FC236}">
                <a16:creationId xmlns:a16="http://schemas.microsoft.com/office/drawing/2014/main" id="{F28F328B-C2F6-601F-AA4C-2E61E804A4EB}"/>
              </a:ext>
            </a:extLst>
          </p:cNvPr>
          <p:cNvSpPr/>
          <p:nvPr/>
        </p:nvSpPr>
        <p:spPr>
          <a:xfrm>
            <a:off x="2261533" y="4513344"/>
            <a:ext cx="3520445" cy="288000"/>
          </a:xfrm>
          <a:prstGeom prst="rect">
            <a:avLst/>
          </a:prstGeom>
          <a:solidFill>
            <a:schemeClr val="tx2">
              <a:lumMod val="20000"/>
              <a:lumOff val="8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データの改ざんを防止できること。</a:t>
            </a:r>
          </a:p>
        </p:txBody>
      </p:sp>
      <p:sp>
        <p:nvSpPr>
          <p:cNvPr id="18" name="正方形/長方形 17">
            <a:extLst>
              <a:ext uri="{FF2B5EF4-FFF2-40B4-BE49-F238E27FC236}">
                <a16:creationId xmlns:a16="http://schemas.microsoft.com/office/drawing/2014/main" id="{9778F9B9-447B-6179-9499-3A8F3703230A}"/>
              </a:ext>
            </a:extLst>
          </p:cNvPr>
          <p:cNvSpPr/>
          <p:nvPr/>
        </p:nvSpPr>
        <p:spPr>
          <a:xfrm>
            <a:off x="6757451" y="4409386"/>
            <a:ext cx="5076000" cy="2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⑩データの改ざんを防止する機能</a:t>
            </a:r>
            <a:endParaRPr kumimoji="1" lang="en-US" altLang="ja-JP"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endParaRPr>
          </a:p>
        </p:txBody>
      </p:sp>
      <p:sp>
        <p:nvSpPr>
          <p:cNvPr id="19" name="正方形/長方形 18">
            <a:extLst>
              <a:ext uri="{FF2B5EF4-FFF2-40B4-BE49-F238E27FC236}">
                <a16:creationId xmlns:a16="http://schemas.microsoft.com/office/drawing/2014/main" id="{FC85DF3D-81B5-FCB7-6845-139F3831937C}"/>
              </a:ext>
            </a:extLst>
          </p:cNvPr>
          <p:cNvSpPr/>
          <p:nvPr/>
        </p:nvSpPr>
        <p:spPr>
          <a:xfrm>
            <a:off x="5871525" y="4171017"/>
            <a:ext cx="828000" cy="288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ysClr val="windowText" lastClr="000000"/>
                </a:solidFill>
                <a:effectLst/>
                <a:uLnTx/>
                <a:uFillTx/>
                <a:latin typeface="Meiryo UI" panose="020B0604030504040204" pitchFamily="50" charset="-128"/>
                <a:ea typeface="Meiryo UI" panose="020B0604030504040204" pitchFamily="50" charset="-128"/>
                <a:cs typeface="+mn-cs"/>
              </a:rPr>
              <a:t>⓪③</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⑯</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E6C672CB-4CCD-BB19-3DC8-D9B4A28ACA1D}"/>
              </a:ext>
            </a:extLst>
          </p:cNvPr>
          <p:cNvSpPr/>
          <p:nvPr/>
        </p:nvSpPr>
        <p:spPr>
          <a:xfrm>
            <a:off x="5871525" y="4521733"/>
            <a:ext cx="828000" cy="288000"/>
          </a:xfrm>
          <a:prstGeom prst="rect">
            <a:avLst/>
          </a:prstGeom>
          <a:solidFill>
            <a:schemeClr val="bg1"/>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⑩</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⑯</a:t>
            </a:r>
          </a:p>
        </p:txBody>
      </p:sp>
      <p:sp>
        <p:nvSpPr>
          <p:cNvPr id="8" name="正方形/長方形 7">
            <a:extLst>
              <a:ext uri="{FF2B5EF4-FFF2-40B4-BE49-F238E27FC236}">
                <a16:creationId xmlns:a16="http://schemas.microsoft.com/office/drawing/2014/main" id="{5B3D7B00-378E-744F-4291-837CB90930BA}"/>
              </a:ext>
            </a:extLst>
          </p:cNvPr>
          <p:cNvSpPr/>
          <p:nvPr/>
        </p:nvSpPr>
        <p:spPr>
          <a:xfrm>
            <a:off x="6757451" y="5472758"/>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1D1C1D"/>
                </a:solidFill>
                <a:effectLst/>
                <a:uLnTx/>
                <a:uFillTx/>
                <a:latin typeface="Meiryo UI" panose="020B0604030504040204" pitchFamily="50" charset="-128"/>
                <a:ea typeface="Meiryo UI" panose="020B0604030504040204" pitchFamily="50" charset="-128"/>
                <a:cs typeface="+mn-cs"/>
              </a:rPr>
              <a:t>⑭不正アクセス者に対して</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ペナルティを科す。</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0" name="正方形/長方形 9">
            <a:extLst>
              <a:ext uri="{FF2B5EF4-FFF2-40B4-BE49-F238E27FC236}">
                <a16:creationId xmlns:a16="http://schemas.microsoft.com/office/drawing/2014/main" id="{5A885285-189B-FB89-5FC2-F61EFCC8F26E}"/>
              </a:ext>
            </a:extLst>
          </p:cNvPr>
          <p:cNvSpPr/>
          <p:nvPr/>
        </p:nvSpPr>
        <p:spPr>
          <a:xfrm>
            <a:off x="6757451" y="5738601"/>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⑮データの公開範囲の初期設定基準の作成・運用</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a:extLst>
              <a:ext uri="{FF2B5EF4-FFF2-40B4-BE49-F238E27FC236}">
                <a16:creationId xmlns:a16="http://schemas.microsoft.com/office/drawing/2014/main" id="{96B9B82F-9DBF-9366-D0CA-0419D3377FB6}"/>
              </a:ext>
            </a:extLst>
          </p:cNvPr>
          <p:cNvSpPr/>
          <p:nvPr/>
        </p:nvSpPr>
        <p:spPr>
          <a:xfrm>
            <a:off x="6761108" y="6004452"/>
            <a:ext cx="5076000" cy="216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400" rtl="0" eaLnBrk="1" fontAlgn="auto" latinLnBrk="0" hangingPunct="1">
              <a:lnSpc>
                <a:spcPts val="164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⑯データ不正利用・破損時のデータ提供者への補償に対応する。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2" name="テキスト ボックス 21">
            <a:extLst>
              <a:ext uri="{FF2B5EF4-FFF2-40B4-BE49-F238E27FC236}">
                <a16:creationId xmlns:a16="http://schemas.microsoft.com/office/drawing/2014/main" id="{0F13786F-4213-A78B-FB16-8099ECBC0D86}"/>
              </a:ext>
            </a:extLst>
          </p:cNvPr>
          <p:cNvSpPr txBox="1"/>
          <p:nvPr/>
        </p:nvSpPr>
        <p:spPr>
          <a:xfrm>
            <a:off x="5055416" y="6228841"/>
            <a:ext cx="7024680" cy="271677"/>
          </a:xfrm>
          <a:prstGeom prst="rect">
            <a:avLst/>
          </a:prstGeom>
          <a:noFill/>
          <a:ln w="12700" cap="flat" cmpd="sng" algn="ctr">
            <a:noFill/>
            <a:prstDash val="solid"/>
            <a:miter lim="800000"/>
          </a:ln>
          <a:effectLst/>
        </p:spPr>
        <p:txBody>
          <a:bodyPr vert="horz" wrap="none" lIns="91440" tIns="45720" rIns="91440" bIns="45720" rtlCol="0" anchor="t" anchorCtr="0">
            <a:spAutoFit/>
          </a:bodyPr>
          <a:lstStyle/>
          <a:p>
            <a:pPr marL="0" marR="0" lvl="0" indent="0" algn="l" defTabSz="1219170" rtl="0" eaLnBrk="1" fontAlgn="auto" latinLnBrk="0" hangingPunct="1">
              <a:lnSpc>
                <a:spcPts val="164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：企業の機微な情報が含まれるため、データ連携システム運営事業者であってもすべてのデータが閲覧できるような権限は持たない。</a:t>
            </a:r>
          </a:p>
        </p:txBody>
      </p:sp>
    </p:spTree>
    <p:extLst>
      <p:ext uri="{BB962C8B-B14F-4D97-AF65-F5344CB8AC3E}">
        <p14:creationId xmlns:p14="http://schemas.microsoft.com/office/powerpoint/2010/main" val="159205286"/>
      </p:ext>
    </p:extLst>
  </p:cSld>
  <p:clrMapOvr>
    <a:masterClrMapping/>
  </p:clrMapOvr>
</p:sld>
</file>

<file path=ppt/theme/theme1.xml><?xml version="1.0" encoding="utf-8"?>
<a:theme xmlns:a="http://schemas.openxmlformats.org/drawingml/2006/main" name="Office テーマ">
  <a:themeElements>
    <a:clrScheme name="DADCpptカラー">
      <a:dk1>
        <a:srgbClr val="000000"/>
      </a:dk1>
      <a:lt1>
        <a:srgbClr val="FFFFFF"/>
      </a:lt1>
      <a:dk2>
        <a:srgbClr val="1283C8"/>
      </a:dk2>
      <a:lt2>
        <a:srgbClr val="EAF5FC"/>
      </a:lt2>
      <a:accent1>
        <a:srgbClr val="1283C8"/>
      </a:accent1>
      <a:accent2>
        <a:srgbClr val="20278B"/>
      </a:accent2>
      <a:accent3>
        <a:srgbClr val="C8C9CA"/>
      </a:accent3>
      <a:accent4>
        <a:srgbClr val="D31B1A"/>
      </a:accent4>
      <a:accent5>
        <a:srgbClr val="D2E5F6"/>
      </a:accent5>
      <a:accent6>
        <a:srgbClr val="E6E6E6"/>
      </a:accent6>
      <a:hlink>
        <a:srgbClr val="6578FF"/>
      </a:hlink>
      <a:folHlink>
        <a:srgbClr val="D3107B"/>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lnSpc>
            <a:spcPts val="1640"/>
          </a:lnSpc>
          <a:defRPr kumimoji="1" sz="1200" dirty="0">
            <a:latin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12700" cap="flat" cmpd="sng" algn="ctr">
          <a:noFill/>
          <a:prstDash val="solid"/>
          <a:miter lim="800000"/>
        </a:ln>
        <a:effectLst/>
      </a:spPr>
      <a:bodyPr vert="horz" wrap="square" lIns="91440" tIns="45720" rIns="91440" bIns="45720" rtlCol="0" anchor="t" anchorCtr="0">
        <a:spAutoFit/>
      </a:bodyPr>
      <a:lstStyle>
        <a:defPPr algn="l">
          <a:lnSpc>
            <a:spcPts val="1640"/>
          </a:lnSpc>
          <a:defRPr kumimoji="1" sz="1200" dirty="0" smtClean="0">
            <a:latin typeface="Arial" panose="020B0604020202020204" pitchFamily="34" charset="0"/>
            <a:ea typeface="Meiryo" panose="020B0604030504040204" pitchFamily="34" charset="-128"/>
          </a:defRPr>
        </a:defPPr>
      </a:lstStyle>
    </a:txDef>
  </a:objectDefaults>
  <a:extraClrSchemeLst/>
  <a:extLst>
    <a:ext uri="{05A4C25C-085E-4340-85A3-A5531E510DB2}">
      <thm15:themeFamily xmlns:thm15="http://schemas.microsoft.com/office/thememl/2012/main" name="DADCテンプレート0621_f" id="{2CEE4693-C4CC-4849-9728-EF2DF3CE71D1}" vid="{1DBE350E-1A46-484D-97D0-EBDDC89CAD1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テーマ</Template>
  <TotalTime>0</TotalTime>
  <Words>1668</Words>
  <Application>Microsoft Office PowerPoint</Application>
  <PresentationFormat>ワイド画面</PresentationFormat>
  <Paragraphs>325</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Meiryo</vt:lpstr>
      <vt:lpstr>Meiryo</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2023-12-21T03:26:59Z</dcterms:created>
  <dcterms:modified xsi:type="dcterms:W3CDTF">2023-12-21T03:27:07Z</dcterms:modified>
</cp:coreProperties>
</file>