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3" r:id="rId2"/>
    <p:sldId id="1862287436" r:id="rId3"/>
    <p:sldId id="1862287538" r:id="rId4"/>
    <p:sldId id="186228753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0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0" autoAdjust="0"/>
    <p:restoredTop sz="57234" autoAdjust="0"/>
  </p:normalViewPr>
  <p:slideViewPr>
    <p:cSldViewPr snapToGrid="0">
      <p:cViewPr>
        <p:scale>
          <a:sx n="50" d="100"/>
          <a:sy n="50" d="100"/>
        </p:scale>
        <p:origin x="198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D28AA-3FAB-4FC7-B49F-38F109B34216}"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3C39B-D36E-4EF6-B6E3-C401EFC3763F}" type="slidenum">
              <a:rPr kumimoji="1" lang="ja-JP" altLang="en-US" smtClean="0"/>
              <a:t>‹#›</a:t>
            </a:fld>
            <a:endParaRPr kumimoji="1" lang="ja-JP" altLang="en-US"/>
          </a:p>
        </p:txBody>
      </p:sp>
    </p:spTree>
    <p:extLst>
      <p:ext uri="{BB962C8B-B14F-4D97-AF65-F5344CB8AC3E}">
        <p14:creationId xmlns:p14="http://schemas.microsoft.com/office/powerpoint/2010/main" val="3009056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日常的にスマートフォンを利用する子どもの保護者</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現代社会において情報端末の利用を全否定することは難しい現状があることを伝え、各家庭でのルール作りが重要であることを理解させる。</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保護者の方がお子さんに対して、「スマホゲームを使いすぎないように」と言っていますが、</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なかなか言うことをきいてくれなくて困っているという相談です。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みなさんはどうしたら良いと思われますか？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824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「時間を決めて、守らせればいいんじゃない？」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「スマホゲームは熱中しやすいから危険だよ。」</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「話し合ってルールを決めるのはどう？」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時間を決めて、守らせれば問題がないのでは？という意見ですね。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スマホゲームに熱中してしまうと、どういう危険があるのでしょうか？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例えば、時間を忘れてゲームをしてしまうとか、熱中しすぎてそのゲームにお金を使い過ぎてしまうなどのリスクが考えられます。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親子で話し合ってルールを設けたらどうか、という提案ですね。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みなさんのご家庭では、インターネットやスマホを使う時のルールはありますか？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89709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スマートフォンのゲームや</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を使った交流は、子どもにとって友だち付き合いを円滑にするためのツールとなっていることがあります。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学校でタブレットを配布して学習で利用することも始まっており、情報端末の利用を全否定するのは難しい状況にあります。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そういった状況の中でゲームを使い過ぎないようにするために、どのような工夫ができるでしょうか？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スマホゲームには子どもを熱中させ、時間を忘れさせるような仕掛けがあります。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情報端末を使う時間などのルールをつくることは、節度を持って使う習慣を身につけるためにとても有効です。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みなさんの家庭にマイルールはありますか？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周りの人と情報交換をしてみましょう。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また大人のみなさんも子どもたちと一緒に守れるスマホ利用のルールを考えてみましょう。</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265469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255251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415594213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7180717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66770401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791771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402140065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140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42106250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4-2-3</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家庭でのルール作り</a:t>
            </a:r>
            <a:endParaRPr kumimoji="1" lang="ja-JP" altLang="en-US" sz="2000" dirty="0"/>
          </a:p>
        </p:txBody>
      </p:sp>
    </p:spTree>
    <p:extLst>
      <p:ext uri="{BB962C8B-B14F-4D97-AF65-F5344CB8AC3E}">
        <p14:creationId xmlns:p14="http://schemas.microsoft.com/office/powerpoint/2010/main" val="38177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91886" y="1733107"/>
            <a:ext cx="8072417" cy="428451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391886" y="1863186"/>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0" lang="ja-JP" altLang="en-US" sz="4000" b="1" i="0" u="none" strike="noStrike" kern="1200" cap="none" spc="0" normalizeH="0" baseline="0" noProof="0" dirty="0">
                <a:ln>
                  <a:noFill/>
                </a:ln>
                <a:solidFill>
                  <a:prstClr val="black"/>
                </a:solidFill>
                <a:effectLst/>
                <a:uLnTx/>
                <a:uFillTx/>
                <a:latin typeface="Segoe UI"/>
                <a:ea typeface="メイリオ"/>
                <a:cs typeface="+mn-cs"/>
              </a:rPr>
              <a:t>子どもに対して、スマホゲームをやりすぎないように言っていますが、言うことを聞かなくて困っています。</a:t>
            </a:r>
            <a:endParaRPr kumimoji="0"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a:xfrm>
            <a:off x="1052232" y="596394"/>
            <a:ext cx="7958418" cy="697099"/>
          </a:xfrm>
        </p:spPr>
        <p:txBody>
          <a:bodyPr/>
          <a:lstStyle/>
          <a:p>
            <a:r>
              <a:rPr lang="ja-JP" altLang="en-US" dirty="0"/>
              <a:t>考えてみよう</a:t>
            </a:r>
          </a:p>
        </p:txBody>
      </p:sp>
      <p:pic>
        <p:nvPicPr>
          <p:cNvPr id="6" name="図 5">
            <a:extLst>
              <a:ext uri="{FF2B5EF4-FFF2-40B4-BE49-F238E27FC236}">
                <a16:creationId xmlns:a16="http://schemas.microsoft.com/office/drawing/2014/main" id="{FA1D8D67-3C69-BCD8-F315-255B6F1E7E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0052" y="3619195"/>
            <a:ext cx="4295102" cy="3436082"/>
          </a:xfrm>
          <a:prstGeom prst="rect">
            <a:avLst/>
          </a:prstGeom>
        </p:spPr>
      </p:pic>
      <p:sp>
        <p:nvSpPr>
          <p:cNvPr id="7" name="テキスト ボックス 6">
            <a:extLst>
              <a:ext uri="{FF2B5EF4-FFF2-40B4-BE49-F238E27FC236}">
                <a16:creationId xmlns:a16="http://schemas.microsoft.com/office/drawing/2014/main" id="{FE63EF2E-C4D9-F6CF-678D-FA3EF5A1C54E}"/>
              </a:ext>
            </a:extLst>
          </p:cNvPr>
          <p:cNvSpPr txBox="1"/>
          <p:nvPr/>
        </p:nvSpPr>
        <p:spPr>
          <a:xfrm>
            <a:off x="433475" y="4109763"/>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こま</a:t>
            </a:r>
          </a:p>
        </p:txBody>
      </p:sp>
    </p:spTree>
    <p:extLst>
      <p:ext uri="{BB962C8B-B14F-4D97-AF65-F5344CB8AC3E}">
        <p14:creationId xmlns:p14="http://schemas.microsoft.com/office/powerpoint/2010/main" val="57393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88382" y="1580552"/>
            <a:ext cx="8261948" cy="136651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88381" y="3117072"/>
            <a:ext cx="826194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88380" y="4727953"/>
            <a:ext cx="8261949" cy="140026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588800" cy="805362"/>
          </a:xfrm>
        </p:spPr>
        <p:txBody>
          <a:bodyPr>
            <a:normAutofit fontScale="90000"/>
          </a:bodyPr>
          <a:lstStyle/>
          <a:p>
            <a:r>
              <a:rPr lang="ja-JP" altLang="en-US" sz="4000" b="1"/>
              <a:t>みなさんはどう思いますか？</a:t>
            </a:r>
            <a:endParaRPr kumimoji="1" lang="ja-JP" altLang="en-US" sz="4000" b="1" dirty="0"/>
          </a:p>
        </p:txBody>
      </p:sp>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764939" y="1646415"/>
            <a:ext cx="7480284" cy="1374416"/>
          </a:xfrm>
        </p:spPr>
        <p:txBody>
          <a:bodyPr>
            <a:noAutofit/>
          </a:bodyPr>
          <a:lstStyle/>
          <a:p>
            <a:pPr marL="0" indent="0">
              <a:lnSpc>
                <a:spcPct val="100000"/>
              </a:lnSpc>
              <a:buNone/>
            </a:pPr>
            <a:r>
              <a:rPr lang="ja-JP" altLang="en-US" sz="4000" dirty="0"/>
              <a:t>時間を決めて、守らせれば</a:t>
            </a:r>
            <a:endParaRPr lang="en-US" altLang="ja-JP" sz="4000" dirty="0"/>
          </a:p>
          <a:p>
            <a:pPr marL="0" indent="0">
              <a:lnSpc>
                <a:spcPct val="100000"/>
              </a:lnSpc>
              <a:buNone/>
            </a:pPr>
            <a:r>
              <a:rPr lang="ja-JP" altLang="en-US" sz="4000" dirty="0"/>
              <a:t>いいんじゃない？</a:t>
            </a:r>
            <a:endParaRPr lang="en-US" altLang="ja-JP" sz="4000"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810217" y="3349073"/>
            <a:ext cx="6831554"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black"/>
                </a:solidFill>
                <a:effectLst/>
                <a:uLnTx/>
                <a:uFillTx/>
                <a:latin typeface="Segoe UI"/>
                <a:ea typeface="メイリオ"/>
                <a:cs typeface="+mn-cs"/>
              </a:rPr>
              <a:t>スマホゲームは熱中しやすいから危険だよ。</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1695744" y="4914528"/>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3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300" normalizeH="0" baseline="0" noProof="0" dirty="0">
                <a:ln>
                  <a:noFill/>
                </a:ln>
                <a:solidFill>
                  <a:prstClr val="black"/>
                </a:solidFill>
                <a:effectLst/>
                <a:uLnTx/>
                <a:uFillTx/>
                <a:latin typeface="Segoe UI"/>
                <a:ea typeface="メイリオ"/>
                <a:cs typeface="+mn-cs"/>
              </a:rPr>
              <a:t>話し合ってルールを決めるのはどう？</a:t>
            </a:r>
            <a:endParaRPr kumimoji="1" lang="en-US" altLang="ja-JP" sz="4000" b="0" i="0" u="none" strike="noStrike" kern="1200" cap="none" spc="-30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3C4EC449-13E5-536A-88BD-4082BDBA5843}"/>
              </a:ext>
            </a:extLst>
          </p:cNvPr>
          <p:cNvSpPr txBox="1"/>
          <p:nvPr/>
        </p:nvSpPr>
        <p:spPr>
          <a:xfrm>
            <a:off x="4487910" y="3152085"/>
            <a:ext cx="95410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ねっちゅう</a:t>
            </a:r>
          </a:p>
        </p:txBody>
      </p:sp>
      <p:sp>
        <p:nvSpPr>
          <p:cNvPr id="9" name="テキスト ボックス 8">
            <a:extLst>
              <a:ext uri="{FF2B5EF4-FFF2-40B4-BE49-F238E27FC236}">
                <a16:creationId xmlns:a16="http://schemas.microsoft.com/office/drawing/2014/main" id="{3B631122-5464-B66C-4ED0-EDCAE7CA8787}"/>
              </a:ext>
            </a:extLst>
          </p:cNvPr>
          <p:cNvSpPr txBox="1"/>
          <p:nvPr/>
        </p:nvSpPr>
        <p:spPr>
          <a:xfrm>
            <a:off x="2046732" y="3778929"/>
            <a:ext cx="72968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き け ん</a:t>
            </a:r>
          </a:p>
        </p:txBody>
      </p:sp>
      <p:pic>
        <p:nvPicPr>
          <p:cNvPr id="13" name="図 12">
            <a:extLst>
              <a:ext uri="{FF2B5EF4-FFF2-40B4-BE49-F238E27FC236}">
                <a16:creationId xmlns:a16="http://schemas.microsoft.com/office/drawing/2014/main" id="{60894255-09E9-6A09-2292-4987FF20B3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3735" y="1411173"/>
            <a:ext cx="2094401" cy="1675521"/>
          </a:xfrm>
          <a:prstGeom prst="rect">
            <a:avLst/>
          </a:prstGeom>
        </p:spPr>
      </p:pic>
      <p:pic>
        <p:nvPicPr>
          <p:cNvPr id="24" name="図 23">
            <a:extLst>
              <a:ext uri="{FF2B5EF4-FFF2-40B4-BE49-F238E27FC236}">
                <a16:creationId xmlns:a16="http://schemas.microsoft.com/office/drawing/2014/main" id="{B09F0C39-B55F-31D5-E660-F25874323F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2123" y="2986374"/>
            <a:ext cx="2115017" cy="1692014"/>
          </a:xfrm>
          <a:prstGeom prst="rect">
            <a:avLst/>
          </a:prstGeom>
        </p:spPr>
      </p:pic>
      <p:pic>
        <p:nvPicPr>
          <p:cNvPr id="5" name="図 4">
            <a:extLst>
              <a:ext uri="{FF2B5EF4-FFF2-40B4-BE49-F238E27FC236}">
                <a16:creationId xmlns:a16="http://schemas.microsoft.com/office/drawing/2014/main" id="{33A88415-687C-4A9D-EA7F-385AE0C2C8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0" y="4510481"/>
            <a:ext cx="2104014" cy="1761124"/>
          </a:xfrm>
          <a:prstGeom prst="rect">
            <a:avLst/>
          </a:prstGeom>
        </p:spPr>
      </p:pic>
    </p:spTree>
    <p:extLst>
      <p:ext uri="{BB962C8B-B14F-4D97-AF65-F5344CB8AC3E}">
        <p14:creationId xmlns:p14="http://schemas.microsoft.com/office/powerpoint/2010/main" val="302630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62652" y="4527208"/>
            <a:ext cx="8277634" cy="159360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34539" y="1133997"/>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マイルールを設定しましょう</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434539" y="2037778"/>
            <a:ext cx="8505824" cy="23864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000"/>
              </a:lnSpc>
              <a:spcBef>
                <a:spcPts val="1000"/>
              </a:spcBef>
              <a:spcAft>
                <a:spcPts val="0"/>
              </a:spcAft>
              <a:buClrTx/>
              <a:buSzTx/>
              <a:buFont typeface="Arial" panose="020B0604020202020204" pitchFamily="34" charset="0"/>
              <a:buNone/>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情報端末は必要不可欠のため、全否定の解決が難しい</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（例）友だちづきあいでの利用</a:t>
            </a:r>
            <a:endParaRPr lang="en-US" altLang="ja-JP" sz="2400" dirty="0">
              <a:solidFill>
                <a:prstClr val="black"/>
              </a:solidFill>
              <a:latin typeface="Segoe UI"/>
              <a:ea typeface="メイリオ"/>
            </a:endParaRPr>
          </a:p>
          <a:p>
            <a:pPr marL="0" marR="0" lvl="0" indent="0" algn="l" defTabSz="914400" rtl="0" eaLnBrk="1" fontAlgn="auto" latinLnBrk="0" hangingPunct="1">
              <a:lnSpc>
                <a:spcPts val="4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タブレットを使った家庭学習など</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p:txBody>
      </p:sp>
      <p:grpSp>
        <p:nvGrpSpPr>
          <p:cNvPr id="9" name="グループ化 8">
            <a:extLst>
              <a:ext uri="{FF2B5EF4-FFF2-40B4-BE49-F238E27FC236}">
                <a16:creationId xmlns:a16="http://schemas.microsoft.com/office/drawing/2014/main" id="{98F3D0E1-AE06-D20E-D930-49FC137D3AE9}"/>
              </a:ext>
            </a:extLst>
          </p:cNvPr>
          <p:cNvGrpSpPr/>
          <p:nvPr/>
        </p:nvGrpSpPr>
        <p:grpSpPr>
          <a:xfrm>
            <a:off x="700055" y="4260123"/>
            <a:ext cx="2561632" cy="649712"/>
            <a:chOff x="700055" y="3709044"/>
            <a:chExt cx="2561632" cy="649712"/>
          </a:xfrm>
        </p:grpSpPr>
        <p:sp>
          <p:nvSpPr>
            <p:cNvPr id="27" name="四角形: 角を丸くする 26">
              <a:extLst>
                <a:ext uri="{FF2B5EF4-FFF2-40B4-BE49-F238E27FC236}">
                  <a16:creationId xmlns:a16="http://schemas.microsoft.com/office/drawing/2014/main" id="{07B8F087-2284-A630-52B7-A86947BB547D}"/>
                </a:ext>
              </a:extLst>
            </p:cNvPr>
            <p:cNvSpPr/>
            <p:nvPr/>
          </p:nvSpPr>
          <p:spPr>
            <a:xfrm>
              <a:off x="700055" y="3709044"/>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888658" y="371254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gr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548634" y="4787910"/>
            <a:ext cx="8277634"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みなさんの家庭にマイルールはありますか？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大人も一緒に守るルールを考えてみましょう</a:t>
            </a:r>
          </a:p>
        </p:txBody>
      </p:sp>
      <p:pic>
        <p:nvPicPr>
          <p:cNvPr id="8" name="図 7">
            <a:extLst>
              <a:ext uri="{FF2B5EF4-FFF2-40B4-BE49-F238E27FC236}">
                <a16:creationId xmlns:a16="http://schemas.microsoft.com/office/drawing/2014/main" id="{7DC6FA70-2F61-C1AE-3EE1-2561FD2281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00000">
            <a:off x="7338498" y="3124462"/>
            <a:ext cx="1687331" cy="1687331"/>
          </a:xfrm>
          <a:prstGeom prst="rect">
            <a:avLst/>
          </a:prstGeom>
        </p:spPr>
      </p:pic>
      <p:pic>
        <p:nvPicPr>
          <p:cNvPr id="18" name="図 17">
            <a:extLst>
              <a:ext uri="{FF2B5EF4-FFF2-40B4-BE49-F238E27FC236}">
                <a16:creationId xmlns:a16="http://schemas.microsoft.com/office/drawing/2014/main" id="{A0AACC69-015F-B7E7-AD8B-AE30EA31CD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35006">
            <a:off x="5883806" y="2297594"/>
            <a:ext cx="2262812" cy="2262812"/>
          </a:xfrm>
          <a:prstGeom prst="rect">
            <a:avLst/>
          </a:prstGeom>
        </p:spPr>
      </p:pic>
      <p:sp>
        <p:nvSpPr>
          <p:cNvPr id="20" name="テキスト ボックス 19">
            <a:extLst>
              <a:ext uri="{FF2B5EF4-FFF2-40B4-BE49-F238E27FC236}">
                <a16:creationId xmlns:a16="http://schemas.microsoft.com/office/drawing/2014/main" id="{FB3C9363-C5B1-76B7-E1F0-2A5DBB8C4575}"/>
              </a:ext>
            </a:extLst>
          </p:cNvPr>
          <p:cNvSpPr txBox="1"/>
          <p:nvPr/>
        </p:nvSpPr>
        <p:spPr>
          <a:xfrm>
            <a:off x="3669189" y="1186232"/>
            <a:ext cx="902811"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せってい</a:t>
            </a:r>
          </a:p>
        </p:txBody>
      </p:sp>
      <p:sp>
        <p:nvSpPr>
          <p:cNvPr id="21" name="テキスト ボックス 20">
            <a:extLst>
              <a:ext uri="{FF2B5EF4-FFF2-40B4-BE49-F238E27FC236}">
                <a16:creationId xmlns:a16="http://schemas.microsoft.com/office/drawing/2014/main" id="{51127934-07C0-31B2-90AB-C9BA46871C70}"/>
              </a:ext>
            </a:extLst>
          </p:cNvPr>
          <p:cNvSpPr txBox="1"/>
          <p:nvPr/>
        </p:nvSpPr>
        <p:spPr>
          <a:xfrm>
            <a:off x="2139993" y="1950293"/>
            <a:ext cx="170751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ひ つ よ う ふ か け つ</a:t>
            </a:r>
          </a:p>
        </p:txBody>
      </p:sp>
      <p:sp>
        <p:nvSpPr>
          <p:cNvPr id="24" name="テキスト ボックス 23">
            <a:extLst>
              <a:ext uri="{FF2B5EF4-FFF2-40B4-BE49-F238E27FC236}">
                <a16:creationId xmlns:a16="http://schemas.microsoft.com/office/drawing/2014/main" id="{1A874901-DC22-0FDB-9191-F15DA8938916}"/>
              </a:ext>
            </a:extLst>
          </p:cNvPr>
          <p:cNvSpPr txBox="1"/>
          <p:nvPr/>
        </p:nvSpPr>
        <p:spPr>
          <a:xfrm>
            <a:off x="5138258" y="1964521"/>
            <a:ext cx="95410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ぜんひてい</a:t>
            </a:r>
          </a:p>
        </p:txBody>
      </p:sp>
      <p:sp>
        <p:nvSpPr>
          <p:cNvPr id="25" name="テキスト ボックス 24">
            <a:extLst>
              <a:ext uri="{FF2B5EF4-FFF2-40B4-BE49-F238E27FC236}">
                <a16:creationId xmlns:a16="http://schemas.microsoft.com/office/drawing/2014/main" id="{855172CB-C06A-2F93-68BD-07AC5F422F98}"/>
              </a:ext>
            </a:extLst>
          </p:cNvPr>
          <p:cNvSpPr txBox="1"/>
          <p:nvPr/>
        </p:nvSpPr>
        <p:spPr>
          <a:xfrm>
            <a:off x="6409026" y="1971075"/>
            <a:ext cx="80021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かいけつ</a:t>
            </a:r>
          </a:p>
        </p:txBody>
      </p:sp>
      <p:sp>
        <p:nvSpPr>
          <p:cNvPr id="26" name="テキスト ボックス 25">
            <a:extLst>
              <a:ext uri="{FF2B5EF4-FFF2-40B4-BE49-F238E27FC236}">
                <a16:creationId xmlns:a16="http://schemas.microsoft.com/office/drawing/2014/main" id="{A3D52905-C68E-7772-3A79-6470999AB76F}"/>
              </a:ext>
            </a:extLst>
          </p:cNvPr>
          <p:cNvSpPr txBox="1"/>
          <p:nvPr/>
        </p:nvSpPr>
        <p:spPr>
          <a:xfrm>
            <a:off x="7314067" y="1964094"/>
            <a:ext cx="646331"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むずか</a:t>
            </a:r>
          </a:p>
        </p:txBody>
      </p:sp>
      <p:sp>
        <p:nvSpPr>
          <p:cNvPr id="28" name="テキスト ボックス 27">
            <a:extLst>
              <a:ext uri="{FF2B5EF4-FFF2-40B4-BE49-F238E27FC236}">
                <a16:creationId xmlns:a16="http://schemas.microsoft.com/office/drawing/2014/main" id="{C4C14CC9-B01E-0538-0DAB-067949EECEBF}"/>
              </a:ext>
            </a:extLst>
          </p:cNvPr>
          <p:cNvSpPr txBox="1"/>
          <p:nvPr/>
        </p:nvSpPr>
        <p:spPr>
          <a:xfrm>
            <a:off x="4162158" y="2609792"/>
            <a:ext cx="646331"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りよう</a:t>
            </a:r>
          </a:p>
        </p:txBody>
      </p:sp>
      <p:sp>
        <p:nvSpPr>
          <p:cNvPr id="32" name="テキスト ボックス 31">
            <a:extLst>
              <a:ext uri="{FF2B5EF4-FFF2-40B4-BE49-F238E27FC236}">
                <a16:creationId xmlns:a16="http://schemas.microsoft.com/office/drawing/2014/main" id="{A40F1D4A-F0B7-7F4F-6197-16AD6ECF8CFC}"/>
              </a:ext>
            </a:extLst>
          </p:cNvPr>
          <p:cNvSpPr txBox="1"/>
          <p:nvPr/>
        </p:nvSpPr>
        <p:spPr>
          <a:xfrm>
            <a:off x="1804085" y="5337525"/>
            <a:ext cx="80021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いっしょ</a:t>
            </a:r>
          </a:p>
        </p:txBody>
      </p:sp>
    </p:spTree>
    <p:extLst>
      <p:ext uri="{BB962C8B-B14F-4D97-AF65-F5344CB8AC3E}">
        <p14:creationId xmlns:p14="http://schemas.microsoft.com/office/powerpoint/2010/main" val="155941015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1513</Words>
  <PresentationFormat>画面に合わせる (4:3)</PresentationFormat>
  <Paragraphs>96</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4-2-3 家庭でのルール作り</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2023-03-15T05:12:25Z</dcterms:created>
  <dcterms:modified xsi:type="dcterms:W3CDTF">2023-03-16T04:28:08Z</dcterms:modified>
</cp:coreProperties>
</file>