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85" r:id="rId1"/>
  </p:sldMasterIdLst>
  <p:notesMasterIdLst>
    <p:notesMasterId r:id="rId6"/>
  </p:notesMasterIdLst>
  <p:handoutMasterIdLst>
    <p:handoutMasterId r:id="rId7"/>
  </p:handoutMasterIdLst>
  <p:sldIdLst>
    <p:sldId id="1862287437" r:id="rId2"/>
    <p:sldId id="1862287438" r:id="rId3"/>
    <p:sldId id="1862287442" r:id="rId4"/>
    <p:sldId id="1862287443" r:id="rId5"/>
  </p:sldIdLst>
  <p:sldSz cx="9144000" cy="6858000" type="screen4x3"/>
  <p:notesSz cx="7053263" cy="10180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47"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CA"/>
    <a:srgbClr val="AA7322"/>
    <a:srgbClr val="FDE1B0"/>
    <a:srgbClr val="ED7D31"/>
    <a:srgbClr val="FF99CC"/>
    <a:srgbClr val="D62475"/>
    <a:srgbClr val="F6281E"/>
    <a:srgbClr val="FFFFCC"/>
    <a:srgbClr val="F60052"/>
    <a:srgbClr val="FBD1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85" autoAdjust="0"/>
    <p:restoredTop sz="54622" autoAdjust="0"/>
  </p:normalViewPr>
  <p:slideViewPr>
    <p:cSldViewPr snapToGrid="0">
      <p:cViewPr>
        <p:scale>
          <a:sx n="50" d="100"/>
          <a:sy n="50" d="100"/>
        </p:scale>
        <p:origin x="1980" y="81"/>
      </p:cViewPr>
      <p:guideLst>
        <p:guide orient="horz" pos="2160"/>
        <p:guide pos="2880"/>
      </p:guideLst>
    </p:cSldViewPr>
  </p:slideViewPr>
  <p:notesTextViewPr>
    <p:cViewPr>
      <p:scale>
        <a:sx n="125" d="100"/>
        <a:sy n="125" d="100"/>
      </p:scale>
      <p:origin x="0" y="0"/>
    </p:cViewPr>
  </p:notesTextViewPr>
  <p:sorterViewPr>
    <p:cViewPr varScale="1">
      <p:scale>
        <a:sx n="100" d="100"/>
        <a:sy n="100" d="100"/>
      </p:scale>
      <p:origin x="0" y="0"/>
    </p:cViewPr>
  </p:sorterViewPr>
  <p:notesViewPr>
    <p:cSldViewPr snapToGrid="0">
      <p:cViewPr varScale="1">
        <p:scale>
          <a:sx n="61" d="100"/>
          <a:sy n="61" d="100"/>
        </p:scale>
        <p:origin x="3206"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55702" cy="509762"/>
          </a:xfrm>
          <a:prstGeom prst="rect">
            <a:avLst/>
          </a:prstGeom>
        </p:spPr>
        <p:txBody>
          <a:bodyPr vert="horz" lIns="93982" tIns="46991" rIns="93982" bIns="46991" rtlCol="0"/>
          <a:lstStyle>
            <a:lvl1pPr algn="l">
              <a:defRPr sz="1200"/>
            </a:lvl1pPr>
          </a:lstStyle>
          <a:p>
            <a:endParaRPr kumimoji="1" lang="ja-JP" altLang="en-US" dirty="0">
              <a:ea typeface="メイリオ" panose="020B0604030504040204" pitchFamily="50" charset="-128"/>
            </a:endParaRPr>
          </a:p>
        </p:txBody>
      </p:sp>
      <p:sp>
        <p:nvSpPr>
          <p:cNvPr id="3" name="日付プレースホルダー 2"/>
          <p:cNvSpPr>
            <a:spLocks noGrp="1"/>
          </p:cNvSpPr>
          <p:nvPr>
            <p:ph type="dt" sz="quarter" idx="1"/>
          </p:nvPr>
        </p:nvSpPr>
        <p:spPr>
          <a:xfrm>
            <a:off x="3995918" y="1"/>
            <a:ext cx="3055701" cy="509762"/>
          </a:xfrm>
          <a:prstGeom prst="rect">
            <a:avLst/>
          </a:prstGeom>
        </p:spPr>
        <p:txBody>
          <a:bodyPr vert="horz" lIns="93982" tIns="46991" rIns="93982" bIns="46991" rtlCol="0"/>
          <a:lstStyle>
            <a:lvl1pPr algn="r">
              <a:defRPr sz="1200"/>
            </a:lvl1pPr>
          </a:lstStyle>
          <a:p>
            <a:endParaRPr kumimoji="1" lang="ja-JP" altLang="en-US" dirty="0">
              <a:ea typeface="メイリオ" panose="020B0604030504040204" pitchFamily="50" charset="-128"/>
            </a:endParaRPr>
          </a:p>
        </p:txBody>
      </p:sp>
      <p:sp>
        <p:nvSpPr>
          <p:cNvPr id="4" name="フッター プレースホルダー 3"/>
          <p:cNvSpPr>
            <a:spLocks noGrp="1"/>
          </p:cNvSpPr>
          <p:nvPr>
            <p:ph type="ftr" sz="quarter" idx="2"/>
          </p:nvPr>
        </p:nvSpPr>
        <p:spPr>
          <a:xfrm>
            <a:off x="1" y="9670876"/>
            <a:ext cx="3055702" cy="509762"/>
          </a:xfrm>
          <a:prstGeom prst="rect">
            <a:avLst/>
          </a:prstGeom>
        </p:spPr>
        <p:txBody>
          <a:bodyPr vert="horz" lIns="93982" tIns="46991" rIns="93982" bIns="46991" rtlCol="0" anchor="b"/>
          <a:lstStyle>
            <a:lvl1pPr algn="l">
              <a:defRPr sz="1200"/>
            </a:lvl1pPr>
          </a:lstStyle>
          <a:p>
            <a:r>
              <a:rPr kumimoji="1" lang="en-US" altLang="ja-JP" dirty="0">
                <a:ea typeface="メイリオ" panose="020B0604030504040204" pitchFamily="50" charset="-128"/>
              </a:rPr>
              <a:t>Copyright (C) 2009-2017 Edu-net Co., Ltd.  All Rights Reserved. </a:t>
            </a:r>
            <a:endParaRPr kumimoji="1" lang="ja-JP" altLang="en-US" dirty="0">
              <a:ea typeface="メイリオ" panose="020B0604030504040204" pitchFamily="50" charset="-128"/>
            </a:endParaRPr>
          </a:p>
        </p:txBody>
      </p:sp>
      <p:sp>
        <p:nvSpPr>
          <p:cNvPr id="5" name="スライド番号プレースホルダー 4"/>
          <p:cNvSpPr>
            <a:spLocks noGrp="1"/>
          </p:cNvSpPr>
          <p:nvPr>
            <p:ph type="sldNum" sz="quarter" idx="3"/>
          </p:nvPr>
        </p:nvSpPr>
        <p:spPr>
          <a:xfrm>
            <a:off x="3995918" y="9670876"/>
            <a:ext cx="3055701" cy="509762"/>
          </a:xfrm>
          <a:prstGeom prst="rect">
            <a:avLst/>
          </a:prstGeom>
        </p:spPr>
        <p:txBody>
          <a:bodyPr vert="horz" lIns="93982" tIns="46991" rIns="93982" bIns="46991" rtlCol="0" anchor="b"/>
          <a:lstStyle>
            <a:lvl1pPr algn="r">
              <a:defRPr sz="1200"/>
            </a:lvl1pPr>
          </a:lstStyle>
          <a:p>
            <a:fld id="{5951B48D-9D36-4DF8-897D-043405FC11B0}" type="slidenum">
              <a:rPr kumimoji="1" lang="ja-JP" altLang="en-US" smtClean="0">
                <a:ea typeface="メイリオ" panose="020B0604030504040204" pitchFamily="50" charset="-128"/>
              </a:rPr>
              <a:t>‹#›</a:t>
            </a:fld>
            <a:endParaRPr kumimoji="1" lang="ja-JP" altLang="en-US" dirty="0">
              <a:ea typeface="メイリオ" panose="020B0604030504040204" pitchFamily="50" charset="-128"/>
            </a:endParaRPr>
          </a:p>
        </p:txBody>
      </p:sp>
    </p:spTree>
    <p:extLst>
      <p:ext uri="{BB962C8B-B14F-4D97-AF65-F5344CB8AC3E}">
        <p14:creationId xmlns:p14="http://schemas.microsoft.com/office/powerpoint/2010/main" val="9168828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56414" cy="510800"/>
          </a:xfrm>
          <a:prstGeom prst="rect">
            <a:avLst/>
          </a:prstGeom>
        </p:spPr>
        <p:txBody>
          <a:bodyPr vert="horz" lIns="93982" tIns="46991" rIns="93982" bIns="46991" rtlCol="0"/>
          <a:lstStyle>
            <a:lvl1pPr algn="l">
              <a:defRPr sz="1200">
                <a:ea typeface="メイリオ"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995218" y="0"/>
            <a:ext cx="3056414" cy="510800"/>
          </a:xfrm>
          <a:prstGeom prst="rect">
            <a:avLst/>
          </a:prstGeom>
        </p:spPr>
        <p:txBody>
          <a:bodyPr vert="horz" lIns="93982" tIns="46991" rIns="93982" bIns="46991" rtlCol="0"/>
          <a:lstStyle>
            <a:lvl1pPr algn="r">
              <a:defRPr sz="1200">
                <a:ea typeface="メイリオ" panose="020B0604030504040204" pitchFamily="50" charset="-128"/>
              </a:defRPr>
            </a:lvl1pPr>
          </a:lstStyle>
          <a:p>
            <a:endParaRPr lang="ja-JP" altLang="en-US" dirty="0"/>
          </a:p>
        </p:txBody>
      </p:sp>
      <p:sp>
        <p:nvSpPr>
          <p:cNvPr id="4" name="スライド イメージ プレースホルダー 3"/>
          <p:cNvSpPr>
            <a:spLocks noGrp="1" noRot="1" noChangeAspect="1"/>
          </p:cNvSpPr>
          <p:nvPr>
            <p:ph type="sldImg" idx="2"/>
          </p:nvPr>
        </p:nvSpPr>
        <p:spPr>
          <a:xfrm>
            <a:off x="1236663" y="1273175"/>
            <a:ext cx="4579937" cy="3435350"/>
          </a:xfrm>
          <a:prstGeom prst="rect">
            <a:avLst/>
          </a:prstGeom>
          <a:noFill/>
          <a:ln w="12700">
            <a:solidFill>
              <a:prstClr val="black"/>
            </a:solidFill>
          </a:ln>
        </p:spPr>
        <p:txBody>
          <a:bodyPr vert="horz" lIns="93982" tIns="46991" rIns="93982" bIns="46991" rtlCol="0" anchor="ctr"/>
          <a:lstStyle/>
          <a:p>
            <a:endParaRPr lang="ja-JP" altLang="en-US" dirty="0"/>
          </a:p>
        </p:txBody>
      </p:sp>
      <p:sp>
        <p:nvSpPr>
          <p:cNvPr id="5" name="ノート プレースホルダー 4"/>
          <p:cNvSpPr>
            <a:spLocks noGrp="1"/>
          </p:cNvSpPr>
          <p:nvPr>
            <p:ph type="body" sz="quarter" idx="3"/>
          </p:nvPr>
        </p:nvSpPr>
        <p:spPr>
          <a:xfrm>
            <a:off x="705327" y="4899432"/>
            <a:ext cx="5642610" cy="4008626"/>
          </a:xfrm>
          <a:prstGeom prst="rect">
            <a:avLst/>
          </a:prstGeom>
        </p:spPr>
        <p:txBody>
          <a:bodyPr vert="horz" lIns="93982" tIns="46991" rIns="93982" bIns="46991"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217913432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メイリオ" panose="020B0604030504040204" pitchFamily="50" charset="-128"/>
        <a:cs typeface="+mn-cs"/>
      </a:defRPr>
    </a:lvl1pPr>
    <a:lvl2pPr marL="457200" algn="l" defTabSz="914400" rtl="0" eaLnBrk="1" latinLnBrk="0" hangingPunct="1">
      <a:defRPr kumimoji="1" sz="1200" kern="1200">
        <a:solidFill>
          <a:schemeClr val="tx1"/>
        </a:solidFill>
        <a:latin typeface="+mn-lt"/>
        <a:ea typeface="メイリオ" panose="020B0604030504040204" pitchFamily="50" charset="-128"/>
        <a:cs typeface="+mn-cs"/>
      </a:defRPr>
    </a:lvl2pPr>
    <a:lvl3pPr marL="914400" algn="l" defTabSz="914400" rtl="0" eaLnBrk="1" latinLnBrk="0" hangingPunct="1">
      <a:defRPr kumimoji="1" sz="1200" kern="1200">
        <a:solidFill>
          <a:schemeClr val="tx1"/>
        </a:solidFill>
        <a:latin typeface="+mn-lt"/>
        <a:ea typeface="メイリオ" panose="020B0604030504040204" pitchFamily="50" charset="-128"/>
        <a:cs typeface="+mn-cs"/>
      </a:defRPr>
    </a:lvl3pPr>
    <a:lvl4pPr marL="1371600" algn="l" defTabSz="914400" rtl="0" eaLnBrk="1" latinLnBrk="0" hangingPunct="1">
      <a:defRPr kumimoji="1" sz="1200" kern="1200">
        <a:solidFill>
          <a:schemeClr val="tx1"/>
        </a:solidFill>
        <a:latin typeface="+mn-lt"/>
        <a:ea typeface="メイリオ" panose="020B0604030504040204" pitchFamily="50" charset="-128"/>
        <a:cs typeface="+mn-cs"/>
      </a:defRPr>
    </a:lvl4pPr>
    <a:lvl5pPr marL="1828800" algn="l" defTabSz="914400" rtl="0" eaLnBrk="1" latinLnBrk="0" hangingPunct="1">
      <a:defRPr kumimoji="1" sz="1200" kern="1200">
        <a:solidFill>
          <a:schemeClr val="tx1"/>
        </a:solidFill>
        <a:latin typeface="+mn-lt"/>
        <a:ea typeface="メイリオ"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kern="1200" dirty="0">
                <a:solidFill>
                  <a:schemeClr val="tx1"/>
                </a:solidFill>
                <a:effectLst/>
                <a:latin typeface="+mn-lt"/>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特徴と使い方</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　・スライド</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mn-lt"/>
                <a:cs typeface="+mn-cs"/>
              </a:rPr>
              <a:t>　・対象者に「自分事」として考えてもらえるよう、</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枚目のスライドは、「発問」から始まります。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枚目のスライドでは、「答え」や「様々な視点」を提示します。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mn-lt"/>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a:t>
            </a:r>
            <a:r>
              <a:rPr lang="ja-JP" altLang="en-US" sz="1200" dirty="0">
                <a:latin typeface="メイリオ" panose="020B0604030504040204" pitchFamily="50" charset="-128"/>
              </a:rPr>
              <a:t>想定する啓発対象者</a:t>
            </a:r>
            <a:r>
              <a:rPr lang="en-US" altLang="ja-JP" sz="1200" dirty="0">
                <a:latin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SNS</a:t>
            </a:r>
            <a:r>
              <a:rPr lang="ja-JP" altLang="en-US" sz="1200" dirty="0">
                <a:latin typeface="メイリオ" panose="020B0604030504040204" pitchFamily="50" charset="-128"/>
              </a:rPr>
              <a:t>の利用者</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ポイント</a:t>
            </a:r>
            <a:r>
              <a:rPr kumimoji="1" lang="en-US" altLang="ja-JP" sz="1200" kern="1200" dirty="0">
                <a:solidFill>
                  <a:schemeClr val="tx1"/>
                </a:solidFill>
                <a:effectLst/>
                <a:latin typeface="+mn-lt"/>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自分の顔や姿が映った動画を</a:t>
            </a:r>
            <a:r>
              <a:rPr kumimoji="1" lang="en-US" altLang="ja-JP" sz="1200" dirty="0"/>
              <a:t>SNS</a:t>
            </a:r>
            <a:r>
              <a:rPr kumimoji="1" lang="ja-JP" altLang="en-US" sz="1200" dirty="0"/>
              <a:t>に投稿することの影響について考えさせ、</a:t>
            </a:r>
            <a:r>
              <a:rPr kumimoji="1" lang="en-US" altLang="ja-JP" dirty="0"/>
              <a:t>SNS</a:t>
            </a:r>
            <a:r>
              <a:rPr kumimoji="1" lang="ja-JP" altLang="en-US" dirty="0"/>
              <a:t>投稿にはリスクがあることを伝える。</a:t>
            </a:r>
            <a:endParaRPr kumimoji="1" lang="en-US" altLang="ja-JP" dirty="0"/>
          </a:p>
          <a:p>
            <a:endParaRPr kumimoji="1" lang="en-US" altLang="ja-JP" sz="1200" kern="1200" dirty="0">
              <a:solidFill>
                <a:schemeClr val="tx1"/>
              </a:solidFill>
              <a:effectLst/>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本教材利用規約</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本教材は、情報セキュリティに関する啓発を目的に独立行政法人情報処理推進機構（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）（以下「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に申し出て別途許諾を得てください。</a:t>
            </a:r>
          </a:p>
          <a:p>
            <a:endParaRPr kumimoji="1" lang="ja-JP" altLang="en-US"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本教材に関する著作権その他すべての権利は独立行政法人情報処理推進機構（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）が保有しており、国際条約、著作権法その他の法律により保護されています。</a:t>
            </a:r>
          </a:p>
          <a:p>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必要な範囲での複製（生徒等受講者への配布のための複製を含む。）は可能とします。</a:t>
            </a:r>
          </a:p>
          <a:p>
            <a:r>
              <a:rPr kumimoji="1" lang="en-US" altLang="ja-JP" sz="1200" kern="1200" dirty="0">
                <a:solidFill>
                  <a:schemeClr val="tx1"/>
                </a:solidFill>
                <a:effectLst/>
                <a:latin typeface="+mn-lt"/>
                <a:cs typeface="+mn-cs"/>
              </a:rPr>
              <a:t>4.</a:t>
            </a:r>
            <a:r>
              <a:rPr kumimoji="1" lang="ja-JP" altLang="en-US" sz="1200" kern="1200" dirty="0">
                <a:solidFill>
                  <a:schemeClr val="tx1"/>
                </a:solidFill>
                <a:effectLst/>
                <a:latin typeface="+mn-lt"/>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mn-lt"/>
                <a:cs typeface="+mn-cs"/>
              </a:rPr>
              <a:t>5.</a:t>
            </a:r>
            <a:r>
              <a:rPr kumimoji="1" lang="ja-JP" altLang="en-US" sz="1200" kern="1200" dirty="0">
                <a:solidFill>
                  <a:schemeClr val="tx1"/>
                </a:solidFill>
                <a:effectLst/>
                <a:latin typeface="+mn-lt"/>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mn-lt"/>
                <a:cs typeface="+mn-cs"/>
              </a:rPr>
              <a:t>6.</a:t>
            </a:r>
            <a:r>
              <a:rPr kumimoji="1" lang="ja-JP" altLang="en-US" sz="1200" kern="1200" dirty="0">
                <a:solidFill>
                  <a:schemeClr val="tx1"/>
                </a:solidFill>
                <a:effectLst/>
                <a:latin typeface="+mn-lt"/>
                <a:cs typeface="+mn-cs"/>
              </a:rPr>
              <a:t>いかなる形で利用する場合においても本教材を利用する際は、出典（</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の名称、資料名、</a:t>
            </a:r>
            <a:r>
              <a:rPr kumimoji="1" lang="en-US" altLang="ja-JP" sz="1200" kern="1200" dirty="0">
                <a:solidFill>
                  <a:schemeClr val="tx1"/>
                </a:solidFill>
                <a:effectLst/>
                <a:latin typeface="+mn-lt"/>
                <a:cs typeface="+mn-cs"/>
              </a:rPr>
              <a:t>URL</a:t>
            </a:r>
            <a:r>
              <a:rPr kumimoji="1" lang="ja-JP" altLang="en-US" sz="1200" kern="1200" dirty="0">
                <a:solidFill>
                  <a:schemeClr val="tx1"/>
                </a:solidFill>
                <a:effectLst/>
                <a:latin typeface="+mn-lt"/>
                <a:cs typeface="+mn-cs"/>
              </a:rPr>
              <a:t>等）を容易に判る態様で明記または明示してください。</a:t>
            </a:r>
          </a:p>
          <a:p>
            <a:r>
              <a:rPr kumimoji="1" lang="en-US" altLang="ja-JP" sz="1200" kern="1200" dirty="0">
                <a:solidFill>
                  <a:schemeClr val="tx1"/>
                </a:solidFill>
                <a:effectLst/>
                <a:latin typeface="+mn-lt"/>
                <a:cs typeface="+mn-cs"/>
              </a:rPr>
              <a:t>7.</a:t>
            </a:r>
            <a:r>
              <a:rPr kumimoji="1" lang="ja-JP" altLang="en-US" sz="1200" kern="1200" dirty="0">
                <a:solidFill>
                  <a:schemeClr val="tx1"/>
                </a:solidFill>
                <a:effectLst/>
                <a:latin typeface="+mn-lt"/>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mn-lt"/>
                <a:cs typeface="+mn-cs"/>
              </a:rPr>
              <a:t>8.</a:t>
            </a:r>
            <a:r>
              <a:rPr kumimoji="1" lang="ja-JP" altLang="en-US" sz="1200" kern="1200" dirty="0">
                <a:solidFill>
                  <a:schemeClr val="tx1"/>
                </a:solidFill>
                <a:effectLst/>
                <a:latin typeface="+mn-lt"/>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mn-lt"/>
                <a:cs typeface="+mn-cs"/>
              </a:rPr>
              <a:t>9.</a:t>
            </a:r>
            <a:r>
              <a:rPr kumimoji="1" lang="ja-JP" altLang="en-US" sz="1200" kern="1200" dirty="0">
                <a:solidFill>
                  <a:schemeClr val="tx1"/>
                </a:solidFill>
                <a:effectLst/>
                <a:latin typeface="+mn-lt"/>
                <a:cs typeface="+mn-cs"/>
              </a:rPr>
              <a:t>本教材で提供する情報の正確性、信頼性、網羅性及び完全性については、</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が保証するものではありません。</a:t>
            </a:r>
          </a:p>
          <a:p>
            <a:r>
              <a:rPr kumimoji="1" lang="en-US" altLang="ja-JP" sz="1200" kern="1200" dirty="0">
                <a:solidFill>
                  <a:schemeClr val="tx1"/>
                </a:solidFill>
                <a:effectLst/>
                <a:latin typeface="+mn-lt"/>
                <a:cs typeface="+mn-cs"/>
              </a:rPr>
              <a:t>10.</a:t>
            </a:r>
            <a:r>
              <a:rPr kumimoji="1" lang="ja-JP" altLang="en-US" sz="1200" kern="1200" dirty="0">
                <a:solidFill>
                  <a:schemeClr val="tx1"/>
                </a:solidFill>
                <a:effectLst/>
                <a:latin typeface="+mn-lt"/>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は何ら責任を負いません。</a:t>
            </a:r>
          </a:p>
          <a:p>
            <a:r>
              <a:rPr kumimoji="1" lang="en-US" altLang="ja-JP" sz="1200" kern="1200" dirty="0">
                <a:solidFill>
                  <a:schemeClr val="tx1"/>
                </a:solidFill>
                <a:effectLst/>
                <a:latin typeface="+mn-lt"/>
                <a:cs typeface="+mn-cs"/>
              </a:rPr>
              <a:t>11.</a:t>
            </a:r>
            <a:r>
              <a:rPr kumimoji="1" lang="ja-JP" altLang="en-US" sz="1200" kern="1200" dirty="0">
                <a:solidFill>
                  <a:schemeClr val="tx1"/>
                </a:solidFill>
                <a:effectLst/>
                <a:latin typeface="+mn-lt"/>
                <a:cs typeface="+mn-cs"/>
              </a:rPr>
              <a:t>本利用規約は予告なく改正する場合があります。その場合、改正後の内容は、それが</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のウェブページ上で公表された時以降の利用に適用するものとします。</a:t>
            </a:r>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12.</a:t>
            </a:r>
            <a:r>
              <a:rPr kumimoji="1" lang="ja-JP" altLang="en-US" sz="1200" kern="1200" dirty="0">
                <a:solidFill>
                  <a:schemeClr val="tx1"/>
                </a:solidFill>
                <a:effectLst/>
                <a:latin typeface="+mn-lt"/>
                <a:cs typeface="+mn-cs"/>
              </a:rPr>
              <a:t>本教材及び本利用規約に関する質問は、</a:t>
            </a:r>
            <a:r>
              <a:rPr kumimoji="1" lang="en-US" altLang="ja-JP" sz="1200" kern="1200" dirty="0">
                <a:solidFill>
                  <a:schemeClr val="tx1"/>
                </a:solidFill>
                <a:effectLst/>
                <a:latin typeface="+mn-lt"/>
                <a:cs typeface="+mn-cs"/>
              </a:rPr>
              <a:t>net-anzen@ipa.go.jp</a:t>
            </a:r>
            <a:r>
              <a:rPr kumimoji="1" lang="ja-JP" altLang="en-US" sz="1200" kern="1200" dirty="0">
                <a:solidFill>
                  <a:schemeClr val="tx1"/>
                </a:solidFill>
                <a:effectLst/>
                <a:latin typeface="+mn-lt"/>
                <a:cs typeface="+mn-cs"/>
              </a:rPr>
              <a:t>までお寄せください。なお、</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からの応答等は、その業務に支障のない範囲内とさせていただきます。</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独立行政法人情報処理推進機構　セキュリティセンター</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以上</a:t>
            </a:r>
          </a:p>
        </p:txBody>
      </p:sp>
    </p:spTree>
    <p:extLst>
      <p:ext uri="{BB962C8B-B14F-4D97-AF65-F5344CB8AC3E}">
        <p14:creationId xmlns:p14="http://schemas.microsoft.com/office/powerpoint/2010/main" val="2287404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啓発時のセリフ例</a:t>
            </a:r>
            <a:r>
              <a:rPr kumimoji="1" lang="en-US" altLang="ja-JP" sz="1200" dirty="0">
                <a:latin typeface="メイリオ" panose="020B0604030504040204" pitchFamily="50" charset="-128"/>
                <a:ea typeface="メイリオ" panose="020B0604030504040204" pitchFamily="50" charset="-128"/>
              </a:rPr>
              <a:t>】</a:t>
            </a:r>
          </a:p>
          <a:p>
            <a:r>
              <a:rPr kumimoji="1" lang="en-US" altLang="ja-JP" sz="1200" dirty="0">
                <a:latin typeface="メイリオ" panose="020B0604030504040204" pitchFamily="50" charset="-128"/>
                <a:ea typeface="メイリオ" panose="020B0604030504040204" pitchFamily="50" charset="-128"/>
              </a:rPr>
              <a:t>SNS</a:t>
            </a:r>
            <a:r>
              <a:rPr kumimoji="1" lang="ja-JP" altLang="en-US" sz="1200" dirty="0">
                <a:latin typeface="メイリオ" panose="020B0604030504040204" pitchFamily="50" charset="-128"/>
                <a:ea typeface="メイリオ" panose="020B0604030504040204" pitchFamily="50" charset="-128"/>
              </a:rPr>
              <a:t>を使って、多くの人がいろいろな情報を発信しています。</a:t>
            </a:r>
            <a:endParaRPr kumimoji="1" lang="en-US" altLang="ja-JP" sz="1200" dirty="0">
              <a:latin typeface="メイリオ" panose="020B0604030504040204" pitchFamily="50" charset="-128"/>
              <a:ea typeface="メイリオ" panose="020B0604030504040204" pitchFamily="50" charset="-128"/>
            </a:endParaRPr>
          </a:p>
          <a:p>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音楽の演奏や歌、ゲームの実況、小説やイラスト等々、みなさんも好きな動画やいつも見ているチャンネルがあるかもしれませんね。</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また、見たり、聞いたりするだけでなく、私たち自身が情報を発信し、コメントをもらうこともできます。</a:t>
            </a:r>
            <a:endParaRPr kumimoji="1" lang="en-US" altLang="ja-JP" sz="1200" dirty="0">
              <a:latin typeface="メイリオ" panose="020B0604030504040204" pitchFamily="50" charset="-128"/>
              <a:ea typeface="メイリオ" panose="020B0604030504040204" pitchFamily="50" charset="-128"/>
            </a:endParaRPr>
          </a:p>
          <a:p>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このスライドの人は、自分のダンス動画を</a:t>
            </a:r>
            <a:r>
              <a:rPr kumimoji="1" lang="en-US" altLang="ja-JP" sz="1200" dirty="0">
                <a:latin typeface="メイリオ" panose="020B0604030504040204" pitchFamily="50" charset="-128"/>
                <a:ea typeface="メイリオ" panose="020B0604030504040204" pitchFamily="50" charset="-128"/>
              </a:rPr>
              <a:t>SNS</a:t>
            </a:r>
            <a:r>
              <a:rPr kumimoji="1" lang="ja-JP" altLang="en-US" sz="1200" dirty="0">
                <a:latin typeface="メイリオ" panose="020B0604030504040204" pitchFamily="50" charset="-128"/>
                <a:ea typeface="メイリオ" panose="020B0604030504040204" pitchFamily="50" charset="-128"/>
              </a:rPr>
              <a:t>上に投稿することで、いろいろな人からコメントをもらうことを期待しているようです。</a:t>
            </a:r>
            <a:endParaRPr kumimoji="1" lang="en-US" altLang="ja-JP" sz="1200" dirty="0">
              <a:latin typeface="メイリオ" panose="020B0604030504040204" pitchFamily="50" charset="-128"/>
              <a:ea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rPr>
              <a:t>自分のダンス動画を</a:t>
            </a:r>
            <a:r>
              <a:rPr kumimoji="1" lang="en-US" altLang="ja-JP" sz="1200" dirty="0">
                <a:latin typeface="メイリオ" panose="020B0604030504040204" pitchFamily="50" charset="-128"/>
                <a:ea typeface="メイリオ" panose="020B0604030504040204" pitchFamily="50" charset="-128"/>
              </a:rPr>
              <a:t>SNS</a:t>
            </a:r>
            <a:r>
              <a:rPr kumimoji="1" lang="ja-JP" altLang="en-US" sz="1200" dirty="0">
                <a:latin typeface="メイリオ" panose="020B0604030504040204" pitchFamily="50" charset="-128"/>
                <a:ea typeface="メイリオ" panose="020B0604030504040204" pitchFamily="50" charset="-128"/>
              </a:rPr>
              <a:t>上に投稿すると、果たしてどのようなことが起こるのでしょうか？</a:t>
            </a:r>
            <a:endParaRPr kumimoji="1" lang="en-US" altLang="ja-JP" sz="1200" dirty="0">
              <a:latin typeface="メイリオ" panose="020B0604030504040204" pitchFamily="50" charset="-128"/>
              <a:ea typeface="メイリオ" panose="020B0604030504040204" pitchFamily="50" charset="-128"/>
            </a:endParaRPr>
          </a:p>
          <a:p>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啓発対象者に経験を聞いてみても良い。</a:t>
            </a:r>
            <a:endParaRPr kumimoji="1" lang="en-US" altLang="ja-JP"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23207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啓発時のセリフ例</a:t>
            </a:r>
            <a:r>
              <a:rPr kumimoji="1" lang="en-US" altLang="ja-JP" sz="1200" dirty="0">
                <a:latin typeface="メイリオ" panose="020B0604030504040204" pitchFamily="50" charset="-128"/>
                <a:ea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さて、様々な意見が出ました。</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「ダンスが好きな人が見てくれると思うよ。」</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「見た人に悪口を書かれたらいやだな。」</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「顔がうつっている動画を投稿して大丈夫？」</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みなさんはどう思いますか？</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まず、一番目の意見を考えてみましょう。</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確かにこの人の言うとおりになりそうですね。ダンスが好きな人が見てくれて、コメントやアドバイスをもらえるかもしれません。</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次に、二番目の意見を考えてみましょう。</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ea typeface="メイリオ" panose="020B0604030504040204" pitchFamily="50" charset="-128"/>
              </a:rPr>
              <a:t>SNS</a:t>
            </a:r>
            <a:r>
              <a:rPr lang="ja-JP" altLang="en-US" sz="1200" dirty="0">
                <a:latin typeface="メイリオ" panose="020B0604030504040204" pitchFamily="50" charset="-128"/>
                <a:ea typeface="メイリオ" panose="020B0604030504040204" pitchFamily="50" charset="-128"/>
              </a:rPr>
              <a:t>の投稿はたくさんの人が見ています。</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たくさんの人が見ているということは色々な価値観で見られるということになるので、否定的なコメントがついたり、場合によってはコメントがつかない可能性もありますね。</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最後に、三番目の意見を考えてみましょう。</a:t>
            </a:r>
            <a:endParaRPr lang="en-US" altLang="ja-JP" sz="12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ea typeface="メイリオ" panose="020B0604030504040204" pitchFamily="50" charset="-128"/>
              </a:rPr>
              <a:t>顔が映っている動画や写真の場合、インターネット上に投稿することの影響を考える必要がありそうですね。</a:t>
            </a:r>
            <a:endParaRPr lang="en-US" altLang="ja-JP" sz="12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09734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啓発時のセリフ例</a:t>
            </a:r>
            <a:r>
              <a:rPr kumimoji="1" lang="en-US" altLang="ja-JP" sz="1200" dirty="0">
                <a:latin typeface="メイリオ" panose="020B0604030504040204" pitchFamily="50" charset="-128"/>
                <a:ea typeface="メイリオ" panose="020B0604030504040204" pitchFamily="50" charset="-128"/>
              </a:rPr>
              <a:t>】</a:t>
            </a:r>
          </a:p>
          <a:p>
            <a:r>
              <a:rPr kumimoji="1" lang="ja-JP" altLang="en-US" dirty="0">
                <a:latin typeface="メイリオ" panose="020B0604030504040204" pitchFamily="50" charset="-128"/>
                <a:ea typeface="メイリオ" panose="020B0604030504040204" pitchFamily="50" charset="-128"/>
              </a:rPr>
              <a:t>自分の考えや特技などを</a:t>
            </a:r>
            <a:r>
              <a:rPr kumimoji="1" lang="en-US" altLang="ja-JP" dirty="0">
                <a:latin typeface="メイリオ" panose="020B0604030504040204" pitchFamily="50" charset="-128"/>
                <a:ea typeface="メイリオ" panose="020B0604030504040204" pitchFamily="50" charset="-128"/>
              </a:rPr>
              <a:t>SNS</a:t>
            </a:r>
            <a:r>
              <a:rPr kumimoji="1" lang="ja-JP" altLang="en-US" dirty="0">
                <a:latin typeface="メイリオ" panose="020B0604030504040204" pitchFamily="50" charset="-128"/>
                <a:ea typeface="メイリオ" panose="020B0604030504040204" pitchFamily="50" charset="-128"/>
              </a:rPr>
              <a:t>で公開して、多くの人に見てもらうことが可能な世の中になりました。</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それ自体はネット社会を活用することで悪いことではありません。</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しかし、その投稿内容や動画、写真などから個人を特定される可能性があることを知る必要はあります。</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例えば、写真や動画にうつる景色や投稿内容から、場所や行動パターンがわかることがあります。</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顔がうつっている場合は、なりすましや写真の加工などの被害に遭う可能性もあります。</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最悪の場合、ストーカー行為を招くこともあります。</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特に、未成年や</a:t>
            </a:r>
            <a:r>
              <a:rPr kumimoji="1" lang="en-US" altLang="ja-JP" dirty="0">
                <a:latin typeface="メイリオ" panose="020B0604030504040204" pitchFamily="50" charset="-128"/>
                <a:ea typeface="メイリオ" panose="020B0604030504040204" pitchFamily="50" charset="-128"/>
              </a:rPr>
              <a:t>SNS</a:t>
            </a:r>
            <a:r>
              <a:rPr kumimoji="1" lang="ja-JP" altLang="en-US" dirty="0">
                <a:latin typeface="メイリオ" panose="020B0604030504040204" pitchFamily="50" charset="-128"/>
                <a:ea typeface="メイリオ" panose="020B0604030504040204" pitchFamily="50" charset="-128"/>
              </a:rPr>
              <a:t>の利用歴が浅い人などがターゲットになる可能性があります。</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利用するからには自己防衛の気持ちを持ち、投稿内容の影響を考えて利用する必要があるでしょう。</a:t>
            </a:r>
            <a:endParaRPr kumimoji="1" lang="en-US" altLang="ja-JP" dirty="0">
              <a:latin typeface="メイリオ" panose="020B0604030504040204" pitchFamily="50" charset="-128"/>
              <a:ea typeface="メイリオ" panose="020B0604030504040204" pitchFamily="50" charset="-128"/>
            </a:endParaRPr>
          </a:p>
          <a:p>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もう少し考えてみましょう。</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個人名や自分の写真を使っている人を</a:t>
            </a:r>
            <a:r>
              <a:rPr kumimoji="1" lang="en-US" altLang="ja-JP" dirty="0">
                <a:latin typeface="メイリオ" panose="020B0604030504040204" pitchFamily="50" charset="-128"/>
                <a:ea typeface="メイリオ" panose="020B0604030504040204" pitchFamily="50" charset="-128"/>
              </a:rPr>
              <a:t>SNS</a:t>
            </a:r>
            <a:r>
              <a:rPr kumimoji="1" lang="ja-JP" altLang="en-US" dirty="0">
                <a:latin typeface="メイリオ" panose="020B0604030504040204" pitchFamily="50" charset="-128"/>
                <a:ea typeface="メイリオ" panose="020B0604030504040204" pitchFamily="50" charset="-128"/>
              </a:rPr>
              <a:t>上で見ることがあります。</a:t>
            </a:r>
            <a:endParaRPr kumimoji="1" lang="en-US" altLang="ja-JP" dirty="0">
              <a:latin typeface="メイリオ" panose="020B0604030504040204" pitchFamily="50" charset="-128"/>
              <a:ea typeface="メイリオ" panose="020B0604030504040204" pitchFamily="50" charset="-128"/>
            </a:endParaRPr>
          </a:p>
          <a:p>
            <a:r>
              <a:rPr kumimoji="1" lang="ja-JP" altLang="en-US" dirty="0">
                <a:latin typeface="メイリオ" panose="020B0604030504040204" pitchFamily="50" charset="-128"/>
                <a:ea typeface="メイリオ" panose="020B0604030504040204" pitchFamily="50" charset="-128"/>
              </a:rPr>
              <a:t>みなさんが、ネット上に個人情報を投稿しても良いのはどんな時でしょうか？</a:t>
            </a:r>
            <a:endParaRPr kumimoji="1"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15084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4135051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845050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12468566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35959152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104190582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54742901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249504929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72714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359711035"/>
      </p:ext>
    </p:extLst>
  </p:cSld>
  <p:clrMap bg1="lt1" tx1="dk1" bg2="lt2" tx2="dk2" accent1="accent1" accent2="accent2" accent3="accent3" accent4="accent4" accent5="accent5" accent6="accent6" hlink="hlink" folHlink="folHlink"/>
  <p:sldLayoutIdLst>
    <p:sldLayoutId id="2147483971" r:id="rId1"/>
    <p:sldLayoutId id="2147483887" r:id="rId2"/>
    <p:sldLayoutId id="2147483888" r:id="rId3"/>
    <p:sldLayoutId id="2147483972" r:id="rId4"/>
    <p:sldLayoutId id="2147483891" r:id="rId5"/>
    <p:sldLayoutId id="2147483893" r:id="rId6"/>
    <p:sldLayoutId id="2147483894" r:id="rId7"/>
    <p:sldLayoutId id="2147483902"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chor="t">
            <a:normAutofit/>
          </a:bodyPr>
          <a:lstStyle/>
          <a:p>
            <a:br>
              <a:rPr lang="en-US" altLang="ja-JP" sz="4000" dirty="0">
                <a:solidFill>
                  <a:srgbClr val="FF0000"/>
                </a:solidFill>
                <a:latin typeface="メイリオ" panose="020B0604030504040204" pitchFamily="50" charset="-128"/>
                <a:ea typeface="メイリオ" panose="020B0604030504040204" pitchFamily="50" charset="-128"/>
              </a:rPr>
            </a:br>
            <a:br>
              <a:rPr lang="en-US" altLang="ja-JP" sz="4000" dirty="0">
                <a:solidFill>
                  <a:srgbClr val="FF0000"/>
                </a:solidFill>
                <a:latin typeface="メイリオ" panose="020B0604030504040204" pitchFamily="50" charset="-128"/>
                <a:ea typeface="メイリオ" panose="020B0604030504040204" pitchFamily="50" charset="-128"/>
              </a:rPr>
            </a:br>
            <a:br>
              <a:rPr lang="en-US" altLang="ja-JP" sz="4000" dirty="0">
                <a:solidFill>
                  <a:srgbClr val="FF0000"/>
                </a:solidFill>
                <a:latin typeface="メイリオ" panose="020B0604030504040204" pitchFamily="50" charset="-128"/>
                <a:ea typeface="メイリオ" panose="020B0604030504040204" pitchFamily="50" charset="-128"/>
              </a:rPr>
            </a:br>
            <a:r>
              <a:rPr lang="en-US" altLang="ja-JP" sz="4000" dirty="0">
                <a:latin typeface="メイリオ" panose="020B0604030504040204" pitchFamily="50" charset="-128"/>
                <a:ea typeface="メイリオ" panose="020B0604030504040204" pitchFamily="50" charset="-128"/>
              </a:rPr>
              <a:t>3-2-2</a:t>
            </a:r>
            <a:br>
              <a:rPr lang="en-US" altLang="ja-JP" sz="4000" dirty="0">
                <a:latin typeface="メイリオ" panose="020B0604030504040204" pitchFamily="50" charset="-128"/>
                <a:ea typeface="メイリオ" panose="020B0604030504040204" pitchFamily="50" charset="-128"/>
              </a:rPr>
            </a:br>
            <a:r>
              <a:rPr lang="ja-JP" altLang="en-US" sz="3200" dirty="0">
                <a:latin typeface="メイリオ" panose="020B0604030504040204" pitchFamily="50" charset="-128"/>
                <a:ea typeface="メイリオ" panose="020B0604030504040204" pitchFamily="50" charset="-128"/>
              </a:rPr>
              <a:t>自分が映った動画の投稿</a:t>
            </a:r>
            <a:br>
              <a:rPr lang="en-US" altLang="ja-JP" sz="3200" dirty="0">
                <a:latin typeface="メイリオ" panose="020B0604030504040204" pitchFamily="50" charset="-128"/>
                <a:ea typeface="メイリオ" panose="020B0604030504040204" pitchFamily="50" charset="-128"/>
              </a:rPr>
            </a:br>
            <a:endParaRPr kumimoji="1" lang="ja-JP" altLang="en-US" sz="2000" dirty="0"/>
          </a:p>
        </p:txBody>
      </p:sp>
    </p:spTree>
    <p:extLst>
      <p:ext uri="{BB962C8B-B14F-4D97-AF65-F5344CB8AC3E}">
        <p14:creationId xmlns:p14="http://schemas.microsoft.com/office/powerpoint/2010/main" val="3978268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リーフォーム: 図形 4">
            <a:extLst>
              <a:ext uri="{FF2B5EF4-FFF2-40B4-BE49-F238E27FC236}">
                <a16:creationId xmlns:a16="http://schemas.microsoft.com/office/drawing/2014/main" id="{8B4F4DA6-1097-466F-90FD-B122B4144BB7}"/>
              </a:ext>
            </a:extLst>
          </p:cNvPr>
          <p:cNvSpPr/>
          <p:nvPr/>
        </p:nvSpPr>
        <p:spPr>
          <a:xfrm>
            <a:off x="285974" y="1773386"/>
            <a:ext cx="8456036" cy="3934687"/>
          </a:xfrm>
          <a:custGeom>
            <a:avLst/>
            <a:gdLst>
              <a:gd name="connsiteX0" fmla="*/ 314506 w 7950200"/>
              <a:gd name="connsiteY0" fmla="*/ 0 h 4759926"/>
              <a:gd name="connsiteX1" fmla="*/ 7635694 w 7950200"/>
              <a:gd name="connsiteY1" fmla="*/ 0 h 4759926"/>
              <a:gd name="connsiteX2" fmla="*/ 7950200 w 7950200"/>
              <a:gd name="connsiteY2" fmla="*/ 314506 h 4759926"/>
              <a:gd name="connsiteX3" fmla="*/ 7950200 w 7950200"/>
              <a:gd name="connsiteY3" fmla="*/ 4065187 h 4759926"/>
              <a:gd name="connsiteX4" fmla="*/ 7635694 w 7950200"/>
              <a:gd name="connsiteY4" fmla="*/ 4379693 h 4759926"/>
              <a:gd name="connsiteX5" fmla="*/ 5925203 w 7950200"/>
              <a:gd name="connsiteY5" fmla="*/ 4379693 h 4759926"/>
              <a:gd name="connsiteX6" fmla="*/ 5937284 w 7950200"/>
              <a:gd name="connsiteY6" fmla="*/ 4400494 h 4759926"/>
              <a:gd name="connsiteX7" fmla="*/ 6205824 w 7950200"/>
              <a:gd name="connsiteY7" fmla="*/ 4759926 h 4759926"/>
              <a:gd name="connsiteX8" fmla="*/ 5293058 w 7950200"/>
              <a:gd name="connsiteY8" fmla="*/ 4446520 h 4759926"/>
              <a:gd name="connsiteX9" fmla="*/ 5205926 w 7950200"/>
              <a:gd name="connsiteY9" fmla="*/ 4379693 h 4759926"/>
              <a:gd name="connsiteX10" fmla="*/ 314506 w 7950200"/>
              <a:gd name="connsiteY10" fmla="*/ 4379693 h 4759926"/>
              <a:gd name="connsiteX11" fmla="*/ 0 w 7950200"/>
              <a:gd name="connsiteY11" fmla="*/ 4065187 h 4759926"/>
              <a:gd name="connsiteX12" fmla="*/ 0 w 7950200"/>
              <a:gd name="connsiteY12" fmla="*/ 314506 h 4759926"/>
              <a:gd name="connsiteX13" fmla="*/ 314506 w 7950200"/>
              <a:gd name="connsiteY13" fmla="*/ 0 h 4759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0200" h="4759926">
                <a:moveTo>
                  <a:pt x="314506" y="0"/>
                </a:moveTo>
                <a:lnTo>
                  <a:pt x="7635694" y="0"/>
                </a:lnTo>
                <a:cubicBezTo>
                  <a:pt x="7809391" y="0"/>
                  <a:pt x="7950200" y="140809"/>
                  <a:pt x="7950200" y="314506"/>
                </a:cubicBezTo>
                <a:lnTo>
                  <a:pt x="7950200" y="4065187"/>
                </a:lnTo>
                <a:cubicBezTo>
                  <a:pt x="7950200" y="4238884"/>
                  <a:pt x="7809391" y="4379693"/>
                  <a:pt x="7635694" y="4379693"/>
                </a:cubicBezTo>
                <a:lnTo>
                  <a:pt x="5925203" y="4379693"/>
                </a:lnTo>
                <a:lnTo>
                  <a:pt x="5937284" y="4400494"/>
                </a:lnTo>
                <a:cubicBezTo>
                  <a:pt x="6008589" y="4513652"/>
                  <a:pt x="6098668" y="4631339"/>
                  <a:pt x="6205824" y="4759926"/>
                </a:cubicBezTo>
                <a:cubicBezTo>
                  <a:pt x="5794661" y="4698808"/>
                  <a:pt x="5509903" y="4591503"/>
                  <a:pt x="5293058" y="4446520"/>
                </a:cubicBezTo>
                <a:lnTo>
                  <a:pt x="5205926" y="4379693"/>
                </a:lnTo>
                <a:lnTo>
                  <a:pt x="314506" y="4379693"/>
                </a:lnTo>
                <a:cubicBezTo>
                  <a:pt x="140809" y="4379693"/>
                  <a:pt x="0" y="4238884"/>
                  <a:pt x="0" y="4065187"/>
                </a:cubicBezTo>
                <a:lnTo>
                  <a:pt x="0" y="314506"/>
                </a:lnTo>
                <a:cubicBezTo>
                  <a:pt x="0" y="140809"/>
                  <a:pt x="140809" y="0"/>
                  <a:pt x="314506"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a:p>
        </p:txBody>
      </p:sp>
      <p:sp>
        <p:nvSpPr>
          <p:cNvPr id="2" name="タイトル 1">
            <a:extLst>
              <a:ext uri="{FF2B5EF4-FFF2-40B4-BE49-F238E27FC236}">
                <a16:creationId xmlns:a16="http://schemas.microsoft.com/office/drawing/2014/main" id="{C938A3A6-F1C8-EEF2-9F53-07D9C5BE4283}"/>
              </a:ext>
            </a:extLst>
          </p:cNvPr>
          <p:cNvSpPr>
            <a:spLocks noGrp="1"/>
          </p:cNvSpPr>
          <p:nvPr>
            <p:ph type="title"/>
          </p:nvPr>
        </p:nvSpPr>
        <p:spPr/>
        <p:txBody>
          <a:bodyPr/>
          <a:lstStyle/>
          <a:p>
            <a:r>
              <a:rPr lang="ja-JP" altLang="en-US" dirty="0"/>
              <a:t>考えてみよう</a:t>
            </a:r>
          </a:p>
        </p:txBody>
      </p:sp>
      <p:sp>
        <p:nvSpPr>
          <p:cNvPr id="4" name="テキスト ボックス 3">
            <a:extLst>
              <a:ext uri="{FF2B5EF4-FFF2-40B4-BE49-F238E27FC236}">
                <a16:creationId xmlns:a16="http://schemas.microsoft.com/office/drawing/2014/main" id="{593F0051-7B78-2656-E106-F09B862AEEA6}"/>
              </a:ext>
            </a:extLst>
          </p:cNvPr>
          <p:cNvSpPr txBox="1"/>
          <p:nvPr/>
        </p:nvSpPr>
        <p:spPr>
          <a:xfrm>
            <a:off x="3181719" y="1279176"/>
            <a:ext cx="5962281" cy="369332"/>
          </a:xfrm>
          <a:prstGeom prst="rect">
            <a:avLst/>
          </a:prstGeom>
          <a:noFill/>
        </p:spPr>
        <p:txBody>
          <a:bodyPr wrap="square" rtlCol="0">
            <a:spAutoFit/>
          </a:bodyPr>
          <a:lstStyle/>
          <a:p>
            <a:r>
              <a:rPr kumimoji="1" lang="en-US" altLang="ja-JP" dirty="0">
                <a:latin typeface="+mn-ea"/>
              </a:rPr>
              <a:t>※SNS</a:t>
            </a:r>
            <a:r>
              <a:rPr kumimoji="1" lang="ja-JP" altLang="en-US" dirty="0">
                <a:latin typeface="+mn-ea"/>
              </a:rPr>
              <a:t>は利用規約を読んで、対象年齢を確認しましょう</a:t>
            </a:r>
          </a:p>
        </p:txBody>
      </p:sp>
      <p:sp>
        <p:nvSpPr>
          <p:cNvPr id="6" name="Rectangle 1">
            <a:extLst>
              <a:ext uri="{FF2B5EF4-FFF2-40B4-BE49-F238E27FC236}">
                <a16:creationId xmlns:a16="http://schemas.microsoft.com/office/drawing/2014/main" id="{B265D8D4-762C-F123-5CB0-F40B5364B013}"/>
              </a:ext>
            </a:extLst>
          </p:cNvPr>
          <p:cNvSpPr>
            <a:spLocks noChangeArrowheads="1"/>
          </p:cNvSpPr>
          <p:nvPr/>
        </p:nvSpPr>
        <p:spPr bwMode="auto">
          <a:xfrm>
            <a:off x="401990" y="1921473"/>
            <a:ext cx="8105104" cy="3398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ts val="5200"/>
              </a:lnSpc>
              <a:spcBef>
                <a:spcPct val="0"/>
              </a:spcBef>
              <a:spcAft>
                <a:spcPct val="0"/>
              </a:spcAft>
              <a:buClrTx/>
              <a:buSzTx/>
              <a:buFontTx/>
              <a:buNone/>
              <a:tabLst/>
            </a:pPr>
            <a:r>
              <a:rPr kumimoji="0" lang="ja-JP" altLang="ja-JP" sz="36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ダンスが</a:t>
            </a:r>
            <a:r>
              <a:rPr kumimoji="0" lang="ja-JP" altLang="en-US" sz="36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大好きで</a:t>
            </a:r>
            <a:endParaRPr kumimoji="0" lang="en-US" altLang="ja-JP" sz="36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l" defTabSz="914400" rtl="0" eaLnBrk="0" fontAlgn="base" latinLnBrk="0" hangingPunct="0">
              <a:lnSpc>
                <a:spcPts val="5200"/>
              </a:lnSpc>
              <a:spcBef>
                <a:spcPct val="0"/>
              </a:spcBef>
              <a:spcAft>
                <a:spcPct val="0"/>
              </a:spcAft>
              <a:buClrTx/>
              <a:buSzTx/>
              <a:buFontTx/>
              <a:buNone/>
              <a:tabLst/>
            </a:pPr>
            <a:r>
              <a:rPr kumimoji="0" lang="ja-JP" altLang="en-US" sz="36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いつも練習しています。</a:t>
            </a:r>
            <a:endParaRPr kumimoji="0" lang="en-US" altLang="ja-JP" sz="36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l" defTabSz="914400" rtl="0" eaLnBrk="0" fontAlgn="base" latinLnBrk="0" hangingPunct="0">
              <a:lnSpc>
                <a:spcPts val="5200"/>
              </a:lnSpc>
              <a:spcBef>
                <a:spcPct val="0"/>
              </a:spcBef>
              <a:spcAft>
                <a:spcPct val="0"/>
              </a:spcAft>
              <a:buClrTx/>
              <a:buSzTx/>
              <a:buFontTx/>
              <a:buNone/>
              <a:tabLst/>
            </a:pPr>
            <a:r>
              <a:rPr kumimoji="0" lang="en-US" altLang="ja-JP" sz="36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SNS</a:t>
            </a:r>
            <a:r>
              <a:rPr kumimoji="0" lang="ja-JP" altLang="en-US" sz="36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に自分のダンス動画を投稿して、</a:t>
            </a:r>
            <a:endParaRPr kumimoji="0" lang="en-US" altLang="ja-JP" sz="36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l" defTabSz="914400" rtl="0" eaLnBrk="0" fontAlgn="base" latinLnBrk="0" hangingPunct="0">
              <a:lnSpc>
                <a:spcPts val="5200"/>
              </a:lnSpc>
              <a:spcBef>
                <a:spcPct val="0"/>
              </a:spcBef>
              <a:spcAft>
                <a:spcPct val="0"/>
              </a:spcAft>
              <a:buClrTx/>
              <a:buSzTx/>
              <a:buFontTx/>
              <a:buNone/>
              <a:tabLst/>
            </a:pPr>
            <a:r>
              <a:rPr kumimoji="0" lang="ja-JP" altLang="en-US" sz="36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いろいろな人のコメントが</a:t>
            </a:r>
            <a:endParaRPr kumimoji="0" lang="en-US" altLang="ja-JP" sz="36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l" defTabSz="914400" rtl="0" eaLnBrk="0" fontAlgn="base" latinLnBrk="0" hangingPunct="0">
              <a:lnSpc>
                <a:spcPts val="5200"/>
              </a:lnSpc>
              <a:spcBef>
                <a:spcPct val="0"/>
              </a:spcBef>
              <a:spcAft>
                <a:spcPct val="0"/>
              </a:spcAft>
              <a:buClrTx/>
              <a:buSzTx/>
              <a:buFontTx/>
              <a:buNone/>
              <a:tabLst/>
            </a:pPr>
            <a:r>
              <a:rPr kumimoji="0" lang="ja-JP" altLang="en-US" sz="36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ほしいけど、いいかな？</a:t>
            </a:r>
            <a:endParaRPr kumimoji="0" lang="ja-JP" altLang="en-US" sz="1800" b="0" i="0" u="none" strike="noStrike" cap="none" normalizeH="0" baseline="0" dirty="0">
              <a:ln>
                <a:noFill/>
              </a:ln>
              <a:solidFill>
                <a:schemeClr val="tx1"/>
              </a:solidFill>
              <a:effectLst/>
              <a:latin typeface="Arial" panose="020B0604020202020204" pitchFamily="34" charset="0"/>
            </a:endParaRPr>
          </a:p>
        </p:txBody>
      </p:sp>
      <p:sp>
        <p:nvSpPr>
          <p:cNvPr id="7" name="テキスト ボックス 6">
            <a:extLst>
              <a:ext uri="{FF2B5EF4-FFF2-40B4-BE49-F238E27FC236}">
                <a16:creationId xmlns:a16="http://schemas.microsoft.com/office/drawing/2014/main" id="{B6115E4E-8B98-272D-3AEF-46CCA13C5D64}"/>
              </a:ext>
            </a:extLst>
          </p:cNvPr>
          <p:cNvSpPr txBox="1"/>
          <p:nvPr/>
        </p:nvSpPr>
        <p:spPr>
          <a:xfrm>
            <a:off x="2433865" y="1793811"/>
            <a:ext cx="877163" cy="369332"/>
          </a:xfrm>
          <a:prstGeom prst="rect">
            <a:avLst/>
          </a:prstGeom>
          <a:noFill/>
        </p:spPr>
        <p:txBody>
          <a:bodyPr wrap="none" rtlCol="0">
            <a:spAutoFit/>
          </a:bodyPr>
          <a:lstStyle/>
          <a:p>
            <a:r>
              <a:rPr lang="ja-JP" altLang="en-US" dirty="0"/>
              <a:t>だいす</a:t>
            </a:r>
            <a:endParaRPr kumimoji="1" lang="ja-JP" altLang="en-US" dirty="0"/>
          </a:p>
        </p:txBody>
      </p:sp>
      <p:sp>
        <p:nvSpPr>
          <p:cNvPr id="8" name="テキスト ボックス 7">
            <a:extLst>
              <a:ext uri="{FF2B5EF4-FFF2-40B4-BE49-F238E27FC236}">
                <a16:creationId xmlns:a16="http://schemas.microsoft.com/office/drawing/2014/main" id="{EA6DAFD7-9F3F-0310-8BE2-AAE86D6079B0}"/>
              </a:ext>
            </a:extLst>
          </p:cNvPr>
          <p:cNvSpPr txBox="1"/>
          <p:nvPr/>
        </p:nvSpPr>
        <p:spPr>
          <a:xfrm>
            <a:off x="5961932" y="3101702"/>
            <a:ext cx="1107996" cy="369332"/>
          </a:xfrm>
          <a:prstGeom prst="rect">
            <a:avLst/>
          </a:prstGeom>
          <a:noFill/>
        </p:spPr>
        <p:txBody>
          <a:bodyPr wrap="none" rtlCol="0">
            <a:spAutoFit/>
          </a:bodyPr>
          <a:lstStyle/>
          <a:p>
            <a:r>
              <a:rPr lang="ja-JP" altLang="en-US" dirty="0"/>
              <a:t>とうこう</a:t>
            </a:r>
            <a:endParaRPr kumimoji="1" lang="ja-JP" altLang="en-US" dirty="0"/>
          </a:p>
        </p:txBody>
      </p:sp>
      <p:pic>
        <p:nvPicPr>
          <p:cNvPr id="10" name="図 9">
            <a:extLst>
              <a:ext uri="{FF2B5EF4-FFF2-40B4-BE49-F238E27FC236}">
                <a16:creationId xmlns:a16="http://schemas.microsoft.com/office/drawing/2014/main" id="{2675244B-E9DA-4D46-6BCB-B2D64EA9D3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42039" y="3838371"/>
            <a:ext cx="3218260" cy="3218260"/>
          </a:xfrm>
          <a:prstGeom prst="rect">
            <a:avLst/>
          </a:prstGeom>
        </p:spPr>
      </p:pic>
    </p:spTree>
    <p:extLst>
      <p:ext uri="{BB962C8B-B14F-4D97-AF65-F5344CB8AC3E}">
        <p14:creationId xmlns:p14="http://schemas.microsoft.com/office/powerpoint/2010/main" val="1584577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四角形: 角を丸くする 14">
            <a:extLst>
              <a:ext uri="{FF2B5EF4-FFF2-40B4-BE49-F238E27FC236}">
                <a16:creationId xmlns:a16="http://schemas.microsoft.com/office/drawing/2014/main" id="{3FC8D05F-A2F1-92A0-468A-F2C56F011D06}"/>
              </a:ext>
            </a:extLst>
          </p:cNvPr>
          <p:cNvSpPr/>
          <p:nvPr/>
        </p:nvSpPr>
        <p:spPr>
          <a:xfrm>
            <a:off x="434021" y="1594023"/>
            <a:ext cx="8261949" cy="1429999"/>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7" name="四角形: 角を丸くする 16">
            <a:extLst>
              <a:ext uri="{FF2B5EF4-FFF2-40B4-BE49-F238E27FC236}">
                <a16:creationId xmlns:a16="http://schemas.microsoft.com/office/drawing/2014/main" id="{BC527FC6-3671-ED96-1B02-BECAEAB9320E}"/>
              </a:ext>
            </a:extLst>
          </p:cNvPr>
          <p:cNvSpPr/>
          <p:nvPr/>
        </p:nvSpPr>
        <p:spPr>
          <a:xfrm>
            <a:off x="441025" y="3203066"/>
            <a:ext cx="8261949" cy="1312097"/>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8" name="四角形: 角を丸くする 17">
            <a:extLst>
              <a:ext uri="{FF2B5EF4-FFF2-40B4-BE49-F238E27FC236}">
                <a16:creationId xmlns:a16="http://schemas.microsoft.com/office/drawing/2014/main" id="{A388B85E-FAE7-433A-D76D-ECB5D291D7B7}"/>
              </a:ext>
            </a:extLst>
          </p:cNvPr>
          <p:cNvSpPr/>
          <p:nvPr/>
        </p:nvSpPr>
        <p:spPr>
          <a:xfrm>
            <a:off x="441025" y="4708906"/>
            <a:ext cx="8261949" cy="1361809"/>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4" name="タイトル 3"/>
          <p:cNvSpPr>
            <a:spLocks noGrp="1"/>
          </p:cNvSpPr>
          <p:nvPr>
            <p:ph type="title"/>
          </p:nvPr>
        </p:nvSpPr>
        <p:spPr>
          <a:xfrm>
            <a:off x="386766" y="466187"/>
            <a:ext cx="6192710" cy="805362"/>
          </a:xfrm>
        </p:spPr>
        <p:txBody>
          <a:bodyPr>
            <a:normAutofit fontScale="90000"/>
          </a:bodyPr>
          <a:lstStyle/>
          <a:p>
            <a:r>
              <a:rPr lang="ja-JP" altLang="en-US" sz="4000" b="1" dirty="0"/>
              <a:t>みなさんはどう思いますか？</a:t>
            </a:r>
            <a:endParaRPr kumimoji="1" lang="ja-JP" altLang="en-US" sz="4000" b="1" dirty="0"/>
          </a:p>
        </p:txBody>
      </p:sp>
      <p:pic>
        <p:nvPicPr>
          <p:cNvPr id="10" name="図 9">
            <a:extLst>
              <a:ext uri="{FF2B5EF4-FFF2-40B4-BE49-F238E27FC236}">
                <a16:creationId xmlns:a16="http://schemas.microsoft.com/office/drawing/2014/main" id="{F5BB2251-1532-BD64-60E0-089A6E1F79B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794855" y="1303445"/>
            <a:ext cx="1092731" cy="1677239"/>
          </a:xfrm>
          <a:prstGeom prst="rect">
            <a:avLst/>
          </a:prstGeom>
        </p:spPr>
      </p:pic>
      <p:pic>
        <p:nvPicPr>
          <p:cNvPr id="12" name="図 11">
            <a:extLst>
              <a:ext uri="{FF2B5EF4-FFF2-40B4-BE49-F238E27FC236}">
                <a16:creationId xmlns:a16="http://schemas.microsoft.com/office/drawing/2014/main" id="{3251B545-B3FC-CD17-634D-FE2B6BE2F93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7184753" y="2940657"/>
            <a:ext cx="1245530" cy="1573864"/>
          </a:xfrm>
          <a:prstGeom prst="rect">
            <a:avLst/>
          </a:prstGeom>
        </p:spPr>
      </p:pic>
      <p:pic>
        <p:nvPicPr>
          <p:cNvPr id="14" name="図 13">
            <a:extLst>
              <a:ext uri="{FF2B5EF4-FFF2-40B4-BE49-F238E27FC236}">
                <a16:creationId xmlns:a16="http://schemas.microsoft.com/office/drawing/2014/main" id="{AD2FC9B9-4CA1-1B6D-E3EC-712DDF982DB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703665" y="4471310"/>
            <a:ext cx="1092731" cy="1589471"/>
          </a:xfrm>
          <a:prstGeom prst="rect">
            <a:avLst/>
          </a:prstGeom>
        </p:spPr>
      </p:pic>
      <p:sp>
        <p:nvSpPr>
          <p:cNvPr id="19" name="コンテンツ プレースホルダー 4">
            <a:extLst>
              <a:ext uri="{FF2B5EF4-FFF2-40B4-BE49-F238E27FC236}">
                <a16:creationId xmlns:a16="http://schemas.microsoft.com/office/drawing/2014/main" id="{9582D131-C133-E286-3677-131516C46D5B}"/>
              </a:ext>
            </a:extLst>
          </p:cNvPr>
          <p:cNvSpPr>
            <a:spLocks noGrp="1"/>
          </p:cNvSpPr>
          <p:nvPr>
            <p:ph sz="half" idx="1"/>
          </p:nvPr>
        </p:nvSpPr>
        <p:spPr>
          <a:xfrm>
            <a:off x="2145163" y="1755280"/>
            <a:ext cx="7480284" cy="603767"/>
          </a:xfrm>
        </p:spPr>
        <p:txBody>
          <a:bodyPr>
            <a:noAutofit/>
          </a:bodyPr>
          <a:lstStyle/>
          <a:p>
            <a:pPr marL="0" indent="0">
              <a:lnSpc>
                <a:spcPct val="100000"/>
              </a:lnSpc>
              <a:buNone/>
            </a:pPr>
            <a:r>
              <a:rPr lang="ja-JP" altLang="en-US" b="0" i="0" dirty="0">
                <a:solidFill>
                  <a:srgbClr val="000000"/>
                </a:solidFill>
                <a:effectLst/>
                <a:latin typeface="Roboto" panose="02000000000000000000" pitchFamily="2" charset="0"/>
              </a:rPr>
              <a:t>ダンスが好きな人が見てくれる</a:t>
            </a:r>
            <a:endParaRPr lang="en-US" altLang="ja-JP" b="0" i="0" dirty="0">
              <a:solidFill>
                <a:srgbClr val="000000"/>
              </a:solidFill>
              <a:effectLst/>
              <a:latin typeface="Roboto" panose="02000000000000000000" pitchFamily="2" charset="0"/>
            </a:endParaRPr>
          </a:p>
          <a:p>
            <a:pPr marL="0" indent="0">
              <a:lnSpc>
                <a:spcPct val="100000"/>
              </a:lnSpc>
              <a:buNone/>
            </a:pPr>
            <a:r>
              <a:rPr lang="ja-JP" altLang="en-US" b="0" i="0" dirty="0">
                <a:solidFill>
                  <a:srgbClr val="000000"/>
                </a:solidFill>
                <a:effectLst/>
                <a:latin typeface="Roboto" panose="02000000000000000000" pitchFamily="2" charset="0"/>
              </a:rPr>
              <a:t>と思うよ。</a:t>
            </a:r>
            <a:endParaRPr lang="en-US" altLang="ja-JP" dirty="0"/>
          </a:p>
        </p:txBody>
      </p:sp>
      <p:sp>
        <p:nvSpPr>
          <p:cNvPr id="22" name="コンテンツ プレースホルダー 4">
            <a:extLst>
              <a:ext uri="{FF2B5EF4-FFF2-40B4-BE49-F238E27FC236}">
                <a16:creationId xmlns:a16="http://schemas.microsoft.com/office/drawing/2014/main" id="{5E17FB98-9D66-61E5-2643-AE982AF81C5D}"/>
              </a:ext>
            </a:extLst>
          </p:cNvPr>
          <p:cNvSpPr txBox="1">
            <a:spLocks/>
          </p:cNvSpPr>
          <p:nvPr/>
        </p:nvSpPr>
        <p:spPr>
          <a:xfrm>
            <a:off x="880711" y="3382179"/>
            <a:ext cx="6587767"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4200"/>
              </a:lnSpc>
              <a:spcBef>
                <a:spcPts val="1000"/>
              </a:spcBef>
              <a:spcAft>
                <a:spcPts val="0"/>
              </a:spcAft>
              <a:buClrTx/>
              <a:buSzTx/>
              <a:buFont typeface="Arial" panose="020B0604020202020204" pitchFamily="34" charset="0"/>
              <a:buNone/>
              <a:tabLst/>
              <a:defRPr/>
            </a:pPr>
            <a:r>
              <a:rPr lang="ja-JP" altLang="en-US" b="0" i="0" dirty="0">
                <a:solidFill>
                  <a:srgbClr val="000000"/>
                </a:solidFill>
                <a:effectLst/>
                <a:latin typeface="Roboto" panose="02000000000000000000" pitchFamily="2" charset="0"/>
              </a:rPr>
              <a:t>見た人に悪口を書かれたら</a:t>
            </a:r>
            <a:br>
              <a:rPr lang="en-US" altLang="ja-JP" b="0" i="0" dirty="0">
                <a:solidFill>
                  <a:srgbClr val="000000"/>
                </a:solidFill>
                <a:effectLst/>
                <a:latin typeface="Roboto" panose="02000000000000000000" pitchFamily="2" charset="0"/>
              </a:rPr>
            </a:br>
            <a:r>
              <a:rPr lang="ja-JP" altLang="en-US" dirty="0">
                <a:solidFill>
                  <a:srgbClr val="000000"/>
                </a:solidFill>
                <a:latin typeface="Roboto" panose="02000000000000000000" pitchFamily="2" charset="0"/>
              </a:rPr>
              <a:t>いやだな。</a:t>
            </a:r>
            <a:endParaRPr kumimoji="1" lang="en-US" altLang="ja-JP"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3" name="コンテンツ プレースホルダー 4">
            <a:extLst>
              <a:ext uri="{FF2B5EF4-FFF2-40B4-BE49-F238E27FC236}">
                <a16:creationId xmlns:a16="http://schemas.microsoft.com/office/drawing/2014/main" id="{DF560ABB-E0FD-75FF-DF75-A41B09665BED}"/>
              </a:ext>
            </a:extLst>
          </p:cNvPr>
          <p:cNvSpPr txBox="1">
            <a:spLocks/>
          </p:cNvSpPr>
          <p:nvPr/>
        </p:nvSpPr>
        <p:spPr>
          <a:xfrm>
            <a:off x="2405305" y="4832310"/>
            <a:ext cx="6587767"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ja-JP" altLang="en-US" b="0" i="0" dirty="0">
                <a:solidFill>
                  <a:srgbClr val="000000"/>
                </a:solidFill>
                <a:effectLst/>
                <a:latin typeface="Roboto" panose="02000000000000000000" pitchFamily="2" charset="0"/>
              </a:rPr>
              <a:t>顔がうつっている動画を</a:t>
            </a:r>
            <a:endParaRPr lang="en-US" altLang="ja-JP" b="0" i="0" dirty="0">
              <a:solidFill>
                <a:srgbClr val="000000"/>
              </a:solidFill>
              <a:effectLst/>
              <a:latin typeface="Roboto" panose="02000000000000000000" pitchFamily="2" charset="0"/>
            </a:endParaRP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ja-JP" altLang="en-US" sz="3600" u="none" strike="noStrike" kern="1200" cap="none" spc="0" normalizeH="0" baseline="0" noProof="0" dirty="0">
                <a:ln>
                  <a:noFill/>
                </a:ln>
                <a:solidFill>
                  <a:srgbClr val="000000"/>
                </a:solidFill>
                <a:uLnTx/>
                <a:uFillTx/>
                <a:latin typeface="Roboto" panose="02000000000000000000" pitchFamily="2" charset="0"/>
                <a:ea typeface="メイリオ"/>
                <a:cs typeface="+mn-cs"/>
              </a:rPr>
              <a:t>投稿して大丈夫？</a:t>
            </a:r>
            <a:endParaRPr kumimoji="1" lang="en-US" altLang="ja-JP" sz="36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 name="テキスト ボックス 1">
            <a:extLst>
              <a:ext uri="{FF2B5EF4-FFF2-40B4-BE49-F238E27FC236}">
                <a16:creationId xmlns:a16="http://schemas.microsoft.com/office/drawing/2014/main" id="{7E2DFF64-57D8-C1D9-CB0A-0B10337D42F8}"/>
              </a:ext>
            </a:extLst>
          </p:cNvPr>
          <p:cNvSpPr txBox="1"/>
          <p:nvPr/>
        </p:nvSpPr>
        <p:spPr>
          <a:xfrm>
            <a:off x="4079584" y="1564652"/>
            <a:ext cx="389850" cy="338554"/>
          </a:xfrm>
          <a:prstGeom prst="rect">
            <a:avLst/>
          </a:prstGeom>
          <a:noFill/>
        </p:spPr>
        <p:txBody>
          <a:bodyPr wrap="none" rtlCol="0">
            <a:spAutoFit/>
          </a:bodyPr>
          <a:lstStyle/>
          <a:p>
            <a:r>
              <a:rPr kumimoji="1" lang="ja-JP" altLang="en-US" sz="1600" dirty="0"/>
              <a:t>す</a:t>
            </a:r>
          </a:p>
        </p:txBody>
      </p:sp>
      <p:sp>
        <p:nvSpPr>
          <p:cNvPr id="3" name="テキスト ボックス 2">
            <a:extLst>
              <a:ext uri="{FF2B5EF4-FFF2-40B4-BE49-F238E27FC236}">
                <a16:creationId xmlns:a16="http://schemas.microsoft.com/office/drawing/2014/main" id="{49D03A92-A00B-9FF2-AD9C-6D08E5418183}"/>
              </a:ext>
            </a:extLst>
          </p:cNvPr>
          <p:cNvSpPr txBox="1"/>
          <p:nvPr/>
        </p:nvSpPr>
        <p:spPr>
          <a:xfrm>
            <a:off x="4294714" y="5497384"/>
            <a:ext cx="1662307" cy="338554"/>
          </a:xfrm>
          <a:prstGeom prst="rect">
            <a:avLst/>
          </a:prstGeom>
          <a:noFill/>
        </p:spPr>
        <p:txBody>
          <a:bodyPr wrap="square" rtlCol="0">
            <a:spAutoFit/>
          </a:bodyPr>
          <a:lstStyle/>
          <a:p>
            <a:r>
              <a:rPr kumimoji="1" lang="ja-JP" altLang="en-US" sz="1600" dirty="0"/>
              <a:t>だいじょうぶ</a:t>
            </a:r>
          </a:p>
        </p:txBody>
      </p:sp>
      <p:sp>
        <p:nvSpPr>
          <p:cNvPr id="5" name="テキスト ボックス 4">
            <a:extLst>
              <a:ext uri="{FF2B5EF4-FFF2-40B4-BE49-F238E27FC236}">
                <a16:creationId xmlns:a16="http://schemas.microsoft.com/office/drawing/2014/main" id="{0E86C36B-150A-5051-E393-318FC6C50EF6}"/>
              </a:ext>
            </a:extLst>
          </p:cNvPr>
          <p:cNvSpPr txBox="1"/>
          <p:nvPr/>
        </p:nvSpPr>
        <p:spPr>
          <a:xfrm>
            <a:off x="2528620" y="5476053"/>
            <a:ext cx="1005403" cy="338554"/>
          </a:xfrm>
          <a:prstGeom prst="rect">
            <a:avLst/>
          </a:prstGeom>
          <a:noFill/>
        </p:spPr>
        <p:txBody>
          <a:bodyPr wrap="none" rtlCol="0">
            <a:spAutoFit/>
          </a:bodyPr>
          <a:lstStyle/>
          <a:p>
            <a:r>
              <a:rPr lang="ja-JP" altLang="en-US" sz="1600" dirty="0"/>
              <a:t>とうこう</a:t>
            </a:r>
            <a:endParaRPr kumimoji="1" lang="ja-JP" altLang="en-US" sz="1600" dirty="0"/>
          </a:p>
        </p:txBody>
      </p:sp>
    </p:spTree>
    <p:extLst>
      <p:ext uri="{BB962C8B-B14F-4D97-AF65-F5344CB8AC3E}">
        <p14:creationId xmlns:p14="http://schemas.microsoft.com/office/powerpoint/2010/main" val="3742643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A8C8A07-30A1-B955-E636-D9847C650FB5}"/>
              </a:ext>
            </a:extLst>
          </p:cNvPr>
          <p:cNvSpPr/>
          <p:nvPr/>
        </p:nvSpPr>
        <p:spPr>
          <a:xfrm>
            <a:off x="186206" y="4304861"/>
            <a:ext cx="8825328" cy="1844246"/>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2" name="タイトル 1"/>
          <p:cNvSpPr>
            <a:spLocks noGrp="1"/>
          </p:cNvSpPr>
          <p:nvPr>
            <p:ph type="title"/>
          </p:nvPr>
        </p:nvSpPr>
        <p:spPr>
          <a:xfrm>
            <a:off x="275753" y="471094"/>
            <a:ext cx="7958418" cy="784598"/>
          </a:xfrm>
        </p:spPr>
        <p:txBody>
          <a:bodyPr>
            <a:normAutofit/>
          </a:bodyPr>
          <a:lstStyle/>
          <a:p>
            <a:r>
              <a:rPr lang="ja-JP" altLang="en-US" sz="4000"/>
              <a:t>知っておこう</a:t>
            </a:r>
            <a:endParaRPr kumimoji="1" lang="ja-JP" altLang="en-US" sz="4000" b="1" dirty="0"/>
          </a:p>
        </p:txBody>
      </p:sp>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275753" y="1200778"/>
            <a:ext cx="8505825" cy="11967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3200" b="1" dirty="0">
                <a:solidFill>
                  <a:srgbClr val="ED7D31"/>
                </a:solidFill>
                <a:latin typeface="Segoe UI"/>
                <a:ea typeface="メイリオ"/>
              </a:rPr>
              <a:t>動画投稿は思わぬトラブルを招くこともある</a:t>
            </a:r>
            <a:endParaRPr kumimoji="1" lang="ja-JP" altLang="en-US" sz="3200" b="1" i="0" u="none" strike="noStrike" kern="1200" cap="none" spc="0" normalizeH="0" baseline="0" noProof="0" dirty="0">
              <a:ln>
                <a:noFill/>
              </a:ln>
              <a:solidFill>
                <a:srgbClr val="ED7D31"/>
              </a:solidFill>
              <a:effectLst/>
              <a:uLnTx/>
              <a:uFillTx/>
              <a:latin typeface="Segoe UI"/>
              <a:ea typeface="メイリオ"/>
              <a:cs typeface="+mj-cs"/>
            </a:endParaRPr>
          </a:p>
        </p:txBody>
      </p:sp>
      <p:sp>
        <p:nvSpPr>
          <p:cNvPr id="33" name="コンテンツ プレースホルダー 32">
            <a:extLst>
              <a:ext uri="{FF2B5EF4-FFF2-40B4-BE49-F238E27FC236}">
                <a16:creationId xmlns:a16="http://schemas.microsoft.com/office/drawing/2014/main" id="{E4862D63-C29D-25BB-F76D-6A6758D7C5B2}"/>
              </a:ext>
            </a:extLst>
          </p:cNvPr>
          <p:cNvSpPr>
            <a:spLocks noGrp="1"/>
          </p:cNvSpPr>
          <p:nvPr>
            <p:ph sz="half" idx="1"/>
          </p:nvPr>
        </p:nvSpPr>
        <p:spPr>
          <a:xfrm>
            <a:off x="213076" y="4647628"/>
            <a:ext cx="8771588" cy="1383965"/>
          </a:xfrm>
        </p:spPr>
        <p:txBody>
          <a:bodyPr>
            <a:normAutofit/>
          </a:bodyPr>
          <a:lstStyle/>
          <a:p>
            <a:pPr>
              <a:lnSpc>
                <a:spcPts val="4700"/>
              </a:lnSpc>
              <a:spcBef>
                <a:spcPts val="0"/>
              </a:spcBef>
            </a:pPr>
            <a:r>
              <a:rPr lang="ja-JP" altLang="en-US" dirty="0"/>
              <a:t>ネット上に個人情報を投稿してもよいのは、どんな時だろうか？</a:t>
            </a:r>
          </a:p>
        </p:txBody>
      </p:sp>
      <p:sp>
        <p:nvSpPr>
          <p:cNvPr id="5" name="四角形: 角を丸くする 4">
            <a:extLst>
              <a:ext uri="{FF2B5EF4-FFF2-40B4-BE49-F238E27FC236}">
                <a16:creationId xmlns:a16="http://schemas.microsoft.com/office/drawing/2014/main" id="{B411F5AB-BD3D-2401-6AC2-393A19A2FCFC}"/>
              </a:ext>
            </a:extLst>
          </p:cNvPr>
          <p:cNvSpPr/>
          <p:nvPr/>
        </p:nvSpPr>
        <p:spPr>
          <a:xfrm>
            <a:off x="524710" y="4121729"/>
            <a:ext cx="2539789" cy="446716"/>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7" name="コンテンツ プレースホルダー 4">
            <a:extLst>
              <a:ext uri="{FF2B5EF4-FFF2-40B4-BE49-F238E27FC236}">
                <a16:creationId xmlns:a16="http://schemas.microsoft.com/office/drawing/2014/main" id="{C903BC0C-175F-0EFC-CADC-D01AEE2B2576}"/>
              </a:ext>
            </a:extLst>
          </p:cNvPr>
          <p:cNvSpPr txBox="1">
            <a:spLocks/>
          </p:cNvSpPr>
          <p:nvPr/>
        </p:nvSpPr>
        <p:spPr>
          <a:xfrm>
            <a:off x="691470" y="4145410"/>
            <a:ext cx="2373029" cy="6462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ja-JP" altLang="en-US" sz="2400" b="1" i="0" u="none" strike="noStrike" kern="1200" cap="none" spc="0" normalizeH="0" baseline="0" noProof="0" dirty="0">
                <a:ln>
                  <a:noFill/>
                </a:ln>
                <a:solidFill>
                  <a:prstClr val="white"/>
                </a:solidFill>
                <a:effectLst/>
                <a:uLnTx/>
                <a:uFillTx/>
                <a:latin typeface="Segoe UI"/>
                <a:ea typeface="メイリオ"/>
                <a:cs typeface="+mn-cs"/>
              </a:rPr>
              <a:t>考えてみよう</a:t>
            </a:r>
          </a:p>
        </p:txBody>
      </p:sp>
      <p:sp>
        <p:nvSpPr>
          <p:cNvPr id="8" name="テキスト ボックス 7">
            <a:extLst>
              <a:ext uri="{FF2B5EF4-FFF2-40B4-BE49-F238E27FC236}">
                <a16:creationId xmlns:a16="http://schemas.microsoft.com/office/drawing/2014/main" id="{B11CD7C0-DEDF-8FFC-1AD6-84B01F665065}"/>
              </a:ext>
            </a:extLst>
          </p:cNvPr>
          <p:cNvSpPr txBox="1"/>
          <p:nvPr/>
        </p:nvSpPr>
        <p:spPr>
          <a:xfrm>
            <a:off x="1217041" y="1313225"/>
            <a:ext cx="902811" cy="307777"/>
          </a:xfrm>
          <a:prstGeom prst="rect">
            <a:avLst/>
          </a:prstGeom>
          <a:noFill/>
        </p:spPr>
        <p:txBody>
          <a:bodyPr wrap="none" rtlCol="0">
            <a:spAutoFit/>
          </a:bodyPr>
          <a:lstStyle/>
          <a:p>
            <a:r>
              <a:rPr lang="ja-JP" altLang="en-US" sz="1400" dirty="0"/>
              <a:t>とうこう</a:t>
            </a:r>
            <a:endParaRPr kumimoji="1" lang="ja-JP" altLang="en-US" sz="1400" dirty="0"/>
          </a:p>
        </p:txBody>
      </p:sp>
      <p:sp>
        <p:nvSpPr>
          <p:cNvPr id="9" name="テキスト ボックス 8">
            <a:extLst>
              <a:ext uri="{FF2B5EF4-FFF2-40B4-BE49-F238E27FC236}">
                <a16:creationId xmlns:a16="http://schemas.microsoft.com/office/drawing/2014/main" id="{2C9D982E-9788-FFBF-F326-FE49A6EB6E90}"/>
              </a:ext>
            </a:extLst>
          </p:cNvPr>
          <p:cNvSpPr txBox="1"/>
          <p:nvPr/>
        </p:nvSpPr>
        <p:spPr>
          <a:xfrm>
            <a:off x="5610206" y="2686021"/>
            <a:ext cx="543739" cy="307777"/>
          </a:xfrm>
          <a:prstGeom prst="rect">
            <a:avLst/>
          </a:prstGeom>
          <a:noFill/>
        </p:spPr>
        <p:txBody>
          <a:bodyPr wrap="none" rtlCol="0">
            <a:spAutoFit/>
          </a:bodyPr>
          <a:lstStyle/>
          <a:p>
            <a:r>
              <a:rPr kumimoji="1" lang="ja-JP" altLang="en-US" sz="1400" dirty="0"/>
              <a:t>とく</a:t>
            </a:r>
          </a:p>
        </p:txBody>
      </p:sp>
      <p:sp>
        <p:nvSpPr>
          <p:cNvPr id="13" name="コンテンツ プレースホルダー 32">
            <a:extLst>
              <a:ext uri="{FF2B5EF4-FFF2-40B4-BE49-F238E27FC236}">
                <a16:creationId xmlns:a16="http://schemas.microsoft.com/office/drawing/2014/main" id="{ECCB318B-35FB-E837-4996-B8F95C8BE4BD}"/>
              </a:ext>
            </a:extLst>
          </p:cNvPr>
          <p:cNvSpPr txBox="1">
            <a:spLocks/>
          </p:cNvSpPr>
          <p:nvPr/>
        </p:nvSpPr>
        <p:spPr>
          <a:xfrm>
            <a:off x="118563" y="2139385"/>
            <a:ext cx="8771588" cy="15013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ts val="4700"/>
              </a:lnSpc>
              <a:spcBef>
                <a:spcPts val="0"/>
              </a:spcBef>
            </a:pPr>
            <a:r>
              <a:rPr lang="ja-JP" altLang="en-US" sz="3200" dirty="0"/>
              <a:t>誹謗中傷されたり、さらされたりすることも</a:t>
            </a:r>
            <a:endParaRPr lang="en-US" altLang="ja-JP" sz="3200" dirty="0"/>
          </a:p>
          <a:p>
            <a:pPr>
              <a:lnSpc>
                <a:spcPts val="4700"/>
              </a:lnSpc>
              <a:spcBef>
                <a:spcPts val="0"/>
              </a:spcBef>
            </a:pPr>
            <a:r>
              <a:rPr lang="ja-JP" altLang="en-US" sz="3200" dirty="0"/>
              <a:t>顔や個人情報がわかるものは特に注意</a:t>
            </a:r>
            <a:endParaRPr lang="en-US" altLang="ja-JP" sz="3200" dirty="0"/>
          </a:p>
        </p:txBody>
      </p:sp>
      <p:sp>
        <p:nvSpPr>
          <p:cNvPr id="20" name="テキスト ボックス 19">
            <a:extLst>
              <a:ext uri="{FF2B5EF4-FFF2-40B4-BE49-F238E27FC236}">
                <a16:creationId xmlns:a16="http://schemas.microsoft.com/office/drawing/2014/main" id="{B4DBA7E5-757B-758D-2A60-00A903251B28}"/>
              </a:ext>
            </a:extLst>
          </p:cNvPr>
          <p:cNvSpPr txBox="1"/>
          <p:nvPr/>
        </p:nvSpPr>
        <p:spPr>
          <a:xfrm>
            <a:off x="425163" y="2035627"/>
            <a:ext cx="1800493" cy="307777"/>
          </a:xfrm>
          <a:prstGeom prst="rect">
            <a:avLst/>
          </a:prstGeom>
          <a:noFill/>
        </p:spPr>
        <p:txBody>
          <a:bodyPr wrap="none" rtlCol="0">
            <a:spAutoFit/>
          </a:bodyPr>
          <a:lstStyle/>
          <a:p>
            <a:r>
              <a:rPr lang="ja-JP" altLang="en-US" sz="1400" dirty="0"/>
              <a:t>ひぼうちゅうしょう</a:t>
            </a:r>
            <a:endParaRPr kumimoji="1" lang="ja-JP" altLang="en-US" sz="1400" dirty="0"/>
          </a:p>
        </p:txBody>
      </p:sp>
      <p:sp>
        <p:nvSpPr>
          <p:cNvPr id="6" name="テキスト ボックス 5">
            <a:extLst>
              <a:ext uri="{FF2B5EF4-FFF2-40B4-BE49-F238E27FC236}">
                <a16:creationId xmlns:a16="http://schemas.microsoft.com/office/drawing/2014/main" id="{9E4B5563-A18F-7E82-4073-5F2B914E8853}"/>
              </a:ext>
            </a:extLst>
          </p:cNvPr>
          <p:cNvSpPr txBox="1"/>
          <p:nvPr/>
        </p:nvSpPr>
        <p:spPr>
          <a:xfrm>
            <a:off x="1210937" y="2651450"/>
            <a:ext cx="1620957" cy="307777"/>
          </a:xfrm>
          <a:prstGeom prst="rect">
            <a:avLst/>
          </a:prstGeom>
          <a:noFill/>
        </p:spPr>
        <p:txBody>
          <a:bodyPr wrap="none" rtlCol="0">
            <a:spAutoFit/>
          </a:bodyPr>
          <a:lstStyle/>
          <a:p>
            <a:r>
              <a:rPr kumimoji="1" lang="ja-JP" altLang="en-US" sz="1400" dirty="0"/>
              <a:t>こじんじょうほう</a:t>
            </a:r>
          </a:p>
        </p:txBody>
      </p:sp>
      <p:sp>
        <p:nvSpPr>
          <p:cNvPr id="11" name="テキスト ボックス 10">
            <a:extLst>
              <a:ext uri="{FF2B5EF4-FFF2-40B4-BE49-F238E27FC236}">
                <a16:creationId xmlns:a16="http://schemas.microsoft.com/office/drawing/2014/main" id="{FCAC0B14-BA95-BC46-337F-7A0C6F40DEB4}"/>
              </a:ext>
            </a:extLst>
          </p:cNvPr>
          <p:cNvSpPr txBox="1"/>
          <p:nvPr/>
        </p:nvSpPr>
        <p:spPr>
          <a:xfrm>
            <a:off x="3841766" y="6223079"/>
            <a:ext cx="5372027" cy="646331"/>
          </a:xfrm>
          <a:prstGeom prst="rect">
            <a:avLst/>
          </a:prstGeom>
          <a:noFill/>
        </p:spPr>
        <p:txBody>
          <a:bodyPr wrap="square" rtlCol="0">
            <a:spAutoFit/>
          </a:bodyPr>
          <a:lstStyle/>
          <a:p>
            <a:r>
              <a:rPr kumimoji="1" lang="en-US" altLang="ja-JP" dirty="0">
                <a:latin typeface="+mn-ea"/>
              </a:rPr>
              <a:t>※SNS</a:t>
            </a:r>
            <a:r>
              <a:rPr kumimoji="1" lang="ja-JP" altLang="en-US" dirty="0">
                <a:latin typeface="+mn-ea"/>
              </a:rPr>
              <a:t>は利用規約を読んで、対象年齢を確認し</a:t>
            </a:r>
            <a:endParaRPr kumimoji="1" lang="en-US" altLang="ja-JP" dirty="0">
              <a:latin typeface="+mn-ea"/>
            </a:endParaRPr>
          </a:p>
          <a:p>
            <a:r>
              <a:rPr lang="ja-JP" altLang="en-US" dirty="0">
                <a:latin typeface="+mn-ea"/>
              </a:rPr>
              <a:t>　</a:t>
            </a:r>
            <a:r>
              <a:rPr kumimoji="1" lang="ja-JP" altLang="en-US" dirty="0">
                <a:latin typeface="+mn-ea"/>
              </a:rPr>
              <a:t>気持ちの良い活用を心掛けましょう</a:t>
            </a:r>
          </a:p>
        </p:txBody>
      </p:sp>
      <p:sp>
        <p:nvSpPr>
          <p:cNvPr id="12" name="テキスト ボックス 11">
            <a:extLst>
              <a:ext uri="{FF2B5EF4-FFF2-40B4-BE49-F238E27FC236}">
                <a16:creationId xmlns:a16="http://schemas.microsoft.com/office/drawing/2014/main" id="{263A4523-0682-D0B6-8B6F-C1E8E1A00E8E}"/>
              </a:ext>
            </a:extLst>
          </p:cNvPr>
          <p:cNvSpPr txBox="1"/>
          <p:nvPr/>
        </p:nvSpPr>
        <p:spPr>
          <a:xfrm>
            <a:off x="5588028" y="1293755"/>
            <a:ext cx="543739" cy="307777"/>
          </a:xfrm>
          <a:prstGeom prst="rect">
            <a:avLst/>
          </a:prstGeom>
          <a:noFill/>
        </p:spPr>
        <p:txBody>
          <a:bodyPr wrap="none" rtlCol="0">
            <a:spAutoFit/>
          </a:bodyPr>
          <a:lstStyle/>
          <a:p>
            <a:r>
              <a:rPr lang="ja-JP" altLang="en-US" sz="1400" dirty="0"/>
              <a:t>まね</a:t>
            </a:r>
            <a:endParaRPr kumimoji="1" lang="ja-JP" altLang="en-US" sz="1400" dirty="0"/>
          </a:p>
        </p:txBody>
      </p:sp>
      <p:sp>
        <p:nvSpPr>
          <p:cNvPr id="14" name="テキスト ボックス 13">
            <a:extLst>
              <a:ext uri="{FF2B5EF4-FFF2-40B4-BE49-F238E27FC236}">
                <a16:creationId xmlns:a16="http://schemas.microsoft.com/office/drawing/2014/main" id="{68C53AE3-3B5F-8263-992E-89CC17424A1C}"/>
              </a:ext>
            </a:extLst>
          </p:cNvPr>
          <p:cNvSpPr txBox="1"/>
          <p:nvPr/>
        </p:nvSpPr>
        <p:spPr>
          <a:xfrm>
            <a:off x="2994352" y="4457914"/>
            <a:ext cx="1620957" cy="307777"/>
          </a:xfrm>
          <a:prstGeom prst="rect">
            <a:avLst/>
          </a:prstGeom>
          <a:noFill/>
        </p:spPr>
        <p:txBody>
          <a:bodyPr wrap="none" rtlCol="0">
            <a:spAutoFit/>
          </a:bodyPr>
          <a:lstStyle/>
          <a:p>
            <a:r>
              <a:rPr kumimoji="1" lang="ja-JP" altLang="en-US" sz="1400" dirty="0"/>
              <a:t>こじんじょうほう</a:t>
            </a:r>
          </a:p>
        </p:txBody>
      </p:sp>
      <p:pic>
        <p:nvPicPr>
          <p:cNvPr id="22" name="図 21">
            <a:extLst>
              <a:ext uri="{FF2B5EF4-FFF2-40B4-BE49-F238E27FC236}">
                <a16:creationId xmlns:a16="http://schemas.microsoft.com/office/drawing/2014/main" id="{19F010C0-8845-3615-5C89-C7066EB1E6F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06181" y="2695783"/>
            <a:ext cx="1807612" cy="1827314"/>
          </a:xfrm>
          <a:prstGeom prst="rect">
            <a:avLst/>
          </a:prstGeom>
        </p:spPr>
      </p:pic>
      <p:sp>
        <p:nvSpPr>
          <p:cNvPr id="23" name="テキスト ボックス 22">
            <a:extLst>
              <a:ext uri="{FF2B5EF4-FFF2-40B4-BE49-F238E27FC236}">
                <a16:creationId xmlns:a16="http://schemas.microsoft.com/office/drawing/2014/main" id="{0B036F01-22BC-0064-443F-1D53C9350F5A}"/>
              </a:ext>
            </a:extLst>
          </p:cNvPr>
          <p:cNvSpPr txBox="1"/>
          <p:nvPr/>
        </p:nvSpPr>
        <p:spPr>
          <a:xfrm>
            <a:off x="5120461" y="4457914"/>
            <a:ext cx="902811" cy="307777"/>
          </a:xfrm>
          <a:prstGeom prst="rect">
            <a:avLst/>
          </a:prstGeom>
          <a:noFill/>
        </p:spPr>
        <p:txBody>
          <a:bodyPr wrap="none" rtlCol="0">
            <a:spAutoFit/>
          </a:bodyPr>
          <a:lstStyle/>
          <a:p>
            <a:r>
              <a:rPr kumimoji="1" lang="ja-JP" altLang="en-US" sz="1400" dirty="0"/>
              <a:t>とうこう</a:t>
            </a:r>
          </a:p>
        </p:txBody>
      </p:sp>
    </p:spTree>
    <p:extLst>
      <p:ext uri="{BB962C8B-B14F-4D97-AF65-F5344CB8AC3E}">
        <p14:creationId xmlns:p14="http://schemas.microsoft.com/office/powerpoint/2010/main" val="121965418"/>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1715</Words>
  <PresentationFormat>画面に合わせる (4:3)</PresentationFormat>
  <Paragraphs>112</Paragraphs>
  <Slides>4</Slides>
  <Notes>4</Notes>
  <HiddenSlides>1</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メイリオ</vt:lpstr>
      <vt:lpstr>Arial</vt:lpstr>
      <vt:lpstr>Calibri</vt:lpstr>
      <vt:lpstr>Roboto</vt:lpstr>
      <vt:lpstr>Segoe UI</vt:lpstr>
      <vt:lpstr>2_Office テーマ</vt:lpstr>
      <vt:lpstr>   3-2-2 自分が映った動画の投稿 </vt:lpstr>
      <vt:lpstr>考えてみよう</vt:lpstr>
      <vt:lpstr>みなさんはどう思いますか？</vt:lpstr>
      <vt:lpstr>知っておこう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2019-09-18T06:25:29Z</dcterms:created>
  <dcterms:modified xsi:type="dcterms:W3CDTF">2023-03-16T04:24:47Z</dcterms:modified>
</cp:coreProperties>
</file>