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37" r:id="rId2"/>
    <p:sldId id="1862287538" r:id="rId3"/>
    <p:sldId id="1862287539" r:id="rId4"/>
    <p:sldId id="186228754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1212" autoAdjust="0"/>
  </p:normalViewPr>
  <p:slideViewPr>
    <p:cSldViewPr snapToGrid="0">
      <p:cViewPr varScale="1">
        <p:scale>
          <a:sx n="69" d="100"/>
          <a:sy n="69" d="100"/>
        </p:scale>
        <p:origin x="27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C9EE1-2227-4350-8F1A-34A12F8CCC89}"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71ACB-8E54-49BF-8B0C-DA0E3CAA8D9F}" type="slidenum">
              <a:rPr kumimoji="1" lang="ja-JP" altLang="en-US" smtClean="0"/>
              <a:t>‹#›</a:t>
            </a:fld>
            <a:endParaRPr kumimoji="1" lang="ja-JP" altLang="en-US"/>
          </a:p>
        </p:txBody>
      </p:sp>
    </p:spTree>
    <p:extLst>
      <p:ext uri="{BB962C8B-B14F-4D97-AF65-F5344CB8AC3E}">
        <p14:creationId xmlns:p14="http://schemas.microsoft.com/office/powerpoint/2010/main" val="1042399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コンピュータウイルスとはなにか？（教材</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を参照）を理解したスマートフォンユーザー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スマートフォンはパソコンと同様にコンピュータウイルスに感染するのかを考えさせる。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そして、スマートフォンのウイルスの存在と被害事例、感染対策について、理解を促す。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lang="en-US" altLang="ja-JP" b="0" i="0" dirty="0">
              <a:solidFill>
                <a:srgbClr val="222222"/>
              </a:solidFill>
              <a:effectLst/>
              <a:latin typeface="メイリオ" panose="020B0604030504040204" pitchFamily="50" charset="-128"/>
              <a:ea typeface="メイリオ" panose="020B0604030504040204" pitchFamily="50" charset="-128"/>
            </a:endParaRPr>
          </a:p>
          <a:p>
            <a:r>
              <a:rPr lang="en-US" altLang="ja-JP" b="0" i="0" dirty="0">
                <a:solidFill>
                  <a:srgbClr val="222222"/>
                </a:solidFill>
                <a:effectLst/>
                <a:latin typeface="メイリオ" panose="020B0604030504040204" pitchFamily="50" charset="-128"/>
                <a:ea typeface="メイリオ" panose="020B0604030504040204" pitchFamily="50" charset="-128"/>
              </a:rPr>
              <a:t>【</a:t>
            </a:r>
            <a:r>
              <a:rPr lang="ja-JP" altLang="en-US" b="0" i="0" dirty="0">
                <a:solidFill>
                  <a:srgbClr val="222222"/>
                </a:solidFill>
                <a:effectLst/>
                <a:latin typeface="メイリオ" panose="020B0604030504040204" pitchFamily="50" charset="-128"/>
                <a:ea typeface="メイリオ" panose="020B0604030504040204" pitchFamily="50" charset="-128"/>
              </a:rPr>
              <a:t>本教材利用規約</a:t>
            </a:r>
            <a:r>
              <a:rPr lang="en-US" altLang="ja-JP" b="0" i="0" dirty="0">
                <a:solidFill>
                  <a:srgbClr val="222222"/>
                </a:solidFill>
                <a:effectLst/>
                <a:latin typeface="メイリオ" panose="020B0604030504040204" pitchFamily="50" charset="-128"/>
                <a:ea typeface="メイリオ" panose="020B0604030504040204" pitchFamily="50" charset="-128"/>
              </a:rPr>
              <a:t>】</a:t>
            </a:r>
            <a:br>
              <a:rPr lang="ja-JP" altLang="en-US" dirty="0">
                <a:latin typeface="メイリオ" panose="020B0604030504040204" pitchFamily="50" charset="-128"/>
                <a:ea typeface="メイリオ" panose="020B0604030504040204" pitchFamily="50" charset="-128"/>
              </a:rPr>
            </a:b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245398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みなさんはスマートフォンを使っていますか？</a:t>
            </a:r>
            <a:r>
              <a:rPr lang="en-US" altLang="ja-JP" sz="1200" baseline="0" dirty="0">
                <a:effectLst/>
                <a:latin typeface="メイリオ" panose="020B0604030504040204" pitchFamily="50" charset="-128"/>
                <a:ea typeface="メイリオ" panose="020B0604030504040204" pitchFamily="50" charset="-128"/>
              </a:rPr>
              <a:t>2000</a:t>
            </a:r>
            <a:r>
              <a:rPr lang="ja-JP" altLang="en-US" sz="1200" baseline="0" dirty="0">
                <a:effectLst/>
                <a:latin typeface="メイリオ" panose="020B0604030504040204" pitchFamily="50" charset="-128"/>
                <a:ea typeface="メイリオ" panose="020B0604030504040204" pitchFamily="50" charset="-128"/>
              </a:rPr>
              <a:t>年代後半に誕生したスマートフォンは、現在、多くの人が利用する情報端末になりました。</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スマートフォンも「コンピュータウイルス」に感染することがあるのでしょうか？</a:t>
            </a:r>
            <a:endParaRPr kumimoji="1" lang="en-US" altLang="ja-JP" sz="1200" baseline="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824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スマートフォンは電話の機能もありますが、持ち運べる小さなコンピュータといえます。</a:t>
            </a:r>
            <a:endParaRPr lang="en-US" altLang="ja-JP" sz="1200" baseline="0" dirty="0">
              <a:effectLst/>
              <a:latin typeface="メイリオ" panose="020B0604030504040204" pitchFamily="50" charset="-128"/>
              <a:ea typeface="メイリオ" panose="020B0604030504040204" pitchFamily="50" charset="-128"/>
            </a:endParaRPr>
          </a:p>
          <a:p>
            <a:r>
              <a:rPr lang="ja-JP" altLang="en-US" sz="1200" baseline="0" dirty="0">
                <a:effectLst/>
                <a:latin typeface="メイリオ" panose="020B0604030504040204" pitchFamily="50" charset="-128"/>
                <a:ea typeface="メイリオ" panose="020B0604030504040204" pitchFamily="50" charset="-128"/>
              </a:rPr>
              <a:t>大事な情報が沢山入っていることから、悪意のある人に狙われることがあります。</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スマートフォンのウイルスに感染すると、</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　・アドレス帳の内容を読み取られる</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　・</a:t>
            </a:r>
            <a:r>
              <a:rPr lang="en-US" altLang="ja-JP" sz="1200" baseline="0" dirty="0">
                <a:effectLst/>
                <a:latin typeface="メイリオ" panose="020B0604030504040204" pitchFamily="50" charset="-128"/>
                <a:ea typeface="メイリオ" panose="020B0604030504040204" pitchFamily="50" charset="-128"/>
              </a:rPr>
              <a:t>SMS</a:t>
            </a:r>
            <a:r>
              <a:rPr lang="ja-JP" altLang="en-US" sz="1200" baseline="0" dirty="0">
                <a:effectLst/>
                <a:latin typeface="メイリオ" panose="020B0604030504040204" pitchFamily="50" charset="-128"/>
                <a:ea typeface="メイリオ" panose="020B0604030504040204" pitchFamily="50" charset="-128"/>
              </a:rPr>
              <a:t>（ショートメッセージサービス）の文面を読み取られる</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　・</a:t>
            </a:r>
            <a:r>
              <a:rPr lang="en-US" altLang="ja-JP" sz="1200" baseline="0" dirty="0">
                <a:effectLst/>
                <a:latin typeface="メイリオ" panose="020B0604030504040204" pitchFamily="50" charset="-128"/>
                <a:ea typeface="メイリオ" panose="020B0604030504040204" pitchFamily="50" charset="-128"/>
              </a:rPr>
              <a:t>SMS</a:t>
            </a:r>
            <a:r>
              <a:rPr lang="ja-JP" altLang="en-US" sz="1200" baseline="0" dirty="0">
                <a:effectLst/>
                <a:latin typeface="メイリオ" panose="020B0604030504040204" pitchFamily="50" charset="-128"/>
                <a:ea typeface="メイリオ" panose="020B0604030504040204" pitchFamily="50" charset="-128"/>
              </a:rPr>
              <a:t>を勝手に送られる</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　・スマホ内の情報を外部に送信される</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などの被害が起こります。</a:t>
            </a:r>
          </a:p>
        </p:txBody>
      </p:sp>
    </p:spTree>
    <p:extLst>
      <p:ext uri="{BB962C8B-B14F-4D97-AF65-F5344CB8AC3E}">
        <p14:creationId xmlns:p14="http://schemas.microsoft.com/office/powerpoint/2010/main" val="2582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スマートフォンのコンピュータウイルスとは、悪意のある不正アプリケーションのことです。</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感染するきっかけの多くとして、安易に不正なアプリをインストールしていることが挙げられます。</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アプリは公式マーケットから入手すること、また事前にアプリ名で検索するなどして評判を確かめておくことを習慣にしましょう。</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a typeface="メイリオ" panose="020B0604030504040204" pitchFamily="50" charset="-128"/>
            </a:endParaRPr>
          </a:p>
          <a:p>
            <a:r>
              <a:rPr lang="en-US" altLang="ja-JP" sz="1200" baseline="0" dirty="0">
                <a:effectLst/>
                <a:latin typeface="メイリオ" panose="020B0604030504040204" pitchFamily="50" charset="-128"/>
                <a:ea typeface="メイリオ" panose="020B0604030504040204" pitchFamily="50" charset="-128"/>
              </a:rPr>
              <a:t>【</a:t>
            </a:r>
            <a:r>
              <a:rPr lang="ja-JP" altLang="en-US" sz="1200" baseline="0" dirty="0">
                <a:effectLst/>
                <a:latin typeface="メイリオ" panose="020B0604030504040204" pitchFamily="50" charset="-128"/>
                <a:ea typeface="メイリオ" panose="020B0604030504040204" pitchFamily="50" charset="-128"/>
              </a:rPr>
              <a:t>参考資料</a:t>
            </a:r>
            <a:r>
              <a:rPr lang="en-US" altLang="ja-JP" sz="1200" baseline="0" dirty="0">
                <a:effectLst/>
                <a:latin typeface="メイリオ" panose="020B0604030504040204" pitchFamily="50" charset="-128"/>
                <a:ea typeface="メイリオ" panose="020B0604030504040204" pitchFamily="50" charset="-128"/>
              </a:rPr>
              <a:t>】</a:t>
            </a:r>
            <a:br>
              <a:rPr lang="en-US" altLang="ja-JP" sz="1200" baseline="0" dirty="0">
                <a:effectLst/>
                <a:latin typeface="メイリオ" panose="020B0604030504040204" pitchFamily="50" charset="-128"/>
                <a:ea typeface="メイリオ" panose="020B0604030504040204" pitchFamily="50" charset="-128"/>
              </a:rPr>
            </a:br>
            <a:r>
              <a:rPr lang="en-US" altLang="ja-JP" sz="1200" baseline="0" dirty="0">
                <a:effectLst/>
                <a:latin typeface="メイリオ" panose="020B0604030504040204" pitchFamily="50" charset="-128"/>
                <a:ea typeface="メイリオ" panose="020B0604030504040204" pitchFamily="50" charset="-128"/>
              </a:rPr>
              <a:t>IPA</a:t>
            </a:r>
            <a:r>
              <a:rPr lang="ja-JP" altLang="en-US" sz="1200" baseline="0" dirty="0">
                <a:effectLst/>
                <a:latin typeface="メイリオ" panose="020B0604030504040204" pitchFamily="50" charset="-128"/>
                <a:ea typeface="メイリオ" panose="020B0604030504040204" pitchFamily="50" charset="-128"/>
              </a:rPr>
              <a:t>：日常における情報セキュリティ対策（</a:t>
            </a:r>
            <a:r>
              <a:rPr lang="en-US" altLang="ja-JP" sz="1200" baseline="0" dirty="0">
                <a:effectLst/>
                <a:latin typeface="メイリオ" panose="020B0604030504040204" pitchFamily="50" charset="-128"/>
                <a:ea typeface="メイリオ" panose="020B0604030504040204" pitchFamily="50" charset="-128"/>
              </a:rPr>
              <a:t>3. </a:t>
            </a:r>
            <a:r>
              <a:rPr lang="ja-JP" altLang="en-US" sz="1200" baseline="0" dirty="0">
                <a:effectLst/>
                <a:latin typeface="メイリオ" panose="020B0604030504040204" pitchFamily="50" charset="-128"/>
                <a:ea typeface="メイリオ" panose="020B0604030504040204" pitchFamily="50" charset="-128"/>
              </a:rPr>
              <a:t>個人　の　</a:t>
            </a:r>
            <a:r>
              <a:rPr lang="en-US" altLang="ja-JP" sz="1200" baseline="0" dirty="0">
                <a:effectLst/>
                <a:latin typeface="メイリオ" panose="020B0604030504040204" pitchFamily="50" charset="-128"/>
                <a:ea typeface="メイリオ" panose="020B0604030504040204" pitchFamily="50" charset="-128"/>
              </a:rPr>
              <a:t>7.</a:t>
            </a:r>
            <a:r>
              <a:rPr lang="ja-JP" altLang="en-US" sz="1200" baseline="0" dirty="0">
                <a:effectLst/>
                <a:latin typeface="メイリオ" panose="020B0604030504040204" pitchFamily="50" charset="-128"/>
                <a:ea typeface="メイリオ" panose="020B0604030504040204" pitchFamily="50" charset="-128"/>
              </a:rPr>
              <a:t>スマートデバイスのアプリや構成プロファイル導入時の注意）</a:t>
            </a:r>
            <a:br>
              <a:rPr lang="ja-JP" altLang="en-US" sz="1200" baseline="0" dirty="0">
                <a:effectLst/>
                <a:latin typeface="メイリオ" panose="020B0604030504040204" pitchFamily="50" charset="-128"/>
                <a:ea typeface="メイリオ" panose="020B0604030504040204" pitchFamily="50" charset="-128"/>
              </a:rPr>
            </a:br>
            <a:r>
              <a:rPr lang="en-US" altLang="ja-JP" sz="1200" baseline="0" dirty="0">
                <a:effectLst/>
                <a:latin typeface="メイリオ" panose="020B0604030504040204" pitchFamily="50" charset="-128"/>
                <a:ea typeface="メイリオ" panose="020B0604030504040204" pitchFamily="50" charset="-128"/>
              </a:rPr>
              <a:t>https://www.ipa.go.jp/security/anshin/measures/everyday.html</a:t>
            </a:r>
            <a:endParaRPr lang="ja-JP" altLang="en-US" sz="1200" baseline="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74409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14826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144742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0739912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765149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39931926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4289958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2606008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1152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5237201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1-1-3</a:t>
            </a:r>
            <a:br>
              <a:rPr lang="en-US" altLang="ja-JP" sz="4000" dirty="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スマートフォンのウイルス感染対策</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122169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822698"/>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スマートフォンも</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ウイルス感染することが</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あるの？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4" name="図 3">
            <a:extLst>
              <a:ext uri="{FF2B5EF4-FFF2-40B4-BE49-F238E27FC236}">
                <a16:creationId xmlns:a16="http://schemas.microsoft.com/office/drawing/2014/main" id="{BEAC884D-DCA5-831B-BD55-5FD0BBC9F8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1396" y="2229116"/>
            <a:ext cx="6107906" cy="4886325"/>
          </a:xfrm>
          <a:prstGeom prst="rect">
            <a:avLst/>
          </a:prstGeom>
        </p:spPr>
      </p:pic>
      <p:pic>
        <p:nvPicPr>
          <p:cNvPr id="5" name="図 4">
            <a:extLst>
              <a:ext uri="{FF2B5EF4-FFF2-40B4-BE49-F238E27FC236}">
                <a16:creationId xmlns:a16="http://schemas.microsoft.com/office/drawing/2014/main" id="{F35B2AE5-035C-81B7-BAFD-6BA0D5782878}"/>
              </a:ext>
            </a:extLst>
          </p:cNvPr>
          <p:cNvPicPr>
            <a:picLocks noChangeAspect="1"/>
          </p:cNvPicPr>
          <p:nvPr/>
        </p:nvPicPr>
        <p:blipFill>
          <a:blip r:embed="rId4"/>
          <a:stretch>
            <a:fillRect/>
          </a:stretch>
        </p:blipFill>
        <p:spPr>
          <a:xfrm rot="19714099">
            <a:off x="4737205" y="4859061"/>
            <a:ext cx="2055128" cy="2050976"/>
          </a:xfrm>
          <a:prstGeom prst="rect">
            <a:avLst/>
          </a:prstGeom>
        </p:spPr>
      </p:pic>
      <p:sp>
        <p:nvSpPr>
          <p:cNvPr id="6" name="テキスト ボックス 5">
            <a:extLst>
              <a:ext uri="{FF2B5EF4-FFF2-40B4-BE49-F238E27FC236}">
                <a16:creationId xmlns:a16="http://schemas.microsoft.com/office/drawing/2014/main" id="{EA98945C-523A-3E18-693C-457062C91575}"/>
              </a:ext>
            </a:extLst>
          </p:cNvPr>
          <p:cNvSpPr txBox="1"/>
          <p:nvPr/>
        </p:nvSpPr>
        <p:spPr>
          <a:xfrm>
            <a:off x="3018985" y="2523591"/>
            <a:ext cx="870958" cy="276999"/>
          </a:xfrm>
          <a:prstGeom prst="rect">
            <a:avLst/>
          </a:prstGeom>
          <a:noFill/>
        </p:spPr>
        <p:txBody>
          <a:bodyPr wrap="square" rtlCol="0">
            <a:spAutoFit/>
          </a:bodyPr>
          <a:lstStyle/>
          <a:p>
            <a:r>
              <a:rPr kumimoji="1" lang="ja-JP" altLang="en-US" sz="1200" dirty="0"/>
              <a:t>かんせん</a:t>
            </a:r>
          </a:p>
        </p:txBody>
      </p:sp>
    </p:spTree>
    <p:extLst>
      <p:ext uri="{BB962C8B-B14F-4D97-AF65-F5344CB8AC3E}">
        <p14:creationId xmlns:p14="http://schemas.microsoft.com/office/powerpoint/2010/main" val="57393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47342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571987" y="1948566"/>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rPr>
              <a:t>スマホのウイルスも存在します。</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315106" y="1854176"/>
            <a:ext cx="2002117" cy="1757975"/>
          </a:xfrm>
          <a:prstGeom prst="rect">
            <a:avLst/>
          </a:prstGeom>
        </p:spPr>
      </p:pic>
      <p:sp>
        <p:nvSpPr>
          <p:cNvPr id="19" name="タイトル 3">
            <a:extLst>
              <a:ext uri="{FF2B5EF4-FFF2-40B4-BE49-F238E27FC236}">
                <a16:creationId xmlns:a16="http://schemas.microsoft.com/office/drawing/2014/main" id="{111DE6AF-21F1-8DC0-F40B-5E5914EAE686}"/>
              </a:ext>
            </a:extLst>
          </p:cNvPr>
          <p:cNvSpPr txBox="1">
            <a:spLocks/>
          </p:cNvSpPr>
          <p:nvPr/>
        </p:nvSpPr>
        <p:spPr>
          <a:xfrm>
            <a:off x="2117268" y="466187"/>
            <a:ext cx="1645529" cy="805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メイリオ"/>
                <a:ea typeface="メイリオ"/>
                <a:cs typeface="+mj-cs"/>
              </a:rPr>
              <a:t>答え</a:t>
            </a:r>
          </a:p>
        </p:txBody>
      </p:sp>
      <p:pic>
        <p:nvPicPr>
          <p:cNvPr id="21" name="図 20">
            <a:extLst>
              <a:ext uri="{FF2B5EF4-FFF2-40B4-BE49-F238E27FC236}">
                <a16:creationId xmlns:a16="http://schemas.microsoft.com/office/drawing/2014/main" id="{6B749C13-27E7-1FE7-8FC4-F8F1D9E6C7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11923" y="143272"/>
            <a:ext cx="1828125" cy="1451192"/>
          </a:xfrm>
          <a:prstGeom prst="rect">
            <a:avLst/>
          </a:prstGeom>
        </p:spPr>
      </p:pic>
      <p:sp>
        <p:nvSpPr>
          <p:cNvPr id="24" name="テキスト ボックス 23">
            <a:extLst>
              <a:ext uri="{FF2B5EF4-FFF2-40B4-BE49-F238E27FC236}">
                <a16:creationId xmlns:a16="http://schemas.microsoft.com/office/drawing/2014/main" id="{A1C16CF9-B8C1-DD02-1055-2E768A592E39}"/>
              </a:ext>
            </a:extLst>
          </p:cNvPr>
          <p:cNvSpPr txBox="1"/>
          <p:nvPr/>
        </p:nvSpPr>
        <p:spPr>
          <a:xfrm>
            <a:off x="983824" y="3235296"/>
            <a:ext cx="7886701" cy="3518271"/>
          </a:xfrm>
          <a:prstGeom prst="rect">
            <a:avLst/>
          </a:prstGeom>
          <a:noFill/>
        </p:spPr>
        <p:txBody>
          <a:bodyPr wrap="square">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スマホがウイルスに感染すると…</a:t>
            </a:r>
          </a:p>
          <a:p>
            <a:pPr marL="0" marR="0" lvl="0" indent="0" algn="l" defTabSz="914400" rtl="0" eaLnBrk="1" fontAlgn="auto" latinLnBrk="0" hangingPunct="1">
              <a:lnSpc>
                <a:spcPts val="45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・アドレス帳の内容を読み取られる</a:t>
            </a:r>
          </a:p>
          <a:p>
            <a:pPr marL="0" marR="0" lvl="0" indent="0" algn="l" defTabSz="914400" rtl="0" eaLnBrk="1" fontAlgn="auto" latinLnBrk="0" hangingPunct="1">
              <a:lnSpc>
                <a:spcPts val="45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・SMS（ショートメッセージサービス）</a:t>
            </a:r>
            <a:b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　の文面を読み取られる</a:t>
            </a:r>
          </a:p>
          <a:p>
            <a:pPr marL="0" marR="0" lvl="0" indent="0" algn="l" defTabSz="914400" rtl="0" eaLnBrk="1" fontAlgn="auto" latinLnBrk="0" hangingPunct="1">
              <a:lnSpc>
                <a:spcPts val="45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・SMSを勝手に送られる</a:t>
            </a:r>
          </a:p>
          <a:p>
            <a:pPr marL="0" marR="0" lvl="0" indent="0" algn="l" defTabSz="914400" rtl="0" eaLnBrk="1" fontAlgn="auto" latinLnBrk="0" hangingPunct="1">
              <a:lnSpc>
                <a:spcPts val="45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・スマホ内の情報を外部に送信される</a:t>
            </a:r>
          </a:p>
        </p:txBody>
      </p:sp>
      <p:pic>
        <p:nvPicPr>
          <p:cNvPr id="26" name="図 25">
            <a:extLst>
              <a:ext uri="{FF2B5EF4-FFF2-40B4-BE49-F238E27FC236}">
                <a16:creationId xmlns:a16="http://schemas.microsoft.com/office/drawing/2014/main" id="{1365B331-582F-622D-A925-4D359AD6D6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435482">
            <a:off x="7163030" y="4339242"/>
            <a:ext cx="2122050" cy="2122050"/>
          </a:xfrm>
          <a:prstGeom prst="rect">
            <a:avLst/>
          </a:prstGeom>
        </p:spPr>
      </p:pic>
      <p:sp>
        <p:nvSpPr>
          <p:cNvPr id="20" name="楕円 19">
            <a:extLst>
              <a:ext uri="{FF2B5EF4-FFF2-40B4-BE49-F238E27FC236}">
                <a16:creationId xmlns:a16="http://schemas.microsoft.com/office/drawing/2014/main" id="{E5D66F85-0E48-DF2F-054C-A559BB34EDC1}"/>
              </a:ext>
            </a:extLst>
          </p:cNvPr>
          <p:cNvSpPr/>
          <p:nvPr/>
        </p:nvSpPr>
        <p:spPr>
          <a:xfrm>
            <a:off x="922013" y="507434"/>
            <a:ext cx="536478" cy="536478"/>
          </a:xfrm>
          <a:prstGeom prst="ellipse">
            <a:avLst/>
          </a:prstGeom>
          <a:noFill/>
          <a:ln w="1143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BF631658-A9A4-94AC-3773-72D104C24C52}"/>
              </a:ext>
            </a:extLst>
          </p:cNvPr>
          <p:cNvSpPr txBox="1"/>
          <p:nvPr/>
        </p:nvSpPr>
        <p:spPr>
          <a:xfrm>
            <a:off x="3072312" y="6036799"/>
            <a:ext cx="954107" cy="276999"/>
          </a:xfrm>
          <a:prstGeom prst="rect">
            <a:avLst/>
          </a:prstGeom>
          <a:noFill/>
        </p:spPr>
        <p:txBody>
          <a:bodyPr wrap="none" rtlCol="0">
            <a:spAutoFit/>
          </a:bodyPr>
          <a:lstStyle/>
          <a:p>
            <a:r>
              <a:rPr kumimoji="1" lang="ja-JP" altLang="en-US" sz="1200" dirty="0"/>
              <a:t>じょうほう</a:t>
            </a:r>
          </a:p>
        </p:txBody>
      </p:sp>
      <p:sp>
        <p:nvSpPr>
          <p:cNvPr id="5" name="テキスト ボックス 4">
            <a:extLst>
              <a:ext uri="{FF2B5EF4-FFF2-40B4-BE49-F238E27FC236}">
                <a16:creationId xmlns:a16="http://schemas.microsoft.com/office/drawing/2014/main" id="{E5A2723A-33A5-4167-0C96-BF3E17C35103}"/>
              </a:ext>
            </a:extLst>
          </p:cNvPr>
          <p:cNvSpPr txBox="1"/>
          <p:nvPr/>
        </p:nvSpPr>
        <p:spPr>
          <a:xfrm>
            <a:off x="5274158" y="6036798"/>
            <a:ext cx="800219" cy="276999"/>
          </a:xfrm>
          <a:prstGeom prst="rect">
            <a:avLst/>
          </a:prstGeom>
          <a:noFill/>
        </p:spPr>
        <p:txBody>
          <a:bodyPr wrap="none" rtlCol="0">
            <a:spAutoFit/>
          </a:bodyPr>
          <a:lstStyle/>
          <a:p>
            <a:r>
              <a:rPr kumimoji="1" lang="ja-JP" altLang="en-US" sz="1200" dirty="0"/>
              <a:t>そうしん</a:t>
            </a:r>
          </a:p>
        </p:txBody>
      </p:sp>
      <p:sp>
        <p:nvSpPr>
          <p:cNvPr id="3" name="テキスト ボックス 2">
            <a:extLst>
              <a:ext uri="{FF2B5EF4-FFF2-40B4-BE49-F238E27FC236}">
                <a16:creationId xmlns:a16="http://schemas.microsoft.com/office/drawing/2014/main" id="{CC4F979A-3446-9916-3E0E-60813828193B}"/>
              </a:ext>
            </a:extLst>
          </p:cNvPr>
          <p:cNvSpPr txBox="1"/>
          <p:nvPr/>
        </p:nvSpPr>
        <p:spPr>
          <a:xfrm>
            <a:off x="5306816" y="1768188"/>
            <a:ext cx="870958" cy="276999"/>
          </a:xfrm>
          <a:prstGeom prst="rect">
            <a:avLst/>
          </a:prstGeom>
          <a:noFill/>
        </p:spPr>
        <p:txBody>
          <a:bodyPr wrap="square" rtlCol="0">
            <a:spAutoFit/>
          </a:bodyPr>
          <a:lstStyle/>
          <a:p>
            <a:r>
              <a:rPr kumimoji="1" lang="ja-JP" altLang="en-US" sz="1200" dirty="0"/>
              <a:t>そんざい</a:t>
            </a:r>
          </a:p>
        </p:txBody>
      </p:sp>
      <p:sp>
        <p:nvSpPr>
          <p:cNvPr id="6" name="テキスト ボックス 5">
            <a:extLst>
              <a:ext uri="{FF2B5EF4-FFF2-40B4-BE49-F238E27FC236}">
                <a16:creationId xmlns:a16="http://schemas.microsoft.com/office/drawing/2014/main" id="{20AF4919-4C25-9DA4-7B35-3E860BF6BB9B}"/>
              </a:ext>
            </a:extLst>
          </p:cNvPr>
          <p:cNvSpPr txBox="1"/>
          <p:nvPr/>
        </p:nvSpPr>
        <p:spPr>
          <a:xfrm>
            <a:off x="4221745" y="3210287"/>
            <a:ext cx="870958" cy="276999"/>
          </a:xfrm>
          <a:prstGeom prst="rect">
            <a:avLst/>
          </a:prstGeom>
          <a:noFill/>
        </p:spPr>
        <p:txBody>
          <a:bodyPr wrap="square" rtlCol="0">
            <a:spAutoFit/>
          </a:bodyPr>
          <a:lstStyle/>
          <a:p>
            <a:r>
              <a:rPr kumimoji="1" lang="ja-JP" altLang="en-US" sz="1200" dirty="0"/>
              <a:t>かんせん</a:t>
            </a:r>
          </a:p>
        </p:txBody>
      </p:sp>
      <p:sp>
        <p:nvSpPr>
          <p:cNvPr id="8" name="テキスト ボックス 7">
            <a:extLst>
              <a:ext uri="{FF2B5EF4-FFF2-40B4-BE49-F238E27FC236}">
                <a16:creationId xmlns:a16="http://schemas.microsoft.com/office/drawing/2014/main" id="{7CDAEDA1-CDD7-9672-7513-80FC8E5EA233}"/>
              </a:ext>
            </a:extLst>
          </p:cNvPr>
          <p:cNvSpPr txBox="1"/>
          <p:nvPr/>
        </p:nvSpPr>
        <p:spPr>
          <a:xfrm>
            <a:off x="3549606" y="3758593"/>
            <a:ext cx="870958" cy="276999"/>
          </a:xfrm>
          <a:prstGeom prst="rect">
            <a:avLst/>
          </a:prstGeom>
          <a:noFill/>
        </p:spPr>
        <p:txBody>
          <a:bodyPr wrap="square" rtlCol="0">
            <a:spAutoFit/>
          </a:bodyPr>
          <a:lstStyle/>
          <a:p>
            <a:r>
              <a:rPr kumimoji="1" lang="ja-JP" altLang="en-US" sz="1200" dirty="0"/>
              <a:t>ないよう</a:t>
            </a:r>
          </a:p>
        </p:txBody>
      </p:sp>
    </p:spTree>
    <p:extLst>
      <p:ext uri="{BB962C8B-B14F-4D97-AF65-F5344CB8AC3E}">
        <p14:creationId xmlns:p14="http://schemas.microsoft.com/office/powerpoint/2010/main" val="399875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図 35">
            <a:extLst>
              <a:ext uri="{FF2B5EF4-FFF2-40B4-BE49-F238E27FC236}">
                <a16:creationId xmlns:a16="http://schemas.microsoft.com/office/drawing/2014/main" id="{C94BC258-DC40-B22B-91EB-1B589590B1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618553">
            <a:off x="6513695" y="3637779"/>
            <a:ext cx="1861476" cy="1861476"/>
          </a:xfrm>
          <a:prstGeom prst="rect">
            <a:avLst/>
          </a:prstGeom>
        </p:spPr>
      </p:pic>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230425"/>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スマホのウイルス感染対策</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522421" y="2284031"/>
            <a:ext cx="788670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35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公式マーケットからアプリを入手</a:t>
            </a:r>
          </a:p>
          <a:p>
            <a:pPr marL="228600" marR="0" lvl="0" indent="-228600" algn="l" defTabSz="914400" rtl="0" eaLnBrk="1" fontAlgn="auto" latinLnBrk="0" hangingPunct="1">
              <a:lnSpc>
                <a:spcPts val="35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むやみにアプリをインストールしない</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35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事前にアプリの評判をチェック</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a:p>
            <a:pPr marL="457200" marR="0" lvl="1" indent="0" algn="l" defTabSz="914400" rtl="0" eaLnBrk="1" fontAlgn="auto" latinLnBrk="0" hangingPunct="1">
              <a:lnSpc>
                <a:spcPts val="4200"/>
              </a:lnSpc>
              <a:spcBef>
                <a:spcPts val="1000"/>
              </a:spcBef>
              <a:spcAft>
                <a:spcPts val="0"/>
              </a:spcAft>
              <a:buClrTx/>
              <a:buSzTx/>
              <a:buNone/>
              <a:tabLst/>
              <a:defRPr/>
            </a:pPr>
            <a: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t>-</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アプリ名で検索するなどして、</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457200" marR="0" lvl="1" indent="0" algn="l" defTabSz="914400" rtl="0" eaLnBrk="1" fontAlgn="auto" latinLnBrk="0" hangingPunct="1">
              <a:lnSpc>
                <a:spcPts val="4200"/>
              </a:lnSpc>
              <a:spcBef>
                <a:spcPts val="1000"/>
              </a:spcBef>
              <a:spcAft>
                <a:spcPts val="0"/>
              </a:spcAft>
              <a:buClrTx/>
              <a:buSzTx/>
              <a:buNone/>
              <a:tabLst/>
              <a:defRPr/>
            </a:pPr>
            <a:r>
              <a:rPr lang="ja-JP" altLang="en-US" sz="2800" dirty="0">
                <a:solidFill>
                  <a:prstClr val="black"/>
                </a:solidFill>
                <a:latin typeface="Segoe UI"/>
                <a:ea typeface="メイリオ"/>
              </a:rPr>
              <a:t> </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みんなの評価やレビューを確認</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4" name="正方形/長方形 33">
            <a:extLst>
              <a:ext uri="{FF2B5EF4-FFF2-40B4-BE49-F238E27FC236}">
                <a16:creationId xmlns:a16="http://schemas.microsoft.com/office/drawing/2014/main" id="{AC6040CE-9678-6280-8E3F-6F0CACAAEAE9}"/>
              </a:ext>
            </a:extLst>
          </p:cNvPr>
          <p:cNvSpPr/>
          <p:nvPr/>
        </p:nvSpPr>
        <p:spPr>
          <a:xfrm rot="618553">
            <a:off x="7413644" y="4475875"/>
            <a:ext cx="892403" cy="186969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33" name="図 32">
            <a:extLst>
              <a:ext uri="{FF2B5EF4-FFF2-40B4-BE49-F238E27FC236}">
                <a16:creationId xmlns:a16="http://schemas.microsoft.com/office/drawing/2014/main" id="{760B7BDF-E326-7A11-9817-15A80D6A49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618553">
            <a:off x="6548448" y="4155822"/>
            <a:ext cx="2587215" cy="2587215"/>
          </a:xfrm>
          <a:prstGeom prst="rect">
            <a:avLst/>
          </a:prstGeom>
        </p:spPr>
      </p:pic>
      <p:grpSp>
        <p:nvGrpSpPr>
          <p:cNvPr id="40" name="グループ化 39">
            <a:extLst>
              <a:ext uri="{FF2B5EF4-FFF2-40B4-BE49-F238E27FC236}">
                <a16:creationId xmlns:a16="http://schemas.microsoft.com/office/drawing/2014/main" id="{221E65BE-E7B1-9B84-6B48-E5AAE4B716C4}"/>
              </a:ext>
            </a:extLst>
          </p:cNvPr>
          <p:cNvGrpSpPr/>
          <p:nvPr/>
        </p:nvGrpSpPr>
        <p:grpSpPr>
          <a:xfrm rot="618553">
            <a:off x="7486125" y="4964554"/>
            <a:ext cx="747439" cy="757827"/>
            <a:chOff x="-3104966" y="1990661"/>
            <a:chExt cx="830750" cy="842296"/>
          </a:xfrm>
        </p:grpSpPr>
        <p:sp>
          <p:nvSpPr>
            <p:cNvPr id="37" name="四角形: 角を丸くする 36">
              <a:extLst>
                <a:ext uri="{FF2B5EF4-FFF2-40B4-BE49-F238E27FC236}">
                  <a16:creationId xmlns:a16="http://schemas.microsoft.com/office/drawing/2014/main" id="{DB78E722-321E-6214-5C08-80F277A7A5E4}"/>
                </a:ext>
              </a:extLst>
            </p:cNvPr>
            <p:cNvSpPr/>
            <p:nvPr/>
          </p:nvSpPr>
          <p:spPr>
            <a:xfrm>
              <a:off x="-3104966" y="1990661"/>
              <a:ext cx="811471" cy="811471"/>
            </a:xfrm>
            <a:prstGeom prst="roundRect">
              <a:avLst>
                <a:gd name="adj" fmla="val 10414"/>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Segoe UI"/>
                <a:ea typeface="メイリオ"/>
                <a:cs typeface="+mn-cs"/>
              </a:endParaRPr>
            </a:p>
          </p:txBody>
        </p:sp>
        <p:pic>
          <p:nvPicPr>
            <p:cNvPr id="39" name="グラフィックス 38" descr="チャットの吹き出し">
              <a:extLst>
                <a:ext uri="{FF2B5EF4-FFF2-40B4-BE49-F238E27FC236}">
                  <a16:creationId xmlns:a16="http://schemas.microsoft.com/office/drawing/2014/main" id="{523943F1-04E0-6D9C-AE37-103F45C513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85687" y="2021486"/>
              <a:ext cx="811471" cy="811471"/>
            </a:xfrm>
            <a:prstGeom prst="rect">
              <a:avLst/>
            </a:prstGeom>
          </p:spPr>
        </p:pic>
      </p:grpSp>
      <p:sp>
        <p:nvSpPr>
          <p:cNvPr id="4" name="テキスト ボックス 3">
            <a:extLst>
              <a:ext uri="{FF2B5EF4-FFF2-40B4-BE49-F238E27FC236}">
                <a16:creationId xmlns:a16="http://schemas.microsoft.com/office/drawing/2014/main" id="{7CD2D79D-FFD4-FE10-966E-7F0CE357C722}"/>
              </a:ext>
            </a:extLst>
          </p:cNvPr>
          <p:cNvSpPr txBox="1"/>
          <p:nvPr/>
        </p:nvSpPr>
        <p:spPr>
          <a:xfrm>
            <a:off x="4886513" y="1244712"/>
            <a:ext cx="1937926" cy="307777"/>
          </a:xfrm>
          <a:prstGeom prst="rect">
            <a:avLst/>
          </a:prstGeom>
          <a:noFill/>
        </p:spPr>
        <p:txBody>
          <a:bodyPr wrap="square" rtlCol="0">
            <a:spAutoFit/>
          </a:bodyPr>
          <a:lstStyle/>
          <a:p>
            <a:r>
              <a:rPr kumimoji="1" lang="ja-JP" altLang="en-US" sz="1400" dirty="0"/>
              <a:t>かんせんたいさく</a:t>
            </a:r>
          </a:p>
        </p:txBody>
      </p:sp>
      <p:sp>
        <p:nvSpPr>
          <p:cNvPr id="6" name="テキスト ボックス 5">
            <a:extLst>
              <a:ext uri="{FF2B5EF4-FFF2-40B4-BE49-F238E27FC236}">
                <a16:creationId xmlns:a16="http://schemas.microsoft.com/office/drawing/2014/main" id="{B24F2102-5D2A-FE11-27B2-987D130D560E}"/>
              </a:ext>
            </a:extLst>
          </p:cNvPr>
          <p:cNvSpPr txBox="1"/>
          <p:nvPr/>
        </p:nvSpPr>
        <p:spPr>
          <a:xfrm>
            <a:off x="3666923" y="3252394"/>
            <a:ext cx="1023641" cy="276999"/>
          </a:xfrm>
          <a:prstGeom prst="rect">
            <a:avLst/>
          </a:prstGeom>
          <a:noFill/>
        </p:spPr>
        <p:txBody>
          <a:bodyPr wrap="square" rtlCol="0">
            <a:spAutoFit/>
          </a:bodyPr>
          <a:lstStyle/>
          <a:p>
            <a:r>
              <a:rPr kumimoji="1" lang="ja-JP" altLang="en-US" sz="1200" dirty="0"/>
              <a:t>ひょうばん</a:t>
            </a:r>
          </a:p>
        </p:txBody>
      </p:sp>
      <p:sp>
        <p:nvSpPr>
          <p:cNvPr id="8" name="テキスト ボックス 7">
            <a:extLst>
              <a:ext uri="{FF2B5EF4-FFF2-40B4-BE49-F238E27FC236}">
                <a16:creationId xmlns:a16="http://schemas.microsoft.com/office/drawing/2014/main" id="{EEE1B056-4291-7626-1141-52D9521A38FB}"/>
              </a:ext>
            </a:extLst>
          </p:cNvPr>
          <p:cNvSpPr txBox="1"/>
          <p:nvPr/>
        </p:nvSpPr>
        <p:spPr>
          <a:xfrm>
            <a:off x="2977841" y="3920425"/>
            <a:ext cx="870958" cy="276999"/>
          </a:xfrm>
          <a:prstGeom prst="rect">
            <a:avLst/>
          </a:prstGeom>
          <a:noFill/>
        </p:spPr>
        <p:txBody>
          <a:bodyPr wrap="square" rtlCol="0">
            <a:spAutoFit/>
          </a:bodyPr>
          <a:lstStyle/>
          <a:p>
            <a:r>
              <a:rPr kumimoji="1" lang="ja-JP" altLang="en-US" sz="1200" dirty="0"/>
              <a:t>けんさく</a:t>
            </a:r>
          </a:p>
        </p:txBody>
      </p:sp>
      <p:sp>
        <p:nvSpPr>
          <p:cNvPr id="9" name="テキスト ボックス 8">
            <a:extLst>
              <a:ext uri="{FF2B5EF4-FFF2-40B4-BE49-F238E27FC236}">
                <a16:creationId xmlns:a16="http://schemas.microsoft.com/office/drawing/2014/main" id="{5D7B3F78-EFEE-BBE1-A32D-AAC38DD11D1B}"/>
              </a:ext>
            </a:extLst>
          </p:cNvPr>
          <p:cNvSpPr txBox="1"/>
          <p:nvPr/>
        </p:nvSpPr>
        <p:spPr>
          <a:xfrm>
            <a:off x="2571330" y="4552188"/>
            <a:ext cx="870958" cy="276999"/>
          </a:xfrm>
          <a:prstGeom prst="rect">
            <a:avLst/>
          </a:prstGeom>
          <a:noFill/>
        </p:spPr>
        <p:txBody>
          <a:bodyPr wrap="square" rtlCol="0">
            <a:spAutoFit/>
          </a:bodyPr>
          <a:lstStyle/>
          <a:p>
            <a:r>
              <a:rPr kumimoji="1" lang="ja-JP" altLang="en-US" sz="1200" dirty="0"/>
              <a:t>ひょうか</a:t>
            </a:r>
          </a:p>
        </p:txBody>
      </p:sp>
      <p:sp>
        <p:nvSpPr>
          <p:cNvPr id="11" name="テキスト ボックス 10">
            <a:extLst>
              <a:ext uri="{FF2B5EF4-FFF2-40B4-BE49-F238E27FC236}">
                <a16:creationId xmlns:a16="http://schemas.microsoft.com/office/drawing/2014/main" id="{2C4EB5F6-7031-7C21-BC4C-387C2D3A7BAB}"/>
              </a:ext>
            </a:extLst>
          </p:cNvPr>
          <p:cNvSpPr txBox="1"/>
          <p:nvPr/>
        </p:nvSpPr>
        <p:spPr>
          <a:xfrm>
            <a:off x="5389937" y="4596013"/>
            <a:ext cx="870958" cy="276999"/>
          </a:xfrm>
          <a:prstGeom prst="rect">
            <a:avLst/>
          </a:prstGeom>
          <a:noFill/>
        </p:spPr>
        <p:txBody>
          <a:bodyPr wrap="square" rtlCol="0">
            <a:spAutoFit/>
          </a:bodyPr>
          <a:lstStyle/>
          <a:p>
            <a:r>
              <a:rPr kumimoji="1" lang="ja-JP" altLang="en-US" sz="1200" dirty="0"/>
              <a:t>かくにん</a:t>
            </a:r>
          </a:p>
        </p:txBody>
      </p:sp>
    </p:spTree>
    <p:extLst>
      <p:ext uri="{BB962C8B-B14F-4D97-AF65-F5344CB8AC3E}">
        <p14:creationId xmlns:p14="http://schemas.microsoft.com/office/powerpoint/2010/main" val="67394451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1398</Words>
  <Application>Microsoft Office PowerPoint</Application>
  <PresentationFormat>画面に合わせる (4:3)</PresentationFormat>
  <Paragraphs>75</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1-1-3 スマートフォンのウイルス感染対策  </vt:lpstr>
      <vt:lpstr>考えてみよう</vt:lpstr>
      <vt:lpstr>PowerPoint プレゼンテーション</vt:lpstr>
      <vt:lpstr>対策の解説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2023-03-03T05:39:14Z</dcterms:created>
  <dcterms:modified xsi:type="dcterms:W3CDTF">2023-05-19T01:40:51Z</dcterms:modified>
</cp:coreProperties>
</file>