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5" r:id="rId3"/>
    <p:sldMasterId id="2147483707" r:id="rId4"/>
    <p:sldMasterId id="2147483723" r:id="rId5"/>
  </p:sldMasterIdLst>
  <p:notesMasterIdLst>
    <p:notesMasterId r:id="rId23"/>
  </p:notesMasterIdLst>
  <p:sldIdLst>
    <p:sldId id="256" r:id="rId6"/>
    <p:sldId id="2147376873" r:id="rId7"/>
    <p:sldId id="2924" r:id="rId8"/>
    <p:sldId id="2147376745" r:id="rId9"/>
    <p:sldId id="2147376770" r:id="rId10"/>
    <p:sldId id="2147376786" r:id="rId11"/>
    <p:sldId id="2147376763" r:id="rId12"/>
    <p:sldId id="2147376805" r:id="rId13"/>
    <p:sldId id="279" r:id="rId14"/>
    <p:sldId id="2931" r:id="rId15"/>
    <p:sldId id="2147376790" r:id="rId16"/>
    <p:sldId id="2147376751" r:id="rId17"/>
    <p:sldId id="2147376789" r:id="rId18"/>
    <p:sldId id="2147376841" r:id="rId19"/>
    <p:sldId id="2147376878" r:id="rId20"/>
    <p:sldId id="2147376839" r:id="rId21"/>
    <p:sldId id="2147376877" r:id="rId22"/>
  </p:sldIdLst>
  <p:sldSz cx="12192000" cy="6858000"/>
  <p:notesSz cx="6807200" cy="9939338"/>
  <p:defaultTextStyle>
    <a:defPPr>
      <a:defRPr lang="e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230" userDrawn="1">
          <p15:clr>
            <a:srgbClr val="A4A3A4"/>
          </p15:clr>
        </p15:guide>
        <p15:guide id="3" pos="415" userDrawn="1">
          <p15:clr>
            <a:srgbClr val="A4A3A4"/>
          </p15:clr>
        </p15:guide>
        <p15:guide id="4" pos="3840" userDrawn="1">
          <p15:clr>
            <a:srgbClr val="A4A3A4"/>
          </p15:clr>
        </p15:guide>
        <p15:guide id="5" orient="horz" pos="1502" userDrawn="1">
          <p15:clr>
            <a:srgbClr val="A4A3A4"/>
          </p15:clr>
        </p15:guide>
        <p15:guide id="6" orient="horz" pos="2364" userDrawn="1">
          <p15:clr>
            <a:srgbClr val="A4A3A4"/>
          </p15:clr>
        </p15:guide>
        <p15:guide id="7"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FDE0D-C34E-C9B3-0FD2-9F880F14E9ED}" name="土屋 文靖" initials="土屋" userId="S::f-tsuchi@ipa.go.jp::d80c3185-b49a-4179-95b4-3c3286104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4235C"/>
    <a:srgbClr val="7F99E5"/>
    <a:srgbClr val="FFFFFF"/>
    <a:srgbClr val="9190D5"/>
    <a:srgbClr val="171742"/>
    <a:srgbClr val="3F6EC3"/>
    <a:srgbClr val="FFFFCC"/>
    <a:srgbClr val="5B9BD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059" autoAdjust="0"/>
  </p:normalViewPr>
  <p:slideViewPr>
    <p:cSldViewPr snapToGrid="0">
      <p:cViewPr varScale="1">
        <p:scale>
          <a:sx n="90" d="100"/>
          <a:sy n="90" d="100"/>
        </p:scale>
        <p:origin x="96" y="186"/>
      </p:cViewPr>
      <p:guideLst>
        <p:guide pos="211"/>
        <p:guide orient="horz" pos="1230"/>
        <p:guide pos="415"/>
        <p:guide pos="3840"/>
        <p:guide orient="horz" pos="1502"/>
        <p:guide orient="horz" pos="2364"/>
        <p:guide pos="5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vl1pPr>
          </a:lstStyle>
          <a:p>
            <a:fld id="{A0B70AD0-0B19-4E45-9096-808A6B714750}" type="datetimeFigureOut">
              <a:rPr kumimoji="1" lang="ja-JP" altLang="en-US" smtClean="0"/>
              <a:t>2023/12/28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t>The intended target is those who want to learn about "data spaces" for the first time.</a:t>
            </a:r>
          </a:p>
          <a:p>
            <a:r>
              <a:rPr kumimoji="1" lang="en-US" altLang="en-US" dirty="0"/>
              <a:t>The purpose is to understand what are data spaces, the organizational structure for data spaces promotion, use case, etc.</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90582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t>The difference between traditional data management and data spaces.</a:t>
            </a:r>
          </a:p>
          <a:p>
            <a:r>
              <a:rPr kumimoji="1" lang="en-US" altLang="en-US" dirty="0"/>
              <a:t>In a traditional platform-based data management system, such as Google, the data is managed centrally by the platform. </a:t>
            </a:r>
          </a:p>
          <a:p>
            <a:r>
              <a:rPr kumimoji="1" lang="en-US" altLang="en-US" dirty="0"/>
              <a:t>The data provider, a company or individual, has no control over how their data is used.</a:t>
            </a:r>
          </a:p>
          <a:p>
            <a:r>
              <a:rPr kumimoji="1" lang="en-US" altLang="en-US" dirty="0"/>
              <a:t>In other words, the data provider has no data sovereignty.</a:t>
            </a:r>
          </a:p>
          <a:p>
            <a:r>
              <a:rPr kumimoji="1" lang="en-US" altLang="en-US" dirty="0"/>
              <a:t>In addition, in traditional EAI, the data is distributed, but the data provider does not have data sovereignty, just as in a platformer.</a:t>
            </a:r>
          </a:p>
          <a:p>
            <a:r>
              <a:rPr kumimoji="1" lang="en-US" altLang="en-US" dirty="0"/>
              <a:t>Data spaces are distributed and the data providers has data sovereignty.</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11</a:t>
            </a:fld>
            <a:endParaRPr kumimoji="1" lang="ja-JP" altLang="en-US"/>
          </a:p>
        </p:txBody>
      </p:sp>
    </p:spTree>
    <p:extLst>
      <p:ext uri="{BB962C8B-B14F-4D97-AF65-F5344CB8AC3E}">
        <p14:creationId xmlns:p14="http://schemas.microsoft.com/office/powerpoint/2010/main" val="338308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t>Domestically </a:t>
            </a:r>
            <a:r>
              <a:rPr kumimoji="1" lang="en-US" altLang="en-US" dirty="0"/>
              <a:t>in Japan</a:t>
            </a:r>
            <a:r>
              <a:rPr kumimoji="1" lang="en" altLang="en-US" dirty="0"/>
              <a:t>, </a:t>
            </a:r>
            <a:r>
              <a:rPr kumimoji="1" lang="en" altLang="en-US" sz="1200" b="0" i="0" u="none" strike="noStrike" kern="1200" cap="none" spc="0" normalizeH="0" baseline="0" noProof="0" dirty="0">
                <a:ln>
                  <a:noFill/>
                </a:ln>
                <a:effectLst/>
                <a:uLnTx/>
                <a:uFillTx/>
                <a:latin typeface="Meiryo UI"/>
                <a:ea typeface="Meiryo UI"/>
                <a:cs typeface="+mn-cs"/>
              </a:rPr>
              <a:t>related ministries, </a:t>
            </a:r>
            <a:r>
              <a:rPr kumimoji="1" lang="en" altLang="ja-JP" sz="1200" b="0" i="0" u="none" strike="noStrike" kern="1200" cap="none" spc="0" normalizeH="0" baseline="0" noProof="0" dirty="0">
                <a:ln>
                  <a:noFill/>
                </a:ln>
                <a:effectLst/>
                <a:uLnTx/>
                <a:uFillTx/>
                <a:latin typeface="Meiryo UI"/>
                <a:ea typeface="Meiryo UI"/>
                <a:cs typeface="+mn-cs"/>
              </a:rPr>
              <a:t>DSA </a:t>
            </a:r>
            <a:r>
              <a:rPr kumimoji="1" lang="en" altLang="en-US" sz="1200" b="0" i="0" u="none" strike="noStrike" kern="1200" cap="none" spc="0" normalizeH="0" baseline="0" noProof="0" dirty="0">
                <a:ln>
                  <a:noFill/>
                </a:ln>
                <a:effectLst/>
                <a:uLnTx/>
                <a:uFillTx/>
                <a:latin typeface="Meiryo UI"/>
                <a:ea typeface="Meiryo UI"/>
                <a:cs typeface="+mn-cs"/>
              </a:rPr>
              <a:t>, and </a:t>
            </a:r>
            <a:r>
              <a:rPr kumimoji="1" lang="en" altLang="ja-JP" sz="1200" b="0" i="0" u="none" strike="noStrike" kern="1200" cap="none" spc="0" normalizeH="0" baseline="0" noProof="0" dirty="0">
                <a:ln>
                  <a:noFill/>
                </a:ln>
                <a:effectLst/>
                <a:uLnTx/>
                <a:uFillTx/>
                <a:latin typeface="Meiryo UI"/>
                <a:ea typeface="Meiryo UI"/>
                <a:cs typeface="+mn-cs"/>
              </a:rPr>
              <a:t>IPA will work as </a:t>
            </a:r>
            <a:r>
              <a:rPr kumimoji="1" lang="en" altLang="en-US" sz="1200" b="0" i="0" u="none" strike="noStrike" kern="1200" cap="none" spc="0" normalizeH="0" baseline="0" noProof="0" dirty="0">
                <a:ln>
                  <a:noFill/>
                </a:ln>
                <a:effectLst/>
                <a:uLnTx/>
                <a:uFillTx/>
                <a:latin typeface="Meiryo UI"/>
                <a:ea typeface="Meiryo UI"/>
                <a:cs typeface="+mn-cs"/>
              </a:rPr>
              <a:t>"</a:t>
            </a:r>
            <a:r>
              <a:rPr kumimoji="1" lang="en" altLang="ja-JP" sz="1200" b="0" i="0" u="none" strike="noStrike" kern="1200" cap="none" spc="0" normalizeH="0" baseline="0" noProof="0" dirty="0">
                <a:ln>
                  <a:noFill/>
                </a:ln>
                <a:effectLst/>
                <a:uLnTx/>
                <a:uFillTx/>
                <a:latin typeface="Meiryo UI"/>
                <a:ea typeface="Meiryo UI"/>
                <a:cs typeface="+mn-cs"/>
              </a:rPr>
              <a:t>One Team</a:t>
            </a:r>
            <a:r>
              <a:rPr kumimoji="1" lang="en" altLang="en-US" sz="1200" b="0" i="0" u="none" strike="noStrike" kern="1200" cap="none" spc="0" normalizeH="0" baseline="0" noProof="0" dirty="0">
                <a:ln>
                  <a:noFill/>
                </a:ln>
                <a:effectLst/>
                <a:uLnTx/>
                <a:uFillTx/>
                <a:latin typeface="Meiryo UI"/>
                <a:ea typeface="Meiryo UI"/>
                <a:cs typeface="+mn-cs"/>
              </a:rPr>
              <a:t>" to promote data spaces.</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1390291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 are used in a wide range of fields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In each field, one or more projects are underway, and there are many data spaces with limited functions or regions.</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Meiryo UI" panose="020B0604030504040204" pitchFamily="50" charset="-128"/>
                <a:ea typeface="Meiryo UI" panose="020B0604030504040204" pitchFamily="50" charset="-128"/>
              </a:rPr>
              <a:t>In Japan, there are many initiatives similar to data spaces, such as quasi-public projects, although they are not called data spaces.</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13</a:t>
            </a:fld>
            <a:endParaRPr kumimoji="1" lang="ja-JP" altLang="en-US"/>
          </a:p>
        </p:txBody>
      </p:sp>
    </p:spTree>
    <p:extLst>
      <p:ext uri="{BB962C8B-B14F-4D97-AF65-F5344CB8AC3E}">
        <p14:creationId xmlns:p14="http://schemas.microsoft.com/office/powerpoint/2010/main" val="249781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Japanese domestic use case is a super city configuration in Osaka City.</a:t>
            </a:r>
          </a:p>
          <a:p>
            <a:r>
              <a:rPr kumimoji="1" lang="en-US" altLang="ja-JP" dirty="0"/>
              <a:t>The focus point of this case as a data spaces are as follows.</a:t>
            </a:r>
          </a:p>
          <a:p>
            <a:r>
              <a:rPr kumimoji="1" lang="ja-JP" altLang="en-US" dirty="0"/>
              <a:t>・</a:t>
            </a:r>
            <a:r>
              <a:rPr kumimoji="1" lang="en-US" altLang="ja-JP" dirty="0"/>
              <a:t>The creation of a digital infrastructure for industry-academia-government collaboration that eliminates the administrative digital divide within Osaka City.</a:t>
            </a:r>
          </a:p>
          <a:p>
            <a:r>
              <a:rPr kumimoji="1" lang="ja-JP" altLang="en-US" dirty="0"/>
              <a:t>・</a:t>
            </a:r>
            <a:r>
              <a:rPr kumimoji="1" lang="en-US" altLang="ja-JP" dirty="0"/>
              <a:t>The fact that the use of the catalog has made it possible to provide services utilizing Osaka City's open data.</a:t>
            </a: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14</a:t>
            </a:fld>
            <a:endParaRPr kumimoji="1" lang="ja-JP" altLang="en-US"/>
          </a:p>
        </p:txBody>
      </p:sp>
    </p:spTree>
    <p:extLst>
      <p:ext uri="{BB962C8B-B14F-4D97-AF65-F5344CB8AC3E}">
        <p14:creationId xmlns:p14="http://schemas.microsoft.com/office/powerpoint/2010/main" val="156282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dirty="0"/>
              <a:t>This is the Sapporo City Marketing Optimization of a Japanese domestic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focus point of this case as a data spaces are as follows.</a:t>
            </a:r>
          </a:p>
          <a:p>
            <a:r>
              <a:rPr kumimoji="1" lang="ja-JP" altLang="en-US" dirty="0"/>
              <a:t>・</a:t>
            </a:r>
            <a:r>
              <a:rPr kumimoji="1" lang="en-US" altLang="en-US" dirty="0"/>
              <a:t>The city has established a digital infrastructure similar to that of Osaka City.</a:t>
            </a:r>
          </a:p>
          <a:p>
            <a:r>
              <a:rPr kumimoji="1" lang="ja-JP" altLang="en-US" dirty="0"/>
              <a:t>・</a:t>
            </a:r>
            <a:r>
              <a:rPr kumimoji="1" lang="en-US" altLang="en-US" dirty="0"/>
              <a:t>The potential to create new business by combining open data provided by other companies with Sapporo's open data.</a:t>
            </a:r>
            <a:endParaRPr kumimoji="1" lang="ja-JP" altLang="en-US" dirty="0"/>
          </a:p>
          <a:p>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23928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not an actual case, but a expected case for the future use of the data spaces.</a:t>
            </a:r>
          </a:p>
          <a:p>
            <a:r>
              <a:rPr kumimoji="1" lang="en-US" altLang="ja-JP" dirty="0"/>
              <a:t>The first expected case is the enhancement of marketing.</a:t>
            </a:r>
          </a:p>
          <a:p>
            <a:r>
              <a:rPr kumimoji="1" lang="en-US" altLang="ja-JP" dirty="0"/>
              <a:t>Data from manufacturers and retailers will be linked to understand consumer needs and improve marketing strategy.</a:t>
            </a:r>
          </a:p>
          <a:p>
            <a:r>
              <a:rPr kumimoji="1" lang="en-US" altLang="ja-JP" dirty="0"/>
              <a:t>The data will be reliable, so that retailers will be able to provide the data and manufacturers will be able to obtain it.</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16</a:t>
            </a:fld>
            <a:endParaRPr kumimoji="1" lang="ja-JP" altLang="en-US"/>
          </a:p>
        </p:txBody>
      </p:sp>
    </p:spTree>
    <p:extLst>
      <p:ext uri="{BB962C8B-B14F-4D97-AF65-F5344CB8AC3E}">
        <p14:creationId xmlns:p14="http://schemas.microsoft.com/office/powerpoint/2010/main" val="86341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t>If you have any inquiries related to data spaces, please contact</a:t>
            </a:r>
            <a:endParaRPr kumimoji="1" lang="en-US" altLang="ja-JP" dirty="0"/>
          </a:p>
          <a:p>
            <a:r>
              <a:rPr kumimoji="1" lang="en" altLang="ja-JP" dirty="0"/>
              <a:t>the IPA </a:t>
            </a:r>
            <a:r>
              <a:rPr kumimoji="1" lang="en" altLang="en-US" dirty="0"/>
              <a:t>contact page.</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17</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EU, US, and China are increasing their competitiveness and influence by being ambitious over data linkage methods.</a:t>
            </a:r>
          </a:p>
          <a:p>
            <a:r>
              <a:rPr kumimoji="1" lang="en-US" altLang="ja-JP" dirty="0"/>
              <a:t>It is imperative that measures be taken in Japan's domestic industry.</a:t>
            </a:r>
          </a:p>
          <a:p>
            <a:r>
              <a:rPr kumimoji="1" lang="en-US" altLang="ja-JP" dirty="0"/>
              <a:t>In the U.S. and China, services are being developed by utilizing big data collected by stand-alone companies. As a result, services are becoming de facto standards.</a:t>
            </a:r>
          </a:p>
          <a:p>
            <a:r>
              <a:rPr kumimoji="1" lang="en-US" altLang="ja-JP" dirty="0"/>
              <a:t>On the other hand, in the EU, in order to realize data collaboration across countries and organizations, data infrastructure and rules are being developed, vast amounts of social data are being collected, and international standardization is progressing under the EU initiative.</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323779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en-US" dirty="0"/>
              <a:t>What are data spaces?</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oncept that focuses on data indispensable in the digital society.</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panose="020B0604030504040204" pitchFamily="50" charset="-128"/>
                <a:ea typeface="Meiryo UI" panose="020B0604030504040204" pitchFamily="50" charset="-128"/>
              </a:rPr>
              <a:t>・</a:t>
            </a: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Standardized mechanism that ensures reliability and data sharing among different organizations, countries (ecosystems), and different industries.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arge amount of "diverse" and "reliable" data can be used with confidence.</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4</a:t>
            </a:fld>
            <a:endParaRPr kumimoji="1" lang="ja-JP" altLang="en-US"/>
          </a:p>
        </p:txBody>
      </p:sp>
    </p:spTree>
    <p:extLst>
      <p:ext uri="{BB962C8B-B14F-4D97-AF65-F5344CB8AC3E}">
        <p14:creationId xmlns:p14="http://schemas.microsoft.com/office/powerpoint/2010/main" val="371576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Supplement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Describe each benefit with the reasons why they are brought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【Business benefits】</a:t>
            </a:r>
            <a:endParaRPr kumimoji="1" lang="en" altLang="en-US"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①Business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Anyone can easily and quickly start a new business using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Reason: Availability of common tools, services, data,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②New business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People with diverse expertise can work together to solve problems.</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Reason: Enables collaboration and information sharing between different researchers, organizations, and industry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ea typeface="Meiryo UI"/>
                <a:cs typeface="+mn-cs"/>
              </a:rPr>
              <a:t>③Improvement of marketing strategy, early detection of problems</a:t>
            </a:r>
            <a:endParaRPr kumimoji="1" lang="en-US" altLang="ja-JP" sz="1200" b="1"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Discover new patterns and trends with advanced data analysis to provide useful information.</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Reason: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Can use </a:t>
            </a:r>
            <a:r>
              <a:rPr lang="en" altLang="ja-JP" sz="1200" dirty="0">
                <a:solidFill>
                  <a:prstClr val="black"/>
                </a:solidFill>
                <a:latin typeface="Meiryo UI"/>
                <a:ea typeface="Meiryo UI"/>
              </a:rPr>
              <a:t>d</a:t>
            </a: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ata that transcends fields such as consumer information and distribution information.</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④ Own organization data has business value</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Create </a:t>
            </a:r>
            <a:r>
              <a:rPr lang="en" altLang="ja-JP" sz="1200" dirty="0">
                <a:solidFill>
                  <a:prstClr val="black"/>
                </a:solidFill>
                <a:latin typeface="Meiryo UI"/>
                <a:ea typeface="Meiryo UI"/>
              </a:rPr>
              <a:t>b</a:t>
            </a: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usiness value even from data that has not been found to have value until now.</a:t>
            </a:r>
            <a:endParaRPr kumimoji="1" lang="en-US" altLang="ja-JP" sz="1200" b="0" i="0" u="none" strike="noStrike" kern="1200" cap="none" spc="0" normalizeH="0" baseline="0" noProof="0" dirty="0">
              <a:ln>
                <a:noFill/>
              </a:ln>
              <a:solidFill>
                <a:srgbClr val="374151"/>
              </a:solidFill>
              <a:effectLst/>
              <a:uLnTx/>
              <a:uFillTx/>
              <a:latin typeface="Söhne"/>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Reason: Easilly provide data to different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⑤Data security improvement and countermeasures against cyber attacks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Confidentiality (can exchange data with trusted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Integrity (can prevent data tampering) can be ensured.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Reason: Has an organization, tools, and mechanisms in place to improve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lang="en-US" altLang="ja-JP" sz="1200" b="1" dirty="0">
                <a:solidFill>
                  <a:schemeClr val="bg1"/>
                </a:solidFill>
                <a:latin typeface="Meiryo UI" panose="020B0604030504040204" pitchFamily="50" charset="-128"/>
                <a:ea typeface="Meiryo UI" panose="020B0604030504040204" pitchFamily="50" charset="-128"/>
              </a:rPr>
              <a:t>S</a:t>
            </a:r>
            <a:r>
              <a:rPr kumimoji="1" lang="en"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ocial benefits</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① Sustainable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It becomes possible to realize an environment-friendly society.</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Analyze energy consumption data and use energy resources efficiently.</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Reason: It is possible to collect data for each resource across the board, such as oil, gas, and wind power.</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②Knowledge society </a:t>
            </a:r>
            <a:r>
              <a:rPr kumimoji="1" lang="en" altLang="ja-JP" sz="1200" b="1" i="0" u="none" strike="noStrike" kern="1200" cap="none" spc="0" normalizeH="0" baseline="0" noProof="0" dirty="0">
                <a:ln>
                  <a:noFill/>
                </a:ln>
                <a:solidFill>
                  <a:schemeClr val="tx1"/>
                </a:solidFill>
                <a:effectLst/>
                <a:uLnTx/>
                <a:uFillTx/>
                <a:ea typeface="Meiryo UI"/>
                <a:cs typeface="+mn-cs"/>
              </a:rPr>
              <a:t>/ </a:t>
            </a:r>
            <a:r>
              <a:rPr kumimoji="1" lang="en" altLang="en-US" sz="1200" b="1" i="0" u="none" strike="noStrike" kern="1200" cap="none" spc="0" normalizeH="0" baseline="0" noProof="0" dirty="0">
                <a:ln>
                  <a:noFill/>
                </a:ln>
                <a:solidFill>
                  <a:schemeClr val="tx1"/>
                </a:solidFill>
                <a:effectLst/>
                <a:uLnTx/>
                <a:uFillTx/>
                <a:ea typeface="Meiryo UI"/>
                <a:cs typeface="+mn-cs"/>
              </a:rPr>
              <a:t>convenient society </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utilization of digital technology</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Optimizing transportation systems using traffic data to reduce congestion and shorten travel times.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More accurate weather forecasts, for example by combining existing weather data with IoT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Reason: It makes it possible to use large amounts of a wide variety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en-US"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③Safe and secure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ea typeface="Meiryo UI"/>
                <a:cs typeface="+mn-cs"/>
              </a:rPr>
              <a:t>・</a:t>
            </a:r>
            <a:r>
              <a:rPr kumimoji="1" lang="en-US" altLang="en-US" sz="1200" b="0" i="0" u="none" strike="noStrike" kern="1200" cap="none" spc="0" normalizeH="0" baseline="0" noProof="0" dirty="0">
                <a:ln>
                  <a:noFill/>
                </a:ln>
                <a:solidFill>
                  <a:schemeClr val="tx1"/>
                </a:solidFill>
                <a:effectLst/>
                <a:uLnTx/>
                <a:uFillTx/>
                <a:ea typeface="Meiryo UI"/>
                <a:cs typeface="+mn-cs"/>
              </a:rPr>
              <a:t>Prediction...to predict future events (natural disasters, health crises, etc.) and reduce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Reason: can analyze and utilize information from IoT, such as sensors and cameras.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ea typeface="Meiryo UI"/>
                <a:cs typeface="+mn-cs"/>
              </a:rPr>
              <a:t>・</a:t>
            </a:r>
            <a:r>
              <a:rPr kumimoji="1" lang="en-US" altLang="en-US" sz="1200" b="0" i="0" u="none" strike="noStrike" kern="1200" cap="none" spc="0" normalizeH="0" baseline="0" noProof="0" dirty="0">
                <a:ln>
                  <a:noFill/>
                </a:ln>
                <a:solidFill>
                  <a:schemeClr val="tx1"/>
                </a:solidFill>
                <a:effectLst/>
                <a:uLnTx/>
                <a:uFillTx/>
                <a:ea typeface="Meiryo UI"/>
                <a:cs typeface="+mn-cs"/>
              </a:rPr>
              <a:t>Disaster prevention...Realize rapid evacuation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Reason: To enable coordination of transportation, electricity, gas, water, and communication infrastructure, and evacuation information from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④A society with equality and less disparity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Education (research data, education statistics, learning methods, etc.), Business (businesses using data) will have equal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Reason: The digital infrastructure makes it possible for anyone to utilize data.</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316596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reasons why data should be shared proactively in the data spaces (offensive perspective) and reasons why data must be shared (defensive perspective).</a:t>
            </a:r>
          </a:p>
          <a:p>
            <a:endParaRPr kumimoji="1" lang="en-US" altLang="ja-JP" dirty="0"/>
          </a:p>
          <a:p>
            <a:r>
              <a:rPr kumimoji="1" lang="en-US" altLang="ja-JP" dirty="0"/>
              <a:t>The offensive perspective is to proactively utilize data collaboration for business in order to enhance competitiveness.</a:t>
            </a:r>
          </a:p>
          <a:p>
            <a:r>
              <a:rPr kumimoji="1" lang="en-US" altLang="ja-JP" dirty="0"/>
              <a:t>This includes "developing new business" by utilizing data from different industries and "solving problems" by analyzing data from new perspectives.</a:t>
            </a:r>
          </a:p>
          <a:p>
            <a:r>
              <a:rPr kumimoji="1" lang="en-US" altLang="ja-JP" dirty="0"/>
              <a:t>The defensive perspective is the need to comply with regulations and international rules due to mandates and necessities.</a:t>
            </a:r>
          </a:p>
          <a:p>
            <a:endParaRPr kumimoji="1" lang="en-US" altLang="ja-JP" dirty="0"/>
          </a:p>
          <a:p>
            <a:r>
              <a:rPr kumimoji="1" lang="en-US" altLang="ja-JP" dirty="0"/>
              <a:t>In addition, in sharing data, "is it safe to share?". However, there is no need to worry because the data spaces are protected by data sovereignty.</a:t>
            </a:r>
          </a:p>
          <a:p>
            <a:r>
              <a:rPr kumimoji="1" lang="en-US" altLang="ja-JP" dirty="0"/>
              <a:t>Data sovereignty means that the data provider decides who to provide the data to and for how long.</a:t>
            </a:r>
          </a:p>
          <a:p>
            <a:r>
              <a:rPr kumimoji="1" lang="ja-JP" altLang="en-US" dirty="0"/>
              <a:t>①</a:t>
            </a:r>
            <a:r>
              <a:rPr kumimoji="1" lang="en-US" altLang="ja-JP" dirty="0"/>
              <a:t>: Data is managed by the data provider, and data is not entrusted to some central location.</a:t>
            </a:r>
          </a:p>
          <a:p>
            <a:r>
              <a:rPr kumimoji="1" lang="en-US" altLang="ja-JP" dirty="0"/>
              <a:t>②: Data can only be released to specific users chosen by the data provider.</a:t>
            </a:r>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266008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en-US" noProof="1"/>
              <a:t>The features of the data spaces are in red.</a:t>
            </a:r>
          </a:p>
          <a:p>
            <a:r>
              <a:rPr kumimoji="1" lang="en-US" altLang="en-US" noProof="1"/>
              <a:t>A particularly important feature is "interoperability," which allows data to be exchanged with different parties.</a:t>
            </a:r>
          </a:p>
          <a:p>
            <a:r>
              <a:rPr kumimoji="1" lang="en-US" altLang="en-US" noProof="1"/>
              <a:t>Another important feature is "data sovereignty," which protects the data rights of the data provider.</a:t>
            </a:r>
          </a:p>
          <a:p>
            <a:endParaRPr kumimoji="1" lang="en-US" altLang="en-US" noProof="1"/>
          </a:p>
          <a:p>
            <a:r>
              <a:rPr kumimoji="1" lang="en" altLang="en-US" sz="1200" b="0" i="0" u="none" strike="noStrike" kern="1200" cap="none" spc="0" normalizeH="0" baseline="0" noProof="0" dirty="0">
                <a:ln>
                  <a:noFill/>
                </a:ln>
                <a:solidFill>
                  <a:srgbClr val="222222"/>
                </a:solidFill>
                <a:effectLst/>
                <a:uLnTx/>
                <a:uFillTx/>
                <a:latin typeface="Meiryo UI"/>
                <a:ea typeface="Meiryo UI"/>
                <a:cs typeface="+mn-cs"/>
              </a:rPr>
              <a:t>Data spaces </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collaboration </a:t>
            </a:r>
            <a:r>
              <a:rPr lang="en" altLang="en-US" sz="1200" noProof="1">
                <a:solidFill>
                  <a:prstClr val="black"/>
                </a:solidFill>
                <a:latin typeface="Meiryo UI"/>
                <a:ea typeface="Meiryo UI"/>
              </a:rPr>
              <a:t>mainly involves </a:t>
            </a:r>
            <a:r>
              <a:rPr kumimoji="1" lang="en" altLang="ja-JP" sz="1200" b="0" i="0" u="none" strike="noStrike" kern="1200" cap="none" spc="0" normalizeH="0" baseline="0" noProof="1">
                <a:ln>
                  <a:noFill/>
                </a:ln>
                <a:solidFill>
                  <a:prstClr val="black"/>
                </a:solidFill>
                <a:effectLst/>
                <a:uLnTx/>
                <a:uFillTx/>
                <a:latin typeface="Meiryo UI"/>
                <a:ea typeface="Meiryo UI"/>
                <a:cs typeface="+mn-cs"/>
              </a:rPr>
              <a:t>3 </a:t>
            </a:r>
            <a:r>
              <a:rPr lang="en" altLang="en-US" sz="1200" noProof="1">
                <a:solidFill>
                  <a:prstClr val="black"/>
                </a:solidFill>
                <a:latin typeface="Meiryo UI"/>
                <a:ea typeface="Meiryo UI"/>
              </a:rPr>
              <a:t>steps. </a:t>
            </a:r>
          </a:p>
          <a:p>
            <a:r>
              <a:rPr kumimoji="1" lang="en" altLang="en-US" sz="1200" b="0" i="0" u="none" strike="noStrike" kern="1200" cap="none" spc="0" normalizeH="0" baseline="0" noProof="1">
                <a:ln>
                  <a:noFill/>
                </a:ln>
                <a:solidFill>
                  <a:prstClr val="black"/>
                </a:solidFill>
                <a:effectLst/>
                <a:uLnTx/>
                <a:uFillTx/>
                <a:latin typeface="Meiryo UI"/>
                <a:ea typeface="Meiryo UI"/>
                <a:cs typeface="+mn-cs"/>
              </a:rPr>
              <a:t>① Search for data </a:t>
            </a:r>
          </a:p>
          <a:p>
            <a:r>
              <a:rPr kumimoji="1" lang="en" altLang="en-US" sz="1200" b="0" i="0" u="none" strike="noStrike" kern="1200" cap="none" spc="0" normalizeH="0" baseline="0" noProof="1">
                <a:ln>
                  <a:noFill/>
                </a:ln>
                <a:solidFill>
                  <a:prstClr val="black"/>
                </a:solidFill>
                <a:effectLst/>
                <a:uLnTx/>
                <a:uFillTx/>
                <a:latin typeface="Meiryo UI"/>
                <a:ea typeface="Meiryo UI"/>
                <a:cs typeface="+mn-cs"/>
              </a:rPr>
              <a:t>② Authentication / Authorization </a:t>
            </a:r>
          </a:p>
          <a:p>
            <a:r>
              <a:rPr kumimoji="1" lang="en" altLang="en-US" sz="1200" b="0" i="0" u="none" strike="noStrike" kern="1200" cap="none" spc="0" normalizeH="0" baseline="0" noProof="1">
                <a:ln>
                  <a:noFill/>
                </a:ln>
                <a:solidFill>
                  <a:prstClr val="black"/>
                </a:solidFill>
                <a:effectLst/>
                <a:uLnTx/>
                <a:uFillTx/>
                <a:latin typeface="Meiryo UI"/>
                <a:ea typeface="Meiryo UI"/>
                <a:cs typeface="+mn-cs"/>
              </a:rPr>
              <a:t>③ Data transfer </a:t>
            </a:r>
            <a:r>
              <a:rPr kumimoji="1" lang="en" altLang="ja-JP" sz="1200" b="0" i="0" u="none" strike="noStrike" kern="1200" cap="none" spc="0" normalizeH="0" baseline="0" noProof="1">
                <a:ln>
                  <a:noFill/>
                </a:ln>
                <a:solidFill>
                  <a:prstClr val="black"/>
                </a:solidFill>
                <a:effectLst/>
                <a:uLnTx/>
                <a:uFillTx/>
                <a:latin typeface="Meiryo UI"/>
                <a:ea typeface="Meiryo UI"/>
                <a:cs typeface="+mn-cs"/>
              </a:rPr>
              <a:t>/ A</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access</a:t>
            </a:r>
            <a:endParaRPr kumimoji="1" lang="en-US" altLang="en-US" noProof="1"/>
          </a:p>
          <a:p>
            <a:endParaRPr kumimoji="1" lang="en-US" altLang="ja-JP" noProof="1"/>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a:t>
            </a:fld>
            <a:endParaRPr kumimoji="1" lang="ja-JP" altLang="en-US"/>
          </a:p>
        </p:txBody>
      </p:sp>
    </p:spTree>
    <p:extLst>
      <p:ext uri="{BB962C8B-B14F-4D97-AF65-F5344CB8AC3E}">
        <p14:creationId xmlns:p14="http://schemas.microsoft.com/office/powerpoint/2010/main" val="119241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Under the digital infrastructure, the connector is the function of data exchange.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The connector connects providers and users and enables data exchange.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Connector is like a electrical outlet.</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Since electrical outlet is commonly provided for home appliances, there is no need to consider and develop individual plans for accepting electricity.</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In the same way, since connector is commonly provided for data integration, there is no need to consider and develop plans for accepting data for each individual application.</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8</a:t>
            </a:fld>
            <a:endParaRPr kumimoji="1" lang="ja-JP" altLang="en-US"/>
          </a:p>
        </p:txBody>
      </p:sp>
    </p:spTree>
    <p:extLst>
      <p:ext uri="{BB962C8B-B14F-4D97-AF65-F5344CB8AC3E}">
        <p14:creationId xmlns:p14="http://schemas.microsoft.com/office/powerpoint/2010/main" val="38392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When developing data exchange applications, the provided connector can be used to </a:t>
            </a:r>
            <a:r>
              <a:rPr kumimoji="1" lang="en-US" altLang="en-US" sz="12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reduce the cost and time</a:t>
            </a:r>
            <a:r>
              <a:rPr kumimoji="1" lang="en-US" altLang="en-US"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required for individual design and development.</a:t>
            </a:r>
            <a:endParaRPr kumimoji="1" lang="en-US" altLang="ja-JP" sz="1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251835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chemeClr val="tx2"/>
                </a:solidFill>
              </a:rPr>
              <a:t>The digital infrastructure is the foundation of the data spaces.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chemeClr val="tx2"/>
                </a:solidFill>
              </a:rPr>
              <a:t>Digital infrastructure includes common services, tools, common functions, and reference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noProof="1">
                <a:solidFill>
                  <a:schemeClr val="tx2"/>
                </a:solidFill>
              </a:rPr>
              <a:t>It is provided by DATA-EX, the Digital Agency in Japan, and others, and is being developed in the future.</a:t>
            </a:r>
            <a:endParaRPr lang="en-US" altLang="ja-JP" sz="1200" noProof="1">
              <a:solidFill>
                <a:schemeClr val="tx2"/>
              </a:solidFill>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10</a:t>
            </a:fld>
            <a:endParaRPr kumimoji="1" lang="ja-JP" altLang="en-US"/>
          </a:p>
        </p:txBody>
      </p:sp>
    </p:spTree>
    <p:extLst>
      <p:ext uri="{BB962C8B-B14F-4D97-AF65-F5344CB8AC3E}">
        <p14:creationId xmlns:p14="http://schemas.microsoft.com/office/powerpoint/2010/main" val="301346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93641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343901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4001538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294690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720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21079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24137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84734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404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46414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16345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145013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97425329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096633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406061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3601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83657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3246620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3413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1439070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2023/12/28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910957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315145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2023/12/28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14251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2023/12/28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190021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2023/12/28</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299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2023/12/28</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6273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2023/12/28</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86703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2023/12/28</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95645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2023/12/28</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655015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2023/12/28</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2053816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2023/12/28</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56430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2023/12/28</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37893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2023/12/28</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62809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2023/12/28</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858730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184854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02321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all">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  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  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202068466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6805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17147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71115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05326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1588042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863258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裏表紙">
    <p:spTree>
      <p:nvGrpSpPr>
        <p:cNvPr id="1" name=""/>
        <p:cNvGrpSpPr/>
        <p:nvPr/>
      </p:nvGrpSpPr>
      <p:grpSpPr>
        <a:xfrm>
          <a:off x="0" y="0"/>
          <a:ext cx="0" cy="0"/>
          <a:chOff x="0" y="0"/>
          <a:chExt cx="0" cy="0"/>
        </a:xfrm>
      </p:grpSpPr>
      <p:pic>
        <p:nvPicPr>
          <p:cNvPr id="7" name="図 6" descr="ロゴ  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  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699421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6.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jpe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0614369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934697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2023/12/28</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141064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 id="2147483719" r:id="rId10"/>
    <p:sldLayoutId id="2147483720" r:id="rId11"/>
    <p:sldLayoutId id="2147483721" r:id="rId12"/>
    <p:sldLayoutId id="2147483722" r:id="rId13"/>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  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35833249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50.png"/><Relationship Id="rId7"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33.png"/><Relationship Id="rId9" Type="http://schemas.openxmlformats.org/officeDocument/2006/relationships/image" Target="../media/image91.png"/></Relationships>
</file>

<file path=ppt/slides/_rels/slide1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9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6.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15.xml"/><Relationship Id="rId16" Type="http://schemas.openxmlformats.org/officeDocument/2006/relationships/image" Target="../media/image113.svg"/><Relationship Id="rId1" Type="http://schemas.openxmlformats.org/officeDocument/2006/relationships/slideLayout" Target="../slideLayouts/slideLayout20.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 Id="rId14" Type="http://schemas.openxmlformats.org/officeDocument/2006/relationships/image" Target="../media/image111.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3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notesSlide" Target="../notesSlides/notesSlide3.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4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4.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4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71.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52.svg"/><Relationship Id="rId4" Type="http://schemas.openxmlformats.org/officeDocument/2006/relationships/image" Target="../media/image76.svg"/><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80344F-FC3E-5DF9-FD88-B5D266C17941}"/>
              </a:ext>
            </a:extLst>
          </p:cNvPr>
          <p:cNvSpPr/>
          <p:nvPr/>
        </p:nvSpPr>
        <p:spPr>
          <a:xfrm>
            <a:off x="-2" y="0"/>
            <a:ext cx="12192000" cy="686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Digital Infrastructure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Digital Engineering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0" i="0" u="none" strike="noStrike" kern="1200" cap="none" spc="0" normalizeH="0" baseline="0" noProof="0" dirty="0">
                <a:ln>
                  <a:noFill/>
                </a:ln>
                <a:solidFill>
                  <a:prstClr val="white"/>
                </a:solidFill>
                <a:effectLst/>
                <a:uLnTx/>
                <a:uFillTx/>
                <a:latin typeface="Meiryo UI"/>
                <a:ea typeface="Meiryo UI"/>
                <a:cs typeface="+mn-cs"/>
              </a:rPr>
              <a:t>data space group</a:t>
            </a:r>
          </a:p>
        </p:txBody>
      </p:sp>
      <p:pic>
        <p:nvPicPr>
          <p:cNvPr id="11" name="図 10">
            <a:extLst>
              <a:ext uri="{FF2B5EF4-FFF2-40B4-BE49-F238E27FC236}">
                <a16:creationId xmlns:a16="http://schemas.microsoft.com/office/drawing/2014/main" id="{EC83236F-41F0-A93E-DA95-088C2012BDED}"/>
              </a:ext>
            </a:extLst>
          </p:cNvPr>
          <p:cNvPicPr>
            <a:picLocks noChangeAspect="1"/>
          </p:cNvPicPr>
          <p:nvPr/>
        </p:nvPicPr>
        <p:blipFill rotWithShape="1">
          <a:blip r:embed="rId2"/>
          <a:srcRect l="4660" t="19301" r="2883" b="6567"/>
          <a:stretch/>
        </p:blipFill>
        <p:spPr>
          <a:xfrm>
            <a:off x="1028713" y="156361"/>
            <a:ext cx="10134573" cy="5083187"/>
          </a:xfrm>
          <a:prstGeom prst="rect">
            <a:avLst/>
          </a:prstGeom>
        </p:spPr>
      </p:pic>
      <p:sp>
        <p:nvSpPr>
          <p:cNvPr id="19" name="正方形/長方形 18">
            <a:extLst>
              <a:ext uri="{FF2B5EF4-FFF2-40B4-BE49-F238E27FC236}">
                <a16:creationId xmlns:a16="http://schemas.microsoft.com/office/drawing/2014/main" id="{A7F0071B-15AE-3449-3A1C-37A29540F51D}"/>
              </a:ext>
            </a:extLst>
          </p:cNvPr>
          <p:cNvSpPr/>
          <p:nvPr/>
        </p:nvSpPr>
        <p:spPr>
          <a:xfrm>
            <a:off x="16814" y="-942"/>
            <a:ext cx="12192000" cy="686733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1C20087B-FD24-DBC9-3013-C05B5588237A}"/>
              </a:ext>
            </a:extLst>
          </p:cNvPr>
          <p:cNvSpPr txBox="1"/>
          <p:nvPr/>
        </p:nvSpPr>
        <p:spPr>
          <a:xfrm>
            <a:off x="10875660" y="1229090"/>
            <a:ext cx="12556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Download</a:t>
            </a:r>
          </a:p>
        </p:txBody>
      </p:sp>
      <p:sp>
        <p:nvSpPr>
          <p:cNvPr id="15" name="テキスト ボックス 14">
            <a:extLst>
              <a:ext uri="{FF2B5EF4-FFF2-40B4-BE49-F238E27FC236}">
                <a16:creationId xmlns:a16="http://schemas.microsoft.com/office/drawing/2014/main" id="{BA526060-0587-3251-B838-C103AEAB4BC1}"/>
              </a:ext>
            </a:extLst>
          </p:cNvPr>
          <p:cNvSpPr txBox="1"/>
          <p:nvPr/>
        </p:nvSpPr>
        <p:spPr>
          <a:xfrm>
            <a:off x="8842430" y="5822136"/>
            <a:ext cx="3208023" cy="646331"/>
          </a:xfrm>
          <a:prstGeom prst="rect">
            <a:avLst/>
          </a:prstGeom>
          <a:noFill/>
        </p:spPr>
        <p:txBody>
          <a:bodyPr wrap="square">
            <a:spAutoFit/>
          </a:bodyPr>
          <a:lstStyle/>
          <a:p>
            <a:r>
              <a:rPr lang="en" altLang="en-US" sz="1200" dirty="0">
                <a:solidFill>
                  <a:schemeClr val="tx2"/>
                </a:solidFill>
                <a:latin typeface="+mj-lt"/>
              </a:rPr>
              <a:t>Digital Infrastructure Center</a:t>
            </a:r>
            <a:r>
              <a:rPr lang="ja-JP" altLang="en-US" sz="1200" dirty="0">
                <a:solidFill>
                  <a:schemeClr val="tx2"/>
                </a:solidFill>
                <a:latin typeface="+mj-lt"/>
              </a:rPr>
              <a:t> </a:t>
            </a:r>
            <a:r>
              <a:rPr lang="en-US" altLang="ja-JP" sz="1200" dirty="0">
                <a:solidFill>
                  <a:schemeClr val="tx2"/>
                </a:solidFill>
                <a:latin typeface="+mj-lt"/>
              </a:rPr>
              <a:t>(DISC)</a:t>
            </a:r>
            <a:endParaRPr lang="en" altLang="en-US" sz="1200" dirty="0">
              <a:solidFill>
                <a:schemeClr val="tx2"/>
              </a:solidFill>
              <a:latin typeface="+mj-lt"/>
            </a:endParaRPr>
          </a:p>
          <a:p>
            <a:r>
              <a:rPr lang="en-US" altLang="en-US" sz="1200" dirty="0">
                <a:solidFill>
                  <a:schemeClr val="tx2"/>
                </a:solidFill>
                <a:latin typeface="+mj-lt"/>
              </a:rPr>
              <a:t>Digital Engineering Department</a:t>
            </a:r>
          </a:p>
          <a:p>
            <a:r>
              <a:rPr lang="en" altLang="en-US" sz="1200" dirty="0">
                <a:solidFill>
                  <a:schemeClr val="tx2"/>
                </a:solidFill>
                <a:latin typeface="+mj-lt"/>
              </a:rPr>
              <a:t>Data Space Group</a:t>
            </a:r>
          </a:p>
        </p:txBody>
      </p:sp>
      <p:sp>
        <p:nvSpPr>
          <p:cNvPr id="18" name="正方形/長方形 17">
            <a:extLst>
              <a:ext uri="{FF2B5EF4-FFF2-40B4-BE49-F238E27FC236}">
                <a16:creationId xmlns:a16="http://schemas.microsoft.com/office/drawing/2014/main" id="{209B5E01-7FEF-D944-86F7-CE94C7BBAF23}"/>
              </a:ext>
            </a:extLst>
          </p:cNvPr>
          <p:cNvSpPr/>
          <p:nvPr/>
        </p:nvSpPr>
        <p:spPr>
          <a:xfrm>
            <a:off x="2827824" y="1952979"/>
            <a:ext cx="6553202" cy="1858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6000" b="1" dirty="0">
                <a:solidFill>
                  <a:schemeClr val="tx2"/>
                </a:solidFill>
                <a:latin typeface="Meiryo UI"/>
                <a:ea typeface="Meiryo UI"/>
              </a:rPr>
              <a:t>Introduction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6000" b="1" dirty="0">
                <a:solidFill>
                  <a:schemeClr val="tx2"/>
                </a:solidFill>
                <a:latin typeface="Meiryo UI"/>
                <a:ea typeface="Meiryo UI"/>
              </a:rPr>
              <a:t>to data spaces</a:t>
            </a:r>
            <a:endParaRPr lang="en-US" altLang="ja-JP" sz="6000" b="1" dirty="0">
              <a:solidFill>
                <a:schemeClr val="tx2"/>
              </a:solidFill>
              <a:latin typeface="Meiryo UI"/>
              <a:ea typeface="Meiryo UI"/>
            </a:endParaRPr>
          </a:p>
        </p:txBody>
      </p:sp>
      <p:sp>
        <p:nvSpPr>
          <p:cNvPr id="20" name="テキスト ボックス 19">
            <a:extLst>
              <a:ext uri="{FF2B5EF4-FFF2-40B4-BE49-F238E27FC236}">
                <a16:creationId xmlns:a16="http://schemas.microsoft.com/office/drawing/2014/main" id="{B3A9AD2F-0795-1697-106E-A36A8E27CEFA}"/>
              </a:ext>
            </a:extLst>
          </p:cNvPr>
          <p:cNvSpPr txBox="1"/>
          <p:nvPr/>
        </p:nvSpPr>
        <p:spPr>
          <a:xfrm>
            <a:off x="3629345" y="4241271"/>
            <a:ext cx="4966937" cy="369332"/>
          </a:xfrm>
          <a:prstGeom prst="rect">
            <a:avLst/>
          </a:prstGeom>
          <a:noFill/>
        </p:spPr>
        <p:txBody>
          <a:bodyPr wrap="square">
            <a:spAutoFit/>
          </a:bodyPr>
          <a:lstStyle/>
          <a:p>
            <a:pPr algn="ctr"/>
            <a:r>
              <a:rPr lang="en-US" altLang="ja-JP" dirty="0"/>
              <a:t>2023</a:t>
            </a:r>
            <a:r>
              <a:rPr lang="en" altLang="ja-JP" dirty="0"/>
              <a:t>-Dec-</a:t>
            </a:r>
            <a:r>
              <a:rPr lang="en" altLang="en-US" dirty="0"/>
              <a:t>19</a:t>
            </a:r>
          </a:p>
        </p:txBody>
      </p:sp>
      <p:pic>
        <p:nvPicPr>
          <p:cNvPr id="5" name="図 4" descr="QR コード&#10;&#10;自動的に生成された説明">
            <a:extLst>
              <a:ext uri="{FF2B5EF4-FFF2-40B4-BE49-F238E27FC236}">
                <a16:creationId xmlns:a16="http://schemas.microsoft.com/office/drawing/2014/main" id="{80DDB5A5-B0C6-B0CF-9EE8-EE0DB6CAD3B6}"/>
              </a:ext>
            </a:extLst>
          </p:cNvPr>
          <p:cNvPicPr>
            <a:picLocks noChangeAspect="1"/>
          </p:cNvPicPr>
          <p:nvPr/>
        </p:nvPicPr>
        <p:blipFill>
          <a:blip r:embed="rId3"/>
          <a:stretch>
            <a:fillRect/>
          </a:stretch>
        </p:blipFill>
        <p:spPr>
          <a:xfrm>
            <a:off x="11008584" y="214272"/>
            <a:ext cx="1013876" cy="1013876"/>
          </a:xfrm>
          <a:prstGeom prst="rect">
            <a:avLst/>
          </a:prstGeom>
        </p:spPr>
      </p:pic>
      <p:pic>
        <p:nvPicPr>
          <p:cNvPr id="7" name="図 6" descr="挿絵, 時計 が含まれている画像&#10;&#10;自動的に生成された説明">
            <a:extLst>
              <a:ext uri="{FF2B5EF4-FFF2-40B4-BE49-F238E27FC236}">
                <a16:creationId xmlns:a16="http://schemas.microsoft.com/office/drawing/2014/main" id="{C28E632D-CE97-97B5-59AA-DF4BDDDE1BCE}"/>
              </a:ext>
            </a:extLst>
          </p:cNvPr>
          <p:cNvPicPr>
            <a:picLocks noChangeAspect="1"/>
          </p:cNvPicPr>
          <p:nvPr/>
        </p:nvPicPr>
        <p:blipFill>
          <a:blip r:embed="rId4"/>
          <a:stretch>
            <a:fillRect/>
          </a:stretch>
        </p:blipFill>
        <p:spPr>
          <a:xfrm>
            <a:off x="7782086" y="5249385"/>
            <a:ext cx="2488703" cy="550003"/>
          </a:xfrm>
          <a:prstGeom prst="rect">
            <a:avLst/>
          </a:prstGeom>
        </p:spPr>
      </p:pic>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5">
            <a:extLst>
              <a:ext uri="{FF2B5EF4-FFF2-40B4-BE49-F238E27FC236}">
                <a16:creationId xmlns:a16="http://schemas.microsoft.com/office/drawing/2014/main" id="{29281649-31EB-4A2F-1076-8C955A8F0CAA}"/>
              </a:ext>
            </a:extLst>
          </p:cNvPr>
          <p:cNvSpPr>
            <a:spLocks noGrp="1"/>
          </p:cNvSpPr>
          <p:nvPr>
            <p:ph idx="1"/>
          </p:nvPr>
        </p:nvSpPr>
        <p:spPr>
          <a:xfrm>
            <a:off x="287384" y="1162099"/>
            <a:ext cx="11652057" cy="676276"/>
          </a:xfrm>
        </p:spPr>
        <p:txBody>
          <a:bodyPr/>
          <a:lstStyle/>
          <a:p>
            <a:pPr marL="0" indent="0">
              <a:buNone/>
            </a:pPr>
            <a:r>
              <a:rPr lang="en-US" altLang="en-US" sz="1600" noProof="1">
                <a:solidFill>
                  <a:schemeClr val="tx2"/>
                </a:solidFill>
              </a:rPr>
              <a:t>Digital Infrastructure provides common services, tools, functions, and reference models underlying the data space in addition to connectors.</a:t>
            </a:r>
            <a:endParaRPr lang="en-US" altLang="ja-JP" sz="1600" dirty="0">
              <a:solidFill>
                <a:schemeClr val="tx2"/>
              </a:solidFill>
            </a:endParaRPr>
          </a:p>
        </p:txBody>
      </p:sp>
      <p:sp>
        <p:nvSpPr>
          <p:cNvPr id="3" name="スライド番号プレースホルダー 2">
            <a:extLst>
              <a:ext uri="{FF2B5EF4-FFF2-40B4-BE49-F238E27FC236}">
                <a16:creationId xmlns:a16="http://schemas.microsoft.com/office/drawing/2014/main" id="{F5E1ACB1-0B80-3E6F-4C64-7FB3D4D723E6}"/>
              </a:ext>
            </a:extLst>
          </p:cNvPr>
          <p:cNvSpPr>
            <a:spLocks noGrp="1"/>
          </p:cNvSpPr>
          <p:nvPr>
            <p:ph type="sldNum" sz="quarter" idx="12"/>
          </p:nvPr>
        </p:nvSpPr>
        <p:spPr>
          <a:xfrm>
            <a:off x="11578856" y="6454032"/>
            <a:ext cx="493808" cy="23384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2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4" name="タイトル 3">
            <a:extLst>
              <a:ext uri="{FF2B5EF4-FFF2-40B4-BE49-F238E27FC236}">
                <a16:creationId xmlns:a16="http://schemas.microsoft.com/office/drawing/2014/main" id="{840AA2D8-8B35-1A98-FA51-6FA9E7C67966}"/>
              </a:ext>
            </a:extLst>
          </p:cNvPr>
          <p:cNvSpPr>
            <a:spLocks noGrp="1"/>
          </p:cNvSpPr>
          <p:nvPr>
            <p:ph type="title"/>
          </p:nvPr>
        </p:nvSpPr>
        <p:spPr>
          <a:xfrm>
            <a:off x="656590" y="215265"/>
            <a:ext cx="9125090" cy="676275"/>
          </a:xfrm>
        </p:spPr>
        <p:txBody>
          <a:bodyPr/>
          <a:lstStyle/>
          <a:p>
            <a:r>
              <a:rPr lang="en" altLang="ja-JP" sz="2800" noProof="1"/>
              <a:t>Digital </a:t>
            </a:r>
            <a:r>
              <a:rPr lang="en" altLang="en-US" sz="2800" noProof="1"/>
              <a:t>infrastructure </a:t>
            </a:r>
            <a:endParaRPr lang="en-US" altLang="ja-JP" sz="2800" noProof="1"/>
          </a:p>
        </p:txBody>
      </p:sp>
      <p:sp>
        <p:nvSpPr>
          <p:cNvPr id="5" name="正方形/長方形 4">
            <a:extLst>
              <a:ext uri="{FF2B5EF4-FFF2-40B4-BE49-F238E27FC236}">
                <a16:creationId xmlns:a16="http://schemas.microsoft.com/office/drawing/2014/main" id="{6D7F1B25-93DA-1E22-8921-3C92D04D63BF}"/>
              </a:ext>
            </a:extLst>
          </p:cNvPr>
          <p:cNvSpPr/>
          <p:nvPr/>
        </p:nvSpPr>
        <p:spPr>
          <a:xfrm>
            <a:off x="3774339" y="1937791"/>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Common services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600" noProof="1">
                <a:solidFill>
                  <a:srgbClr val="FFFFFF"/>
                </a:solidFill>
                <a:latin typeface="Meiryo UI"/>
                <a:ea typeface="Meiryo UI"/>
              </a:rPr>
              <a:t>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tools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847C790F-1596-8620-620C-2FD0CE512A7E}"/>
              </a:ext>
            </a:extLst>
          </p:cNvPr>
          <p:cNvSpPr/>
          <p:nvPr/>
        </p:nvSpPr>
        <p:spPr>
          <a:xfrm>
            <a:off x="3774339" y="3216120"/>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lang="en" altLang="en-US" sz="1600" noProof="1">
                <a:solidFill>
                  <a:srgbClr val="FFFFFF"/>
                </a:solidFill>
                <a:latin typeface="Meiryo UI"/>
                <a:ea typeface="Meiryo UI"/>
              </a:rPr>
              <a:t>R</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eference models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 name="正方形/長方形 6">
            <a:extLst>
              <a:ext uri="{FF2B5EF4-FFF2-40B4-BE49-F238E27FC236}">
                <a16:creationId xmlns:a16="http://schemas.microsoft.com/office/drawing/2014/main" id="{BF38A5FE-1B4E-500E-8205-A6514AD73416}"/>
              </a:ext>
            </a:extLst>
          </p:cNvPr>
          <p:cNvSpPr/>
          <p:nvPr/>
        </p:nvSpPr>
        <p:spPr>
          <a:xfrm>
            <a:off x="3774339" y="2576955"/>
            <a:ext cx="3175930" cy="5423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　　　　</a:t>
            </a:r>
            <a:r>
              <a:rPr kumimoji="1" lang="en" altLang="ja-JP" sz="1600" b="0" i="0" u="none" strike="noStrike" kern="1200" cap="none" spc="0" normalizeH="0" baseline="0" noProof="1">
                <a:ln>
                  <a:noFill/>
                </a:ln>
                <a:solidFill>
                  <a:srgbClr val="FFFFFF"/>
                </a:solidFill>
                <a:effectLst/>
                <a:uLnTx/>
                <a:uFillTx/>
                <a:latin typeface="Meiryo UI"/>
                <a:ea typeface="Meiryo UI"/>
                <a:cs typeface="+mn-cs"/>
              </a:rPr>
              <a:t>Common </a:t>
            </a:r>
            <a:r>
              <a:rPr kumimoji="1" lang="en" altLang="en-US" sz="1600" b="0" i="0" u="none" strike="noStrike" kern="1200" cap="none" spc="0" normalizeH="0" baseline="0" noProof="1">
                <a:ln>
                  <a:noFill/>
                </a:ln>
                <a:solidFill>
                  <a:srgbClr val="FFFFFF"/>
                </a:solidFill>
                <a:effectLst/>
                <a:uLnTx/>
                <a:uFillTx/>
                <a:latin typeface="Meiryo UI"/>
                <a:ea typeface="Meiryo UI"/>
                <a:cs typeface="+mn-cs"/>
              </a:rPr>
              <a:t>functions</a:t>
            </a: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3" name="テキスト ボックス 12">
            <a:extLst>
              <a:ext uri="{FF2B5EF4-FFF2-40B4-BE49-F238E27FC236}">
                <a16:creationId xmlns:a16="http://schemas.microsoft.com/office/drawing/2014/main" id="{A6346237-3E11-C62C-D349-569D9F57E4E4}"/>
              </a:ext>
            </a:extLst>
          </p:cNvPr>
          <p:cNvSpPr txBox="1"/>
          <p:nvPr/>
        </p:nvSpPr>
        <p:spPr>
          <a:xfrm>
            <a:off x="9129580" y="3073183"/>
            <a:ext cx="151672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Rule</a:t>
            </a:r>
            <a:endParaRPr kumimoji="1" lang="en"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Standard</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 </a:t>
            </a:r>
            <a:r>
              <a:rPr kumimoji="1" lang="en" altLang="ja-JP" sz="1400" b="0" i="0" u="none" strike="noStrike" kern="1200" cap="none" spc="0" normalizeH="0" baseline="0" noProof="1">
                <a:ln>
                  <a:noFill/>
                </a:ln>
                <a:solidFill>
                  <a:srgbClr val="24235C"/>
                </a:solidFill>
                <a:effectLst/>
                <a:uLnTx/>
                <a:uFillTx/>
                <a:latin typeface="Meiryo UI"/>
                <a:ea typeface="Meiryo UI"/>
                <a:cs typeface="+mn-cs"/>
              </a:rPr>
              <a:t>Data </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model</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pic>
        <p:nvPicPr>
          <p:cNvPr id="21" name="図 20" descr="図形  低い精度で自動的に生成された説明">
            <a:extLst>
              <a:ext uri="{FF2B5EF4-FFF2-40B4-BE49-F238E27FC236}">
                <a16:creationId xmlns:a16="http://schemas.microsoft.com/office/drawing/2014/main" id="{52BDE41D-C0BA-0C4B-76DE-FF2F371B014D}"/>
              </a:ext>
            </a:extLst>
          </p:cNvPr>
          <p:cNvPicPr>
            <a:picLocks noChangeAspect="1"/>
          </p:cNvPicPr>
          <p:nvPr/>
        </p:nvPicPr>
        <p:blipFill>
          <a:blip r:embed="rId3">
            <a:lum bright="70000" contrast="-70000"/>
          </a:blip>
          <a:stretch>
            <a:fillRect/>
          </a:stretch>
        </p:blipFill>
        <p:spPr>
          <a:xfrm>
            <a:off x="3781948" y="3190746"/>
            <a:ext cx="751057" cy="602327"/>
          </a:xfrm>
          <a:prstGeom prst="rect">
            <a:avLst/>
          </a:prstGeom>
        </p:spPr>
      </p:pic>
      <p:pic>
        <p:nvPicPr>
          <p:cNvPr id="23" name="図 22" descr="図形  低い精度で自動的に生成された説明">
            <a:extLst>
              <a:ext uri="{FF2B5EF4-FFF2-40B4-BE49-F238E27FC236}">
                <a16:creationId xmlns:a16="http://schemas.microsoft.com/office/drawing/2014/main" id="{60C64601-927F-7521-BAD6-AA7609AD86E8}"/>
              </a:ext>
            </a:extLst>
          </p:cNvPr>
          <p:cNvPicPr>
            <a:picLocks noChangeAspect="1"/>
          </p:cNvPicPr>
          <p:nvPr/>
        </p:nvPicPr>
        <p:blipFill>
          <a:blip r:embed="rId4">
            <a:lum bright="70000" contrast="-70000"/>
          </a:blip>
          <a:stretch>
            <a:fillRect/>
          </a:stretch>
        </p:blipFill>
        <p:spPr>
          <a:xfrm>
            <a:off x="3822339" y="2568227"/>
            <a:ext cx="609732" cy="488989"/>
          </a:xfrm>
          <a:prstGeom prst="rect">
            <a:avLst/>
          </a:prstGeom>
        </p:spPr>
      </p:pic>
      <p:pic>
        <p:nvPicPr>
          <p:cNvPr id="24" name="コンテンツ プレースホルダー 14" descr="図形  低い精度で自動的に生成された説明">
            <a:extLst>
              <a:ext uri="{FF2B5EF4-FFF2-40B4-BE49-F238E27FC236}">
                <a16:creationId xmlns:a16="http://schemas.microsoft.com/office/drawing/2014/main" id="{1D166EB2-C12F-0AD3-3888-02A0880FA4B6}"/>
              </a:ext>
            </a:extLst>
          </p:cNvPr>
          <p:cNvPicPr>
            <a:picLocks noChangeAspect="1"/>
          </p:cNvPicPr>
          <p:nvPr/>
        </p:nvPicPr>
        <p:blipFill>
          <a:blip r:embed="rId5">
            <a:lum bright="70000" contrast="-70000"/>
          </a:blip>
          <a:stretch>
            <a:fillRect/>
          </a:stretch>
        </p:blipFill>
        <p:spPr bwMode="auto">
          <a:xfrm>
            <a:off x="3885577" y="2058796"/>
            <a:ext cx="437369" cy="350758"/>
          </a:xfrm>
          <a:prstGeom prst="rect">
            <a:avLst/>
          </a:prstGeom>
          <a:solidFill>
            <a:schemeClr val="bg1">
              <a:alpha val="0"/>
            </a:schemeClr>
          </a:solidFill>
          <a:ln>
            <a:noFill/>
          </a:ln>
        </p:spPr>
      </p:pic>
      <p:sp>
        <p:nvSpPr>
          <p:cNvPr id="2" name="正方形/長方形 1">
            <a:extLst>
              <a:ext uri="{FF2B5EF4-FFF2-40B4-BE49-F238E27FC236}">
                <a16:creationId xmlns:a16="http://schemas.microsoft.com/office/drawing/2014/main" id="{AA783788-CA41-BB69-25FD-549B5DDD7E44}"/>
              </a:ext>
            </a:extLst>
          </p:cNvPr>
          <p:cNvSpPr/>
          <p:nvPr/>
        </p:nvSpPr>
        <p:spPr>
          <a:xfrm>
            <a:off x="47473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catalog</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A9314793-22DC-F38C-2AE6-E20F1F5578BD}"/>
              </a:ext>
            </a:extLst>
          </p:cNvPr>
          <p:cNvSpPr/>
          <p:nvPr/>
        </p:nvSpPr>
        <p:spPr>
          <a:xfrm>
            <a:off x="47473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dictionary</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222D5F12-459A-104C-E787-7C4E00BF0BB9}"/>
              </a:ext>
            </a:extLst>
          </p:cNvPr>
          <p:cNvSpPr/>
          <p:nvPr/>
        </p:nvSpPr>
        <p:spPr>
          <a:xfrm>
            <a:off x="240767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ID service</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E25EC744-E074-B041-225A-3FA7E66CC1B9}"/>
              </a:ext>
            </a:extLst>
          </p:cNvPr>
          <p:cNvSpPr/>
          <p:nvPr/>
        </p:nvSpPr>
        <p:spPr>
          <a:xfrm>
            <a:off x="240767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A</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ccess control</a:t>
            </a:r>
          </a:p>
        </p:txBody>
      </p:sp>
      <p:sp>
        <p:nvSpPr>
          <p:cNvPr id="17" name="正方形/長方形 16">
            <a:extLst>
              <a:ext uri="{FF2B5EF4-FFF2-40B4-BE49-F238E27FC236}">
                <a16:creationId xmlns:a16="http://schemas.microsoft.com/office/drawing/2014/main" id="{E0BC051C-C90B-AA01-0F3A-D5E5D417D274}"/>
              </a:ext>
            </a:extLst>
          </p:cNvPr>
          <p:cNvSpPr/>
          <p:nvPr/>
        </p:nvSpPr>
        <p:spPr>
          <a:xfrm>
            <a:off x="434061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C</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onnector</a:t>
            </a:r>
          </a:p>
        </p:txBody>
      </p:sp>
      <p:sp>
        <p:nvSpPr>
          <p:cNvPr id="18" name="正方形/長方形 17">
            <a:extLst>
              <a:ext uri="{FF2B5EF4-FFF2-40B4-BE49-F238E27FC236}">
                <a16:creationId xmlns:a16="http://schemas.microsoft.com/office/drawing/2014/main" id="{4E55AB8B-09CE-45F7-F427-01D1106D1E9F}"/>
              </a:ext>
            </a:extLst>
          </p:cNvPr>
          <p:cNvSpPr/>
          <p:nvPr/>
        </p:nvSpPr>
        <p:spPr>
          <a:xfrm>
            <a:off x="240767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L</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og management</a:t>
            </a:r>
          </a:p>
        </p:txBody>
      </p:sp>
      <p:sp>
        <p:nvSpPr>
          <p:cNvPr id="19" name="正方形/長方形 18">
            <a:extLst>
              <a:ext uri="{FF2B5EF4-FFF2-40B4-BE49-F238E27FC236}">
                <a16:creationId xmlns:a16="http://schemas.microsoft.com/office/drawing/2014/main" id="{1960C497-F2A2-C7C2-34A7-C4E76B5F22D5}"/>
              </a:ext>
            </a:extLst>
          </p:cNvPr>
          <p:cNvSpPr/>
          <p:nvPr/>
        </p:nvSpPr>
        <p:spPr>
          <a:xfrm>
            <a:off x="434061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D</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elivery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2D760BB8-591C-5BC1-402E-6E0C7C1370D0}"/>
              </a:ext>
            </a:extLst>
          </p:cNvPr>
          <p:cNvSpPr/>
          <p:nvPr/>
        </p:nvSpPr>
        <p:spPr>
          <a:xfrm>
            <a:off x="627355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AI/Analysis</a:t>
            </a:r>
          </a:p>
        </p:txBody>
      </p:sp>
      <p:sp>
        <p:nvSpPr>
          <p:cNvPr id="22" name="正方形/長方形 21">
            <a:extLst>
              <a:ext uri="{FF2B5EF4-FFF2-40B4-BE49-F238E27FC236}">
                <a16:creationId xmlns:a16="http://schemas.microsoft.com/office/drawing/2014/main" id="{B05A88DC-0881-17D0-5136-11B90705E43A}"/>
              </a:ext>
            </a:extLst>
          </p:cNvPr>
          <p:cNvSpPr/>
          <p:nvPr/>
        </p:nvSpPr>
        <p:spPr>
          <a:xfrm>
            <a:off x="47473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M</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arket place</a:t>
            </a:r>
          </a:p>
        </p:txBody>
      </p:sp>
      <p:sp>
        <p:nvSpPr>
          <p:cNvPr id="25" name="正方形/長方形 24">
            <a:extLst>
              <a:ext uri="{FF2B5EF4-FFF2-40B4-BE49-F238E27FC236}">
                <a16:creationId xmlns:a16="http://schemas.microsoft.com/office/drawing/2014/main" id="{3B9804FE-41CC-E9FA-A37D-5F71D8711BF4}"/>
              </a:ext>
            </a:extLst>
          </p:cNvPr>
          <p:cNvSpPr/>
          <p:nvPr/>
        </p:nvSpPr>
        <p:spPr>
          <a:xfrm>
            <a:off x="474739" y="594253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B</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ase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registry</a:t>
            </a:r>
          </a:p>
        </p:txBody>
      </p:sp>
      <p:sp>
        <p:nvSpPr>
          <p:cNvPr id="27" name="正方形/長方形 26">
            <a:extLst>
              <a:ext uri="{FF2B5EF4-FFF2-40B4-BE49-F238E27FC236}">
                <a16:creationId xmlns:a16="http://schemas.microsoft.com/office/drawing/2014/main" id="{C2547618-C1CA-FEF0-FE0E-F26FB16AA59E}"/>
              </a:ext>
            </a:extLst>
          </p:cNvPr>
          <p:cNvSpPr/>
          <p:nvPr/>
        </p:nvSpPr>
        <p:spPr>
          <a:xfrm>
            <a:off x="4340619" y="551741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B</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roker</a:t>
            </a:r>
          </a:p>
        </p:txBody>
      </p:sp>
      <p:sp>
        <p:nvSpPr>
          <p:cNvPr id="28" name="正方形/長方形 27">
            <a:extLst>
              <a:ext uri="{FF2B5EF4-FFF2-40B4-BE49-F238E27FC236}">
                <a16:creationId xmlns:a16="http://schemas.microsoft.com/office/drawing/2014/main" id="{F2FAE192-7FE5-4A19-922A-B314304AC197}"/>
              </a:ext>
            </a:extLst>
          </p:cNvPr>
          <p:cNvSpPr/>
          <p:nvPr/>
        </p:nvSpPr>
        <p:spPr>
          <a:xfrm>
            <a:off x="6273559" y="5517469"/>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Visualization</a:t>
            </a:r>
          </a:p>
        </p:txBody>
      </p:sp>
      <p:sp>
        <p:nvSpPr>
          <p:cNvPr id="29" name="正方形/長方形 28">
            <a:extLst>
              <a:ext uri="{FF2B5EF4-FFF2-40B4-BE49-F238E27FC236}">
                <a16:creationId xmlns:a16="http://schemas.microsoft.com/office/drawing/2014/main" id="{0BE17F79-8BDB-2D9A-25E7-A4DF64D14545}"/>
              </a:ext>
            </a:extLst>
          </p:cNvPr>
          <p:cNvSpPr/>
          <p:nvPr/>
        </p:nvSpPr>
        <p:spPr>
          <a:xfrm>
            <a:off x="434061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D</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ata management</a:t>
            </a:r>
          </a:p>
        </p:txBody>
      </p:sp>
      <p:sp>
        <p:nvSpPr>
          <p:cNvPr id="30" name="正方形/長方形 29">
            <a:extLst>
              <a:ext uri="{FF2B5EF4-FFF2-40B4-BE49-F238E27FC236}">
                <a16:creationId xmlns:a16="http://schemas.microsoft.com/office/drawing/2014/main" id="{C5FA19A0-284E-42A9-B96F-08938D46A22E}"/>
              </a:ext>
            </a:extLst>
          </p:cNvPr>
          <p:cNvSpPr/>
          <p:nvPr/>
        </p:nvSpPr>
        <p:spPr>
          <a:xfrm>
            <a:off x="8206499" y="5092291"/>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OSS catalog</a:t>
            </a:r>
          </a:p>
        </p:txBody>
      </p:sp>
      <p:sp>
        <p:nvSpPr>
          <p:cNvPr id="31" name="正方形/長方形 30">
            <a:extLst>
              <a:ext uri="{FF2B5EF4-FFF2-40B4-BE49-F238E27FC236}">
                <a16:creationId xmlns:a16="http://schemas.microsoft.com/office/drawing/2014/main" id="{E685EEF4-BF79-F57D-A71A-004A960C4B72}"/>
              </a:ext>
            </a:extLst>
          </p:cNvPr>
          <p:cNvSpPr/>
          <p:nvPr/>
        </p:nvSpPr>
        <p:spPr>
          <a:xfrm>
            <a:off x="627355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Knowledge Base</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541C95D-B6CE-A94A-5533-A91D1E6B5374}"/>
              </a:ext>
            </a:extLst>
          </p:cNvPr>
          <p:cNvSpPr/>
          <p:nvPr/>
        </p:nvSpPr>
        <p:spPr>
          <a:xfrm>
            <a:off x="8206499" y="5942646"/>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T</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est </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129508C4-E67A-D8EC-650E-459C8E024AC9}"/>
              </a:ext>
            </a:extLst>
          </p:cNvPr>
          <p:cNvSpPr/>
          <p:nvPr/>
        </p:nvSpPr>
        <p:spPr>
          <a:xfrm>
            <a:off x="2407679" y="6367664"/>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Billing management</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03F9E6D2-22A0-2196-AD89-3208150A38C0}"/>
              </a:ext>
            </a:extLst>
          </p:cNvPr>
          <p:cNvSpPr txBox="1"/>
          <p:nvPr/>
        </p:nvSpPr>
        <p:spPr>
          <a:xfrm>
            <a:off x="444376"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1. Data search</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6860216E-8C9D-4F78-F1CA-C653F5EEF2B0}"/>
              </a:ext>
            </a:extLst>
          </p:cNvPr>
          <p:cNvSpPr txBox="1"/>
          <p:nvPr/>
        </p:nvSpPr>
        <p:spPr>
          <a:xfrm>
            <a:off x="2369351" y="4628549"/>
            <a:ext cx="19927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2.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Authentication/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Authorization</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FE1AD20E-6FB3-8F8B-729E-9CDBA7ACFC70}"/>
              </a:ext>
            </a:extLst>
          </p:cNvPr>
          <p:cNvSpPr txBox="1"/>
          <p:nvPr/>
        </p:nvSpPr>
        <p:spPr>
          <a:xfrm>
            <a:off x="4294326"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3. Data exchange</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E8828762-C9AC-9548-1D0B-E8D78EB8BB80}"/>
              </a:ext>
            </a:extLst>
          </p:cNvPr>
          <p:cNvSpPr txBox="1"/>
          <p:nvPr/>
        </p:nvSpPr>
        <p:spPr>
          <a:xfrm>
            <a:off x="6219301"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4. Data utilization</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6C6B1923-D281-930F-D7A9-209C59845DA2}"/>
              </a:ext>
            </a:extLst>
          </p:cNvPr>
          <p:cNvSpPr txBox="1"/>
          <p:nvPr/>
        </p:nvSpPr>
        <p:spPr>
          <a:xfrm>
            <a:off x="8144276" y="4628549"/>
            <a:ext cx="19927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5.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dirty="0">
                <a:solidFill>
                  <a:srgbClr val="24235C"/>
                </a:solidFill>
                <a:latin typeface="Meiryo UI" panose="020B0604030504040204" pitchFamily="50" charset="-128"/>
                <a:ea typeface="Meiryo UI" panose="020B0604030504040204" pitchFamily="50" charset="-128"/>
              </a:rPr>
              <a:t>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environment</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cxnSp>
        <p:nvCxnSpPr>
          <p:cNvPr id="41" name="直線コネクタ 40">
            <a:extLst>
              <a:ext uri="{FF2B5EF4-FFF2-40B4-BE49-F238E27FC236}">
                <a16:creationId xmlns:a16="http://schemas.microsoft.com/office/drawing/2014/main" id="{B863D8B8-EA25-ACA4-1F94-0095DEC5AC40}"/>
              </a:ext>
            </a:extLst>
          </p:cNvPr>
          <p:cNvCxnSpPr>
            <a:cxnSpLocks/>
            <a:stCxn id="10" idx="3"/>
          </p:cNvCxnSpPr>
          <p:nvPr/>
        </p:nvCxnSpPr>
        <p:spPr>
          <a:xfrm flipV="1">
            <a:off x="3159069" y="1937791"/>
            <a:ext cx="624601" cy="9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6B04A1-22E1-4811-C96A-AD73D711812F}"/>
              </a:ext>
            </a:extLst>
          </p:cNvPr>
          <p:cNvCxnSpPr>
            <a:cxnSpLocks/>
          </p:cNvCxnSpPr>
          <p:nvPr/>
        </p:nvCxnSpPr>
        <p:spPr>
          <a:xfrm flipV="1">
            <a:off x="1976846" y="3758475"/>
            <a:ext cx="1786692" cy="46659"/>
          </a:xfrm>
          <a:prstGeom prst="line">
            <a:avLst/>
          </a:prstGeom>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93DF4F4B-CAED-37CB-6183-7DD2D81FB82A}"/>
              </a:ext>
            </a:extLst>
          </p:cNvPr>
          <p:cNvSpPr/>
          <p:nvPr/>
        </p:nvSpPr>
        <p:spPr>
          <a:xfrm>
            <a:off x="7942730" y="3112319"/>
            <a:ext cx="1221687" cy="749956"/>
          </a:xfrm>
          <a:prstGeom prst="rect">
            <a:avLst/>
          </a:prstGeom>
          <a:solidFill>
            <a:srgbClr val="7F99E5"/>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600" b="0" i="0" u="none" strike="noStrike" kern="0" cap="none" spc="0" normalizeH="0" baseline="0" noProof="1">
                <a:ln>
                  <a:noFill/>
                </a:ln>
                <a:solidFill>
                  <a:srgbClr val="FFFFFF"/>
                </a:solidFill>
                <a:effectLst/>
                <a:uLnTx/>
                <a:uFillTx/>
                <a:latin typeface="Meiryo UI"/>
                <a:ea typeface="Meiryo UI"/>
                <a:cs typeface="+mn-cs"/>
              </a:rPr>
              <a:t>GIF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600" b="0" i="0" u="none" strike="noStrike" kern="0" cap="none" spc="0" normalizeH="0" baseline="0" noProof="1">
                <a:ln>
                  <a:noFill/>
                </a:ln>
                <a:solidFill>
                  <a:srgbClr val="FFFFFF"/>
                </a:solidFill>
                <a:effectLst/>
                <a:uLnTx/>
                <a:uFillTx/>
                <a:latin typeface="Meiryo UI"/>
                <a:ea typeface="Meiryo UI"/>
                <a:cs typeface="+mn-cs"/>
              </a:rPr>
              <a:t>data model</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600" b="0" i="0" u="none" strike="noStrike" kern="0" cap="none" spc="0" normalizeH="0" baseline="0" noProof="1">
                <a:ln>
                  <a:noFill/>
                </a:ln>
                <a:solidFill>
                  <a:srgbClr val="FFFFFF"/>
                </a:solidFill>
                <a:effectLst/>
                <a:uLnTx/>
                <a:uFillTx/>
                <a:latin typeface="Meiryo UI"/>
                <a:ea typeface="Meiryo UI"/>
                <a:cs typeface="+mn-cs"/>
              </a:rPr>
              <a:t>Guidebook</a:t>
            </a:r>
            <a:endParaRPr kumimoji="0" lang="en-US" altLang="ja-JP" sz="1600" b="0" i="0" u="none" strike="noStrike" kern="0" cap="none" spc="0" normalizeH="0" baseline="0" noProof="1">
              <a:ln>
                <a:noFill/>
              </a:ln>
              <a:solidFill>
                <a:srgbClr val="FFFFFF"/>
              </a:solidFill>
              <a:effectLst/>
              <a:uLnTx/>
              <a:uFillTx/>
              <a:latin typeface="Meiryo UI"/>
              <a:ea typeface="Meiryo UI"/>
              <a:cs typeface="+mn-cs"/>
            </a:endParaRPr>
          </a:p>
        </p:txBody>
      </p:sp>
      <p:sp>
        <p:nvSpPr>
          <p:cNvPr id="52" name="矢印: 右 51">
            <a:extLst>
              <a:ext uri="{FF2B5EF4-FFF2-40B4-BE49-F238E27FC236}">
                <a16:creationId xmlns:a16="http://schemas.microsoft.com/office/drawing/2014/main" id="{687AE70E-47E3-2E92-BB7D-F5F7FAE41E59}"/>
              </a:ext>
            </a:extLst>
          </p:cNvPr>
          <p:cNvSpPr/>
          <p:nvPr/>
        </p:nvSpPr>
        <p:spPr>
          <a:xfrm>
            <a:off x="7145787" y="3307472"/>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3" name="矢印: 右 52">
            <a:extLst>
              <a:ext uri="{FF2B5EF4-FFF2-40B4-BE49-F238E27FC236}">
                <a16:creationId xmlns:a16="http://schemas.microsoft.com/office/drawing/2014/main" id="{3983B23D-28F5-E2C0-F111-D38D786FCF8C}"/>
              </a:ext>
            </a:extLst>
          </p:cNvPr>
          <p:cNvSpPr/>
          <p:nvPr/>
        </p:nvSpPr>
        <p:spPr>
          <a:xfrm>
            <a:off x="7128453" y="2331624"/>
            <a:ext cx="729941" cy="401368"/>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653793B2-E6B5-13AE-3AE7-CA674A89870C}"/>
              </a:ext>
            </a:extLst>
          </p:cNvPr>
          <p:cNvSpPr/>
          <p:nvPr/>
        </p:nvSpPr>
        <p:spPr>
          <a:xfrm>
            <a:off x="10006499" y="2040236"/>
            <a:ext cx="1844737" cy="579054"/>
          </a:xfrm>
          <a:prstGeom prst="rect">
            <a:avLst/>
          </a:prstGeom>
          <a:no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400" b="0" i="0" u="none" strike="noStrike" kern="0" cap="none" spc="0" normalizeH="0" baseline="0" noProof="1">
                <a:ln>
                  <a:noFill/>
                </a:ln>
                <a:solidFill>
                  <a:srgbClr val="24235C"/>
                </a:solidFill>
                <a:effectLst/>
                <a:uLnTx/>
                <a:uFillTx/>
                <a:latin typeface="Meiryo UI"/>
                <a:ea typeface="Meiryo UI"/>
                <a:cs typeface="+mn-cs"/>
              </a:rPr>
              <a:t>Need to accelerate maintenance</a:t>
            </a:r>
            <a:endParaRPr kumimoji="0" lang="en-US" altLang="ja-JP" sz="1400" b="0" i="0" u="none" strike="noStrike" kern="0" cap="none" spc="0" normalizeH="0" baseline="0" noProof="1">
              <a:ln>
                <a:noFill/>
              </a:ln>
              <a:solidFill>
                <a:srgbClr val="24235C"/>
              </a:solidFill>
              <a:effectLst/>
              <a:uLnTx/>
              <a:uFillTx/>
              <a:latin typeface="Meiryo UI"/>
              <a:ea typeface="Meiryo UI"/>
              <a:cs typeface="+mn-cs"/>
            </a:endParaRPr>
          </a:p>
        </p:txBody>
      </p:sp>
      <p:pic>
        <p:nvPicPr>
          <p:cNvPr id="1026" name="Picture 2" descr="データ基盤／Data Infrastructure – 越塚研究室 / Koshizuka-Laboratory">
            <a:extLst>
              <a:ext uri="{FF2B5EF4-FFF2-40B4-BE49-F238E27FC236}">
                <a16:creationId xmlns:a16="http://schemas.microsoft.com/office/drawing/2014/main" id="{77EAAFEA-0508-AC39-DEE5-CD86D8C89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8006" y="2205914"/>
            <a:ext cx="557655" cy="548463"/>
          </a:xfrm>
          <a:prstGeom prst="rect">
            <a:avLst/>
          </a:prstGeom>
          <a:noFill/>
          <a:extLst>
            <a:ext uri="{909E8E84-426E-40DD-AFC4-6F175D3DCCD1}">
              <a14:hiddenFill xmlns:a14="http://schemas.microsoft.com/office/drawing/2010/main">
                <a:solidFill>
                  <a:srgbClr val="FFFFFF"/>
                </a:solidFill>
              </a14:hiddenFill>
            </a:ext>
          </a:extLst>
        </p:spPr>
      </p:pic>
      <p:sp>
        <p:nvSpPr>
          <p:cNvPr id="9" name="右中かっこ 8">
            <a:extLst>
              <a:ext uri="{FF2B5EF4-FFF2-40B4-BE49-F238E27FC236}">
                <a16:creationId xmlns:a16="http://schemas.microsoft.com/office/drawing/2014/main" id="{74E4F748-2C1C-879D-1A06-4E268CE01AC7}"/>
              </a:ext>
            </a:extLst>
          </p:cNvPr>
          <p:cNvSpPr/>
          <p:nvPr/>
        </p:nvSpPr>
        <p:spPr>
          <a:xfrm>
            <a:off x="6959600" y="1934464"/>
            <a:ext cx="186187" cy="1122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24235C"/>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BE9596B7-6029-268D-4FA4-FA853F2D0CE5}"/>
              </a:ext>
            </a:extLst>
          </p:cNvPr>
          <p:cNvPicPr>
            <a:picLocks noChangeAspect="1"/>
          </p:cNvPicPr>
          <p:nvPr/>
        </p:nvPicPr>
        <p:blipFill>
          <a:blip r:embed="rId7"/>
          <a:stretch>
            <a:fillRect/>
          </a:stretch>
        </p:blipFill>
        <p:spPr>
          <a:xfrm>
            <a:off x="8903508" y="2268710"/>
            <a:ext cx="1128506" cy="415265"/>
          </a:xfrm>
          <a:prstGeom prst="rect">
            <a:avLst/>
          </a:prstGeom>
        </p:spPr>
      </p:pic>
      <p:pic>
        <p:nvPicPr>
          <p:cNvPr id="12" name="図 11">
            <a:extLst>
              <a:ext uri="{FF2B5EF4-FFF2-40B4-BE49-F238E27FC236}">
                <a16:creationId xmlns:a16="http://schemas.microsoft.com/office/drawing/2014/main" id="{97D95DD1-336E-E608-B310-90465D1436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91660" y="3093415"/>
            <a:ext cx="1407486" cy="1485135"/>
          </a:xfrm>
          <a:prstGeom prst="rect">
            <a:avLst/>
          </a:prstGeom>
        </p:spPr>
      </p:pic>
      <p:sp>
        <p:nvSpPr>
          <p:cNvPr id="39" name="正方形/長方形 38">
            <a:extLst>
              <a:ext uri="{FF2B5EF4-FFF2-40B4-BE49-F238E27FC236}">
                <a16:creationId xmlns:a16="http://schemas.microsoft.com/office/drawing/2014/main" id="{54A0A129-F8B2-683B-299E-8BFCB283331D}"/>
              </a:ext>
            </a:extLst>
          </p:cNvPr>
          <p:cNvSpPr/>
          <p:nvPr/>
        </p:nvSpPr>
        <p:spPr>
          <a:xfrm>
            <a:off x="7872295" y="1759995"/>
            <a:ext cx="4032321" cy="1114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40" name="正方形/長方形 39">
            <a:extLst>
              <a:ext uri="{FF2B5EF4-FFF2-40B4-BE49-F238E27FC236}">
                <a16:creationId xmlns:a16="http://schemas.microsoft.com/office/drawing/2014/main" id="{0EF5992D-CDFD-CD4F-8E6F-08A7ACB104B0}"/>
              </a:ext>
            </a:extLst>
          </p:cNvPr>
          <p:cNvSpPr/>
          <p:nvPr/>
        </p:nvSpPr>
        <p:spPr>
          <a:xfrm>
            <a:off x="7858393" y="2962607"/>
            <a:ext cx="4046223" cy="160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pic>
        <p:nvPicPr>
          <p:cNvPr id="42" name="図 41">
            <a:extLst>
              <a:ext uri="{FF2B5EF4-FFF2-40B4-BE49-F238E27FC236}">
                <a16:creationId xmlns:a16="http://schemas.microsoft.com/office/drawing/2014/main" id="{311DB067-A611-5C68-7813-98FFF5974500}"/>
              </a:ext>
            </a:extLst>
          </p:cNvPr>
          <p:cNvPicPr>
            <a:picLocks noChangeAspect="1"/>
          </p:cNvPicPr>
          <p:nvPr/>
        </p:nvPicPr>
        <p:blipFill>
          <a:blip r:embed="rId9"/>
          <a:stretch>
            <a:fillRect/>
          </a:stretch>
        </p:blipFill>
        <p:spPr>
          <a:xfrm>
            <a:off x="8098006" y="1846162"/>
            <a:ext cx="1752069" cy="274237"/>
          </a:xfrm>
          <a:prstGeom prst="rect">
            <a:avLst/>
          </a:prstGeom>
        </p:spPr>
      </p:pic>
      <p:pic>
        <p:nvPicPr>
          <p:cNvPr id="10" name="図 9">
            <a:extLst>
              <a:ext uri="{FF2B5EF4-FFF2-40B4-BE49-F238E27FC236}">
                <a16:creationId xmlns:a16="http://schemas.microsoft.com/office/drawing/2014/main" id="{D4E74362-BDE8-E77A-D9CB-672F9CF2323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40764" y="1976355"/>
            <a:ext cx="2818305" cy="1830651"/>
          </a:xfrm>
          <a:prstGeom prst="rect">
            <a:avLst/>
          </a:prstGeom>
        </p:spPr>
      </p:pic>
      <p:sp>
        <p:nvSpPr>
          <p:cNvPr id="8" name="正方形/長方形 7">
            <a:extLst>
              <a:ext uri="{FF2B5EF4-FFF2-40B4-BE49-F238E27FC236}">
                <a16:creationId xmlns:a16="http://schemas.microsoft.com/office/drawing/2014/main" id="{86C6465C-243C-A355-C3B1-E8429338720F}"/>
              </a:ext>
            </a:extLst>
          </p:cNvPr>
          <p:cNvSpPr/>
          <p:nvPr/>
        </p:nvSpPr>
        <p:spPr>
          <a:xfrm>
            <a:off x="8206499" y="55174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Test bed</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A679E5D-7796-ECD9-D04F-0827C36D3574}"/>
              </a:ext>
            </a:extLst>
          </p:cNvPr>
          <p:cNvSpPr/>
          <p:nvPr/>
        </p:nvSpPr>
        <p:spPr>
          <a:xfrm>
            <a:off x="10139441" y="5078268"/>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K</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nowledge</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56" name="テキスト ボックス 55">
            <a:extLst>
              <a:ext uri="{FF2B5EF4-FFF2-40B4-BE49-F238E27FC236}">
                <a16:creationId xmlns:a16="http://schemas.microsoft.com/office/drawing/2014/main" id="{DDCF6A32-61D6-46CD-E025-6BFBE34F6420}"/>
              </a:ext>
            </a:extLst>
          </p:cNvPr>
          <p:cNvSpPr txBox="1"/>
          <p:nvPr/>
        </p:nvSpPr>
        <p:spPr>
          <a:xfrm>
            <a:off x="10069249" y="4628549"/>
            <a:ext cx="19927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dirty="0">
                <a:solidFill>
                  <a:srgbClr val="24235C"/>
                </a:solidFill>
                <a:latin typeface="Meiryo UI" panose="020B0604030504040204" pitchFamily="50" charset="-128"/>
                <a:ea typeface="Meiryo UI" panose="020B0604030504040204" pitchFamily="50" charset="-128"/>
              </a:rPr>
              <a:t>6. </a:t>
            </a:r>
            <a:r>
              <a:rPr kumimoji="1" lang="en" altLang="en-US"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rPr>
              <a:t>Guideline</a:t>
            </a:r>
            <a:endParaRPr kumimoji="1" lang="en-US" altLang="ja-JP" sz="1400" b="1" i="0" u="none" strike="noStrike" kern="1200" cap="none" spc="0" normalizeH="0" baseline="0" noProof="0" dirty="0">
              <a:ln>
                <a:noFill/>
              </a:ln>
              <a:solidFill>
                <a:srgbClr val="24235C"/>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56">
            <a:extLst>
              <a:ext uri="{FF2B5EF4-FFF2-40B4-BE49-F238E27FC236}">
                <a16:creationId xmlns:a16="http://schemas.microsoft.com/office/drawing/2014/main" id="{9924836A-2DB1-E382-8F80-DC7717C98E71}"/>
              </a:ext>
            </a:extLst>
          </p:cNvPr>
          <p:cNvSpPr/>
          <p:nvPr/>
        </p:nvSpPr>
        <p:spPr>
          <a:xfrm>
            <a:off x="10139441" y="5503445"/>
            <a:ext cx="1800000" cy="404036"/>
          </a:xfrm>
          <a:prstGeom prst="rect">
            <a:avLst/>
          </a:prstGeom>
          <a:solidFill>
            <a:srgbClr val="24235C"/>
          </a:solidFill>
          <a:ln w="9525" cap="flat" cmpd="sng" algn="ctr">
            <a:solidFill>
              <a:srgbClr val="FFFFFF"/>
            </a:solid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T</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eaching materials</a:t>
            </a:r>
            <a:endParaRPr kumimoji="0" lang="en-US" altLang="ja-JP"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50" name="コンテンツ プレースホルダー 25">
            <a:extLst>
              <a:ext uri="{FF2B5EF4-FFF2-40B4-BE49-F238E27FC236}">
                <a16:creationId xmlns:a16="http://schemas.microsoft.com/office/drawing/2014/main" id="{83619473-6D49-D83B-75F5-D914BE9D00DF}"/>
              </a:ext>
            </a:extLst>
          </p:cNvPr>
          <p:cNvSpPr txBox="1">
            <a:spLocks/>
          </p:cNvSpPr>
          <p:nvPr/>
        </p:nvSpPr>
        <p:spPr bwMode="auto">
          <a:xfrm>
            <a:off x="340764" y="4268841"/>
            <a:ext cx="7412159" cy="401368"/>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Example of common services, tools and “</a:t>
            </a:r>
            <a:r>
              <a:rPr kumimoji="1" lang="en-US" altLang="en-US" sz="140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Building blocks (</a:t>
            </a: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common function</a:t>
            </a:r>
            <a:r>
              <a:rPr kumimoji="1" lang="en-US" altLang="en-US" sz="140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r>
              <a:rPr kumimoji="1" lang="en-US" altLang="en-US"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rPr>
              <a:t>”</a:t>
            </a:r>
            <a:endParaRPr kumimoji="1" lang="en-US" altLang="ja-JP" sz="1400" b="0" i="0" u="none" strike="noStrike" kern="0" cap="none" spc="0" normalizeH="0" baseline="0" noProof="0" dirty="0">
              <a:ln>
                <a:noFill/>
              </a:ln>
              <a:solidFill>
                <a:schemeClr val="tx2"/>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58683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グラフィックス 89" descr="歯車 1 つ 単色塗りつぶし">
            <a:extLst>
              <a:ext uri="{FF2B5EF4-FFF2-40B4-BE49-F238E27FC236}">
                <a16:creationId xmlns:a16="http://schemas.microsoft.com/office/drawing/2014/main" id="{90884AF2-84B8-6A15-2526-2E79EFBB8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5596" y="4829383"/>
            <a:ext cx="914400" cy="914400"/>
          </a:xfrm>
          <a:prstGeom prst="rect">
            <a:avLst/>
          </a:prstGeom>
        </p:spPr>
      </p:pic>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4464"/>
            <a:ext cx="10467054" cy="676276"/>
          </a:xfrm>
        </p:spPr>
        <p:txBody>
          <a:bodyPr/>
          <a:lstStyle/>
          <a:p>
            <a:r>
              <a:rPr lang="en-US" altLang="en-US" sz="2800" dirty="0"/>
              <a:t>Differences from other data sharing structure</a:t>
            </a:r>
            <a:endParaRPr kumimoji="1" lang="ja-JP" altLang="en-US" sz="2800" dirty="0"/>
          </a:p>
        </p:txBody>
      </p:sp>
      <p:sp>
        <p:nvSpPr>
          <p:cNvPr id="11" name="コンテンツ プレースホルダー 4">
            <a:extLst>
              <a:ext uri="{FF2B5EF4-FFF2-40B4-BE49-F238E27FC236}">
                <a16:creationId xmlns:a16="http://schemas.microsoft.com/office/drawing/2014/main" id="{E948261D-7CD9-A36B-15BE-BD3A01E3E55A}"/>
              </a:ext>
            </a:extLst>
          </p:cNvPr>
          <p:cNvSpPr txBox="1">
            <a:spLocks/>
          </p:cNvSpPr>
          <p:nvPr/>
        </p:nvSpPr>
        <p:spPr bwMode="auto">
          <a:xfrm>
            <a:off x="334963" y="1078874"/>
            <a:ext cx="11239714" cy="452184"/>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Comparing </a:t>
            </a:r>
            <a:r>
              <a:rPr lang="en-US" altLang="en-US" sz="1600" kern="0" dirty="0">
                <a:solidFill>
                  <a:srgbClr val="000000"/>
                </a:solidFill>
              </a:rPr>
              <a:t>traditional </a:t>
            </a:r>
            <a:r>
              <a:rPr kumimoji="1" lang="en-US"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data management and the structure of the data space is decentralized for reliability, interoperability, and data sovereignty *1.</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cxnSp>
        <p:nvCxnSpPr>
          <p:cNvPr id="31" name="直線矢印コネクタ 30">
            <a:extLst>
              <a:ext uri="{FF2B5EF4-FFF2-40B4-BE49-F238E27FC236}">
                <a16:creationId xmlns:a16="http://schemas.microsoft.com/office/drawing/2014/main" id="{A9145858-76D5-6C43-1AA6-ADDEA2116CC5}"/>
              </a:ext>
            </a:extLst>
          </p:cNvPr>
          <p:cNvCxnSpPr>
            <a:cxnSpLocks/>
          </p:cNvCxnSpPr>
          <p:nvPr/>
        </p:nvCxnSpPr>
        <p:spPr>
          <a:xfrm>
            <a:off x="10157911" y="4778393"/>
            <a:ext cx="0" cy="886238"/>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723BAA38-5CF8-C743-83B0-DC2EAA39C4C2}"/>
              </a:ext>
            </a:extLst>
          </p:cNvPr>
          <p:cNvCxnSpPr>
            <a:cxnSpLocks/>
          </p:cNvCxnSpPr>
          <p:nvPr/>
        </p:nvCxnSpPr>
        <p:spPr>
          <a:xfrm>
            <a:off x="9520667" y="4790268"/>
            <a:ext cx="0" cy="855613"/>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22F9F38A-638D-127E-91D1-BA5D04C8B188}"/>
              </a:ext>
            </a:extLst>
          </p:cNvPr>
          <p:cNvCxnSpPr>
            <a:cxnSpLocks/>
          </p:cNvCxnSpPr>
          <p:nvPr/>
        </p:nvCxnSpPr>
        <p:spPr>
          <a:xfrm>
            <a:off x="9625741" y="4810926"/>
            <a:ext cx="448203" cy="81482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31BAF9BD-8D11-9D9D-4BF1-0453C0391AB6}"/>
              </a:ext>
            </a:extLst>
          </p:cNvPr>
          <p:cNvCxnSpPr>
            <a:cxnSpLocks/>
          </p:cNvCxnSpPr>
          <p:nvPr/>
        </p:nvCxnSpPr>
        <p:spPr>
          <a:xfrm flipH="1">
            <a:off x="9625741" y="4808385"/>
            <a:ext cx="448201" cy="82698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AA67143-B92A-3B00-ACF4-AEA687480C13}"/>
              </a:ext>
            </a:extLst>
          </p:cNvPr>
          <p:cNvCxnSpPr>
            <a:cxnSpLocks/>
            <a:stCxn id="111" idx="3"/>
            <a:endCxn id="110" idx="1"/>
          </p:cNvCxnSpPr>
          <p:nvPr/>
        </p:nvCxnSpPr>
        <p:spPr>
          <a:xfrm flipV="1">
            <a:off x="9587249" y="4650838"/>
            <a:ext cx="496974" cy="1155"/>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A776D571-6B56-79CB-2F88-C810E12CE082}"/>
              </a:ext>
            </a:extLst>
          </p:cNvPr>
          <p:cNvCxnSpPr>
            <a:cxnSpLocks/>
          </p:cNvCxnSpPr>
          <p:nvPr/>
        </p:nvCxnSpPr>
        <p:spPr>
          <a:xfrm flipV="1">
            <a:off x="9606138" y="5835212"/>
            <a:ext cx="497668" cy="596"/>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円柱 56">
            <a:extLst>
              <a:ext uri="{FF2B5EF4-FFF2-40B4-BE49-F238E27FC236}">
                <a16:creationId xmlns:a16="http://schemas.microsoft.com/office/drawing/2014/main" id="{C9E860CF-C3EF-BE28-0A24-73108EEDE8BA}"/>
              </a:ext>
            </a:extLst>
          </p:cNvPr>
          <p:cNvSpPr/>
          <p:nvPr/>
        </p:nvSpPr>
        <p:spPr>
          <a:xfrm>
            <a:off x="1415060" y="4386643"/>
            <a:ext cx="1272961" cy="76493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
            </a:r>
            <a:r>
              <a:rPr kumimoji="1" lang="en" altLang="en-US" sz="1100" b="1" dirty="0"/>
              <a:t>ata</a:t>
            </a:r>
            <a:endParaRPr kumimoji="1" lang="en-US" altLang="ja-JP" sz="1100" b="1" dirty="0"/>
          </a:p>
          <a:p>
            <a:pPr algn="ctr"/>
            <a:r>
              <a:rPr lang="en" altLang="ja-JP" sz="1100" b="1" dirty="0"/>
              <a:t>(</a:t>
            </a:r>
            <a:r>
              <a:rPr lang="en" altLang="en-US" sz="1100" b="1" dirty="0"/>
              <a:t>centralized management</a:t>
            </a:r>
            <a:r>
              <a:rPr lang="en" altLang="ja-JP" sz="1100" b="1" dirty="0"/>
              <a:t>)</a:t>
            </a:r>
            <a:endParaRPr kumimoji="1" lang="ja-JP" altLang="en-US" sz="1100" b="1" dirty="0"/>
          </a:p>
        </p:txBody>
      </p:sp>
      <p:sp>
        <p:nvSpPr>
          <p:cNvPr id="58" name="正方形/長方形 57">
            <a:extLst>
              <a:ext uri="{FF2B5EF4-FFF2-40B4-BE49-F238E27FC236}">
                <a16:creationId xmlns:a16="http://schemas.microsoft.com/office/drawing/2014/main" id="{B2E7F91E-4C70-E0D6-05AF-C4824438DDF1}"/>
              </a:ext>
            </a:extLst>
          </p:cNvPr>
          <p:cNvSpPr/>
          <p:nvPr/>
        </p:nvSpPr>
        <p:spPr>
          <a:xfrm>
            <a:off x="571877" y="383031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59" name="正方形/長方形 58">
            <a:extLst>
              <a:ext uri="{FF2B5EF4-FFF2-40B4-BE49-F238E27FC236}">
                <a16:creationId xmlns:a16="http://schemas.microsoft.com/office/drawing/2014/main" id="{7141FFBF-FDD6-9F24-173D-36F3FE943850}"/>
              </a:ext>
            </a:extLst>
          </p:cNvPr>
          <p:cNvSpPr/>
          <p:nvPr/>
        </p:nvSpPr>
        <p:spPr>
          <a:xfrm>
            <a:off x="1578767" y="383071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User</a:t>
            </a:r>
            <a:endParaRPr kumimoji="1" lang="en-US" altLang="ja-JP" sz="1100" dirty="0">
              <a:solidFill>
                <a:schemeClr val="tx1"/>
              </a:solidFill>
            </a:endParaRPr>
          </a:p>
        </p:txBody>
      </p:sp>
      <p:sp>
        <p:nvSpPr>
          <p:cNvPr id="60" name="正方形/長方形 59">
            <a:extLst>
              <a:ext uri="{FF2B5EF4-FFF2-40B4-BE49-F238E27FC236}">
                <a16:creationId xmlns:a16="http://schemas.microsoft.com/office/drawing/2014/main" id="{EBCCF3FD-0972-5906-5A6F-C3CAE491C522}"/>
              </a:ext>
            </a:extLst>
          </p:cNvPr>
          <p:cNvSpPr/>
          <p:nvPr/>
        </p:nvSpPr>
        <p:spPr>
          <a:xfrm>
            <a:off x="2582993" y="3828346"/>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a:t>
            </a:r>
            <a:r>
              <a:rPr kumimoji="1" lang="en" altLang="en-US" sz="1100" dirty="0">
                <a:solidFill>
                  <a:schemeClr val="tx1"/>
                </a:solidFill>
              </a:rPr>
              <a:t>ompany</a:t>
            </a:r>
            <a:endParaRPr kumimoji="1" lang="en-US" altLang="ja-JP" sz="1100" dirty="0">
              <a:solidFill>
                <a:schemeClr val="tx1"/>
              </a:solidFill>
            </a:endParaRPr>
          </a:p>
        </p:txBody>
      </p:sp>
      <p:sp>
        <p:nvSpPr>
          <p:cNvPr id="61" name="正方形/長方形 60">
            <a:extLst>
              <a:ext uri="{FF2B5EF4-FFF2-40B4-BE49-F238E27FC236}">
                <a16:creationId xmlns:a16="http://schemas.microsoft.com/office/drawing/2014/main" id="{EC986E24-80DE-178C-B3B1-6BED27CC956B}"/>
              </a:ext>
            </a:extLst>
          </p:cNvPr>
          <p:cNvSpPr/>
          <p:nvPr/>
        </p:nvSpPr>
        <p:spPr>
          <a:xfrm>
            <a:off x="571877" y="5328702"/>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62" name="正方形/長方形 61">
            <a:extLst>
              <a:ext uri="{FF2B5EF4-FFF2-40B4-BE49-F238E27FC236}">
                <a16:creationId xmlns:a16="http://schemas.microsoft.com/office/drawing/2014/main" id="{61726F8C-4495-8049-41E2-12F1E5BDE823}"/>
              </a:ext>
            </a:extLst>
          </p:cNvPr>
          <p:cNvSpPr/>
          <p:nvPr/>
        </p:nvSpPr>
        <p:spPr>
          <a:xfrm>
            <a:off x="1582593" y="532870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1"/>
                </a:solidFill>
              </a:rPr>
              <a:t>Company</a:t>
            </a:r>
            <a:endParaRPr kumimoji="1" lang="en-US" altLang="ja-JP" sz="1100" dirty="0">
              <a:solidFill>
                <a:schemeClr val="tx1"/>
              </a:solidFill>
            </a:endParaRPr>
          </a:p>
        </p:txBody>
      </p:sp>
      <p:sp>
        <p:nvSpPr>
          <p:cNvPr id="66" name="正方形/長方形 65">
            <a:extLst>
              <a:ext uri="{FF2B5EF4-FFF2-40B4-BE49-F238E27FC236}">
                <a16:creationId xmlns:a16="http://schemas.microsoft.com/office/drawing/2014/main" id="{9053CDBC-FE7D-CBE4-CC7B-C4B71EEE4BDF}"/>
              </a:ext>
            </a:extLst>
          </p:cNvPr>
          <p:cNvSpPr/>
          <p:nvPr/>
        </p:nvSpPr>
        <p:spPr>
          <a:xfrm>
            <a:off x="2584073" y="5328701"/>
            <a:ext cx="933033" cy="37378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1"/>
                </a:solidFill>
              </a:rPr>
              <a:t>User</a:t>
            </a:r>
            <a:endParaRPr kumimoji="1" lang="en-US" altLang="ja-JP" sz="1100" dirty="0">
              <a:solidFill>
                <a:schemeClr val="tx1"/>
              </a:solidFill>
            </a:endParaRPr>
          </a:p>
        </p:txBody>
      </p:sp>
      <p:cxnSp>
        <p:nvCxnSpPr>
          <p:cNvPr id="68" name="コネクタ: カギ線 67">
            <a:extLst>
              <a:ext uri="{FF2B5EF4-FFF2-40B4-BE49-F238E27FC236}">
                <a16:creationId xmlns:a16="http://schemas.microsoft.com/office/drawing/2014/main" id="{1CA5E0C8-BF5C-DEA8-6265-B34051955570}"/>
              </a:ext>
            </a:extLst>
          </p:cNvPr>
          <p:cNvCxnSpPr>
            <a:cxnSpLocks/>
            <a:stCxn id="58" idx="2"/>
            <a:endCxn id="57" idx="2"/>
          </p:cNvCxnSpPr>
          <p:nvPr/>
        </p:nvCxnSpPr>
        <p:spPr>
          <a:xfrm rot="16200000" flipH="1">
            <a:off x="944224" y="4298273"/>
            <a:ext cx="565006" cy="376666"/>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5CAF4064-CC0F-4107-6CB5-1331FD19162F}"/>
              </a:ext>
            </a:extLst>
          </p:cNvPr>
          <p:cNvCxnSpPr>
            <a:cxnSpLocks/>
            <a:stCxn id="60" idx="2"/>
            <a:endCxn id="57" idx="4"/>
          </p:cNvCxnSpPr>
          <p:nvPr/>
        </p:nvCxnSpPr>
        <p:spPr>
          <a:xfrm rot="5400000">
            <a:off x="2585278" y="4304877"/>
            <a:ext cx="566976" cy="361489"/>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コネクタ: カギ線 69">
            <a:extLst>
              <a:ext uri="{FF2B5EF4-FFF2-40B4-BE49-F238E27FC236}">
                <a16:creationId xmlns:a16="http://schemas.microsoft.com/office/drawing/2014/main" id="{BFE5C73D-1C5E-A0A4-C316-4F527D4CA770}"/>
              </a:ext>
            </a:extLst>
          </p:cNvPr>
          <p:cNvCxnSpPr>
            <a:cxnSpLocks/>
            <a:stCxn id="61" idx="0"/>
          </p:cNvCxnSpPr>
          <p:nvPr/>
        </p:nvCxnSpPr>
        <p:spPr>
          <a:xfrm rot="5400000" flipH="1" flipV="1">
            <a:off x="1039833" y="4953475"/>
            <a:ext cx="373789" cy="376666"/>
          </a:xfrm>
          <a:prstGeom prst="bentConnector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B467174-ACF3-04A3-70B7-0FF4F6DAFEEA}"/>
              </a:ext>
            </a:extLst>
          </p:cNvPr>
          <p:cNvCxnSpPr>
            <a:cxnSpLocks/>
            <a:stCxn id="59" idx="2"/>
            <a:endCxn id="57" idx="1"/>
          </p:cNvCxnSpPr>
          <p:nvPr/>
        </p:nvCxnSpPr>
        <p:spPr>
          <a:xfrm>
            <a:off x="2045284" y="4204503"/>
            <a:ext cx="6257" cy="182140"/>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7BBA6233-6766-8CFF-7700-664A5CA3C77E}"/>
              </a:ext>
            </a:extLst>
          </p:cNvPr>
          <p:cNvCxnSpPr>
            <a:cxnSpLocks/>
            <a:stCxn id="62" idx="0"/>
            <a:endCxn id="57" idx="3"/>
          </p:cNvCxnSpPr>
          <p:nvPr/>
        </p:nvCxnSpPr>
        <p:spPr>
          <a:xfrm flipV="1">
            <a:off x="2049110" y="5151574"/>
            <a:ext cx="2431" cy="177127"/>
          </a:xfrm>
          <a:prstGeom prst="straightConnector1">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AF20458F-B9D1-B93C-9FBF-F8AB51BF0086}"/>
              </a:ext>
            </a:extLst>
          </p:cNvPr>
          <p:cNvCxnSpPr>
            <a:cxnSpLocks/>
          </p:cNvCxnSpPr>
          <p:nvPr/>
        </p:nvCxnSpPr>
        <p:spPr>
          <a:xfrm rot="16200000" flipV="1">
            <a:off x="2686764" y="4982980"/>
            <a:ext cx="373787" cy="317655"/>
          </a:xfrm>
          <a:prstGeom prst="bentConnector3">
            <a:avLst>
              <a:gd name="adj1" fmla="val 98442"/>
            </a:avLst>
          </a:prstGeom>
          <a:ln w="28575">
            <a:solidFill>
              <a:srgbClr val="24235C"/>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E6305E8-3B62-3232-4AA5-E60F3E961103}"/>
              </a:ext>
            </a:extLst>
          </p:cNvPr>
          <p:cNvSpPr/>
          <p:nvPr/>
        </p:nvSpPr>
        <p:spPr>
          <a:xfrm>
            <a:off x="231485" y="1744034"/>
            <a:ext cx="3708000" cy="46811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80" name="正方形/長方形 79">
            <a:extLst>
              <a:ext uri="{FF2B5EF4-FFF2-40B4-BE49-F238E27FC236}">
                <a16:creationId xmlns:a16="http://schemas.microsoft.com/office/drawing/2014/main" id="{44044FC6-FE58-0A0A-4174-FE87934DE2C0}"/>
              </a:ext>
            </a:extLst>
          </p:cNvPr>
          <p:cNvSpPr/>
          <p:nvPr/>
        </p:nvSpPr>
        <p:spPr>
          <a:xfrm>
            <a:off x="4281497" y="5051676"/>
            <a:ext cx="1023374" cy="111456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ja-JP" sz="1100" dirty="0">
                <a:solidFill>
                  <a:schemeClr val="tx1"/>
                </a:solidFill>
              </a:rPr>
              <a:t>EDI</a:t>
            </a:r>
            <a:endParaRPr kumimoji="1" lang="en-US" altLang="ja-JP" sz="1100" dirty="0">
              <a:solidFill>
                <a:schemeClr val="tx1"/>
              </a:solidFill>
            </a:endParaRPr>
          </a:p>
        </p:txBody>
      </p:sp>
      <p:sp>
        <p:nvSpPr>
          <p:cNvPr id="81" name="正方形/長方形 80">
            <a:extLst>
              <a:ext uri="{FF2B5EF4-FFF2-40B4-BE49-F238E27FC236}">
                <a16:creationId xmlns:a16="http://schemas.microsoft.com/office/drawing/2014/main" id="{E9C735AE-868F-3F2B-527C-E89E66F01040}"/>
              </a:ext>
            </a:extLst>
          </p:cNvPr>
          <p:cNvSpPr/>
          <p:nvPr/>
        </p:nvSpPr>
        <p:spPr>
          <a:xfrm>
            <a:off x="4289888" y="3805165"/>
            <a:ext cx="1023384" cy="107686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Cloud</a:t>
            </a:r>
            <a:endParaRPr kumimoji="1" lang="en-US" altLang="ja-JP" sz="1100" dirty="0">
              <a:solidFill>
                <a:schemeClr val="tx1"/>
              </a:solidFill>
            </a:endParaRPr>
          </a:p>
        </p:txBody>
      </p:sp>
      <p:sp>
        <p:nvSpPr>
          <p:cNvPr id="83" name="正方形/長方形 82">
            <a:extLst>
              <a:ext uri="{FF2B5EF4-FFF2-40B4-BE49-F238E27FC236}">
                <a16:creationId xmlns:a16="http://schemas.microsoft.com/office/drawing/2014/main" id="{D86C92BB-7712-D2CD-B141-1942CE095C25}"/>
              </a:ext>
            </a:extLst>
          </p:cNvPr>
          <p:cNvSpPr/>
          <p:nvPr/>
        </p:nvSpPr>
        <p:spPr>
          <a:xfrm>
            <a:off x="6509753" y="3787680"/>
            <a:ext cx="1134288" cy="1071908"/>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000" dirty="0">
                <a:solidFill>
                  <a:schemeClr val="tx1"/>
                </a:solidFill>
              </a:rPr>
              <a:t>Sales management</a:t>
            </a:r>
            <a:endParaRPr lang="en-US" altLang="ja-JP" sz="1000" dirty="0">
              <a:solidFill>
                <a:schemeClr val="tx1"/>
              </a:solidFill>
            </a:endParaRPr>
          </a:p>
          <a:p>
            <a:pPr algn="ctr"/>
            <a:r>
              <a:rPr lang="en" altLang="en-US" sz="1000" dirty="0">
                <a:solidFill>
                  <a:schemeClr val="tx1"/>
                </a:solidFill>
              </a:rPr>
              <a:t>system</a:t>
            </a:r>
            <a:endParaRPr kumimoji="1" lang="en-US" altLang="ja-JP" sz="1000" dirty="0">
              <a:solidFill>
                <a:schemeClr val="tx1"/>
              </a:solidFill>
            </a:endParaRPr>
          </a:p>
        </p:txBody>
      </p:sp>
      <p:sp>
        <p:nvSpPr>
          <p:cNvPr id="84" name="正方形/長方形 83">
            <a:extLst>
              <a:ext uri="{FF2B5EF4-FFF2-40B4-BE49-F238E27FC236}">
                <a16:creationId xmlns:a16="http://schemas.microsoft.com/office/drawing/2014/main" id="{4EE9E95E-3223-EF38-F5B4-D49DA8C39AE0}"/>
              </a:ext>
            </a:extLst>
          </p:cNvPr>
          <p:cNvSpPr/>
          <p:nvPr/>
        </p:nvSpPr>
        <p:spPr>
          <a:xfrm>
            <a:off x="6509753" y="5078201"/>
            <a:ext cx="1120564" cy="111457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Accounting management</a:t>
            </a:r>
            <a:endParaRPr lang="en-US" altLang="ja-JP" sz="1100" dirty="0">
              <a:solidFill>
                <a:schemeClr val="tx1"/>
              </a:solidFill>
            </a:endParaRPr>
          </a:p>
          <a:p>
            <a:pPr algn="ctr"/>
            <a:r>
              <a:rPr lang="en" altLang="en-US" sz="1100" dirty="0">
                <a:solidFill>
                  <a:schemeClr val="tx1"/>
                </a:solidFill>
              </a:rPr>
              <a:t>system</a:t>
            </a:r>
            <a:endParaRPr kumimoji="1" lang="en-US" altLang="ja-JP" sz="1100" dirty="0">
              <a:solidFill>
                <a:schemeClr val="tx1"/>
              </a:solidFill>
            </a:endParaRPr>
          </a:p>
        </p:txBody>
      </p:sp>
      <p:cxnSp>
        <p:nvCxnSpPr>
          <p:cNvPr id="85" name="直線矢印コネクタ 84">
            <a:extLst>
              <a:ext uri="{FF2B5EF4-FFF2-40B4-BE49-F238E27FC236}">
                <a16:creationId xmlns:a16="http://schemas.microsoft.com/office/drawing/2014/main" id="{A448BC0D-221A-1554-A9C3-9D16FDE214B1}"/>
              </a:ext>
            </a:extLst>
          </p:cNvPr>
          <p:cNvCxnSpPr>
            <a:cxnSpLocks/>
          </p:cNvCxnSpPr>
          <p:nvPr/>
        </p:nvCxnSpPr>
        <p:spPr>
          <a:xfrm flipH="1" flipV="1">
            <a:off x="6200895" y="5574993"/>
            <a:ext cx="242295" cy="317004"/>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01F0A81C-F863-8319-E942-983E9275DE55}"/>
              </a:ext>
            </a:extLst>
          </p:cNvPr>
          <p:cNvCxnSpPr>
            <a:cxnSpLocks/>
          </p:cNvCxnSpPr>
          <p:nvPr/>
        </p:nvCxnSpPr>
        <p:spPr>
          <a:xfrm flipH="1" flipV="1">
            <a:off x="5415065" y="4835396"/>
            <a:ext cx="243098" cy="225710"/>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87434470-BE52-E873-C41E-F283BF04FA6D}"/>
              </a:ext>
            </a:extLst>
          </p:cNvPr>
          <p:cNvCxnSpPr>
            <a:cxnSpLocks/>
          </p:cNvCxnSpPr>
          <p:nvPr/>
        </p:nvCxnSpPr>
        <p:spPr>
          <a:xfrm flipH="1">
            <a:off x="5387201" y="5561282"/>
            <a:ext cx="237098" cy="302620"/>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コンテンツ プレースホルダー 4">
            <a:extLst>
              <a:ext uri="{FF2B5EF4-FFF2-40B4-BE49-F238E27FC236}">
                <a16:creationId xmlns:a16="http://schemas.microsoft.com/office/drawing/2014/main" id="{C7C0A76E-C137-5B3D-62EA-7899F90F8688}"/>
              </a:ext>
            </a:extLst>
          </p:cNvPr>
          <p:cNvSpPr txBox="1">
            <a:spLocks/>
          </p:cNvSpPr>
          <p:nvPr/>
        </p:nvSpPr>
        <p:spPr bwMode="auto">
          <a:xfrm>
            <a:off x="5019621" y="4721768"/>
            <a:ext cx="1797031" cy="25445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lgn="ctr">
              <a:buNone/>
            </a:pPr>
            <a:r>
              <a:rPr lang="en" altLang="ja-JP" sz="1100" b="1" kern="0" dirty="0">
                <a:solidFill>
                  <a:schemeClr val="tx2"/>
                </a:solidFill>
              </a:rPr>
              <a:t>EAI</a:t>
            </a:r>
          </a:p>
        </p:txBody>
      </p:sp>
      <p:sp>
        <p:nvSpPr>
          <p:cNvPr id="92" name="円柱 91">
            <a:extLst>
              <a:ext uri="{FF2B5EF4-FFF2-40B4-BE49-F238E27FC236}">
                <a16:creationId xmlns:a16="http://schemas.microsoft.com/office/drawing/2014/main" id="{7E099CE6-A89A-E9EE-9F0F-DF5547FD2C77}"/>
              </a:ext>
            </a:extLst>
          </p:cNvPr>
          <p:cNvSpPr/>
          <p:nvPr/>
        </p:nvSpPr>
        <p:spPr>
          <a:xfrm>
            <a:off x="6763676" y="4347538"/>
            <a:ext cx="638148" cy="3428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3" name="正方形/長方形 92">
            <a:extLst>
              <a:ext uri="{FF2B5EF4-FFF2-40B4-BE49-F238E27FC236}">
                <a16:creationId xmlns:a16="http://schemas.microsoft.com/office/drawing/2014/main" id="{9D7D5222-B0B5-25B6-9CBF-2DAA9D4AF4A6}"/>
              </a:ext>
            </a:extLst>
          </p:cNvPr>
          <p:cNvSpPr/>
          <p:nvPr/>
        </p:nvSpPr>
        <p:spPr>
          <a:xfrm>
            <a:off x="6463195" y="4673161"/>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
        <p:nvSpPr>
          <p:cNvPr id="94" name="円柱 93">
            <a:extLst>
              <a:ext uri="{FF2B5EF4-FFF2-40B4-BE49-F238E27FC236}">
                <a16:creationId xmlns:a16="http://schemas.microsoft.com/office/drawing/2014/main" id="{4E14E6DF-E6C7-0B68-1628-9AE14C214DEF}"/>
              </a:ext>
            </a:extLst>
          </p:cNvPr>
          <p:cNvSpPr/>
          <p:nvPr/>
        </p:nvSpPr>
        <p:spPr>
          <a:xfrm>
            <a:off x="4497795" y="5623569"/>
            <a:ext cx="621315" cy="39595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7" name="円柱 96">
            <a:extLst>
              <a:ext uri="{FF2B5EF4-FFF2-40B4-BE49-F238E27FC236}">
                <a16:creationId xmlns:a16="http://schemas.microsoft.com/office/drawing/2014/main" id="{A1B17E29-244B-688E-4E11-6B440B031A3F}"/>
              </a:ext>
            </a:extLst>
          </p:cNvPr>
          <p:cNvSpPr/>
          <p:nvPr/>
        </p:nvSpPr>
        <p:spPr>
          <a:xfrm>
            <a:off x="6742310" y="5696523"/>
            <a:ext cx="653691" cy="33916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99" name="正方形/長方形 98">
            <a:extLst>
              <a:ext uri="{FF2B5EF4-FFF2-40B4-BE49-F238E27FC236}">
                <a16:creationId xmlns:a16="http://schemas.microsoft.com/office/drawing/2014/main" id="{1DD3E5BF-6342-27DF-46A5-F5A2CA594D49}"/>
              </a:ext>
            </a:extLst>
          </p:cNvPr>
          <p:cNvSpPr/>
          <p:nvPr/>
        </p:nvSpPr>
        <p:spPr>
          <a:xfrm>
            <a:off x="4115736" y="1744034"/>
            <a:ext cx="3708000" cy="46811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00" name="正方形/長方形 99">
            <a:extLst>
              <a:ext uri="{FF2B5EF4-FFF2-40B4-BE49-F238E27FC236}">
                <a16:creationId xmlns:a16="http://schemas.microsoft.com/office/drawing/2014/main" id="{712B5553-40D8-DDFC-3339-75017547DF40}"/>
              </a:ext>
            </a:extLst>
          </p:cNvPr>
          <p:cNvSpPr/>
          <p:nvPr/>
        </p:nvSpPr>
        <p:spPr>
          <a:xfrm>
            <a:off x="8012106" y="1744234"/>
            <a:ext cx="3708000" cy="4680984"/>
          </a:xfrm>
          <a:prstGeom prst="rect">
            <a:avLst/>
          </a:prstGeom>
          <a:noFill/>
          <a:ln w="19050">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101" name="グループ化 100">
            <a:extLst>
              <a:ext uri="{FF2B5EF4-FFF2-40B4-BE49-F238E27FC236}">
                <a16:creationId xmlns:a16="http://schemas.microsoft.com/office/drawing/2014/main" id="{97947CDC-A5CE-A612-68AE-71443C1F59A9}"/>
              </a:ext>
            </a:extLst>
          </p:cNvPr>
          <p:cNvGrpSpPr/>
          <p:nvPr/>
        </p:nvGrpSpPr>
        <p:grpSpPr>
          <a:xfrm>
            <a:off x="8331112" y="3800101"/>
            <a:ext cx="1023384" cy="855952"/>
            <a:chOff x="7814512" y="3574206"/>
            <a:chExt cx="1023384" cy="855952"/>
          </a:xfrm>
          <a:solidFill>
            <a:schemeClr val="bg1"/>
          </a:solidFill>
        </p:grpSpPr>
        <p:sp>
          <p:nvSpPr>
            <p:cNvPr id="105" name="正方形/長方形 104">
              <a:extLst>
                <a:ext uri="{FF2B5EF4-FFF2-40B4-BE49-F238E27FC236}">
                  <a16:creationId xmlns:a16="http://schemas.microsoft.com/office/drawing/2014/main" id="{D1A5B409-561F-2A3D-699D-CB0150612E49}"/>
                </a:ext>
              </a:extLst>
            </p:cNvPr>
            <p:cNvSpPr/>
            <p:nvPr/>
          </p:nvSpPr>
          <p:spPr>
            <a:xfrm>
              <a:off x="7814512" y="3574206"/>
              <a:ext cx="1023384" cy="855952"/>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06" name="円柱 105">
              <a:extLst>
                <a:ext uri="{FF2B5EF4-FFF2-40B4-BE49-F238E27FC236}">
                  <a16:creationId xmlns:a16="http://schemas.microsoft.com/office/drawing/2014/main" id="{20B6A6EF-BB1C-4252-E14D-7DAE13AA938D}"/>
                </a:ext>
              </a:extLst>
            </p:cNvPr>
            <p:cNvSpPr/>
            <p:nvPr/>
          </p:nvSpPr>
          <p:spPr>
            <a:xfrm>
              <a:off x="8000288" y="3944708"/>
              <a:ext cx="679312" cy="358610"/>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sp>
        <p:nvSpPr>
          <p:cNvPr id="107" name="正方形/長方形 106">
            <a:extLst>
              <a:ext uri="{FF2B5EF4-FFF2-40B4-BE49-F238E27FC236}">
                <a16:creationId xmlns:a16="http://schemas.microsoft.com/office/drawing/2014/main" id="{CDDA2DD5-411C-45D3-281B-247C62A64E5F}"/>
              </a:ext>
            </a:extLst>
          </p:cNvPr>
          <p:cNvSpPr/>
          <p:nvPr/>
        </p:nvSpPr>
        <p:spPr>
          <a:xfrm>
            <a:off x="10283784" y="3814058"/>
            <a:ext cx="1023384" cy="83677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User</a:t>
            </a:r>
            <a:endParaRPr kumimoji="1" lang="en-US" altLang="ja-JP" sz="1100" dirty="0">
              <a:solidFill>
                <a:schemeClr val="tx1"/>
              </a:solidFill>
            </a:endParaRPr>
          </a:p>
        </p:txBody>
      </p:sp>
      <p:sp>
        <p:nvSpPr>
          <p:cNvPr id="109" name="円柱 108">
            <a:extLst>
              <a:ext uri="{FF2B5EF4-FFF2-40B4-BE49-F238E27FC236}">
                <a16:creationId xmlns:a16="http://schemas.microsoft.com/office/drawing/2014/main" id="{9563E9F7-F2C6-6578-FFA1-B1EB5A0D563D}"/>
              </a:ext>
            </a:extLst>
          </p:cNvPr>
          <p:cNvSpPr/>
          <p:nvPr/>
        </p:nvSpPr>
        <p:spPr>
          <a:xfrm>
            <a:off x="10469560" y="4170602"/>
            <a:ext cx="679312" cy="3849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110" name="正方形/長方形 109">
            <a:extLst>
              <a:ext uri="{FF2B5EF4-FFF2-40B4-BE49-F238E27FC236}">
                <a16:creationId xmlns:a16="http://schemas.microsoft.com/office/drawing/2014/main" id="{641916EA-450D-912C-C581-316BC071EB6E}"/>
              </a:ext>
            </a:extLst>
          </p:cNvPr>
          <p:cNvSpPr/>
          <p:nvPr/>
        </p:nvSpPr>
        <p:spPr>
          <a:xfrm>
            <a:off x="10084223" y="4523282"/>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11" name="正方形/長方形 110">
            <a:extLst>
              <a:ext uri="{FF2B5EF4-FFF2-40B4-BE49-F238E27FC236}">
                <a16:creationId xmlns:a16="http://schemas.microsoft.com/office/drawing/2014/main" id="{72ED3054-5656-246E-7182-DFA5EBF78396}"/>
              </a:ext>
            </a:extLst>
          </p:cNvPr>
          <p:cNvSpPr/>
          <p:nvPr/>
        </p:nvSpPr>
        <p:spPr>
          <a:xfrm>
            <a:off x="8644236" y="4524437"/>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grpSp>
        <p:nvGrpSpPr>
          <p:cNvPr id="113" name="グループ化 112">
            <a:extLst>
              <a:ext uri="{FF2B5EF4-FFF2-40B4-BE49-F238E27FC236}">
                <a16:creationId xmlns:a16="http://schemas.microsoft.com/office/drawing/2014/main" id="{2AD7F98D-BE93-CBC1-7F4D-07CCE810ABAE}"/>
              </a:ext>
            </a:extLst>
          </p:cNvPr>
          <p:cNvGrpSpPr/>
          <p:nvPr/>
        </p:nvGrpSpPr>
        <p:grpSpPr>
          <a:xfrm>
            <a:off x="8320833" y="4921671"/>
            <a:ext cx="1023384" cy="907447"/>
            <a:chOff x="7814512" y="3358250"/>
            <a:chExt cx="1023384" cy="1071908"/>
          </a:xfrm>
          <a:solidFill>
            <a:schemeClr val="bg1"/>
          </a:solidFill>
        </p:grpSpPr>
        <p:sp>
          <p:nvSpPr>
            <p:cNvPr id="114" name="正方形/長方形 113">
              <a:extLst>
                <a:ext uri="{FF2B5EF4-FFF2-40B4-BE49-F238E27FC236}">
                  <a16:creationId xmlns:a16="http://schemas.microsoft.com/office/drawing/2014/main" id="{7559563F-A938-324D-4614-8F709ED41B82}"/>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15" name="円柱 114">
              <a:extLst>
                <a:ext uri="{FF2B5EF4-FFF2-40B4-BE49-F238E27FC236}">
                  <a16:creationId xmlns:a16="http://schemas.microsoft.com/office/drawing/2014/main" id="{F68B98FC-8C35-FAF1-62BF-4220C71171AD}"/>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grpSp>
        <p:nvGrpSpPr>
          <p:cNvPr id="116" name="グループ化 115">
            <a:extLst>
              <a:ext uri="{FF2B5EF4-FFF2-40B4-BE49-F238E27FC236}">
                <a16:creationId xmlns:a16="http://schemas.microsoft.com/office/drawing/2014/main" id="{13B0963C-4BC1-8C89-A383-ABC4DD113FE4}"/>
              </a:ext>
            </a:extLst>
          </p:cNvPr>
          <p:cNvGrpSpPr/>
          <p:nvPr/>
        </p:nvGrpSpPr>
        <p:grpSpPr>
          <a:xfrm>
            <a:off x="10297524" y="4921672"/>
            <a:ext cx="1023384" cy="920250"/>
            <a:chOff x="7814512" y="3358250"/>
            <a:chExt cx="1023384" cy="1071908"/>
          </a:xfrm>
          <a:solidFill>
            <a:schemeClr val="bg1"/>
          </a:solidFill>
        </p:grpSpPr>
        <p:sp>
          <p:nvSpPr>
            <p:cNvPr id="118" name="正方形/長方形 117">
              <a:extLst>
                <a:ext uri="{FF2B5EF4-FFF2-40B4-BE49-F238E27FC236}">
                  <a16:creationId xmlns:a16="http://schemas.microsoft.com/office/drawing/2014/main" id="{718915E5-01EA-279E-66F9-131F6E3600D7}"/>
                </a:ext>
              </a:extLst>
            </p:cNvPr>
            <p:cNvSpPr/>
            <p:nvPr/>
          </p:nvSpPr>
          <p:spPr>
            <a:xfrm>
              <a:off x="7814512" y="3358250"/>
              <a:ext cx="1023384" cy="107190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altLang="en-US" sz="1100" dirty="0">
                  <a:solidFill>
                    <a:schemeClr val="tx1"/>
                  </a:solidFill>
                </a:rPr>
                <a:t>Company</a:t>
              </a:r>
              <a:endParaRPr kumimoji="1" lang="en-US" altLang="ja-JP" sz="1100" dirty="0">
                <a:solidFill>
                  <a:schemeClr val="tx1"/>
                </a:solidFill>
              </a:endParaRPr>
            </a:p>
          </p:txBody>
        </p:sp>
        <p:sp>
          <p:nvSpPr>
            <p:cNvPr id="119" name="円柱 118">
              <a:extLst>
                <a:ext uri="{FF2B5EF4-FFF2-40B4-BE49-F238E27FC236}">
                  <a16:creationId xmlns:a16="http://schemas.microsoft.com/office/drawing/2014/main" id="{65AC9A60-21CE-C32F-01F5-3115B14FCB91}"/>
                </a:ext>
              </a:extLst>
            </p:cNvPr>
            <p:cNvSpPr/>
            <p:nvPr/>
          </p:nvSpPr>
          <p:spPr>
            <a:xfrm>
              <a:off x="8000288" y="3828232"/>
              <a:ext cx="679312" cy="506616"/>
            </a:xfrm>
            <a:prstGeom prst="can">
              <a:avLst/>
            </a:prstGeom>
            <a:solidFill>
              <a:srgbClr val="242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grpSp>
      <p:sp>
        <p:nvSpPr>
          <p:cNvPr id="120" name="正方形/長方形 119">
            <a:extLst>
              <a:ext uri="{FF2B5EF4-FFF2-40B4-BE49-F238E27FC236}">
                <a16:creationId xmlns:a16="http://schemas.microsoft.com/office/drawing/2014/main" id="{C16F1B2B-8D90-DD09-93B6-A576A0DBE09B}"/>
              </a:ext>
            </a:extLst>
          </p:cNvPr>
          <p:cNvSpPr/>
          <p:nvPr/>
        </p:nvSpPr>
        <p:spPr>
          <a:xfrm>
            <a:off x="10103806" y="5718166"/>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21" name="正方形/長方形 120">
            <a:extLst>
              <a:ext uri="{FF2B5EF4-FFF2-40B4-BE49-F238E27FC236}">
                <a16:creationId xmlns:a16="http://schemas.microsoft.com/office/drawing/2014/main" id="{EEC1161B-E2D1-72C5-5B68-04674E5366B0}"/>
              </a:ext>
            </a:extLst>
          </p:cNvPr>
          <p:cNvSpPr/>
          <p:nvPr/>
        </p:nvSpPr>
        <p:spPr>
          <a:xfrm>
            <a:off x="8663125" y="5718762"/>
            <a:ext cx="943013" cy="255111"/>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dirty="0">
                <a:solidFill>
                  <a:schemeClr val="tx2"/>
                </a:solidFill>
              </a:rPr>
              <a:t>C</a:t>
            </a:r>
            <a:r>
              <a:rPr kumimoji="1" lang="en" altLang="en-US" sz="1100" dirty="0">
                <a:solidFill>
                  <a:schemeClr val="tx2"/>
                </a:solidFill>
              </a:rPr>
              <a:t>onnector</a:t>
            </a:r>
            <a:endParaRPr kumimoji="1" lang="en-US" altLang="ja-JP" sz="1100" dirty="0">
              <a:solidFill>
                <a:schemeClr val="tx2"/>
              </a:solidFill>
            </a:endParaRPr>
          </a:p>
        </p:txBody>
      </p:sp>
      <p:sp>
        <p:nvSpPr>
          <p:cNvPr id="122" name="コンテンツ プレースホルダー 4">
            <a:extLst>
              <a:ext uri="{FF2B5EF4-FFF2-40B4-BE49-F238E27FC236}">
                <a16:creationId xmlns:a16="http://schemas.microsoft.com/office/drawing/2014/main" id="{3FACBA54-2186-3B5F-C070-5923194FB480}"/>
              </a:ext>
            </a:extLst>
          </p:cNvPr>
          <p:cNvSpPr txBox="1">
            <a:spLocks/>
          </p:cNvSpPr>
          <p:nvPr/>
        </p:nvSpPr>
        <p:spPr bwMode="auto">
          <a:xfrm>
            <a:off x="4625032" y="6603535"/>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 altLang="ja-JP" sz="900" kern="0" dirty="0">
                <a:solidFill>
                  <a:schemeClr val="tx2"/>
                </a:solidFill>
              </a:rPr>
              <a:t>*2: </a:t>
            </a:r>
            <a:r>
              <a:rPr lang="en-US" altLang="ja-JP" sz="900" kern="0" dirty="0">
                <a:solidFill>
                  <a:schemeClr val="tx2"/>
                </a:solidFill>
              </a:rPr>
              <a:t>S</a:t>
            </a:r>
            <a:r>
              <a:rPr lang="en-US" altLang="en-US" sz="900" kern="0" dirty="0">
                <a:solidFill>
                  <a:schemeClr val="tx2"/>
                </a:solidFill>
              </a:rPr>
              <a:t>ystem that links multiple systems used for business within a company to efficiently integrate data and processes.</a:t>
            </a:r>
            <a:endParaRPr lang="en-US" altLang="ja-JP" sz="900" kern="0" dirty="0">
              <a:solidFill>
                <a:schemeClr val="tx2"/>
              </a:solidFill>
            </a:endParaRPr>
          </a:p>
        </p:txBody>
      </p:sp>
      <p:sp>
        <p:nvSpPr>
          <p:cNvPr id="2" name="正方形/長方形 1">
            <a:extLst>
              <a:ext uri="{FF2B5EF4-FFF2-40B4-BE49-F238E27FC236}">
                <a16:creationId xmlns:a16="http://schemas.microsoft.com/office/drawing/2014/main" id="{53A53CE4-0659-1724-7E0D-428701A4BABA}"/>
              </a:ext>
            </a:extLst>
          </p:cNvPr>
          <p:cNvSpPr/>
          <p:nvPr/>
        </p:nvSpPr>
        <p:spPr>
          <a:xfrm>
            <a:off x="243723" y="1752683"/>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bg1"/>
                </a:solidFill>
                <a:latin typeface="Meiryo UI" panose="020B0604030504040204" pitchFamily="50" charset="-128"/>
                <a:ea typeface="Meiryo UI" panose="020B0604030504040204" pitchFamily="50" charset="-128"/>
              </a:rPr>
              <a:t>P</a:t>
            </a:r>
            <a:r>
              <a:rPr kumimoji="1" lang="en"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latformer type</a:t>
            </a:r>
            <a:endParaRPr kumimoji="1" lang="en-US" altLang="ja-JP" sz="14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0BD3C3E2-8948-3832-12C2-8663C89619A1}"/>
              </a:ext>
            </a:extLst>
          </p:cNvPr>
          <p:cNvSpPr/>
          <p:nvPr/>
        </p:nvSpPr>
        <p:spPr>
          <a:xfrm>
            <a:off x="4127869" y="1750331"/>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 altLang="ja-JP" sz="1400" b="1" kern="0" dirty="0">
                <a:solidFill>
                  <a:schemeClr val="bg1"/>
                </a:solidFill>
              </a:rPr>
              <a:t>EAI </a:t>
            </a:r>
          </a:p>
          <a:p>
            <a:pPr marL="0" indent="0" algn="ctr">
              <a:buFont typeface="Wingdings" pitchFamily="2" charset="2"/>
              <a:buNone/>
            </a:pPr>
            <a:r>
              <a:rPr lang="en" altLang="ja-JP" sz="1100" b="1" kern="0" dirty="0">
                <a:solidFill>
                  <a:schemeClr val="bg1"/>
                </a:solidFill>
              </a:rPr>
              <a:t> </a:t>
            </a:r>
            <a:r>
              <a:rPr lang="en" altLang="en-US" sz="1100" b="1" kern="0" dirty="0">
                <a:solidFill>
                  <a:schemeClr val="bg1"/>
                </a:solidFill>
              </a:rPr>
              <a:t>(</a:t>
            </a:r>
            <a:r>
              <a:rPr lang="en" altLang="ja-JP" sz="1100" b="1" kern="0" dirty="0">
                <a:solidFill>
                  <a:schemeClr val="bg1"/>
                </a:solidFill>
              </a:rPr>
              <a:t>Enterprise Application Integration</a:t>
            </a:r>
            <a:r>
              <a:rPr lang="en" altLang="en-US" sz="1100" b="1" kern="0" dirty="0">
                <a:solidFill>
                  <a:schemeClr val="bg1"/>
                </a:solidFill>
              </a:rPr>
              <a:t>)</a:t>
            </a:r>
            <a:r>
              <a:rPr lang="en" altLang="ja-JP" sz="1100" b="1" kern="0" dirty="0">
                <a:solidFill>
                  <a:schemeClr val="bg1"/>
                </a:solidFill>
              </a:rPr>
              <a:t> *2</a:t>
            </a:r>
            <a:endParaRPr lang="en-US" altLang="ja-JP" sz="1100" b="1" kern="0" dirty="0">
              <a:solidFill>
                <a:schemeClr val="bg1"/>
              </a:solidFill>
            </a:endParaRPr>
          </a:p>
        </p:txBody>
      </p:sp>
      <p:sp>
        <p:nvSpPr>
          <p:cNvPr id="6" name="正方形/長方形 5">
            <a:extLst>
              <a:ext uri="{FF2B5EF4-FFF2-40B4-BE49-F238E27FC236}">
                <a16:creationId xmlns:a16="http://schemas.microsoft.com/office/drawing/2014/main" id="{A7B12673-6B56-ACC5-25FB-6C1D0CDB0A2D}"/>
              </a:ext>
            </a:extLst>
          </p:cNvPr>
          <p:cNvSpPr/>
          <p:nvPr/>
        </p:nvSpPr>
        <p:spPr>
          <a:xfrm>
            <a:off x="8019095" y="1756478"/>
            <a:ext cx="3695480"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pitchFamily="2" charset="2"/>
              <a:buNone/>
            </a:pPr>
            <a:r>
              <a:rPr lang="en" altLang="en-US" sz="1400" b="1" kern="0" dirty="0">
                <a:solidFill>
                  <a:schemeClr val="bg1"/>
                </a:solidFill>
              </a:rPr>
              <a:t>Data spaces</a:t>
            </a:r>
            <a:endParaRPr lang="en-US" altLang="ja-JP" sz="1400" b="1" kern="0" dirty="0">
              <a:solidFill>
                <a:schemeClr val="bg1"/>
              </a:solidFill>
            </a:endParaRPr>
          </a:p>
        </p:txBody>
      </p:sp>
      <p:graphicFrame>
        <p:nvGraphicFramePr>
          <p:cNvPr id="7" name="表 7">
            <a:extLst>
              <a:ext uri="{FF2B5EF4-FFF2-40B4-BE49-F238E27FC236}">
                <a16:creationId xmlns:a16="http://schemas.microsoft.com/office/drawing/2014/main" id="{46CB68D5-5B96-DE1F-FC8B-6CBB5C02C6BB}"/>
              </a:ext>
            </a:extLst>
          </p:cNvPr>
          <p:cNvGraphicFramePr>
            <a:graphicFrameLocks noGrp="1"/>
          </p:cNvGraphicFramePr>
          <p:nvPr>
            <p:extLst>
              <p:ext uri="{D42A27DB-BD31-4B8C-83A1-F6EECF244321}">
                <p14:modId xmlns:p14="http://schemas.microsoft.com/office/powerpoint/2010/main" val="3309216486"/>
              </p:ext>
            </p:extLst>
          </p:nvPr>
        </p:nvGraphicFramePr>
        <p:xfrm>
          <a:off x="395848" y="2204929"/>
          <a:ext cx="3426250" cy="1391808"/>
        </p:xfrm>
        <a:graphic>
          <a:graphicData uri="http://schemas.openxmlformats.org/drawingml/2006/table">
            <a:tbl>
              <a:tblPr firstRow="1" bandRow="1">
                <a:tableStyleId>{69CF1AB2-1976-4502-BF36-3FF5EA218861}</a:tableStyleId>
              </a:tblPr>
              <a:tblGrid>
                <a:gridCol w="1248210">
                  <a:extLst>
                    <a:ext uri="{9D8B030D-6E8A-4147-A177-3AD203B41FA5}">
                      <a16:colId xmlns:a16="http://schemas.microsoft.com/office/drawing/2014/main" val="2428629435"/>
                    </a:ext>
                  </a:extLst>
                </a:gridCol>
                <a:gridCol w="2178040">
                  <a:extLst>
                    <a:ext uri="{9D8B030D-6E8A-4147-A177-3AD203B41FA5}">
                      <a16:colId xmlns:a16="http://schemas.microsoft.com/office/drawing/2014/main" val="3377763331"/>
                    </a:ext>
                  </a:extLst>
                </a:gridCol>
              </a:tblGrid>
              <a:tr h="299503">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en" altLang="en-US" sz="1100" b="0" dirty="0">
                          <a:solidFill>
                            <a:schemeClr val="tx2"/>
                          </a:solidFill>
                        </a:rPr>
                        <a:t>Centralized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837654"/>
                  </a:ext>
                </a:extLst>
              </a:tr>
              <a:tr h="493299">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 altLang="en-US" sz="1100" kern="0" dirty="0">
                          <a:solidFill>
                            <a:schemeClr val="tx2"/>
                          </a:solidFill>
                        </a:rPr>
                        <a:t>Platforms hold &amp; handle data.</a:t>
                      </a:r>
                      <a:endParaRPr kumimoji="1" lang="ja-JP" altLang="en-US"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124448"/>
                  </a:ext>
                </a:extLst>
              </a:tr>
              <a:tr h="299503">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en-US" sz="1100" b="0" dirty="0">
                          <a:solidFill>
                            <a:schemeClr val="tx2"/>
                          </a:solidFill>
                        </a:rPr>
                        <a:t>N/A</a:t>
                      </a:r>
                      <a:endParaRPr lang="en-US" altLang="ja-JP" sz="1100" kern="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997256"/>
                  </a:ext>
                </a:extLst>
              </a:tr>
              <a:tr h="299503">
                <a:tc>
                  <a:txBody>
                    <a:bodyPr/>
                    <a:lstStyle/>
                    <a:p>
                      <a:r>
                        <a:rPr kumimoji="1" lang="en" altLang="en-US" sz="1100" b="0" dirty="0">
                          <a:solidFill>
                            <a:schemeClr val="bg1"/>
                          </a:solidFill>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lang="en" altLang="ja-JP" sz="1100" kern="0" dirty="0">
                          <a:solidFill>
                            <a:schemeClr val="tx2"/>
                          </a:solidFill>
                        </a:rPr>
                        <a:t>Google</a:t>
                      </a:r>
                      <a:endParaRPr kumimoji="1" lang="ja-JP" altLang="en-US" sz="1100" b="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116199"/>
                  </a:ext>
                </a:extLst>
              </a:tr>
            </a:tbl>
          </a:graphicData>
        </a:graphic>
      </p:graphicFrame>
      <p:sp>
        <p:nvSpPr>
          <p:cNvPr id="8" name="コンテンツ プレースホルダー 4">
            <a:extLst>
              <a:ext uri="{FF2B5EF4-FFF2-40B4-BE49-F238E27FC236}">
                <a16:creationId xmlns:a16="http://schemas.microsoft.com/office/drawing/2014/main" id="{D385AA3B-6136-CC4F-7073-0440F7938143}"/>
              </a:ext>
            </a:extLst>
          </p:cNvPr>
          <p:cNvSpPr txBox="1">
            <a:spLocks/>
          </p:cNvSpPr>
          <p:nvPr/>
        </p:nvSpPr>
        <p:spPr bwMode="auto">
          <a:xfrm>
            <a:off x="4622989" y="6438807"/>
            <a:ext cx="6818964" cy="2489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 altLang="ja-JP" sz="900" kern="0" dirty="0">
                <a:solidFill>
                  <a:schemeClr val="tx2"/>
                </a:solidFill>
              </a:rPr>
              <a:t>*1: </a:t>
            </a:r>
            <a:r>
              <a:rPr lang="en" altLang="en-US" sz="900" kern="0" dirty="0">
                <a:solidFill>
                  <a:schemeClr val="tx2"/>
                </a:solidFill>
              </a:rPr>
              <a:t>Whether or not the data provider can be involved in the handling of its own data.</a:t>
            </a:r>
            <a:endParaRPr lang="en-US" altLang="ja-JP" sz="900" kern="0" dirty="0">
              <a:solidFill>
                <a:schemeClr val="tx2"/>
              </a:solidFill>
            </a:endParaRPr>
          </a:p>
        </p:txBody>
      </p:sp>
      <p:graphicFrame>
        <p:nvGraphicFramePr>
          <p:cNvPr id="9" name="表 7">
            <a:extLst>
              <a:ext uri="{FF2B5EF4-FFF2-40B4-BE49-F238E27FC236}">
                <a16:creationId xmlns:a16="http://schemas.microsoft.com/office/drawing/2014/main" id="{8CB17843-4E52-F5B1-A144-91D6A12C6120}"/>
              </a:ext>
            </a:extLst>
          </p:cNvPr>
          <p:cNvGraphicFramePr>
            <a:graphicFrameLocks noGrp="1"/>
          </p:cNvGraphicFramePr>
          <p:nvPr>
            <p:extLst>
              <p:ext uri="{D42A27DB-BD31-4B8C-83A1-F6EECF244321}">
                <p14:modId xmlns:p14="http://schemas.microsoft.com/office/powerpoint/2010/main" val="2272719648"/>
              </p:ext>
            </p:extLst>
          </p:nvPr>
        </p:nvGraphicFramePr>
        <p:xfrm>
          <a:off x="4256611" y="2200391"/>
          <a:ext cx="3426250" cy="1396346"/>
        </p:xfrm>
        <a:graphic>
          <a:graphicData uri="http://schemas.openxmlformats.org/drawingml/2006/table">
            <a:tbl>
              <a:tblPr firstRow="1" bandRow="1">
                <a:tableStyleId>{69CF1AB2-1976-4502-BF36-3FF5EA218861}</a:tableStyleId>
              </a:tblPr>
              <a:tblGrid>
                <a:gridCol w="1232782">
                  <a:extLst>
                    <a:ext uri="{9D8B030D-6E8A-4147-A177-3AD203B41FA5}">
                      <a16:colId xmlns:a16="http://schemas.microsoft.com/office/drawing/2014/main" val="2428629435"/>
                    </a:ext>
                  </a:extLst>
                </a:gridCol>
                <a:gridCol w="2193468">
                  <a:extLst>
                    <a:ext uri="{9D8B030D-6E8A-4147-A177-3AD203B41FA5}">
                      <a16:colId xmlns:a16="http://schemas.microsoft.com/office/drawing/2014/main" val="3377763331"/>
                    </a:ext>
                  </a:extLst>
                </a:gridCol>
              </a:tblGrid>
              <a:tr h="244045">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solidFill>
                      <a:schemeClr val="bg1">
                        <a:lumMod val="50000"/>
                      </a:schemeClr>
                    </a:solidFill>
                  </a:tcPr>
                </a:tc>
                <a:tc>
                  <a:txBody>
                    <a:bodyPr/>
                    <a:lstStyle/>
                    <a:p>
                      <a:r>
                        <a:rPr kumimoji="1" lang="en" altLang="en-US" sz="1100" b="0" dirty="0">
                          <a:solidFill>
                            <a:schemeClr val="tx2"/>
                          </a:solidFill>
                        </a:rPr>
                        <a:t>Distributed</a:t>
                      </a:r>
                    </a:p>
                  </a:txBody>
                  <a:tcPr/>
                </a:tc>
                <a:extLst>
                  <a:ext uri="{0D108BD9-81ED-4DB2-BD59-A6C34878D82A}">
                    <a16:rowId xmlns:a16="http://schemas.microsoft.com/office/drawing/2014/main" val="3944837654"/>
                  </a:ext>
                </a:extLst>
              </a:tr>
              <a:tr h="579892">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solidFill>
                      <a:schemeClr val="bg1">
                        <a:lumMod val="50000"/>
                      </a:schemeClr>
                    </a:solidFill>
                  </a:tcPr>
                </a:tc>
                <a:tc>
                  <a:txBody>
                    <a:bodyPr/>
                    <a:lstStyle/>
                    <a:p>
                      <a:r>
                        <a:rPr lang="en" altLang="en-US" sz="1100" kern="0" dirty="0">
                          <a:solidFill>
                            <a:schemeClr val="tx2"/>
                          </a:solidFill>
                        </a:rPr>
                        <a:t>Mechanism for exchange data between systems within a company.</a:t>
                      </a:r>
                      <a:endParaRPr kumimoji="1" lang="ja-JP" altLang="en-US" sz="1100" b="0" dirty="0">
                        <a:solidFill>
                          <a:schemeClr val="tx2"/>
                        </a:solidFill>
                      </a:endParaRPr>
                    </a:p>
                  </a:txBody>
                  <a:tcPr/>
                </a:tc>
                <a:extLst>
                  <a:ext uri="{0D108BD9-81ED-4DB2-BD59-A6C34878D82A}">
                    <a16:rowId xmlns:a16="http://schemas.microsoft.com/office/drawing/2014/main" val="3412124448"/>
                  </a:ext>
                </a:extLst>
              </a:tr>
              <a:tr h="283826">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ja-JP" sz="1100" b="0" kern="0" dirty="0">
                          <a:solidFill>
                            <a:schemeClr val="tx2"/>
                          </a:solidFill>
                        </a:rPr>
                        <a:t>N/A</a:t>
                      </a:r>
                      <a:endParaRPr lang="en-US" altLang="ja-JP" sz="1100" kern="0" dirty="0">
                        <a:solidFill>
                          <a:schemeClr val="tx2"/>
                        </a:solidFill>
                      </a:endParaRPr>
                    </a:p>
                  </a:txBody>
                  <a:tcPr/>
                </a:tc>
                <a:extLst>
                  <a:ext uri="{0D108BD9-81ED-4DB2-BD59-A6C34878D82A}">
                    <a16:rowId xmlns:a16="http://schemas.microsoft.com/office/drawing/2014/main" val="1999997256"/>
                  </a:ext>
                </a:extLst>
              </a:tr>
              <a:tr h="248525">
                <a:tc>
                  <a:txBody>
                    <a:bodyPr/>
                    <a:lstStyle/>
                    <a:p>
                      <a:r>
                        <a:rPr kumimoji="1" lang="en" altLang="en-US" sz="1100" b="0" dirty="0">
                          <a:solidFill>
                            <a:schemeClr val="bg1"/>
                          </a:solidFill>
                        </a:rPr>
                        <a:t>Example</a:t>
                      </a:r>
                    </a:p>
                  </a:txBody>
                  <a:tcPr>
                    <a:solidFill>
                      <a:schemeClr val="bg1">
                        <a:lumMod val="50000"/>
                      </a:schemeClr>
                    </a:solidFill>
                  </a:tcPr>
                </a:tc>
                <a:tc>
                  <a:txBody>
                    <a:bodyPr/>
                    <a:lstStyle/>
                    <a:p>
                      <a:r>
                        <a:rPr lang="en" altLang="ja-JP" sz="1100" kern="0" dirty="0">
                          <a:solidFill>
                            <a:schemeClr val="tx2"/>
                          </a:solidFill>
                        </a:rPr>
                        <a:t>Data Spider</a:t>
                      </a:r>
                      <a:endParaRPr kumimoji="1" lang="ja-JP" altLang="en-US" sz="1100" b="0" dirty="0">
                        <a:solidFill>
                          <a:schemeClr val="tx2"/>
                        </a:solidFill>
                      </a:endParaRPr>
                    </a:p>
                  </a:txBody>
                  <a:tcPr/>
                </a:tc>
                <a:extLst>
                  <a:ext uri="{0D108BD9-81ED-4DB2-BD59-A6C34878D82A}">
                    <a16:rowId xmlns:a16="http://schemas.microsoft.com/office/drawing/2014/main" val="3347116199"/>
                  </a:ext>
                </a:extLst>
              </a:tr>
            </a:tbl>
          </a:graphicData>
        </a:graphic>
      </p:graphicFrame>
      <p:graphicFrame>
        <p:nvGraphicFramePr>
          <p:cNvPr id="12" name="表 7">
            <a:extLst>
              <a:ext uri="{FF2B5EF4-FFF2-40B4-BE49-F238E27FC236}">
                <a16:creationId xmlns:a16="http://schemas.microsoft.com/office/drawing/2014/main" id="{661F750B-A269-94E5-2078-CB424F40246C}"/>
              </a:ext>
            </a:extLst>
          </p:cNvPr>
          <p:cNvGraphicFramePr>
            <a:graphicFrameLocks noGrp="1"/>
          </p:cNvGraphicFramePr>
          <p:nvPr>
            <p:extLst>
              <p:ext uri="{D42A27DB-BD31-4B8C-83A1-F6EECF244321}">
                <p14:modId xmlns:p14="http://schemas.microsoft.com/office/powerpoint/2010/main" val="2977029403"/>
              </p:ext>
            </p:extLst>
          </p:nvPr>
        </p:nvGraphicFramePr>
        <p:xfrm>
          <a:off x="8072576" y="2212960"/>
          <a:ext cx="3526320" cy="1376524"/>
        </p:xfrm>
        <a:graphic>
          <a:graphicData uri="http://schemas.openxmlformats.org/drawingml/2006/table">
            <a:tbl>
              <a:tblPr firstRow="1" bandRow="1">
                <a:tableStyleId>{69CF1AB2-1976-4502-BF36-3FF5EA218861}</a:tableStyleId>
              </a:tblPr>
              <a:tblGrid>
                <a:gridCol w="1296177">
                  <a:extLst>
                    <a:ext uri="{9D8B030D-6E8A-4147-A177-3AD203B41FA5}">
                      <a16:colId xmlns:a16="http://schemas.microsoft.com/office/drawing/2014/main" val="2428629435"/>
                    </a:ext>
                  </a:extLst>
                </a:gridCol>
                <a:gridCol w="2230143">
                  <a:extLst>
                    <a:ext uri="{9D8B030D-6E8A-4147-A177-3AD203B41FA5}">
                      <a16:colId xmlns:a16="http://schemas.microsoft.com/office/drawing/2014/main" val="3377763331"/>
                    </a:ext>
                  </a:extLst>
                </a:gridCol>
              </a:tblGrid>
              <a:tr h="260010">
                <a:tc>
                  <a:txBody>
                    <a:bodyPr/>
                    <a:lstStyle/>
                    <a:p>
                      <a:r>
                        <a:rPr kumimoji="1" lang="en-US" altLang="ja-JP" sz="1100" b="0" dirty="0">
                          <a:solidFill>
                            <a:schemeClr val="bg1"/>
                          </a:solidFill>
                        </a:rPr>
                        <a:t>Structure type</a:t>
                      </a:r>
                      <a:endParaRPr kumimoji="1" lang="en" altLang="en-US" sz="1100" b="0" dirty="0">
                        <a:solidFill>
                          <a:schemeClr val="bg1"/>
                        </a:solidFill>
                      </a:endParaRPr>
                    </a:p>
                  </a:txBody>
                  <a:tcPr>
                    <a:solidFill>
                      <a:schemeClr val="bg1">
                        <a:lumMod val="50000"/>
                      </a:schemeClr>
                    </a:solidFill>
                  </a:tcPr>
                </a:tc>
                <a:tc>
                  <a:txBody>
                    <a:bodyPr/>
                    <a:lstStyle/>
                    <a:p>
                      <a:r>
                        <a:rPr kumimoji="1" lang="en" altLang="en-US" sz="1100" b="0" dirty="0">
                          <a:solidFill>
                            <a:schemeClr val="tx2"/>
                          </a:solidFill>
                        </a:rPr>
                        <a:t>Federated</a:t>
                      </a:r>
                    </a:p>
                  </a:txBody>
                  <a:tcPr/>
                </a:tc>
                <a:extLst>
                  <a:ext uri="{0D108BD9-81ED-4DB2-BD59-A6C34878D82A}">
                    <a16:rowId xmlns:a16="http://schemas.microsoft.com/office/drawing/2014/main" val="3944837654"/>
                  </a:ext>
                </a:extLst>
              </a:tr>
              <a:tr h="596494">
                <a:tc>
                  <a:txBody>
                    <a:bodyPr/>
                    <a:lstStyle/>
                    <a:p>
                      <a:r>
                        <a:rPr kumimoji="1" lang="en-US" altLang="en-US" sz="1100" b="0" dirty="0">
                          <a:solidFill>
                            <a:schemeClr val="bg1"/>
                          </a:solidFill>
                        </a:rPr>
                        <a:t>Characteristic</a:t>
                      </a:r>
                      <a:endParaRPr kumimoji="1" lang="en" altLang="en-US" sz="1100" b="0" dirty="0">
                        <a:solidFill>
                          <a:schemeClr val="bg1"/>
                        </a:solidFill>
                      </a:endParaRPr>
                    </a:p>
                  </a:txBody>
                  <a:tcPr>
                    <a:solidFill>
                      <a:schemeClr val="bg1">
                        <a:lumMod val="50000"/>
                      </a:schemeClr>
                    </a:solidFill>
                  </a:tcPr>
                </a:tc>
                <a:tc>
                  <a:txBody>
                    <a:bodyPr/>
                    <a:lstStyle/>
                    <a:p>
                      <a:r>
                        <a:rPr kumimoji="1" lang="en-US" altLang="en-US" sz="11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C</a:t>
                      </a:r>
                      <a:r>
                        <a:rPr kumimoji="1" lang="en" altLang="en-US" sz="1100"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rPr>
                        <a:t>an ensure reliability and share data between different organizations and countries</a:t>
                      </a:r>
                      <a:endParaRPr kumimoji="1" lang="ja-JP" altLang="en-US" sz="1100" b="0" dirty="0">
                        <a:solidFill>
                          <a:schemeClr val="tx2"/>
                        </a:solidFill>
                      </a:endParaRPr>
                    </a:p>
                  </a:txBody>
                  <a:tcPr/>
                </a:tc>
                <a:extLst>
                  <a:ext uri="{0D108BD9-81ED-4DB2-BD59-A6C34878D82A}">
                    <a16:rowId xmlns:a16="http://schemas.microsoft.com/office/drawing/2014/main" val="3412124448"/>
                  </a:ext>
                </a:extLst>
              </a:tr>
              <a:tr h="260010">
                <a:tc>
                  <a:txBody>
                    <a:bodyPr/>
                    <a:lstStyle/>
                    <a:p>
                      <a:r>
                        <a:rPr kumimoji="1" lang="en" altLang="en-US" sz="1100" b="0" dirty="0">
                          <a:solidFill>
                            <a:schemeClr val="bg1"/>
                          </a:solidFill>
                        </a:rPr>
                        <a:t>Sovereignty</a:t>
                      </a:r>
                      <a:endParaRPr kumimoji="1" lang="ja-JP" altLang="en-US" sz="1100" b="0" dirty="0">
                        <a:solidFill>
                          <a:schemeClr val="bg1"/>
                        </a:solidFill>
                      </a:endParaRPr>
                    </a:p>
                  </a:txBody>
                  <a:tcPr>
                    <a:solidFill>
                      <a:schemeClr val="bg1">
                        <a:lumMod val="50000"/>
                      </a:schemeClr>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 altLang="en-US" sz="1100" b="0" kern="0" dirty="0">
                          <a:solidFill>
                            <a:schemeClr val="tx2"/>
                          </a:solidFill>
                        </a:rPr>
                        <a:t>Yes</a:t>
                      </a:r>
                      <a:endParaRPr lang="en-US" altLang="ja-JP" sz="1100" kern="0" dirty="0">
                        <a:solidFill>
                          <a:schemeClr val="tx2"/>
                        </a:solidFill>
                      </a:endParaRPr>
                    </a:p>
                  </a:txBody>
                  <a:tcPr/>
                </a:tc>
                <a:extLst>
                  <a:ext uri="{0D108BD9-81ED-4DB2-BD59-A6C34878D82A}">
                    <a16:rowId xmlns:a16="http://schemas.microsoft.com/office/drawing/2014/main" val="1999997256"/>
                  </a:ext>
                </a:extLst>
              </a:tr>
              <a:tr h="260010">
                <a:tc>
                  <a:txBody>
                    <a:bodyPr/>
                    <a:lstStyle/>
                    <a:p>
                      <a:r>
                        <a:rPr kumimoji="1" lang="en" altLang="en-US" sz="1100" b="0" dirty="0">
                          <a:solidFill>
                            <a:schemeClr val="bg1"/>
                          </a:solidFill>
                        </a:rPr>
                        <a:t>Example</a:t>
                      </a:r>
                    </a:p>
                  </a:txBody>
                  <a:tcPr>
                    <a:solidFill>
                      <a:schemeClr val="bg1">
                        <a:lumMod val="50000"/>
                      </a:schemeClr>
                    </a:solidFill>
                  </a:tcPr>
                </a:tc>
                <a:tc>
                  <a:txBody>
                    <a:bodyPr/>
                    <a:lstStyle/>
                    <a:p>
                      <a:r>
                        <a:rPr kumimoji="1" lang="en" altLang="ja-JP" sz="1100" b="0" dirty="0">
                          <a:solidFill>
                            <a:schemeClr val="tx2"/>
                          </a:solidFill>
                        </a:rPr>
                        <a:t>Catena-X</a:t>
                      </a:r>
                      <a:endParaRPr kumimoji="1" lang="ja-JP" altLang="en-US" sz="1100" b="0" dirty="0">
                        <a:solidFill>
                          <a:schemeClr val="tx2"/>
                        </a:solidFill>
                      </a:endParaRPr>
                    </a:p>
                  </a:txBody>
                  <a:tcPr/>
                </a:tc>
                <a:extLst>
                  <a:ext uri="{0D108BD9-81ED-4DB2-BD59-A6C34878D82A}">
                    <a16:rowId xmlns:a16="http://schemas.microsoft.com/office/drawing/2014/main" val="3347116199"/>
                  </a:ext>
                </a:extLst>
              </a:tr>
            </a:tbl>
          </a:graphicData>
        </a:graphic>
      </p:graphicFrame>
      <p:sp>
        <p:nvSpPr>
          <p:cNvPr id="36" name="正方形/長方形 35">
            <a:extLst>
              <a:ext uri="{FF2B5EF4-FFF2-40B4-BE49-F238E27FC236}">
                <a16:creationId xmlns:a16="http://schemas.microsoft.com/office/drawing/2014/main" id="{2018333F-D9BB-E474-2339-C198B98131B3}"/>
              </a:ext>
            </a:extLst>
          </p:cNvPr>
          <p:cNvSpPr/>
          <p:nvPr/>
        </p:nvSpPr>
        <p:spPr>
          <a:xfrm>
            <a:off x="6463195" y="6019066"/>
            <a:ext cx="1219666"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cxnSp>
        <p:nvCxnSpPr>
          <p:cNvPr id="82" name="直線矢印コネクタ 81">
            <a:extLst>
              <a:ext uri="{FF2B5EF4-FFF2-40B4-BE49-F238E27FC236}">
                <a16:creationId xmlns:a16="http://schemas.microsoft.com/office/drawing/2014/main" id="{5101C3F6-12CF-3992-3D30-BC5729E625AD}"/>
              </a:ext>
            </a:extLst>
          </p:cNvPr>
          <p:cNvCxnSpPr>
            <a:cxnSpLocks/>
          </p:cNvCxnSpPr>
          <p:nvPr/>
        </p:nvCxnSpPr>
        <p:spPr>
          <a:xfrm flipH="1">
            <a:off x="6180305" y="4835396"/>
            <a:ext cx="269607" cy="214727"/>
          </a:xfrm>
          <a:prstGeom prst="straightConnector1">
            <a:avLst/>
          </a:prstGeom>
          <a:ln w="28575">
            <a:solidFill>
              <a:srgbClr val="2423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円柱 40">
            <a:extLst>
              <a:ext uri="{FF2B5EF4-FFF2-40B4-BE49-F238E27FC236}">
                <a16:creationId xmlns:a16="http://schemas.microsoft.com/office/drawing/2014/main" id="{4E7BF643-CB75-BD7F-BBB9-59DF50498185}"/>
              </a:ext>
            </a:extLst>
          </p:cNvPr>
          <p:cNvSpPr/>
          <p:nvPr/>
        </p:nvSpPr>
        <p:spPr>
          <a:xfrm>
            <a:off x="4499438" y="4326844"/>
            <a:ext cx="638148" cy="34286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sz="1100" b="1" dirty="0"/>
              <a:t>Data</a:t>
            </a:r>
            <a:endParaRPr kumimoji="1" lang="en-US" altLang="ja-JP" sz="1100" b="1" dirty="0"/>
          </a:p>
        </p:txBody>
      </p:sp>
      <p:sp>
        <p:nvSpPr>
          <p:cNvPr id="43" name="正方形/長方形 42">
            <a:extLst>
              <a:ext uri="{FF2B5EF4-FFF2-40B4-BE49-F238E27FC236}">
                <a16:creationId xmlns:a16="http://schemas.microsoft.com/office/drawing/2014/main" id="{7385FD95-FD43-6EDB-BB64-06EA55336835}"/>
              </a:ext>
            </a:extLst>
          </p:cNvPr>
          <p:cNvSpPr/>
          <p:nvPr/>
        </p:nvSpPr>
        <p:spPr>
          <a:xfrm>
            <a:off x="4182920" y="4659489"/>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
        <p:nvSpPr>
          <p:cNvPr id="51" name="正方形/長方形 50">
            <a:extLst>
              <a:ext uri="{FF2B5EF4-FFF2-40B4-BE49-F238E27FC236}">
                <a16:creationId xmlns:a16="http://schemas.microsoft.com/office/drawing/2014/main" id="{40541EE9-3448-9EDE-FB9D-3A313E9300E5}"/>
              </a:ext>
            </a:extLst>
          </p:cNvPr>
          <p:cNvSpPr/>
          <p:nvPr/>
        </p:nvSpPr>
        <p:spPr>
          <a:xfrm>
            <a:off x="4170564" y="6011064"/>
            <a:ext cx="1245240" cy="328168"/>
          </a:xfrm>
          <a:prstGeom prst="rect">
            <a:avLst/>
          </a:prstGeom>
          <a:solidFill>
            <a:srgbClr val="ECB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100" dirty="0">
                <a:solidFill>
                  <a:schemeClr val="tx2"/>
                </a:solidFill>
              </a:rPr>
              <a:t>Data </a:t>
            </a:r>
            <a:r>
              <a:rPr lang="en" altLang="en-US" sz="1100" dirty="0">
                <a:solidFill>
                  <a:schemeClr val="tx2"/>
                </a:solidFill>
              </a:rPr>
              <a:t>exchange</a:t>
            </a:r>
            <a:r>
              <a:rPr kumimoji="1" lang="en" altLang="en-US" sz="1100" dirty="0">
                <a:solidFill>
                  <a:schemeClr val="tx2"/>
                </a:solidFill>
              </a:rPr>
              <a:t> </a:t>
            </a:r>
            <a:r>
              <a:rPr lang="en" altLang="en-US" sz="1100" dirty="0">
                <a:solidFill>
                  <a:schemeClr val="tx2"/>
                </a:solidFill>
              </a:rPr>
              <a:t>function</a:t>
            </a:r>
            <a:endParaRPr kumimoji="1" lang="en-US" altLang="ja-JP" sz="1100" dirty="0">
              <a:solidFill>
                <a:schemeClr val="tx2"/>
              </a:solidFill>
            </a:endParaRPr>
          </a:p>
        </p:txBody>
      </p:sp>
    </p:spTree>
    <p:extLst>
      <p:ext uri="{BB962C8B-B14F-4D97-AF65-F5344CB8AC3E}">
        <p14:creationId xmlns:p14="http://schemas.microsoft.com/office/powerpoint/2010/main" val="185185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9638B4-CACF-DB43-1D49-D802E224F441}"/>
              </a:ext>
            </a:extLst>
          </p:cNvPr>
          <p:cNvSpPr>
            <a:spLocks noGrp="1"/>
          </p:cNvSpPr>
          <p:nvPr>
            <p:ph type="title"/>
          </p:nvPr>
        </p:nvSpPr>
        <p:spPr>
          <a:xfrm>
            <a:off x="671342" y="215139"/>
            <a:ext cx="10004278" cy="676276"/>
          </a:xfrm>
        </p:spPr>
        <p:txBody>
          <a:bodyPr/>
          <a:lstStyle/>
          <a:p>
            <a:r>
              <a:rPr kumimoji="1" lang="en-US" altLang="en-US" sz="2800" noProof="1"/>
              <a:t>Role in acceralating data spaces in Japan</a:t>
            </a:r>
            <a:endParaRPr kumimoji="1" lang="ja-JP" altLang="en-US" sz="2800" dirty="0"/>
          </a:p>
        </p:txBody>
      </p:sp>
      <p:sp>
        <p:nvSpPr>
          <p:cNvPr id="14" name="テキスト ボックス 13">
            <a:extLst>
              <a:ext uri="{FF2B5EF4-FFF2-40B4-BE49-F238E27FC236}">
                <a16:creationId xmlns:a16="http://schemas.microsoft.com/office/drawing/2014/main" id="{BF77850E-A799-8D33-94D4-957EE1DDABC4}"/>
              </a:ext>
            </a:extLst>
          </p:cNvPr>
          <p:cNvSpPr txBox="1"/>
          <p:nvPr/>
        </p:nvSpPr>
        <p:spPr>
          <a:xfrm>
            <a:off x="7354305" y="2853436"/>
            <a:ext cx="4433307" cy="2339102"/>
          </a:xfrm>
          <a:prstGeom prst="rect">
            <a:avLst/>
          </a:prstGeom>
          <a:noFill/>
          <a:ln w="38100">
            <a:solidFill>
              <a:srgbClr val="3F6EC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1">
                <a:ln>
                  <a:noFill/>
                </a:ln>
                <a:solidFill>
                  <a:prstClr val="black"/>
                </a:solidFill>
                <a:effectLst/>
                <a:uLnTx/>
                <a:uFillTx/>
                <a:latin typeface="Meiryo UI"/>
                <a:ea typeface="Meiryo UI"/>
                <a:cs typeface="+mn-cs"/>
              </a:rPr>
              <a:t>One</a:t>
            </a: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 </a:t>
            </a:r>
            <a:r>
              <a:rPr kumimoji="1" lang="en" altLang="ja-JP" sz="1400" b="1" i="0" u="none" strike="noStrike" kern="1200" cap="none" spc="0" normalizeH="0" baseline="0" noProof="1">
                <a:ln>
                  <a:noFill/>
                </a:ln>
                <a:solidFill>
                  <a:prstClr val="black"/>
                </a:solidFill>
                <a:effectLst/>
                <a:uLnTx/>
                <a:uFillTx/>
                <a:latin typeface="Meiryo UI"/>
                <a:ea typeface="Meiryo UI"/>
                <a:cs typeface="+mn-cs"/>
              </a:rPr>
              <a:t>Team</a:t>
            </a:r>
          </a:p>
          <a:p>
            <a:pPr>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a:t>
            </a:r>
            <a:r>
              <a:rPr lang="en" altLang="en-US" sz="1200" noProof="1">
                <a:solidFill>
                  <a:prstClr val="black"/>
                </a:solidFill>
                <a:latin typeface="Meiryo UI"/>
                <a:ea typeface="Meiryo UI"/>
              </a:rPr>
              <a:t>Digital Agency</a:t>
            </a: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1">
                <a:ln>
                  <a:noFill/>
                </a:ln>
                <a:solidFill>
                  <a:prstClr val="black"/>
                </a:solidFill>
                <a:effectLst/>
                <a:uLnTx/>
                <a:uFillTx/>
                <a:latin typeface="Meiryo UI"/>
                <a:ea typeface="Meiryo UI"/>
                <a:cs typeface="+mn-cs"/>
              </a:rPr>
              <a:t>・</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Ministry of Economy, Trade and Industry</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・Related ministries</a:t>
            </a: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・Information-technology Promotion Agency (</a:t>
            </a:r>
            <a:r>
              <a:rPr lang="en" altLang="ja-JP" sz="1200" noProof="1">
                <a:solidFill>
                  <a:prstClr val="black"/>
                </a:solidFill>
                <a:latin typeface="Meiryo UI"/>
                <a:ea typeface="Meiryo UI"/>
              </a:rPr>
              <a:t>IPA) *</a:t>
            </a:r>
          </a:p>
          <a:p>
            <a:pPr>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・National Printing Bureau </a:t>
            </a:r>
            <a:r>
              <a:rPr lang="en" altLang="ja-JP" sz="1200" noProof="1">
                <a:solidFill>
                  <a:prstClr val="black"/>
                </a:solidFill>
                <a:latin typeface="Meiryo UI"/>
                <a:ea typeface="Meiryo UI"/>
              </a:rPr>
              <a:t>*</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lang="en" altLang="en-US" sz="1200" noProof="1">
                <a:solidFill>
                  <a:prstClr val="black"/>
                </a:solidFill>
                <a:latin typeface="Meiryo UI"/>
                <a:ea typeface="Meiryo UI"/>
              </a:rPr>
              <a:t>・Japan Institute for Local Government Information </a:t>
            </a:r>
          </a:p>
          <a:p>
            <a:pPr>
              <a:defRPr/>
            </a:pPr>
            <a:r>
              <a:rPr lang="ja-JP" altLang="en-US" sz="1200" noProof="1">
                <a:solidFill>
                  <a:prstClr val="black"/>
                </a:solidFill>
                <a:latin typeface="Meiryo UI"/>
                <a:ea typeface="Meiryo UI"/>
              </a:rPr>
              <a:t>  </a:t>
            </a:r>
            <a:r>
              <a:rPr lang="en" altLang="en-US" sz="1200" noProof="1">
                <a:solidFill>
                  <a:prstClr val="black"/>
                </a:solidFill>
                <a:latin typeface="Meiryo UI"/>
                <a:ea typeface="Meiryo UI"/>
              </a:rPr>
              <a:t>Systems (</a:t>
            </a:r>
            <a:r>
              <a:rPr lang="en" altLang="ja-JP" sz="1200" noProof="1">
                <a:solidFill>
                  <a:prstClr val="black"/>
                </a:solidFill>
                <a:latin typeface="Meiryo UI"/>
                <a:ea typeface="Meiryo UI"/>
              </a:rPr>
              <a:t>J-LIS</a:t>
            </a:r>
            <a:r>
              <a:rPr lang="en" altLang="en-US" sz="1200" noProof="1">
                <a:solidFill>
                  <a:prstClr val="black"/>
                </a:solidFill>
                <a:latin typeface="Meiryo UI"/>
                <a:ea typeface="Meiryo UI"/>
              </a:rPr>
              <a:t>) </a:t>
            </a:r>
            <a:r>
              <a:rPr lang="en" altLang="ja-JP" sz="1200" noProof="1">
                <a:solidFill>
                  <a:prstClr val="black"/>
                </a:solidFill>
                <a:latin typeface="Meiryo UI"/>
                <a:ea typeface="Meiryo UI"/>
              </a:rPr>
              <a:t>*</a:t>
            </a:r>
          </a:p>
          <a:p>
            <a:pPr>
              <a:defRPr/>
            </a:pPr>
            <a:r>
              <a:rPr lang="en" altLang="en-US" sz="1200" noProof="1">
                <a:solidFill>
                  <a:prstClr val="black"/>
                </a:solidFill>
                <a:latin typeface="Meiryo UI"/>
                <a:ea typeface="Meiryo UI"/>
              </a:rPr>
              <a:t>・National Institute of Information and Communications</a:t>
            </a:r>
          </a:p>
          <a:p>
            <a:pPr>
              <a:defRPr/>
            </a:pPr>
            <a:r>
              <a:rPr lang="en" altLang="en-US" sz="1200" noProof="1">
                <a:solidFill>
                  <a:prstClr val="black"/>
                </a:solidFill>
                <a:latin typeface="Meiryo UI"/>
                <a:ea typeface="Meiryo UI"/>
              </a:rPr>
              <a:t>  Technology (</a:t>
            </a:r>
            <a:r>
              <a:rPr lang="en" altLang="ja-JP" sz="1200" noProof="1">
                <a:solidFill>
                  <a:prstClr val="black"/>
                </a:solidFill>
                <a:latin typeface="Meiryo UI"/>
                <a:ea typeface="Meiryo UI"/>
              </a:rPr>
              <a:t>NICT)</a:t>
            </a:r>
            <a:r>
              <a:rPr lang="en" altLang="en-US" sz="1200" noProof="1">
                <a:solidFill>
                  <a:prstClr val="black"/>
                </a:solidFill>
                <a:latin typeface="Meiryo UI"/>
                <a:ea typeface="Meiryo UI"/>
              </a:rPr>
              <a:t> </a:t>
            </a:r>
            <a:r>
              <a:rPr lang="en" altLang="ja-JP" sz="1200" noProof="1">
                <a:solidFill>
                  <a:prstClr val="black"/>
                </a:solidFill>
                <a:latin typeface="Meiryo UI"/>
                <a:ea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effectLst/>
                <a:uLnTx/>
                <a:uFillTx/>
                <a:latin typeface="Meiryo UI"/>
                <a:ea typeface="Meiryo UI"/>
                <a:cs typeface="+mn-cs"/>
              </a:rPr>
              <a:t>・Data Society Promotion Council (</a:t>
            </a:r>
            <a:r>
              <a:rPr kumimoji="1" lang="en" altLang="ja-JP" sz="1200" b="0" i="0" u="none" strike="noStrike" kern="1200" cap="none" spc="0" normalizeH="0" baseline="0" noProof="0" dirty="0">
                <a:ln>
                  <a:noFill/>
                </a:ln>
                <a:effectLst/>
                <a:uLnTx/>
                <a:uFillTx/>
                <a:latin typeface="Meiryo UI"/>
                <a:ea typeface="Meiryo UI"/>
                <a:cs typeface="+mn-cs"/>
              </a:rPr>
              <a:t>DSA</a:t>
            </a:r>
            <a:r>
              <a:rPr kumimoji="1" lang="en" altLang="en-US" sz="1200" b="0" i="0" u="none" strike="noStrike" kern="1200" cap="none" spc="0" normalizeH="0" baseline="0" noProof="0" dirty="0">
                <a:ln>
                  <a:noFill/>
                </a:ln>
                <a:effectLst/>
                <a:uLnTx/>
                <a:uFillTx/>
                <a:latin typeface="Meiryo UI"/>
                <a:ea typeface="Meiryo UI"/>
                <a:cs typeface="+mn-cs"/>
              </a:rPr>
              <a:t>)</a:t>
            </a:r>
            <a:endParaRPr kumimoji="1" lang="en-US" altLang="ja-JP" sz="1200" b="0" i="0" u="none" strike="noStrike" kern="1200" cap="none" spc="0" normalizeH="0" baseline="0" noProof="0" dirty="0">
              <a:ln>
                <a:noFill/>
              </a:ln>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latin typeface="Meiryo UI"/>
                <a:ea typeface="Meiryo UI"/>
              </a:rPr>
              <a:t>...</a:t>
            </a:r>
            <a:endParaRPr kumimoji="1" lang="en-US" altLang="ja-JP" sz="1200" b="0" i="0" u="none" strike="noStrike" kern="1200" cap="none" spc="0" normalizeH="0" baseline="0" noProof="0" dirty="0">
              <a:ln>
                <a:noFill/>
              </a:ln>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7C14561E-BA65-F004-DEF3-9F2F6778F678}"/>
              </a:ext>
            </a:extLst>
          </p:cNvPr>
          <p:cNvSpPr txBox="1"/>
          <p:nvPr/>
        </p:nvSpPr>
        <p:spPr>
          <a:xfrm>
            <a:off x="774166" y="1124934"/>
            <a:ext cx="1113827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b="0" i="0" u="none" strike="noStrike" kern="1200" cap="none" spc="0" normalizeH="0" baseline="0" noProof="0" dirty="0">
                <a:ln>
                  <a:noFill/>
                </a:ln>
                <a:effectLst/>
                <a:uLnTx/>
                <a:uFillTx/>
                <a:latin typeface="Meiryo UI"/>
                <a:ea typeface="Meiryo UI"/>
                <a:cs typeface="+mn-cs"/>
              </a:rPr>
              <a:t>Government</a:t>
            </a:r>
            <a:r>
              <a:rPr kumimoji="1" lang="en" altLang="en-US" b="0" i="0" u="none" strike="noStrike" kern="1200" cap="none" spc="0" normalizeH="0" baseline="0" noProof="0" dirty="0">
                <a:ln>
                  <a:noFill/>
                </a:ln>
                <a:effectLst/>
                <a:uLnTx/>
                <a:uFillTx/>
                <a:latin typeface="Meiryo UI"/>
                <a:ea typeface="Meiryo UI"/>
                <a:cs typeface="+mn-cs"/>
              </a:rPr>
              <a:t> of Japan, </a:t>
            </a:r>
            <a:r>
              <a:rPr kumimoji="1" lang="en" altLang="ja-JP" b="0" i="0" u="none" strike="noStrike" kern="1200" cap="none" spc="0" normalizeH="0" baseline="0" noProof="0" dirty="0">
                <a:ln>
                  <a:noFill/>
                </a:ln>
                <a:effectLst/>
                <a:uLnTx/>
                <a:uFillTx/>
                <a:latin typeface="Meiryo UI"/>
                <a:ea typeface="Meiryo UI"/>
                <a:cs typeface="+mn-cs"/>
              </a:rPr>
              <a:t>DSA</a:t>
            </a:r>
            <a:r>
              <a:rPr kumimoji="1" lang="en" altLang="en-US" b="0" i="0" u="none" strike="noStrike" kern="1200" cap="none" spc="0" normalizeH="0" baseline="0" noProof="0" dirty="0">
                <a:ln>
                  <a:noFill/>
                </a:ln>
                <a:effectLst/>
                <a:uLnTx/>
                <a:uFillTx/>
                <a:latin typeface="Meiryo UI"/>
                <a:ea typeface="Meiryo UI"/>
                <a:cs typeface="+mn-cs"/>
              </a:rPr>
              <a:t>, and </a:t>
            </a:r>
            <a:r>
              <a:rPr kumimoji="1" lang="en" altLang="ja-JP" b="0" i="0" u="none" strike="noStrike" kern="1200" cap="none" spc="0" normalizeH="0" baseline="0" noProof="0" dirty="0">
                <a:ln>
                  <a:noFill/>
                </a:ln>
                <a:effectLst/>
                <a:uLnTx/>
                <a:uFillTx/>
                <a:latin typeface="Meiryo UI"/>
                <a:ea typeface="Meiryo UI"/>
                <a:cs typeface="+mn-cs"/>
              </a:rPr>
              <a:t>IPA plan to work together </a:t>
            </a:r>
            <a:r>
              <a:rPr kumimoji="1" lang="en" altLang="en-US" b="0" i="0" u="none" strike="noStrike" kern="1200" cap="none" spc="0" normalizeH="0" baseline="0" noProof="0" dirty="0">
                <a:ln>
                  <a:noFill/>
                </a:ln>
                <a:effectLst/>
                <a:uLnTx/>
                <a:uFillTx/>
                <a:latin typeface="Meiryo UI"/>
                <a:ea typeface="Meiryo UI"/>
                <a:cs typeface="+mn-cs"/>
              </a:rPr>
              <a:t>to promote data spaces.</a:t>
            </a:r>
          </a:p>
        </p:txBody>
      </p:sp>
      <p:sp>
        <p:nvSpPr>
          <p:cNvPr id="117" name="正方形/長方形 116">
            <a:extLst>
              <a:ext uri="{FF2B5EF4-FFF2-40B4-BE49-F238E27FC236}">
                <a16:creationId xmlns:a16="http://schemas.microsoft.com/office/drawing/2014/main" id="{F9D58460-2694-8D4B-B7C6-9F4D0BB643D9}"/>
              </a:ext>
            </a:extLst>
          </p:cNvPr>
          <p:cNvSpPr/>
          <p:nvPr/>
        </p:nvSpPr>
        <p:spPr>
          <a:xfrm>
            <a:off x="774167" y="3505078"/>
            <a:ext cx="5321833" cy="2047207"/>
          </a:xfrm>
          <a:prstGeom prst="rect">
            <a:avLst/>
          </a:prstGeom>
          <a:solidFill>
            <a:srgbClr val="FFFFFF">
              <a:lumMod val="85000"/>
            </a:srgbClr>
          </a:solidFill>
          <a:ln w="25400" cap="flat" cmpd="sng" algn="ctr">
            <a:solidFill>
              <a:srgbClr val="24235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srgbClr val="000000"/>
              </a:solidFill>
              <a:effectLst/>
              <a:uLnTx/>
              <a:uFillTx/>
              <a:latin typeface="Meiryo UI"/>
              <a:ea typeface="Meiryo UI"/>
              <a:cs typeface="+mn-cs"/>
            </a:endParaRPr>
          </a:p>
        </p:txBody>
      </p:sp>
      <p:sp>
        <p:nvSpPr>
          <p:cNvPr id="118" name="正方形/長方形 117">
            <a:extLst>
              <a:ext uri="{FF2B5EF4-FFF2-40B4-BE49-F238E27FC236}">
                <a16:creationId xmlns:a16="http://schemas.microsoft.com/office/drawing/2014/main" id="{A3198B0D-EB95-B1AF-3D20-33D40A1D56F8}"/>
              </a:ext>
            </a:extLst>
          </p:cNvPr>
          <p:cNvSpPr/>
          <p:nvPr/>
        </p:nvSpPr>
        <p:spPr>
          <a:xfrm>
            <a:off x="774168" y="2168298"/>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dirty="0">
                <a:solidFill>
                  <a:srgbClr val="24235C"/>
                </a:solidFill>
                <a:latin typeface="Meiryo UI"/>
                <a:ea typeface="Meiryo UI"/>
              </a:rPr>
              <a:t>L</a:t>
            </a:r>
            <a:r>
              <a:rPr kumimoji="0" lang="en" altLang="en-US" sz="1200" b="1" i="0" u="none" strike="noStrike" kern="0" cap="none" spc="0" normalizeH="0" baseline="0" noProof="0" dirty="0">
                <a:ln>
                  <a:noFill/>
                </a:ln>
                <a:solidFill>
                  <a:srgbClr val="24235C"/>
                </a:solidFill>
                <a:effectLst/>
                <a:uLnTx/>
                <a:uFillTx/>
                <a:latin typeface="Meiryo UI"/>
                <a:ea typeface="Meiryo UI"/>
                <a:cs typeface="+mn-cs"/>
              </a:rPr>
              <a:t>egal rules, Organization</a:t>
            </a:r>
          </a:p>
        </p:txBody>
      </p:sp>
      <p:sp>
        <p:nvSpPr>
          <p:cNvPr id="119" name="正方形/長方形 118">
            <a:extLst>
              <a:ext uri="{FF2B5EF4-FFF2-40B4-BE49-F238E27FC236}">
                <a16:creationId xmlns:a16="http://schemas.microsoft.com/office/drawing/2014/main" id="{64946DA1-9AE5-4B2A-53D1-2F7005596CC4}"/>
              </a:ext>
            </a:extLst>
          </p:cNvPr>
          <p:cNvSpPr/>
          <p:nvPr/>
        </p:nvSpPr>
        <p:spPr>
          <a:xfrm>
            <a:off x="783133" y="5646215"/>
            <a:ext cx="5321832" cy="400110"/>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noProof="1">
                <a:solidFill>
                  <a:srgbClr val="FFFFFF"/>
                </a:solidFill>
                <a:latin typeface="Meiryo UI"/>
                <a:ea typeface="Meiryo UI"/>
              </a:rPr>
              <a:t>D</a:t>
            </a:r>
            <a:r>
              <a:rPr kumimoji="0" lang="en" altLang="en-US" sz="1200" b="1" i="0" u="none" strike="noStrike" kern="0" cap="none" spc="0" normalizeH="0" baseline="0" noProof="1">
                <a:ln>
                  <a:noFill/>
                </a:ln>
                <a:solidFill>
                  <a:srgbClr val="FFFFFF"/>
                </a:solidFill>
                <a:effectLst/>
                <a:uLnTx/>
                <a:uFillTx/>
                <a:latin typeface="Meiryo UI"/>
                <a:ea typeface="Meiryo UI"/>
                <a:cs typeface="+mn-cs"/>
              </a:rPr>
              <a:t>ata</a:t>
            </a:r>
            <a:endParaRPr kumimoji="0" lang="ja-JP" altLang="en-US" sz="1200" b="1"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0" name="正方形/長方形 119">
            <a:extLst>
              <a:ext uri="{FF2B5EF4-FFF2-40B4-BE49-F238E27FC236}">
                <a16:creationId xmlns:a16="http://schemas.microsoft.com/office/drawing/2014/main" id="{9A1464B6-B11C-6FAE-425E-0F772B0EE6B0}"/>
              </a:ext>
            </a:extLst>
          </p:cNvPr>
          <p:cNvSpPr/>
          <p:nvPr/>
        </p:nvSpPr>
        <p:spPr>
          <a:xfrm>
            <a:off x="845892" y="3560038"/>
            <a:ext cx="5168436" cy="350514"/>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24235C"/>
                </a:solidFill>
                <a:effectLst/>
                <a:uLnTx/>
                <a:uFillTx/>
                <a:latin typeface="Meiryo UI"/>
                <a:ea typeface="Meiryo UI"/>
                <a:cs typeface="+mn-cs"/>
              </a:rPr>
              <a:t>Digital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infrastructure </a:t>
            </a:r>
            <a:r>
              <a:rPr kumimoji="0" lang="en" altLang="ja-JP" sz="1200" b="0" i="0" u="none" strike="noStrike" kern="0" cap="none" spc="0" normalizeH="0" baseline="0" noProof="1">
                <a:ln>
                  <a:noFill/>
                </a:ln>
                <a:solidFill>
                  <a:srgbClr val="24235C"/>
                </a:solidFill>
                <a:effectLst/>
                <a:uLnTx/>
                <a:uFillTx/>
                <a:latin typeface="Meiryo UI"/>
                <a:ea typeface="Meiryo UI"/>
                <a:cs typeface="+mn-cs"/>
              </a:rPr>
              <a:t>(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framework, platform </a:t>
            </a:r>
            <a:r>
              <a:rPr kumimoji="0" lang="en" altLang="ja-JP" sz="1200" b="0" i="0" u="none" strike="noStrike" kern="0" cap="none" spc="0" normalizeH="0" baseline="0" noProof="1">
                <a:ln>
                  <a:noFill/>
                </a:ln>
                <a:solidFill>
                  <a:srgbClr val="24235C"/>
                </a:solidFill>
                <a:effectLst/>
                <a:uLnTx/>
                <a:uFillTx/>
                <a:latin typeface="Meiryo UI"/>
                <a:ea typeface="Meiryo UI"/>
                <a:cs typeface="+mn-cs"/>
              </a:rPr>
              <a:t>)</a:t>
            </a:r>
          </a:p>
        </p:txBody>
      </p:sp>
      <p:sp>
        <p:nvSpPr>
          <p:cNvPr id="121" name="正方形/長方形 120">
            <a:extLst>
              <a:ext uri="{FF2B5EF4-FFF2-40B4-BE49-F238E27FC236}">
                <a16:creationId xmlns:a16="http://schemas.microsoft.com/office/drawing/2014/main" id="{D42B5C85-FF09-B975-67EA-485E219301CB}"/>
              </a:ext>
            </a:extLst>
          </p:cNvPr>
          <p:cNvSpPr/>
          <p:nvPr/>
        </p:nvSpPr>
        <p:spPr>
          <a:xfrm>
            <a:off x="774168" y="1727785"/>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noProof="1">
                <a:solidFill>
                  <a:srgbClr val="24235C"/>
                </a:solidFill>
                <a:latin typeface="Meiryo UI"/>
                <a:ea typeface="Meiryo UI"/>
              </a:rPr>
              <a:t>P</a:t>
            </a:r>
            <a:r>
              <a:rPr kumimoji="0" lang="en" altLang="en-US" sz="1200" b="1" i="0" u="none" strike="noStrike" kern="0" cap="none" spc="0" normalizeH="0" baseline="0" noProof="1">
                <a:ln>
                  <a:noFill/>
                </a:ln>
                <a:solidFill>
                  <a:srgbClr val="24235C"/>
                </a:solidFill>
                <a:effectLst/>
                <a:uLnTx/>
                <a:uFillTx/>
                <a:latin typeface="Meiryo UI"/>
                <a:ea typeface="Meiryo UI"/>
                <a:cs typeface="+mn-cs"/>
              </a:rPr>
              <a:t>olicy/Strategy</a:t>
            </a:r>
            <a:endParaRPr kumimoji="0" lang="ja-JP" altLang="en-US" sz="1200" b="1" i="0" u="none" strike="noStrike" kern="0" cap="none" spc="0" normalizeH="0" baseline="0" noProof="0" dirty="0">
              <a:ln>
                <a:noFill/>
              </a:ln>
              <a:solidFill>
                <a:srgbClr val="24235C"/>
              </a:solidFill>
              <a:effectLst/>
              <a:uLnTx/>
              <a:uFillTx/>
              <a:latin typeface="Meiryo UI"/>
              <a:ea typeface="Meiryo UI"/>
              <a:cs typeface="+mn-cs"/>
            </a:endParaRPr>
          </a:p>
        </p:txBody>
      </p:sp>
      <p:sp>
        <p:nvSpPr>
          <p:cNvPr id="128" name="テキスト ボックス 127">
            <a:extLst>
              <a:ext uri="{FF2B5EF4-FFF2-40B4-BE49-F238E27FC236}">
                <a16:creationId xmlns:a16="http://schemas.microsoft.com/office/drawing/2014/main" id="{21A25065-54F1-0361-0EEE-D8C978897A85}"/>
              </a:ext>
            </a:extLst>
          </p:cNvPr>
          <p:cNvSpPr txBox="1"/>
          <p:nvPr/>
        </p:nvSpPr>
        <p:spPr>
          <a:xfrm>
            <a:off x="2879121" y="1789730"/>
            <a:ext cx="17593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24235C"/>
                </a:solidFill>
                <a:effectLst/>
                <a:uLnTx/>
                <a:uFillTx/>
                <a:latin typeface="Meiryo UI"/>
                <a:ea typeface="Meiryo UI"/>
                <a:cs typeface="+mn-cs"/>
              </a:rPr>
              <a:t>Vision, Scope</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29" name="正方形/長方形 128">
            <a:extLst>
              <a:ext uri="{FF2B5EF4-FFF2-40B4-BE49-F238E27FC236}">
                <a16:creationId xmlns:a16="http://schemas.microsoft.com/office/drawing/2014/main" id="{2430A3A8-F296-250F-6EA9-CF6F149F4CEF}"/>
              </a:ext>
            </a:extLst>
          </p:cNvPr>
          <p:cNvSpPr/>
          <p:nvPr/>
        </p:nvSpPr>
        <p:spPr>
          <a:xfrm>
            <a:off x="774167" y="3041704"/>
            <a:ext cx="5321833" cy="382478"/>
          </a:xfrm>
          <a:prstGeom prst="rect">
            <a:avLst/>
          </a:prstGeom>
          <a:solidFill>
            <a:srgbClr val="7F99E5"/>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1" i="0" u="none" strike="noStrike" kern="0" cap="none" spc="0" normalizeH="0" baseline="0" noProof="1">
                <a:ln>
                  <a:noFill/>
                </a:ln>
                <a:solidFill>
                  <a:srgbClr val="FFFFFF"/>
                </a:solidFill>
                <a:effectLst/>
                <a:uLnTx/>
                <a:uFillTx/>
                <a:latin typeface="Meiryo UI"/>
                <a:ea typeface="Meiryo UI"/>
                <a:cs typeface="+mn-cs"/>
              </a:rPr>
              <a:t>Data spaces</a:t>
            </a:r>
            <a:endParaRPr kumimoji="0" lang="ja-JP" altLang="en-US" sz="1200" b="1" i="0" u="none" strike="noStrike" kern="0" cap="none" spc="0" normalizeH="0" baseline="0" noProof="0" dirty="0">
              <a:ln>
                <a:noFill/>
              </a:ln>
              <a:solidFill>
                <a:srgbClr val="FFFFFF"/>
              </a:solidFill>
              <a:effectLst/>
              <a:uLnTx/>
              <a:uFillTx/>
              <a:latin typeface="Meiryo UI"/>
              <a:ea typeface="Meiryo UI"/>
              <a:cs typeface="+mn-cs"/>
            </a:endParaRPr>
          </a:p>
        </p:txBody>
      </p:sp>
      <p:sp>
        <p:nvSpPr>
          <p:cNvPr id="130" name="正方形/長方形 129">
            <a:extLst>
              <a:ext uri="{FF2B5EF4-FFF2-40B4-BE49-F238E27FC236}">
                <a16:creationId xmlns:a16="http://schemas.microsoft.com/office/drawing/2014/main" id="{0F247F9B-6577-24D2-D077-EA7F3BA3E8B1}"/>
              </a:ext>
            </a:extLst>
          </p:cNvPr>
          <p:cNvSpPr/>
          <p:nvPr/>
        </p:nvSpPr>
        <p:spPr>
          <a:xfrm>
            <a:off x="783133" y="6127863"/>
            <a:ext cx="5321832" cy="400110"/>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i="0" u="none" strike="noStrike" kern="0" cap="none" spc="0" normalizeH="0" baseline="0" noProof="1">
                <a:ln>
                  <a:noFill/>
                </a:ln>
                <a:solidFill>
                  <a:srgbClr val="24235C"/>
                </a:solidFill>
                <a:effectLst/>
                <a:uLnTx/>
                <a:uFillTx/>
                <a:latin typeface="Meiryo UI"/>
                <a:ea typeface="Meiryo UI"/>
                <a:cs typeface="+mn-cs"/>
              </a:rPr>
              <a:t>Assets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1" i="0" u="none" strike="noStrike" kern="0" cap="none" spc="0" normalizeH="0" baseline="0" noProof="1">
                <a:ln>
                  <a:noFill/>
                </a:ln>
                <a:solidFill>
                  <a:srgbClr val="24235C"/>
                </a:solidFill>
                <a:effectLst/>
                <a:uLnTx/>
                <a:uFillTx/>
                <a:latin typeface="Meiryo UI"/>
                <a:ea typeface="Meiryo UI"/>
                <a:cs typeface="+mn-cs"/>
              </a:rPr>
              <a:t>(E</a:t>
            </a:r>
            <a:r>
              <a:rPr kumimoji="0" lang="en" altLang="en-US" sz="1200" b="1" i="0" u="none" strike="noStrike" kern="0" cap="none" spc="0" normalizeH="0" baseline="0" noProof="1">
                <a:ln>
                  <a:noFill/>
                </a:ln>
                <a:solidFill>
                  <a:srgbClr val="24235C"/>
                </a:solidFill>
                <a:effectLst/>
                <a:uLnTx/>
                <a:uFillTx/>
                <a:latin typeface="Meiryo UI"/>
                <a:ea typeface="Meiryo UI"/>
                <a:cs typeface="+mn-cs"/>
              </a:rPr>
              <a:t>quipment/System</a:t>
            </a:r>
            <a:r>
              <a:rPr kumimoji="0" lang="en" altLang="ja-JP" sz="1200" b="1" i="0" u="none" strike="noStrike" kern="0" cap="none" spc="0" normalizeH="0" baseline="0" noProof="1">
                <a:ln>
                  <a:noFill/>
                </a:ln>
                <a:solidFill>
                  <a:srgbClr val="24235C"/>
                </a:solidFill>
                <a:effectLst/>
                <a:uLnTx/>
                <a:uFillTx/>
                <a:latin typeface="Meiryo UI"/>
                <a:ea typeface="Meiryo UI"/>
                <a:cs typeface="+mn-cs"/>
              </a:rPr>
              <a:t>)</a:t>
            </a:r>
            <a:endParaRPr kumimoji="0" lang="ja-JP" altLang="en-US" sz="1200" b="1" i="0" u="none" strike="noStrike" kern="0" cap="none" spc="0" normalizeH="0" baseline="0" noProof="0" dirty="0">
              <a:ln>
                <a:noFill/>
              </a:ln>
              <a:solidFill>
                <a:srgbClr val="24235C"/>
              </a:solidFill>
              <a:effectLst/>
              <a:uLnTx/>
              <a:uFillTx/>
              <a:latin typeface="Meiryo UI"/>
              <a:ea typeface="Meiryo UI"/>
              <a:cs typeface="+mn-cs"/>
            </a:endParaRPr>
          </a:p>
        </p:txBody>
      </p:sp>
      <p:sp>
        <p:nvSpPr>
          <p:cNvPr id="131" name="テキスト ボックス 130">
            <a:extLst>
              <a:ext uri="{FF2B5EF4-FFF2-40B4-BE49-F238E27FC236}">
                <a16:creationId xmlns:a16="http://schemas.microsoft.com/office/drawing/2014/main" id="{B2474CE9-77F3-4B29-7868-ACAA26C26240}"/>
              </a:ext>
            </a:extLst>
          </p:cNvPr>
          <p:cNvSpPr txBox="1"/>
          <p:nvPr/>
        </p:nvSpPr>
        <p:spPr>
          <a:xfrm>
            <a:off x="2879122" y="6098460"/>
            <a:ext cx="23830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24235C"/>
                </a:solidFill>
                <a:effectLst/>
                <a:uLnTx/>
                <a:uFillTx/>
                <a:latin typeface="Meiryo UI"/>
                <a:ea typeface="Meiryo UI"/>
                <a:cs typeface="+mn-cs"/>
              </a:rPr>
              <a:t>IoT/</a:t>
            </a: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S</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ensor,</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H</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ardware, </a:t>
            </a:r>
            <a:r>
              <a:rPr kumimoji="0" lang="en-US" altLang="ja-JP" sz="1200" b="0" i="0" u="none" strike="noStrike" kern="0" cap="none" spc="0" normalizeH="0" baseline="0" noProof="1">
                <a:ln>
                  <a:noFill/>
                </a:ln>
                <a:solidFill>
                  <a:srgbClr val="24235C"/>
                </a:solidFill>
                <a:effectLst/>
                <a:uLnTx/>
                <a:uFillTx/>
                <a:latin typeface="Meiryo UI"/>
                <a:ea typeface="Meiryo UI"/>
                <a:cs typeface="+mn-cs"/>
              </a:rPr>
              <a:t>N</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etwork</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2" name="テキスト ボックス 131">
            <a:extLst>
              <a:ext uri="{FF2B5EF4-FFF2-40B4-BE49-F238E27FC236}">
                <a16:creationId xmlns:a16="http://schemas.microsoft.com/office/drawing/2014/main" id="{ADA8E128-BAA4-06F8-D3BA-84EA43C5540C}"/>
              </a:ext>
            </a:extLst>
          </p:cNvPr>
          <p:cNvSpPr txBox="1"/>
          <p:nvPr/>
        </p:nvSpPr>
        <p:spPr>
          <a:xfrm>
            <a:off x="2879121" y="5609419"/>
            <a:ext cx="2117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B</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ase registry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Open data</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3" name="正方形/長方形 132">
            <a:extLst>
              <a:ext uri="{FF2B5EF4-FFF2-40B4-BE49-F238E27FC236}">
                <a16:creationId xmlns:a16="http://schemas.microsoft.com/office/drawing/2014/main" id="{3FF14090-0305-4E3E-2CC1-F788D04F634E}"/>
              </a:ext>
            </a:extLst>
          </p:cNvPr>
          <p:cNvSpPr/>
          <p:nvPr/>
        </p:nvSpPr>
        <p:spPr>
          <a:xfrm>
            <a:off x="774168" y="2608811"/>
            <a:ext cx="5321832" cy="349546"/>
          </a:xfrm>
          <a:prstGeom prst="rect">
            <a:avLst/>
          </a:prstGeom>
          <a:solidFill>
            <a:srgbClr val="0066FF">
              <a:lumMod val="40000"/>
              <a:lumOff val="60000"/>
            </a:srgbClr>
          </a:solid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1" kern="0" dirty="0">
                <a:solidFill>
                  <a:srgbClr val="24235C"/>
                </a:solidFill>
                <a:latin typeface="Meiryo UI"/>
                <a:ea typeface="Meiryo UI"/>
              </a:rPr>
              <a:t>B</a:t>
            </a:r>
            <a:r>
              <a:rPr kumimoji="0" lang="en" altLang="en-US" sz="1200" b="1" i="0" u="none" strike="noStrike" kern="0" cap="none" spc="0" normalizeH="0" baseline="0" noProof="0" dirty="0">
                <a:ln>
                  <a:noFill/>
                </a:ln>
                <a:solidFill>
                  <a:srgbClr val="24235C"/>
                </a:solidFill>
                <a:effectLst/>
                <a:uLnTx/>
                <a:uFillTx/>
                <a:latin typeface="Meiryo UI"/>
                <a:ea typeface="Meiryo UI"/>
                <a:cs typeface="+mn-cs"/>
              </a:rPr>
              <a:t>usiness, Function</a:t>
            </a:r>
          </a:p>
        </p:txBody>
      </p:sp>
      <p:sp>
        <p:nvSpPr>
          <p:cNvPr id="134" name="テキスト ボックス 133">
            <a:extLst>
              <a:ext uri="{FF2B5EF4-FFF2-40B4-BE49-F238E27FC236}">
                <a16:creationId xmlns:a16="http://schemas.microsoft.com/office/drawing/2014/main" id="{E857CC29-2DC5-361D-05AE-1BAD991909F3}"/>
              </a:ext>
            </a:extLst>
          </p:cNvPr>
          <p:cNvSpPr txBox="1"/>
          <p:nvPr/>
        </p:nvSpPr>
        <p:spPr>
          <a:xfrm>
            <a:off x="2879121" y="2643783"/>
            <a:ext cx="32749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24235C"/>
                </a:solidFill>
                <a:latin typeface="Meiryo UI"/>
                <a:ea typeface="Meiryo UI"/>
              </a:rPr>
              <a:t>U</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sing data spaces for services, solutions</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5" name="テキスト ボックス 134">
            <a:extLst>
              <a:ext uri="{FF2B5EF4-FFF2-40B4-BE49-F238E27FC236}">
                <a16:creationId xmlns:a16="http://schemas.microsoft.com/office/drawing/2014/main" id="{2AE0E146-D62C-99A4-3CD6-D09421B4451B}"/>
              </a:ext>
            </a:extLst>
          </p:cNvPr>
          <p:cNvSpPr txBox="1"/>
          <p:nvPr/>
        </p:nvSpPr>
        <p:spPr>
          <a:xfrm>
            <a:off x="2879121" y="2101764"/>
            <a:ext cx="32168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1">
                <a:ln>
                  <a:noFill/>
                </a:ln>
                <a:solidFill>
                  <a:srgbClr val="24235C"/>
                </a:solidFill>
                <a:effectLst/>
                <a:uLnTx/>
                <a:uFillTx/>
                <a:latin typeface="Meiryo UI"/>
                <a:ea typeface="Meiryo UI"/>
                <a:cs typeface="+mn-cs"/>
              </a:rPr>
              <a:t>Laws, Regulations, Implementing agencies, </a:t>
            </a:r>
            <a:r>
              <a:rPr kumimoji="0" lang="en" altLang="en-US" sz="1200" b="0" i="0" u="none" strike="noStrike" kern="0" cap="none" spc="0" normalizeH="0" baseline="0" noProof="1">
                <a:ln>
                  <a:noFill/>
                </a:ln>
                <a:solidFill>
                  <a:srgbClr val="24235C"/>
                </a:solidFill>
                <a:effectLst/>
                <a:uLnTx/>
                <a:uFillTx/>
                <a:latin typeface="Meiryo UI"/>
                <a:ea typeface="Meiryo UI"/>
                <a:cs typeface="+mn-cs"/>
              </a:rPr>
              <a:t>Management organization</a:t>
            </a:r>
            <a:endParaRPr kumimoji="0" lang="en-US" altLang="ja-JP" sz="1200" b="0" i="0" u="none" strike="noStrike" kern="0" cap="none" spc="0" normalizeH="0" baseline="0" noProof="1">
              <a:ln>
                <a:noFill/>
              </a:ln>
              <a:solidFill>
                <a:srgbClr val="24235C"/>
              </a:solidFill>
              <a:effectLst/>
              <a:uLnTx/>
              <a:uFillTx/>
              <a:latin typeface="Meiryo UI"/>
              <a:ea typeface="Meiryo UI"/>
              <a:cs typeface="+mn-cs"/>
            </a:endParaRPr>
          </a:p>
        </p:txBody>
      </p:sp>
      <p:sp>
        <p:nvSpPr>
          <p:cNvPr id="136" name="テキスト ボックス 135">
            <a:extLst>
              <a:ext uri="{FF2B5EF4-FFF2-40B4-BE49-F238E27FC236}">
                <a16:creationId xmlns:a16="http://schemas.microsoft.com/office/drawing/2014/main" id="{EB67CE35-AE78-CFB1-9071-CCB1B7BC5702}"/>
              </a:ext>
            </a:extLst>
          </p:cNvPr>
          <p:cNvSpPr txBox="1"/>
          <p:nvPr/>
        </p:nvSpPr>
        <p:spPr>
          <a:xfrm>
            <a:off x="2884402" y="2992454"/>
            <a:ext cx="32749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srgbClr val="FFFFFF"/>
                </a:solidFill>
                <a:effectLst/>
                <a:uLnTx/>
                <a:uFillTx/>
                <a:latin typeface="Meiryo UI"/>
                <a:ea typeface="Meiryo UI"/>
                <a:cs typeface="+mn-cs"/>
              </a:rPr>
              <a:t>Data space across industries and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srgbClr val="FFFFFF"/>
                </a:solidFill>
                <a:effectLst/>
                <a:uLnTx/>
                <a:uFillTx/>
                <a:latin typeface="Meiryo UI"/>
                <a:ea typeface="Meiryo UI"/>
                <a:cs typeface="+mn-cs"/>
              </a:rPr>
              <a:t>Data space by industry and sector</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37" name="正方形/長方形 136">
            <a:extLst>
              <a:ext uri="{FF2B5EF4-FFF2-40B4-BE49-F238E27FC236}">
                <a16:creationId xmlns:a16="http://schemas.microsoft.com/office/drawing/2014/main" id="{470A83AE-04BA-5B97-ADF5-6522AF1A2D7E}"/>
              </a:ext>
            </a:extLst>
          </p:cNvPr>
          <p:cNvSpPr/>
          <p:nvPr/>
        </p:nvSpPr>
        <p:spPr>
          <a:xfrm>
            <a:off x="4081277" y="3967238"/>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Development environment</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8" name="正方形/長方形 137">
            <a:extLst>
              <a:ext uri="{FF2B5EF4-FFF2-40B4-BE49-F238E27FC236}">
                <a16:creationId xmlns:a16="http://schemas.microsoft.com/office/drawing/2014/main" id="{C4406964-4A59-0664-FF07-1C6AAAB0BEFB}"/>
              </a:ext>
            </a:extLst>
          </p:cNvPr>
          <p:cNvSpPr/>
          <p:nvPr/>
        </p:nvSpPr>
        <p:spPr>
          <a:xfrm>
            <a:off x="4081276" y="4466744"/>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 utilization</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39" name="正方形/長方形 138">
            <a:extLst>
              <a:ext uri="{FF2B5EF4-FFF2-40B4-BE49-F238E27FC236}">
                <a16:creationId xmlns:a16="http://schemas.microsoft.com/office/drawing/2014/main" id="{4D636689-1D19-2753-B0AB-AEA0840E97A5}"/>
              </a:ext>
            </a:extLst>
          </p:cNvPr>
          <p:cNvSpPr/>
          <p:nvPr/>
        </p:nvSpPr>
        <p:spPr>
          <a:xfrm>
            <a:off x="4081275" y="4932339"/>
            <a:ext cx="191251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G</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uideline</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22" name="正方形/長方形 121">
            <a:extLst>
              <a:ext uri="{FF2B5EF4-FFF2-40B4-BE49-F238E27FC236}">
                <a16:creationId xmlns:a16="http://schemas.microsoft.com/office/drawing/2014/main" id="{6E92939D-0CFD-B840-485E-BC81EC6E2038}"/>
              </a:ext>
            </a:extLst>
          </p:cNvPr>
          <p:cNvSpPr/>
          <p:nvPr/>
        </p:nvSpPr>
        <p:spPr>
          <a:xfrm>
            <a:off x="891680" y="3972544"/>
            <a:ext cx="3026505"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Common service </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tools</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3D6665EE-396B-9430-0D2A-8F5C2B192C3A}"/>
              </a:ext>
            </a:extLst>
          </p:cNvPr>
          <p:cNvSpPr/>
          <p:nvPr/>
        </p:nvSpPr>
        <p:spPr>
          <a:xfrm>
            <a:off x="891680" y="4466744"/>
            <a:ext cx="3034939" cy="349546"/>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Common functions</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5" name="テキスト ボックス 124">
            <a:extLst>
              <a:ext uri="{FF2B5EF4-FFF2-40B4-BE49-F238E27FC236}">
                <a16:creationId xmlns:a16="http://schemas.microsoft.com/office/drawing/2014/main" id="{ADDB5E0E-3FCD-F030-E51F-C88A4A90120F}"/>
              </a:ext>
            </a:extLst>
          </p:cNvPr>
          <p:cNvSpPr txBox="1"/>
          <p:nvPr/>
        </p:nvSpPr>
        <p:spPr>
          <a:xfrm>
            <a:off x="2693170" y="4416103"/>
            <a:ext cx="12858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kern="0" noProof="1">
                <a:solidFill>
                  <a:srgbClr val="FFFFFF"/>
                </a:solidFill>
                <a:latin typeface="Meiryo UI"/>
                <a:ea typeface="Meiryo UI"/>
              </a:rPr>
              <a:t>C</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onnector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1">
                <a:ln>
                  <a:noFill/>
                </a:ln>
                <a:solidFill>
                  <a:srgbClr val="FFFFFF"/>
                </a:solidFill>
                <a:effectLst/>
                <a:uLnTx/>
                <a:uFillTx/>
                <a:latin typeface="Meiryo UI"/>
                <a:ea typeface="Meiryo UI"/>
                <a:cs typeface="+mn-cs"/>
              </a:rPr>
              <a:t>access control</a:t>
            </a:r>
          </a:p>
        </p:txBody>
      </p:sp>
      <p:sp>
        <p:nvSpPr>
          <p:cNvPr id="126" name="テキスト ボックス 125">
            <a:extLst>
              <a:ext uri="{FF2B5EF4-FFF2-40B4-BE49-F238E27FC236}">
                <a16:creationId xmlns:a16="http://schemas.microsoft.com/office/drawing/2014/main" id="{472061A6-AF1B-1ED2-ECAF-5D1E6796A1F1}"/>
              </a:ext>
            </a:extLst>
          </p:cNvPr>
          <p:cNvSpPr txBox="1"/>
          <p:nvPr/>
        </p:nvSpPr>
        <p:spPr>
          <a:xfrm>
            <a:off x="2697102" y="3922286"/>
            <a:ext cx="12250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D</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ata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catalog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Dictionary,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ID</a:t>
            </a:r>
          </a:p>
        </p:txBody>
      </p:sp>
      <p:sp>
        <p:nvSpPr>
          <p:cNvPr id="123" name="正方形/長方形 122">
            <a:extLst>
              <a:ext uri="{FF2B5EF4-FFF2-40B4-BE49-F238E27FC236}">
                <a16:creationId xmlns:a16="http://schemas.microsoft.com/office/drawing/2014/main" id="{646802E9-0C48-232A-E97C-A03140A49844}"/>
              </a:ext>
            </a:extLst>
          </p:cNvPr>
          <p:cNvSpPr/>
          <p:nvPr/>
        </p:nvSpPr>
        <p:spPr>
          <a:xfrm>
            <a:off x="891680" y="4917778"/>
            <a:ext cx="3034939" cy="555783"/>
          </a:xfrm>
          <a:prstGeom prst="rect">
            <a:avLst/>
          </a:prstGeom>
          <a:solidFill>
            <a:srgbClr val="24235C"/>
          </a:solidFill>
          <a:ln w="25400" cap="flat" cmpd="sng" algn="ctr">
            <a:solidFill>
              <a:srgbClr val="24235C">
                <a:shade val="15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R</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eference </a:t>
            </a:r>
            <a:r>
              <a:rPr kumimoji="0" lang="en" altLang="ja-JP" sz="1200" b="0" i="0" u="none" strike="noStrike" kern="0" cap="none" spc="0" normalizeH="0" baseline="0" noProof="1">
                <a:ln>
                  <a:noFill/>
                </a:ln>
                <a:solidFill>
                  <a:srgbClr val="FFFFFF"/>
                </a:solidFill>
                <a:effectLst/>
                <a:uLnTx/>
                <a:uFillTx/>
                <a:latin typeface="Meiryo UI"/>
                <a:ea typeface="Meiryo UI"/>
                <a:cs typeface="+mn-cs"/>
              </a:rPr>
              <a:t>model</a:t>
            </a:r>
            <a:endParaRPr kumimoji="0" lang="ja-JP" altLang="en-US" sz="1200" b="0" i="0" u="none" strike="noStrike" kern="0" cap="none" spc="0" normalizeH="0" baseline="0" noProof="0" dirty="0">
              <a:ln>
                <a:noFill/>
              </a:ln>
              <a:solidFill>
                <a:srgbClr val="FFFFFF"/>
              </a:solidFill>
              <a:effectLst/>
              <a:uLnTx/>
              <a:uFillTx/>
              <a:latin typeface="Meiryo UI"/>
              <a:ea typeface="Meiryo UI"/>
              <a:cs typeface="+mn-cs"/>
            </a:endParaRPr>
          </a:p>
        </p:txBody>
      </p:sp>
      <p:sp>
        <p:nvSpPr>
          <p:cNvPr id="127" name="テキスト ボックス 126">
            <a:extLst>
              <a:ext uri="{FF2B5EF4-FFF2-40B4-BE49-F238E27FC236}">
                <a16:creationId xmlns:a16="http://schemas.microsoft.com/office/drawing/2014/main" id="{C268B4E7-A3AD-5BC7-DEF4-69DE24EE07DD}"/>
              </a:ext>
            </a:extLst>
          </p:cNvPr>
          <p:cNvSpPr txBox="1"/>
          <p:nvPr/>
        </p:nvSpPr>
        <p:spPr>
          <a:xfrm>
            <a:off x="2693171" y="4876247"/>
            <a:ext cx="21323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kern="0" noProof="1">
                <a:solidFill>
                  <a:srgbClr val="FFFFFF"/>
                </a:solidFill>
                <a:latin typeface="Meiryo UI"/>
                <a:ea typeface="Meiryo UI"/>
              </a:rPr>
              <a:t>T</a:t>
            </a:r>
            <a:r>
              <a:rPr kumimoji="0" lang="en" altLang="en-US" sz="1200" b="0" i="0" u="none" strike="noStrike" kern="0" cap="none" spc="0" normalizeH="0" baseline="0" noProof="1">
                <a:ln>
                  <a:noFill/>
                </a:ln>
                <a:solidFill>
                  <a:srgbClr val="FFFFFF"/>
                </a:solidFill>
                <a:effectLst/>
                <a:uLnTx/>
                <a:uFillTx/>
                <a:latin typeface="Meiryo UI"/>
                <a:ea typeface="Meiryo UI"/>
                <a:cs typeface="+mn-cs"/>
              </a:rPr>
              <a:t>echnical rules</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data 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1">
                <a:ln>
                  <a:noFill/>
                </a:ln>
                <a:solidFill>
                  <a:srgbClr val="FFFFFF"/>
                </a:solidFill>
                <a:effectLst/>
                <a:uLnTx/>
                <a:uFillTx/>
                <a:latin typeface="Meiryo UI"/>
                <a:ea typeface="Meiryo UI"/>
                <a:cs typeface="+mn-cs"/>
              </a:rPr>
              <a:t>vocabulary</a:t>
            </a:r>
            <a:endParaRPr kumimoji="0" lang="en-US" altLang="ja-JP" sz="1200" b="0" i="0" u="none" strike="noStrike" kern="0" cap="none" spc="0" normalizeH="0" baseline="0" noProof="1">
              <a:ln>
                <a:noFill/>
              </a:ln>
              <a:solidFill>
                <a:srgbClr val="FFFFFF"/>
              </a:solidFill>
              <a:effectLst/>
              <a:uLnTx/>
              <a:uFillTx/>
              <a:latin typeface="Meiryo UI"/>
              <a:ea typeface="Meiryo UI"/>
              <a:cs typeface="+mn-cs"/>
            </a:endParaRPr>
          </a:p>
        </p:txBody>
      </p:sp>
      <p:sp>
        <p:nvSpPr>
          <p:cNvPr id="3" name="スライド番号プレースホルダー 1">
            <a:extLst>
              <a:ext uri="{FF2B5EF4-FFF2-40B4-BE49-F238E27FC236}">
                <a16:creationId xmlns:a16="http://schemas.microsoft.com/office/drawing/2014/main" id="{105D8E46-7435-6992-42B8-408318BF49E8}"/>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12</a:t>
            </a:fld>
            <a:endParaRPr lang="ja-JP" altLang="en-US" dirty="0"/>
          </a:p>
        </p:txBody>
      </p:sp>
      <p:sp>
        <p:nvSpPr>
          <p:cNvPr id="2" name="テキスト ボックス 1">
            <a:extLst>
              <a:ext uri="{FF2B5EF4-FFF2-40B4-BE49-F238E27FC236}">
                <a16:creationId xmlns:a16="http://schemas.microsoft.com/office/drawing/2014/main" id="{8001F525-BED1-959E-E8C0-8D667A818D74}"/>
              </a:ext>
            </a:extLst>
          </p:cNvPr>
          <p:cNvSpPr txBox="1"/>
          <p:nvPr/>
        </p:nvSpPr>
        <p:spPr>
          <a:xfrm>
            <a:off x="7344518" y="5195669"/>
            <a:ext cx="4125865" cy="461665"/>
          </a:xfrm>
          <a:prstGeom prst="rect">
            <a:avLst/>
          </a:prstGeom>
          <a:noFill/>
        </p:spPr>
        <p:txBody>
          <a:bodyPr wrap="square" rtlCol="0">
            <a:spAutoFit/>
          </a:bodyPr>
          <a:lstStyle/>
          <a:p>
            <a:r>
              <a:rPr kumimoji="1" lang="en" altLang="en-US" sz="1200" dirty="0"/>
              <a:t>* Strengthening cooperation is stated in the priority </a:t>
            </a:r>
          </a:p>
          <a:p>
            <a:r>
              <a:rPr kumimoji="1" lang="en" altLang="en-US" sz="1200" dirty="0"/>
              <a:t>   policy program for realizing a digital society.</a:t>
            </a:r>
          </a:p>
        </p:txBody>
      </p:sp>
      <p:cxnSp>
        <p:nvCxnSpPr>
          <p:cNvPr id="5" name="直線コネクタ 4">
            <a:extLst>
              <a:ext uri="{FF2B5EF4-FFF2-40B4-BE49-F238E27FC236}">
                <a16:creationId xmlns:a16="http://schemas.microsoft.com/office/drawing/2014/main" id="{9B8429F3-9F55-C97B-F444-05755BD69F09}"/>
              </a:ext>
            </a:extLst>
          </p:cNvPr>
          <p:cNvCxnSpPr>
            <a:cxnSpLocks/>
          </p:cNvCxnSpPr>
          <p:nvPr/>
        </p:nvCxnSpPr>
        <p:spPr>
          <a:xfrm>
            <a:off x="6104965" y="1727785"/>
            <a:ext cx="1249340" cy="1125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5D61D50-9FAC-F11C-D2F7-EDA23ACE0BBE}"/>
              </a:ext>
            </a:extLst>
          </p:cNvPr>
          <p:cNvCxnSpPr>
            <a:cxnSpLocks/>
          </p:cNvCxnSpPr>
          <p:nvPr/>
        </p:nvCxnSpPr>
        <p:spPr>
          <a:xfrm flipV="1">
            <a:off x="6120714" y="5161760"/>
            <a:ext cx="1233591" cy="1330477"/>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2FE6109-DC1E-1E82-FA05-4EF36F8E8265}"/>
              </a:ext>
            </a:extLst>
          </p:cNvPr>
          <p:cNvSpPr txBox="1"/>
          <p:nvPr/>
        </p:nvSpPr>
        <p:spPr>
          <a:xfrm>
            <a:off x="7344518" y="2457075"/>
            <a:ext cx="4433307"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2000" b="0" i="0" u="none" strike="noStrike" kern="1200" cap="none" spc="0" normalizeH="0" baseline="0" noProof="0" dirty="0">
                <a:ln>
                  <a:noFill/>
                </a:ln>
                <a:effectLst/>
                <a:uLnTx/>
                <a:uFillTx/>
                <a:latin typeface="Meiryo UI"/>
                <a:ea typeface="Meiryo UI"/>
                <a:cs typeface="+mn-cs"/>
              </a:rPr>
              <a:t>Japan</a:t>
            </a:r>
          </a:p>
        </p:txBody>
      </p:sp>
    </p:spTree>
    <p:extLst>
      <p:ext uri="{BB962C8B-B14F-4D97-AF65-F5344CB8AC3E}">
        <p14:creationId xmlns:p14="http://schemas.microsoft.com/office/powerpoint/2010/main" val="362651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07074"/>
            <a:ext cx="10243919" cy="676276"/>
          </a:xfrm>
        </p:spPr>
        <p:txBody>
          <a:bodyPr/>
          <a:lstStyle/>
          <a:p>
            <a:r>
              <a:rPr lang="en" altLang="en-US" sz="2800" dirty="0"/>
              <a:t>Area of  the data space</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graphicFrame>
        <p:nvGraphicFramePr>
          <p:cNvPr id="10" name="表 9">
            <a:extLst>
              <a:ext uri="{FF2B5EF4-FFF2-40B4-BE49-F238E27FC236}">
                <a16:creationId xmlns:a16="http://schemas.microsoft.com/office/drawing/2014/main" id="{FEA45388-31FA-2D72-41D6-32A25BAB5BDF}"/>
              </a:ext>
            </a:extLst>
          </p:cNvPr>
          <p:cNvGraphicFramePr>
            <a:graphicFrameLocks noGrp="1"/>
          </p:cNvGraphicFramePr>
          <p:nvPr>
            <p:extLst>
              <p:ext uri="{D42A27DB-BD31-4B8C-83A1-F6EECF244321}">
                <p14:modId xmlns:p14="http://schemas.microsoft.com/office/powerpoint/2010/main" val="8161770"/>
              </p:ext>
            </p:extLst>
          </p:nvPr>
        </p:nvGraphicFramePr>
        <p:xfrm>
          <a:off x="3204384" y="1388010"/>
          <a:ext cx="8722881" cy="4958490"/>
        </p:xfrm>
        <a:graphic>
          <a:graphicData uri="http://schemas.openxmlformats.org/drawingml/2006/table">
            <a:tbl>
              <a:tblPr/>
              <a:tblGrid>
                <a:gridCol w="3531394">
                  <a:extLst>
                    <a:ext uri="{9D8B030D-6E8A-4147-A177-3AD203B41FA5}">
                      <a16:colId xmlns:a16="http://schemas.microsoft.com/office/drawing/2014/main" val="2062081457"/>
                    </a:ext>
                  </a:extLst>
                </a:gridCol>
                <a:gridCol w="2558854">
                  <a:extLst>
                    <a:ext uri="{9D8B030D-6E8A-4147-A177-3AD203B41FA5}">
                      <a16:colId xmlns:a16="http://schemas.microsoft.com/office/drawing/2014/main" val="2495105063"/>
                    </a:ext>
                  </a:extLst>
                </a:gridCol>
                <a:gridCol w="2632633">
                  <a:extLst>
                    <a:ext uri="{9D8B030D-6E8A-4147-A177-3AD203B41FA5}">
                      <a16:colId xmlns:a16="http://schemas.microsoft.com/office/drawing/2014/main" val="3863403908"/>
                    </a:ext>
                  </a:extLst>
                </a:gridCol>
              </a:tblGrid>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1" u="none" strike="noStrike" dirty="0">
                          <a:solidFill>
                            <a:schemeClr val="bg1"/>
                          </a:solidFill>
                          <a:effectLst/>
                          <a:latin typeface="+mn-ea"/>
                          <a:ea typeface="+mn-ea"/>
                        </a:rPr>
                        <a:t>Japan Standard Industrial </a:t>
                      </a:r>
                      <a:r>
                        <a:rPr kumimoji="1" lang="en" altLang="en-US" sz="1100" b="1" u="none" strike="noStrike" kern="1200" dirty="0">
                          <a:solidFill>
                            <a:schemeClr val="bg1"/>
                          </a:solidFill>
                          <a:effectLst/>
                          <a:latin typeface="+mn-ea"/>
                          <a:ea typeface="Meiryo UI"/>
                          <a:cs typeface="+mn-cs"/>
                        </a:rPr>
                        <a:t>Classification </a:t>
                      </a:r>
                      <a:r>
                        <a:rPr lang="en" altLang="en-US" sz="1100" b="1" u="none" strike="noStrike" dirty="0">
                          <a:solidFill>
                            <a:schemeClr val="bg1"/>
                          </a:solidFill>
                          <a:effectLst/>
                          <a:latin typeface="+mn-ea"/>
                          <a:ea typeface="+mn-ea"/>
                        </a:rPr>
                        <a:t>: Major Classification</a:t>
                      </a:r>
                      <a:endParaRPr lang="ja-JP" altLang="en-US" sz="1100" b="1"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1" u="none" strike="noStrike" dirty="0">
                          <a:solidFill>
                            <a:schemeClr val="bg1"/>
                          </a:solidFill>
                          <a:effectLst/>
                          <a:latin typeface="+mn-ea"/>
                          <a:ea typeface="+mn-ea"/>
                        </a:rPr>
                        <a:t>EU</a:t>
                      </a:r>
                      <a:endParaRPr lang="ja-JP" altLang="en-US" sz="1100" b="1" i="0" u="none" strike="noStrike" dirty="0">
                        <a:solidFill>
                          <a:schemeClr val="bg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1" i="0" u="none" strike="noStrike" dirty="0">
                          <a:solidFill>
                            <a:schemeClr val="bg1"/>
                          </a:solidFill>
                          <a:effectLst/>
                          <a:latin typeface="+mn-ea"/>
                          <a:ea typeface="+mn-ea"/>
                        </a:rPr>
                        <a:t>Japan</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4166792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A.</a:t>
                      </a:r>
                      <a:r>
                        <a:rPr lang="ja-JP" altLang="en-US" sz="1100" u="none" strike="noStrike" dirty="0">
                          <a:effectLst/>
                          <a:latin typeface="+mn-ea"/>
                          <a:ea typeface="+mn-ea"/>
                        </a:rPr>
                        <a:t>　</a:t>
                      </a:r>
                      <a:r>
                        <a:rPr lang="en" altLang="en-US" sz="1100" u="none" strike="noStrike" dirty="0">
                          <a:effectLst/>
                          <a:latin typeface="+mn-ea"/>
                          <a:ea typeface="+mn-ea"/>
                        </a:rPr>
                        <a:t>Agriculture, forestry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agriculture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Semi-public (agriculture)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5863906"/>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B.</a:t>
                      </a:r>
                      <a:r>
                        <a:rPr lang="ja-JP" altLang="en-US" sz="1100" u="none" strike="noStrike" dirty="0">
                          <a:effectLst/>
                          <a:latin typeface="+mn-ea"/>
                          <a:ea typeface="+mn-ea"/>
                        </a:rPr>
                        <a:t>　</a:t>
                      </a:r>
                      <a:r>
                        <a:rPr lang="en" altLang="en-US" sz="1100" u="none" strike="noStrike" dirty="0">
                          <a:effectLst/>
                          <a:latin typeface="+mn-ea"/>
                          <a:ea typeface="+mn-ea"/>
                        </a:rPr>
                        <a:t>Fishery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Fishing</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93578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C.</a:t>
                      </a:r>
                      <a:r>
                        <a:rPr lang="ja-JP" altLang="en-US" sz="1100" u="none" strike="noStrike" dirty="0">
                          <a:effectLst/>
                          <a:latin typeface="+mn-ea"/>
                          <a:ea typeface="+mn-ea"/>
                        </a:rPr>
                        <a:t>　</a:t>
                      </a:r>
                      <a:r>
                        <a:rPr lang="en" altLang="zh-TW" sz="1100" u="none" strike="noStrike" dirty="0">
                          <a:effectLst/>
                          <a:latin typeface="+mn-ea"/>
                          <a:ea typeface="+mn-ea"/>
                        </a:rPr>
                        <a:t>Mining</a:t>
                      </a:r>
                      <a:r>
                        <a:rPr lang="en" altLang="en-US" sz="1100" u="none" strike="noStrike" dirty="0">
                          <a:effectLst/>
                          <a:latin typeface="+mn-ea"/>
                          <a:ea typeface="+mn-ea"/>
                        </a:rPr>
                        <a:t>, Quarrying, Gravel extraction</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892669"/>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D.</a:t>
                      </a:r>
                      <a:r>
                        <a:rPr lang="ja-JP" altLang="en-US" sz="1100" u="none" strike="noStrike" dirty="0">
                          <a:effectLst/>
                          <a:latin typeface="+mn-ea"/>
                          <a:ea typeface="+mn-ea"/>
                        </a:rPr>
                        <a:t>　</a:t>
                      </a:r>
                      <a:r>
                        <a:rPr lang="en" altLang="ja-JP" sz="1100" u="none" strike="noStrike" dirty="0">
                          <a:effectLst/>
                          <a:latin typeface="+mn-ea"/>
                          <a:ea typeface="+mn-ea"/>
                        </a:rPr>
                        <a:t>C</a:t>
                      </a:r>
                      <a:r>
                        <a:rPr lang="en" altLang="en-US" sz="1100" u="none" strike="noStrike" dirty="0">
                          <a:effectLst/>
                          <a:latin typeface="+mn-ea"/>
                          <a:ea typeface="+mn-ea"/>
                        </a:rPr>
                        <a:t>onstruction</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construction</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Smart buildings, Underground objects</a:t>
                      </a:r>
                      <a:endParaRPr lang="en-US" altLang="ja-JP" sz="11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i="0" u="none" strike="noStrike" kern="1200" dirty="0">
                          <a:solidFill>
                            <a:schemeClr val="tx1"/>
                          </a:solidFill>
                          <a:effectLst/>
                          <a:latin typeface="+mn-ea"/>
                          <a:ea typeface="Meiryo UI"/>
                          <a:cs typeface="+mn-cs"/>
                        </a:rPr>
                        <a:t>Land Transport </a:t>
                      </a:r>
                      <a:r>
                        <a:rPr kumimoji="1" lang="en" altLang="ja-JP" sz="1100" b="0" i="0" u="none" strike="noStrike" kern="1200" dirty="0">
                          <a:solidFill>
                            <a:schemeClr val="tx1"/>
                          </a:solidFill>
                          <a:effectLst/>
                          <a:latin typeface="+mn-ea"/>
                          <a:ea typeface="Meiryo UI"/>
                          <a:cs typeface="+mn-cs"/>
                        </a:rPr>
                        <a:t>PF</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8843352"/>
                  </a:ext>
                </a:extLst>
              </a:tr>
              <a:tr h="25803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solidFill>
                            <a:schemeClr val="tx1"/>
                          </a:solidFill>
                          <a:effectLst/>
                          <a:latin typeface="+mn-ea"/>
                          <a:ea typeface="+mn-ea"/>
                        </a:rPr>
                        <a:t>E.</a:t>
                      </a:r>
                      <a:r>
                        <a:rPr lang="ja-JP" altLang="en-US" sz="1100" u="none" strike="noStrike" dirty="0">
                          <a:solidFill>
                            <a:schemeClr val="tx1"/>
                          </a:solidFill>
                          <a:effectLst/>
                          <a:latin typeface="+mn-ea"/>
                          <a:ea typeface="+mn-ea"/>
                        </a:rPr>
                        <a:t>　</a:t>
                      </a:r>
                      <a:r>
                        <a:rPr lang="en" altLang="ja-JP" sz="1100" u="none" strike="noStrike" dirty="0">
                          <a:solidFill>
                            <a:schemeClr val="tx1"/>
                          </a:solidFill>
                          <a:effectLst/>
                          <a:latin typeface="+mn-ea"/>
                          <a:ea typeface="+mn-ea"/>
                        </a:rPr>
                        <a:t>M</a:t>
                      </a:r>
                      <a:r>
                        <a:rPr lang="en" altLang="en-US" sz="1100" u="none" strike="noStrike" dirty="0">
                          <a:solidFill>
                            <a:schemeClr val="tx1"/>
                          </a:solidFill>
                          <a:effectLst/>
                          <a:latin typeface="+mn-ea"/>
                          <a:ea typeface="+mn-ea"/>
                        </a:rPr>
                        <a:t>anufacturing</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Industry / Industrial, </a:t>
                      </a:r>
                      <a:r>
                        <a:rPr lang="en" altLang="en-US" sz="1100" b="0" i="0" u="none" strike="noStrike" dirty="0">
                          <a:solidFill>
                            <a:schemeClr val="tx1"/>
                          </a:solidFill>
                          <a:effectLst/>
                          <a:latin typeface="+mn-ea"/>
                          <a:ea typeface="+mn-ea"/>
                        </a:rPr>
                        <a:t>Mobility</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Intercompany transactions, </a:t>
                      </a:r>
                      <a:r>
                        <a:rPr lang="en-US" altLang="ja-JP" sz="1100" b="0" u="none" strike="noStrike" dirty="0">
                          <a:solidFill>
                            <a:schemeClr val="tx1"/>
                          </a:solidFill>
                          <a:effectLst/>
                          <a:latin typeface="+mn-ea"/>
                          <a:ea typeface="+mn-ea"/>
                        </a:rPr>
                        <a:t>B</a:t>
                      </a:r>
                      <a:r>
                        <a:rPr lang="en" altLang="en-US" sz="1100" b="0" u="none" strike="noStrike" dirty="0">
                          <a:solidFill>
                            <a:schemeClr val="tx1"/>
                          </a:solidFill>
                          <a:effectLst/>
                          <a:latin typeface="+mn-ea"/>
                          <a:ea typeface="+mn-ea"/>
                        </a:rPr>
                        <a:t>atteries</a:t>
                      </a:r>
                      <a:endParaRPr lang="en-US" altLang="ja-JP" sz="11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782994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F.</a:t>
                      </a:r>
                      <a:r>
                        <a:rPr lang="ja-JP" altLang="en-US" sz="1100" u="none" strike="noStrike" dirty="0">
                          <a:effectLst/>
                          <a:latin typeface="+mn-ea"/>
                          <a:ea typeface="+mn-ea"/>
                        </a:rPr>
                        <a:t>　</a:t>
                      </a:r>
                      <a:r>
                        <a:rPr lang="en" altLang="en-US" sz="1100" u="none" strike="noStrike" dirty="0">
                          <a:effectLst/>
                          <a:latin typeface="+mn-ea"/>
                          <a:ea typeface="+mn-ea"/>
                        </a:rPr>
                        <a:t>Electricity, Gas, Heat supply, Water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energy</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i="0" u="none" strike="noStrike" dirty="0">
                          <a:solidFill>
                            <a:schemeClr val="tx1"/>
                          </a:solidFill>
                          <a:effectLst/>
                          <a:latin typeface="+mn-ea"/>
                          <a:ea typeface="+mn-ea"/>
                        </a:rPr>
                        <a:t>Water supply</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76875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G.</a:t>
                      </a:r>
                      <a:r>
                        <a:rPr lang="ja-JP" altLang="en-US" sz="1100" u="none" strike="noStrike" dirty="0">
                          <a:effectLst/>
                          <a:latin typeface="+mn-ea"/>
                          <a:ea typeface="+mn-ea"/>
                        </a:rPr>
                        <a:t>　</a:t>
                      </a:r>
                      <a:r>
                        <a:rPr lang="en" altLang="en-US" sz="1100" u="none" strike="noStrike" dirty="0">
                          <a:effectLst/>
                          <a:latin typeface="+mn-ea"/>
                          <a:ea typeface="+mn-ea"/>
                        </a:rPr>
                        <a:t>Information and communication</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media</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5078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H.</a:t>
                      </a:r>
                      <a:r>
                        <a:rPr lang="ja-JP" altLang="en-US" sz="1100" u="none" strike="noStrike" dirty="0">
                          <a:effectLst/>
                          <a:latin typeface="+mn-ea"/>
                          <a:ea typeface="+mn-ea"/>
                        </a:rPr>
                        <a:t>　</a:t>
                      </a:r>
                      <a:r>
                        <a:rPr lang="en-US" altLang="ja-JP" sz="1100" u="none" strike="noStrike" dirty="0">
                          <a:effectLst/>
                          <a:latin typeface="+mn-ea"/>
                          <a:ea typeface="+mn-ea"/>
                        </a:rPr>
                        <a:t>T</a:t>
                      </a:r>
                      <a:r>
                        <a:rPr lang="en" altLang="en-US" sz="1100" u="none" strike="noStrike" dirty="0">
                          <a:effectLst/>
                          <a:latin typeface="+mn-ea"/>
                          <a:ea typeface="+mn-ea"/>
                        </a:rPr>
                        <a:t>ransportation industry, Postal industry</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ja-JP" sz="1100" b="0" u="none" strike="noStrike" kern="1200" dirty="0">
                          <a:solidFill>
                            <a:schemeClr val="tx1"/>
                          </a:solidFill>
                          <a:effectLst/>
                          <a:latin typeface="+mn-ea"/>
                          <a:ea typeface="Meiryo UI"/>
                          <a:cs typeface="+mn-cs"/>
                        </a:rPr>
                        <a:t>EDS </a:t>
                      </a:r>
                      <a:r>
                        <a:rPr kumimoji="1" lang="en" altLang="en-US" sz="1100" b="0" u="none" strike="noStrike" kern="1200" dirty="0">
                          <a:solidFill>
                            <a:schemeClr val="tx1"/>
                          </a:solidFill>
                          <a:effectLst/>
                          <a:latin typeface="+mn-ea"/>
                          <a:ea typeface="Meiryo UI"/>
                          <a:cs typeface="+mn-cs"/>
                        </a:rPr>
                        <a:t>railway, mobility,</a:t>
                      </a:r>
                      <a:endParaRPr kumimoji="1" lang="en-US" altLang="ja-JP" sz="1100" b="0" u="none" strike="noStrike" kern="1200" dirty="0">
                        <a:solidFill>
                          <a:schemeClr val="tx1"/>
                        </a:solidFill>
                        <a:effectLst/>
                        <a:latin typeface="+mn-ea"/>
                        <a:ea typeface="Meiryo UI"/>
                        <a:cs typeface="+mn-cs"/>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aviation, </a:t>
                      </a:r>
                      <a:r>
                        <a:rPr lang="en" altLang="en-US" sz="1100" b="0" u="none" strike="noStrike" dirty="0">
                          <a:solidFill>
                            <a:schemeClr val="tx1"/>
                          </a:solidFill>
                          <a:effectLst/>
                          <a:latin typeface="+mn-ea"/>
                          <a:ea typeface="+mn-ea"/>
                        </a:rPr>
                        <a:t>shipping</a:t>
                      </a:r>
                      <a:endParaRPr lang="en-US" altLang="ja-JP" sz="1100" b="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Autonomous mobile robot</a:t>
                      </a:r>
                      <a:endParaRPr lang="en-US" altLang="ja-JP" sz="1100" b="0" u="none" strike="noStrike" dirty="0">
                        <a:solidFill>
                          <a:schemeClr val="tx1"/>
                        </a:solidFill>
                        <a:effectLst/>
                        <a:latin typeface="+mn-ea"/>
                        <a:ea typeface="+mn-ea"/>
                      </a:endParaRPr>
                    </a:p>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Mobility (service)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095561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I.</a:t>
                      </a:r>
                      <a:r>
                        <a:rPr lang="ja-JP" altLang="en-US" sz="1100" u="none" strike="noStrike" dirty="0">
                          <a:effectLst/>
                          <a:latin typeface="+mn-ea"/>
                          <a:ea typeface="+mn-ea"/>
                        </a:rPr>
                        <a:t>　</a:t>
                      </a:r>
                      <a:r>
                        <a:rPr lang="en" sz="1100" u="none" strike="noStrike" dirty="0">
                          <a:effectLst/>
                          <a:latin typeface="+mn-ea"/>
                          <a:ea typeface="+mn-ea"/>
                        </a:rPr>
                        <a:t>Wholesale </a:t>
                      </a:r>
                      <a:r>
                        <a:rPr lang="en" altLang="en-US" sz="1100" u="none" strike="noStrike" dirty="0">
                          <a:effectLst/>
                          <a:latin typeface="+mn-ea"/>
                          <a:ea typeface="+mn-ea"/>
                        </a:rPr>
                        <a:t>trade, Retail trade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655441"/>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J.</a:t>
                      </a:r>
                      <a:r>
                        <a:rPr lang="ja-JP" altLang="en-US" sz="1100" u="none" strike="noStrike" dirty="0">
                          <a:effectLst/>
                          <a:latin typeface="+mn-ea"/>
                          <a:ea typeface="+mn-ea"/>
                        </a:rPr>
                        <a:t>　</a:t>
                      </a:r>
                      <a:r>
                        <a:rPr lang="en" altLang="en-US" sz="1100" u="none" strike="noStrike" dirty="0">
                          <a:effectLst/>
                          <a:latin typeface="+mn-ea"/>
                          <a:ea typeface="+mn-ea"/>
                        </a:rPr>
                        <a:t>Financial industry, Insurance industry</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Finance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en-US" sz="1100" b="0" u="none" strike="noStrike" dirty="0">
                          <a:solidFill>
                            <a:schemeClr val="tx1"/>
                          </a:solidFill>
                          <a:effectLst/>
                          <a:latin typeface="+mn-ea"/>
                          <a:ea typeface="+mn-ea"/>
                        </a:rPr>
                        <a:t>F</a:t>
                      </a:r>
                      <a:r>
                        <a:rPr lang="en" altLang="en-US" sz="1100" b="0" u="none" strike="noStrike" dirty="0">
                          <a:solidFill>
                            <a:schemeClr val="tx1"/>
                          </a:solidFill>
                          <a:effectLst/>
                          <a:latin typeface="+mn-ea"/>
                          <a:ea typeface="+mn-ea"/>
                        </a:rPr>
                        <a:t>inance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74829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zh-TW" sz="1100" u="none" strike="noStrike" dirty="0">
                          <a:effectLst/>
                          <a:latin typeface="+mn-ea"/>
                          <a:ea typeface="+mn-ea"/>
                        </a:rPr>
                        <a:t>K.</a:t>
                      </a:r>
                      <a:r>
                        <a:rPr lang="ja-JP" altLang="en-US" sz="1100" u="none" strike="noStrike" dirty="0">
                          <a:effectLst/>
                          <a:latin typeface="+mn-ea"/>
                          <a:ea typeface="+mn-ea"/>
                        </a:rPr>
                        <a:t>　</a:t>
                      </a:r>
                      <a:r>
                        <a:rPr lang="en" altLang="en-US" sz="1100" u="none" strike="noStrike" dirty="0">
                          <a:effectLst/>
                          <a:latin typeface="+mn-ea"/>
                          <a:ea typeface="+mn-ea"/>
                        </a:rPr>
                        <a:t>Real estate business, Goods rental business</a:t>
                      </a:r>
                      <a:endParaRPr lang="zh-TW"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i="0" u="none" strike="noStrike" kern="1200" dirty="0">
                          <a:solidFill>
                            <a:schemeClr val="tx1"/>
                          </a:solidFill>
                          <a:effectLst/>
                          <a:latin typeface="+mn-ea"/>
                          <a:ea typeface="Meiryo UI"/>
                          <a:cs typeface="+mn-cs"/>
                        </a:rPr>
                        <a:t>Land Transport </a:t>
                      </a:r>
                      <a:r>
                        <a:rPr kumimoji="1" lang="en" altLang="ja-JP" sz="1100" b="0" i="0" u="none" strike="noStrike" kern="1200" dirty="0">
                          <a:solidFill>
                            <a:schemeClr val="tx1"/>
                          </a:solidFill>
                          <a:effectLst/>
                          <a:latin typeface="+mn-ea"/>
                          <a:ea typeface="Meiryo UI"/>
                          <a:cs typeface="+mn-cs"/>
                        </a:rPr>
                        <a:t>PF</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9845735"/>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L.</a:t>
                      </a:r>
                      <a:r>
                        <a:rPr lang="ja-JP" altLang="en-US" sz="1100" u="none" strike="noStrike" dirty="0">
                          <a:effectLst/>
                          <a:latin typeface="+mn-ea"/>
                          <a:ea typeface="+mn-ea"/>
                        </a:rPr>
                        <a:t>　</a:t>
                      </a:r>
                      <a:r>
                        <a:rPr lang="en" altLang="ja-JP" sz="1100" u="none" strike="noStrike" dirty="0">
                          <a:effectLst/>
                          <a:latin typeface="+mn-ea"/>
                          <a:ea typeface="+mn-ea"/>
                        </a:rPr>
                        <a:t>Academic </a:t>
                      </a:r>
                      <a:r>
                        <a:rPr lang="en" altLang="en-US" sz="1100" u="none" strike="noStrike" dirty="0">
                          <a:effectLst/>
                          <a:latin typeface="+mn-ea"/>
                          <a:ea typeface="+mn-ea"/>
                        </a:rPr>
                        <a:t>research, </a:t>
                      </a:r>
                    </a:p>
                    <a:p>
                      <a:pPr algn="l" rtl="0" fontAlgn="ctr"/>
                      <a:r>
                        <a:rPr lang="en" altLang="en-US" sz="1100" u="none" strike="noStrike" dirty="0">
                          <a:effectLst/>
                          <a:latin typeface="+mn-ea"/>
                          <a:ea typeface="+mn-ea"/>
                        </a:rPr>
                        <a:t>     Professional / Technical services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i="0" u="none" strike="noStrike" dirty="0">
                          <a:solidFill>
                            <a:schemeClr val="tx1"/>
                          </a:solidFill>
                          <a:effectLst/>
                          <a:latin typeface="+mn-ea"/>
                          <a:ea typeface="+mn-ea"/>
                        </a:rPr>
                        <a:t>cultural heritage</a:t>
                      </a: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837920"/>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M.</a:t>
                      </a:r>
                      <a:r>
                        <a:rPr lang="ja-JP" altLang="en-US" sz="1100" u="none" strike="noStrike" dirty="0">
                          <a:effectLst/>
                          <a:latin typeface="+mn-ea"/>
                          <a:ea typeface="+mn-ea"/>
                        </a:rPr>
                        <a:t>　</a:t>
                      </a:r>
                      <a:r>
                        <a:rPr lang="en" altLang="en-US" sz="1100" u="none" strike="noStrike" dirty="0">
                          <a:effectLst/>
                          <a:latin typeface="+mn-ea"/>
                          <a:ea typeface="+mn-ea"/>
                        </a:rPr>
                        <a:t>Accommodation industry, food service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lang="en" altLang="ja-JP" sz="1100" b="0" u="none" strike="noStrike" dirty="0">
                          <a:solidFill>
                            <a:schemeClr val="tx1"/>
                          </a:solidFill>
                          <a:effectLst/>
                          <a:latin typeface="+mn-ea"/>
                          <a:ea typeface="+mn-ea"/>
                        </a:rPr>
                        <a:t>EDS t</a:t>
                      </a:r>
                      <a:r>
                        <a:rPr lang="en" altLang="en-US" sz="1100" b="0" u="none" strike="noStrike" dirty="0">
                          <a:solidFill>
                            <a:schemeClr val="tx1"/>
                          </a:solidFill>
                          <a:effectLst/>
                          <a:latin typeface="+mn-ea"/>
                          <a:ea typeface="+mn-ea"/>
                        </a:rPr>
                        <a:t>ourism</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7847578"/>
                  </a:ext>
                </a:extLst>
              </a:tr>
              <a:tr h="207084">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N.</a:t>
                      </a:r>
                      <a:r>
                        <a:rPr lang="ja-JP" altLang="en-US" sz="1100" u="none" strike="noStrike" dirty="0">
                          <a:effectLst/>
                          <a:latin typeface="+mn-ea"/>
                          <a:ea typeface="+mn-ea"/>
                        </a:rPr>
                        <a:t>　</a:t>
                      </a:r>
                      <a:r>
                        <a:rPr lang="en" altLang="ja-JP" sz="1100" u="none" strike="noStrike" dirty="0">
                          <a:effectLst/>
                          <a:latin typeface="+mn-ea"/>
                          <a:ea typeface="+mn-ea"/>
                        </a:rPr>
                        <a:t>Life </a:t>
                      </a:r>
                      <a:r>
                        <a:rPr lang="en" altLang="en-US" sz="1100" u="none" strike="noStrike" dirty="0">
                          <a:effectLst/>
                          <a:latin typeface="+mn-ea"/>
                          <a:ea typeface="+mn-ea"/>
                        </a:rPr>
                        <a:t>-related service industry,</a:t>
                      </a:r>
                    </a:p>
                    <a:p>
                      <a:pPr algn="l" rtl="0" fontAlgn="ctr"/>
                      <a:r>
                        <a:rPr lang="en" altLang="en-US" sz="1100" u="none" strike="noStrike" dirty="0">
                          <a:effectLst/>
                          <a:latin typeface="+mn-ea"/>
                          <a:ea typeface="+mn-ea"/>
                        </a:rPr>
                        <a:t>     Entertainment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t</a:t>
                      </a:r>
                      <a:r>
                        <a:rPr lang="en" altLang="en-US" sz="1100" b="0" u="none" strike="noStrike" dirty="0">
                          <a:solidFill>
                            <a:schemeClr val="tx1"/>
                          </a:solidFill>
                          <a:effectLst/>
                          <a:latin typeface="+mn-ea"/>
                          <a:ea typeface="+mn-ea"/>
                        </a:rPr>
                        <a:t>ourism</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ap="flat" cmpd="sng" algn="ctr">
                      <a:solidFill>
                        <a:srgbClr val="24235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08973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O.</a:t>
                      </a:r>
                      <a:r>
                        <a:rPr lang="ja-JP" altLang="en-US" sz="1100" u="none" strike="noStrike" dirty="0">
                          <a:effectLst/>
                          <a:latin typeface="+mn-ea"/>
                          <a:ea typeface="+mn-ea"/>
                        </a:rPr>
                        <a:t>　</a:t>
                      </a:r>
                      <a:r>
                        <a:rPr lang="en" sz="1100" u="none" strike="noStrike" dirty="0">
                          <a:effectLst/>
                          <a:latin typeface="+mn-ea"/>
                          <a:ea typeface="+mn-ea"/>
                        </a:rPr>
                        <a:t>Education </a:t>
                      </a:r>
                      <a:r>
                        <a:rPr lang="en" altLang="en-US" sz="1100" u="none" strike="noStrike" dirty="0">
                          <a:effectLst/>
                          <a:latin typeface="+mn-ea"/>
                          <a:ea typeface="+mn-ea"/>
                        </a:rPr>
                        <a:t>, Learning support industry</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i="0" u="none" strike="noStrike" dirty="0">
                          <a:solidFill>
                            <a:schemeClr val="tx1"/>
                          </a:solidFill>
                          <a:effectLst/>
                          <a:latin typeface="+mn-ea"/>
                          <a:ea typeface="+mn-ea"/>
                        </a:rPr>
                        <a:t>skills</a:t>
                      </a: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Public Se</a:t>
                      </a:r>
                      <a:r>
                        <a:rPr lang="en-US" altLang="ja-JP" sz="1100" b="0" u="none" strike="noStrike" dirty="0" err="1">
                          <a:solidFill>
                            <a:schemeClr val="tx1"/>
                          </a:solidFill>
                          <a:effectLst/>
                          <a:latin typeface="+mn-ea"/>
                          <a:ea typeface="+mn-ea"/>
                        </a:rPr>
                        <a:t>rvice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792095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sz="1100" u="none" strike="noStrike" dirty="0">
                          <a:effectLst/>
                          <a:latin typeface="+mn-ea"/>
                          <a:ea typeface="+mn-ea"/>
                        </a:rPr>
                        <a:t>P.</a:t>
                      </a:r>
                      <a:r>
                        <a:rPr lang="ja-JP" altLang="en-US" sz="1100" u="none" strike="noStrike" dirty="0">
                          <a:effectLst/>
                          <a:latin typeface="+mn-ea"/>
                          <a:ea typeface="+mn-ea"/>
                        </a:rPr>
                        <a:t>　</a:t>
                      </a:r>
                      <a:r>
                        <a:rPr lang="en" altLang="ja-JP" sz="1100" u="none" strike="noStrike" dirty="0">
                          <a:effectLst/>
                          <a:latin typeface="+mn-ea"/>
                          <a:ea typeface="+mn-ea"/>
                        </a:rPr>
                        <a:t>M</a:t>
                      </a:r>
                      <a:r>
                        <a:rPr lang="en" altLang="en-US" sz="1100" u="none" strike="noStrike" dirty="0">
                          <a:effectLst/>
                          <a:latin typeface="+mn-ea"/>
                          <a:ea typeface="+mn-ea"/>
                        </a:rPr>
                        <a:t>edical care, Welfare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h</a:t>
                      </a:r>
                      <a:r>
                        <a:rPr lang="en" altLang="en-US" sz="1100" b="0" u="none" strike="noStrike" dirty="0">
                          <a:solidFill>
                            <a:schemeClr val="tx1"/>
                          </a:solidFill>
                          <a:effectLst/>
                          <a:latin typeface="+mn-ea"/>
                          <a:ea typeface="+mn-ea"/>
                        </a:rPr>
                        <a:t>ealth</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Public Se</a:t>
                      </a:r>
                      <a:r>
                        <a:rPr kumimoji="1" lang="en-US" altLang="ja-JP" sz="1100" b="0" u="none" strike="noStrike" kern="1200" dirty="0" err="1">
                          <a:solidFill>
                            <a:schemeClr val="tx1"/>
                          </a:solidFill>
                          <a:effectLst/>
                          <a:latin typeface="+mn-ea"/>
                          <a:ea typeface="Meiryo UI"/>
                          <a:cs typeface="+mn-cs"/>
                        </a:rPr>
                        <a:t>rvice</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6120504"/>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Q.</a:t>
                      </a:r>
                      <a:r>
                        <a:rPr lang="ja-JP" altLang="en-US" sz="1100" u="none" strike="noStrike" dirty="0">
                          <a:effectLst/>
                          <a:latin typeface="+mn-ea"/>
                          <a:ea typeface="+mn-ea"/>
                        </a:rPr>
                        <a:t>　</a:t>
                      </a:r>
                      <a:r>
                        <a:rPr lang="en" altLang="ja-JP" sz="1100" u="none" strike="noStrike" dirty="0">
                          <a:effectLst/>
                          <a:latin typeface="+mn-ea"/>
                          <a:ea typeface="+mn-ea"/>
                        </a:rPr>
                        <a:t>C</a:t>
                      </a:r>
                      <a:r>
                        <a:rPr lang="en" altLang="en-US" sz="1100" u="none" strike="noStrike" dirty="0">
                          <a:effectLst/>
                          <a:latin typeface="+mn-ea"/>
                          <a:ea typeface="+mn-ea"/>
                        </a:rPr>
                        <a:t>omplex service business</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smart community</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ap="flat" cmpd="sng" algn="ctr">
                      <a:solidFill>
                        <a:srgbClr val="24235C"/>
                      </a:solidFill>
                      <a:prstDash val="solid"/>
                      <a:round/>
                      <a:headEnd type="none" w="med" len="med"/>
                      <a:tailEnd type="none" w="med" len="med"/>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b" latinLnBrk="0" hangingPunct="1">
                        <a:lnSpc>
                          <a:spcPct val="100000"/>
                        </a:lnSpc>
                        <a:spcBef>
                          <a:spcPts val="0"/>
                        </a:spcBef>
                        <a:spcAft>
                          <a:spcPts val="0"/>
                        </a:spcAft>
                        <a:buClrTx/>
                        <a:buSzTx/>
                        <a:buFontTx/>
                        <a:buNone/>
                        <a:tabLst/>
                        <a:defRPr/>
                      </a:pPr>
                      <a:r>
                        <a:rPr kumimoji="1" lang="en" altLang="en-US" sz="1100" b="0" u="none" strike="noStrike" kern="1200" dirty="0">
                          <a:solidFill>
                            <a:schemeClr val="tx1"/>
                          </a:solidFill>
                          <a:effectLst/>
                          <a:latin typeface="+mn-ea"/>
                          <a:ea typeface="Meiryo UI"/>
                          <a:cs typeface="+mn-cs"/>
                        </a:rPr>
                        <a:t>Public Se</a:t>
                      </a:r>
                      <a:r>
                        <a:rPr kumimoji="1" lang="en-US" altLang="ja-JP" sz="1100" b="0" u="none" strike="noStrike" kern="1200" dirty="0" err="1">
                          <a:solidFill>
                            <a:schemeClr val="tx1"/>
                          </a:solidFill>
                          <a:effectLst/>
                          <a:latin typeface="+mn-ea"/>
                          <a:ea typeface="Meiryo UI"/>
                          <a:cs typeface="+mn-cs"/>
                        </a:rPr>
                        <a:t>rvice</a:t>
                      </a:r>
                      <a:endParaRPr kumimoji="1" lang="ja-JP" altLang="en-US"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3301497"/>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R.</a:t>
                      </a:r>
                      <a:r>
                        <a:rPr lang="ja-JP" altLang="en-US" sz="1100" u="none" strike="noStrike" dirty="0">
                          <a:effectLst/>
                          <a:latin typeface="+mn-ea"/>
                          <a:ea typeface="+mn-ea"/>
                        </a:rPr>
                        <a:t>　</a:t>
                      </a:r>
                      <a:r>
                        <a:rPr lang="en" altLang="ja-JP" sz="1100" u="none" strike="noStrike" dirty="0">
                          <a:effectLst/>
                          <a:latin typeface="+mn-ea"/>
                          <a:ea typeface="+mn-ea"/>
                        </a:rPr>
                        <a:t>Service </a:t>
                      </a:r>
                      <a:r>
                        <a:rPr lang="en" altLang="en-US" sz="1100" u="none" strike="noStrike" dirty="0">
                          <a:effectLst/>
                          <a:latin typeface="+mn-ea"/>
                          <a:ea typeface="+mn-ea"/>
                        </a:rPr>
                        <a:t>industry (n.e.c.)</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US" altLang="ja-JP" sz="1100" b="0" i="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　</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ap="flat" cmpd="sng" algn="ctr">
                      <a:solidFill>
                        <a:srgbClr val="24235C"/>
                      </a:solidFill>
                      <a:prstDash val="solid"/>
                      <a:round/>
                      <a:headEnd type="none" w="med" len="med"/>
                      <a:tailEnd type="none" w="med" len="med"/>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541548"/>
                  </a:ext>
                </a:extLst>
              </a:tr>
              <a:tr h="0">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rtl="0" fontAlgn="ctr"/>
                      <a:r>
                        <a:rPr lang="en" altLang="ja-JP" sz="1100" u="none" strike="noStrike" dirty="0">
                          <a:effectLst/>
                          <a:latin typeface="+mn-ea"/>
                          <a:ea typeface="+mn-ea"/>
                        </a:rPr>
                        <a:t>S.</a:t>
                      </a:r>
                      <a:r>
                        <a:rPr lang="ja-JP" altLang="en-US" sz="1100" u="none" strike="noStrike" dirty="0">
                          <a:effectLst/>
                          <a:latin typeface="+mn-ea"/>
                          <a:ea typeface="+mn-ea"/>
                        </a:rPr>
                        <a:t>　</a:t>
                      </a:r>
                      <a:r>
                        <a:rPr lang="en" altLang="en-US" sz="1100" u="none" strike="noStrike" dirty="0">
                          <a:effectLst/>
                          <a:latin typeface="+mn-ea"/>
                          <a:ea typeface="+mn-ea"/>
                        </a:rPr>
                        <a:t>Public service </a:t>
                      </a:r>
                    </a:p>
                    <a:p>
                      <a:pPr algn="l" rtl="0" fontAlgn="ctr"/>
                      <a:r>
                        <a:rPr lang="en" altLang="en-US" sz="1100" u="none" strike="noStrike" dirty="0">
                          <a:effectLst/>
                          <a:latin typeface="+mn-ea"/>
                          <a:ea typeface="+mn-ea"/>
                        </a:rPr>
                        <a:t>     (excluding those classified elsewhere)</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administration,</a:t>
                      </a:r>
                      <a:endParaRPr lang="en-US" altLang="ja-JP" sz="1100" b="0" u="none" strike="noStrike" dirty="0">
                        <a:solidFill>
                          <a:schemeClr val="tx1"/>
                        </a:solidFill>
                        <a:effectLst/>
                        <a:latin typeface="+mn-ea"/>
                        <a:ea typeface="+mn-ea"/>
                      </a:endParaRPr>
                    </a:p>
                    <a:p>
                      <a:pPr algn="l" fontAlgn="b"/>
                      <a:r>
                        <a:rPr lang="en" altLang="en-US" sz="1100" b="0" u="none" strike="noStrike" dirty="0">
                          <a:solidFill>
                            <a:schemeClr val="tx1"/>
                          </a:solidFill>
                          <a:effectLst/>
                          <a:latin typeface="+mn-ea"/>
                          <a:ea typeface="+mn-ea"/>
                        </a:rPr>
                        <a:t>Administration </a:t>
                      </a:r>
                      <a:r>
                        <a:rPr lang="en" altLang="ja-JP" sz="1100" b="0" u="none" strike="noStrike" dirty="0">
                          <a:solidFill>
                            <a:schemeClr val="tx1"/>
                          </a:solidFill>
                          <a:effectLst/>
                          <a:latin typeface="+mn-ea"/>
                          <a:ea typeface="+mn-ea"/>
                        </a:rPr>
                        <a:t>(</a:t>
                      </a:r>
                      <a:r>
                        <a:rPr lang="en" altLang="en-US" sz="1100" b="0" u="none" strike="noStrike" dirty="0">
                          <a:solidFill>
                            <a:schemeClr val="tx1"/>
                          </a:solidFill>
                          <a:effectLst/>
                          <a:latin typeface="+mn-ea"/>
                          <a:ea typeface="+mn-ea"/>
                        </a:rPr>
                        <a:t>law, procurement, safety</a:t>
                      </a:r>
                      <a:r>
                        <a:rPr lang="en" altLang="ja-JP" sz="1100" b="0" u="none" strike="noStrike" dirty="0">
                          <a:solidFill>
                            <a:schemeClr val="tx1"/>
                          </a:solidFill>
                          <a:effectLst/>
                          <a:latin typeface="+mn-ea"/>
                          <a:ea typeface="+mn-ea"/>
                        </a:rPr>
                        <a: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en-US" sz="1100" b="0" u="none" strike="noStrike" dirty="0">
                          <a:solidFill>
                            <a:schemeClr val="tx1"/>
                          </a:solidFill>
                          <a:effectLst/>
                          <a:latin typeface="+mn-ea"/>
                          <a:ea typeface="+mn-ea"/>
                        </a:rPr>
                        <a:t>Public personal authentication</a:t>
                      </a:r>
                      <a:endParaRPr lang="en-US" altLang="ja-JP" sz="1100" b="0" u="none" strike="noStrike" dirty="0">
                        <a:solidFill>
                          <a:schemeClr val="tx1"/>
                        </a:solidFill>
                        <a:effectLst/>
                        <a:latin typeface="+mn-ea"/>
                        <a:ea typeface="+mn-ea"/>
                      </a:endParaRPr>
                    </a:p>
                    <a:p>
                      <a:pPr algn="l" fontAlgn="b"/>
                      <a:r>
                        <a:rPr kumimoji="1" lang="en" altLang="en-US" sz="1100" b="0" u="none" strike="noStrike" kern="1200" dirty="0">
                          <a:solidFill>
                            <a:schemeClr val="tx1"/>
                          </a:solidFill>
                          <a:effectLst/>
                          <a:latin typeface="+mn-ea"/>
                          <a:ea typeface="Meiryo UI"/>
                          <a:cs typeface="+mn-cs"/>
                        </a:rPr>
                        <a:t>Public service</a:t>
                      </a:r>
                      <a:r>
                        <a:rPr kumimoji="1" lang="ja-JP" altLang="en-US" sz="1100" b="0" u="none" strike="noStrike" kern="1200" dirty="0">
                          <a:solidFill>
                            <a:schemeClr val="tx1"/>
                          </a:solidFill>
                          <a:effectLst/>
                          <a:latin typeface="+mn-ea"/>
                          <a:ea typeface="Meiryo UI"/>
                          <a:cs typeface="+mn-cs"/>
                        </a:rPr>
                        <a:t>　</a:t>
                      </a:r>
                      <a:endParaRPr kumimoji="1" lang="en-US" altLang="ja-JP" sz="1100" b="0" i="0" u="none" strike="noStrike" kern="1200" dirty="0">
                        <a:solidFill>
                          <a:schemeClr val="tx1"/>
                        </a:solidFill>
                        <a:effectLst/>
                        <a:latin typeface="+mn-ea"/>
                        <a:ea typeface="Meiryo UI"/>
                        <a:cs typeface="+mn-cs"/>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270023"/>
                  </a:ext>
                </a:extLst>
              </a:tr>
              <a:tr h="162697">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marL="0" marR="0" lvl="0" indent="0" algn="l" defTabSz="914395" rtl="0" eaLnBrk="1" fontAlgn="ctr" latinLnBrk="0" hangingPunct="1">
                        <a:lnSpc>
                          <a:spcPct val="100000"/>
                        </a:lnSpc>
                        <a:spcBef>
                          <a:spcPts val="0"/>
                        </a:spcBef>
                        <a:spcAft>
                          <a:spcPts val="0"/>
                        </a:spcAft>
                        <a:buClrTx/>
                        <a:buSzTx/>
                        <a:buFontTx/>
                        <a:buNone/>
                        <a:tabLst/>
                        <a:defRPr/>
                      </a:pPr>
                      <a:r>
                        <a:rPr kumimoji="1" lang="en" altLang="ja-JP" sz="1100" u="none" strike="noStrike" kern="1200" dirty="0">
                          <a:solidFill>
                            <a:schemeClr val="tx1"/>
                          </a:solidFill>
                          <a:effectLst/>
                          <a:latin typeface="+mn-ea"/>
                          <a:ea typeface="Meiryo UI"/>
                          <a:cs typeface="+mn-cs"/>
                        </a:rPr>
                        <a:t>T.</a:t>
                      </a:r>
                      <a:r>
                        <a:rPr kumimoji="1" lang="ja-JP" altLang="en-US" sz="1100" u="none" strike="noStrike" kern="1200" dirty="0">
                          <a:solidFill>
                            <a:schemeClr val="tx1"/>
                          </a:solidFill>
                          <a:effectLst/>
                          <a:latin typeface="+mn-ea"/>
                          <a:ea typeface="Meiryo UI"/>
                          <a:cs typeface="+mn-cs"/>
                        </a:rPr>
                        <a:t>　</a:t>
                      </a:r>
                      <a:r>
                        <a:rPr kumimoji="1" lang="en-US" altLang="ja-JP" sz="1100" u="none" strike="noStrike" kern="1200" dirty="0">
                          <a:solidFill>
                            <a:schemeClr val="tx1"/>
                          </a:solidFill>
                          <a:effectLst/>
                          <a:latin typeface="+mn-ea"/>
                          <a:ea typeface="Meiryo UI"/>
                          <a:cs typeface="+mn-cs"/>
                        </a:rPr>
                        <a:t>U</a:t>
                      </a:r>
                      <a:r>
                        <a:rPr kumimoji="1" lang="en" altLang="en-US" sz="1100" u="none" strike="noStrike" kern="1200" dirty="0">
                          <a:solidFill>
                            <a:schemeClr val="tx1"/>
                          </a:solidFill>
                          <a:effectLst/>
                          <a:latin typeface="+mn-ea"/>
                          <a:ea typeface="Meiryo UI"/>
                          <a:cs typeface="+mn-cs"/>
                        </a:rPr>
                        <a:t>nclassifiable industries</a:t>
                      </a:r>
                      <a:endParaRPr lang="ja-JP" altLang="en-US" sz="1100" b="0" i="0" u="none" strike="noStrike" dirty="0">
                        <a:solidFill>
                          <a:srgbClr val="24235C"/>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EDS </a:t>
                      </a:r>
                      <a:r>
                        <a:rPr lang="en" altLang="en-US" sz="1100" b="0" u="none" strike="noStrike" dirty="0">
                          <a:solidFill>
                            <a:schemeClr val="tx1"/>
                          </a:solidFill>
                          <a:effectLst/>
                          <a:latin typeface="+mn-ea"/>
                          <a:ea typeface="+mn-ea"/>
                        </a:rPr>
                        <a:t>green deal</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tc>
                  <a:txBody>
                    <a:bodyPr/>
                    <a:lstStyle>
                      <a:lvl1pPr marL="0" algn="l" defTabSz="914395" rtl="0" eaLnBrk="1" latinLnBrk="0" hangingPunct="1">
                        <a:defRPr kumimoji="1" sz="1800" kern="1200">
                          <a:solidFill>
                            <a:schemeClr val="tx1"/>
                          </a:solidFill>
                          <a:latin typeface="Meiryo UI"/>
                          <a:ea typeface="Meiryo UI"/>
                        </a:defRPr>
                      </a:lvl1pPr>
                      <a:lvl2pPr marL="457198" algn="l" defTabSz="914395" rtl="0" eaLnBrk="1" latinLnBrk="0" hangingPunct="1">
                        <a:defRPr kumimoji="1" sz="1800" kern="1200">
                          <a:solidFill>
                            <a:schemeClr val="tx1"/>
                          </a:solidFill>
                          <a:latin typeface="Meiryo UI"/>
                          <a:ea typeface="Meiryo UI"/>
                        </a:defRPr>
                      </a:lvl2pPr>
                      <a:lvl3pPr marL="914395" algn="l" defTabSz="914395" rtl="0" eaLnBrk="1" latinLnBrk="0" hangingPunct="1">
                        <a:defRPr kumimoji="1" sz="1800" kern="1200">
                          <a:solidFill>
                            <a:schemeClr val="tx1"/>
                          </a:solidFill>
                          <a:latin typeface="Meiryo UI"/>
                          <a:ea typeface="Meiryo UI"/>
                        </a:defRPr>
                      </a:lvl3pPr>
                      <a:lvl4pPr marL="1371592" algn="l" defTabSz="914395" rtl="0" eaLnBrk="1" latinLnBrk="0" hangingPunct="1">
                        <a:defRPr kumimoji="1" sz="1800" kern="1200">
                          <a:solidFill>
                            <a:schemeClr val="tx1"/>
                          </a:solidFill>
                          <a:latin typeface="Meiryo UI"/>
                          <a:ea typeface="Meiryo UI"/>
                        </a:defRPr>
                      </a:lvl4pPr>
                      <a:lvl5pPr marL="1828789" algn="l" defTabSz="914395" rtl="0" eaLnBrk="1" latinLnBrk="0" hangingPunct="1">
                        <a:defRPr kumimoji="1" sz="1800" kern="1200">
                          <a:solidFill>
                            <a:schemeClr val="tx1"/>
                          </a:solidFill>
                          <a:latin typeface="Meiryo UI"/>
                          <a:ea typeface="Meiryo UI"/>
                        </a:defRPr>
                      </a:lvl5pPr>
                      <a:lvl6pPr marL="2285987" algn="l" defTabSz="914395" rtl="0" eaLnBrk="1" latinLnBrk="0" hangingPunct="1">
                        <a:defRPr kumimoji="1" sz="1800" kern="1200">
                          <a:solidFill>
                            <a:schemeClr val="tx1"/>
                          </a:solidFill>
                          <a:latin typeface="Meiryo UI"/>
                          <a:ea typeface="Meiryo UI"/>
                        </a:defRPr>
                      </a:lvl6pPr>
                      <a:lvl7pPr marL="2743185" algn="l" defTabSz="914395" rtl="0" eaLnBrk="1" latinLnBrk="0" hangingPunct="1">
                        <a:defRPr kumimoji="1" sz="1800" kern="1200">
                          <a:solidFill>
                            <a:schemeClr val="tx1"/>
                          </a:solidFill>
                          <a:latin typeface="Meiryo UI"/>
                          <a:ea typeface="Meiryo UI"/>
                        </a:defRPr>
                      </a:lvl7pPr>
                      <a:lvl8pPr marL="3200381" algn="l" defTabSz="914395" rtl="0" eaLnBrk="1" latinLnBrk="0" hangingPunct="1">
                        <a:defRPr kumimoji="1" sz="1800" kern="1200">
                          <a:solidFill>
                            <a:schemeClr val="tx1"/>
                          </a:solidFill>
                          <a:latin typeface="Meiryo UI"/>
                          <a:ea typeface="Meiryo UI"/>
                        </a:defRPr>
                      </a:lvl8pPr>
                      <a:lvl9pPr marL="3657579" algn="l" defTabSz="914395" rtl="0" eaLnBrk="1" latinLnBrk="0" hangingPunct="1">
                        <a:defRPr kumimoji="1" sz="1800" kern="1200">
                          <a:solidFill>
                            <a:schemeClr val="tx1"/>
                          </a:solidFill>
                          <a:latin typeface="Meiryo UI"/>
                          <a:ea typeface="Meiryo UI"/>
                        </a:defRPr>
                      </a:lvl9pPr>
                    </a:lstStyle>
                    <a:p>
                      <a:pPr algn="l" fontAlgn="b"/>
                      <a:r>
                        <a:rPr lang="en" altLang="ja-JP" sz="1100" b="0" u="none" strike="noStrike" dirty="0">
                          <a:solidFill>
                            <a:schemeClr val="tx1"/>
                          </a:solidFill>
                          <a:effectLst/>
                          <a:latin typeface="+mn-ea"/>
                          <a:ea typeface="+mn-ea"/>
                        </a:rPr>
                        <a:t>CFP </a:t>
                      </a:r>
                      <a:r>
                        <a:rPr lang="en" altLang="en-US" sz="1100" b="0" u="none" strike="noStrike" dirty="0">
                          <a:solidFill>
                            <a:schemeClr val="tx1"/>
                          </a:solidFill>
                          <a:effectLst/>
                          <a:latin typeface="+mn-ea"/>
                          <a:ea typeface="+mn-ea"/>
                        </a:rPr>
                        <a:t>carbon footprint</a:t>
                      </a:r>
                      <a:endParaRPr lang="ja-JP" altLang="en-US" sz="1100" b="0" i="0" u="none" strike="noStrike" dirty="0">
                        <a:solidFill>
                          <a:schemeClr val="tx1"/>
                        </a:solidFill>
                        <a:effectLst/>
                        <a:latin typeface="+mn-ea"/>
                        <a:ea typeface="+mn-ea"/>
                      </a:endParaRPr>
                    </a:p>
                  </a:txBody>
                  <a:tcPr marL="36000" marR="8709" marT="8709" marB="0" anchor="ctr">
                    <a:lnL w="12700" cmpd="sng">
                      <a:solidFill>
                        <a:srgbClr val="24235C"/>
                      </a:solidFill>
                    </a:lnL>
                    <a:lnR w="12700" cmpd="sng">
                      <a:solidFill>
                        <a:srgbClr val="24235C"/>
                      </a:solidFill>
                    </a:lnR>
                    <a:lnT w="12700" cmpd="sng">
                      <a:solidFill>
                        <a:srgbClr val="24235C"/>
                      </a:solidFill>
                    </a:lnT>
                    <a:lnB w="12700" cmpd="sng">
                      <a:solidFill>
                        <a:srgbClr val="24235C"/>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35855"/>
                  </a:ext>
                </a:extLst>
              </a:tr>
            </a:tbl>
          </a:graphicData>
        </a:graphic>
      </p:graphicFrame>
      <p:sp>
        <p:nvSpPr>
          <p:cNvPr id="13" name="テキスト ボックス 12">
            <a:extLst>
              <a:ext uri="{FF2B5EF4-FFF2-40B4-BE49-F238E27FC236}">
                <a16:creationId xmlns:a16="http://schemas.microsoft.com/office/drawing/2014/main" id="{931B9DAD-D4B8-0209-DF96-99B9AFABCA92}"/>
              </a:ext>
            </a:extLst>
          </p:cNvPr>
          <p:cNvSpPr txBox="1"/>
          <p:nvPr/>
        </p:nvSpPr>
        <p:spPr>
          <a:xfrm>
            <a:off x="264735" y="1275255"/>
            <a:ext cx="2871818"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 are used in a wide range of fields in society.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C1A0445D-811D-7474-D868-48BC772669EC}"/>
              </a:ext>
            </a:extLst>
          </p:cNvPr>
          <p:cNvSpPr txBox="1"/>
          <p:nvPr/>
        </p:nvSpPr>
        <p:spPr>
          <a:xfrm>
            <a:off x="6649857" y="6481828"/>
            <a:ext cx="488274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sz="1000" kern="0" dirty="0">
                <a:solidFill>
                  <a:schemeClr val="tx2"/>
                </a:solidFill>
              </a:rPr>
              <a:t>* </a:t>
            </a:r>
            <a:r>
              <a:rPr kumimoji="1" lang="en" altLang="ja-JP" sz="1000" b="0" i="0" u="none" strike="noStrike" kern="1200" cap="none" spc="0" normalizeH="0" baseline="0" noProof="1">
                <a:ln>
                  <a:noFill/>
                </a:ln>
                <a:solidFill>
                  <a:prstClr val="black"/>
                </a:solidFill>
                <a:effectLst/>
                <a:uLnTx/>
                <a:uFillTx/>
                <a:latin typeface="Meiryo UI"/>
                <a:ea typeface="Meiryo UI"/>
                <a:cs typeface="+mn-cs"/>
              </a:rPr>
              <a:t>EDS: European Data</a:t>
            </a:r>
            <a:r>
              <a:rPr kumimoji="1" lang="en" altLang="en-US" sz="1000" b="0" i="0" u="none" strike="noStrike" kern="1200" cap="none" spc="0" normalizeH="0" baseline="0" noProof="1">
                <a:ln>
                  <a:noFill/>
                </a:ln>
                <a:solidFill>
                  <a:prstClr val="black"/>
                </a:solidFill>
                <a:effectLst/>
                <a:uLnTx/>
                <a:uFillTx/>
                <a:latin typeface="Meiryo UI"/>
                <a:ea typeface="Meiryo UI"/>
                <a:cs typeface="+mn-cs"/>
              </a:rPr>
              <a:t> </a:t>
            </a:r>
            <a:r>
              <a:rPr kumimoji="1" lang="en" altLang="ja-JP" sz="1000" b="0" i="0" u="none" strike="noStrike" kern="1200" cap="none" spc="0" normalizeH="0" baseline="0" noProof="1">
                <a:ln>
                  <a:noFill/>
                </a:ln>
                <a:solidFill>
                  <a:prstClr val="black"/>
                </a:solidFill>
                <a:effectLst/>
                <a:uLnTx/>
                <a:uFillTx/>
                <a:latin typeface="Meiryo UI"/>
                <a:ea typeface="Meiryo UI"/>
                <a:cs typeface="+mn-cs"/>
              </a:rPr>
              <a:t>Spaces</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F75FECF-DC2B-4E52-31D3-3017C6B9B692}"/>
              </a:ext>
            </a:extLst>
          </p:cNvPr>
          <p:cNvSpPr txBox="1"/>
          <p:nvPr/>
        </p:nvSpPr>
        <p:spPr>
          <a:xfrm>
            <a:off x="264735" y="2180939"/>
            <a:ext cx="2871818"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a:ea typeface="Meiryo UI"/>
                <a:cs typeface="+mn-cs"/>
              </a:rPr>
              <a:t>In each field, one or more projects are underway, and there are many data spaces with limited functions or regions.</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8E77CBF2-D4AD-DC95-F468-BC32A1F31D17}"/>
              </a:ext>
            </a:extLst>
          </p:cNvPr>
          <p:cNvSpPr txBox="1"/>
          <p:nvPr/>
        </p:nvSpPr>
        <p:spPr>
          <a:xfrm>
            <a:off x="264735" y="3507511"/>
            <a:ext cx="2871818" cy="83099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en-US" sz="1600" dirty="0">
                <a:solidFill>
                  <a:prstClr val="black"/>
                </a:solidFill>
                <a:latin typeface="Meiryo UI" panose="020B0604030504040204" pitchFamily="50" charset="-128"/>
                <a:ea typeface="Meiryo UI" panose="020B0604030504040204" pitchFamily="50" charset="-128"/>
              </a:rPr>
              <a:t>In Japan, there are many initiatives similar to data spaces.</a:t>
            </a:r>
          </a:p>
        </p:txBody>
      </p:sp>
    </p:spTree>
    <p:extLst>
      <p:ext uri="{BB962C8B-B14F-4D97-AF65-F5344CB8AC3E}">
        <p14:creationId xmlns:p14="http://schemas.microsoft.com/office/powerpoint/2010/main" val="298154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319550"/>
            <a:ext cx="10732181" cy="676276"/>
          </a:xfrm>
        </p:spPr>
        <p:txBody>
          <a:bodyPr/>
          <a:lstStyle/>
          <a:p>
            <a:r>
              <a:rPr kumimoji="1" lang="en-US" altLang="ja-JP" sz="2800" dirty="0"/>
              <a:t>Case </a:t>
            </a:r>
            <a:r>
              <a:rPr lang="en-US" altLang="ja-JP" sz="2800" dirty="0"/>
              <a:t>study</a:t>
            </a:r>
            <a:r>
              <a:rPr kumimoji="1" lang="en-US" altLang="ja-JP" sz="2800" dirty="0"/>
              <a:t> (1)</a:t>
            </a:r>
            <a:r>
              <a:rPr kumimoji="1" lang="en" altLang="en-US" sz="2800" dirty="0"/>
              <a:t> - Osaka City</a:t>
            </a:r>
            <a:br>
              <a:rPr kumimoji="1" lang="en" altLang="en-US" sz="2800" dirty="0"/>
            </a:br>
            <a:r>
              <a:rPr kumimoji="1" lang="en" altLang="en-US" sz="2800" dirty="0"/>
              <a:t>“Super city concept”</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247324" y="2349501"/>
            <a:ext cx="5985525"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Background</a:t>
            </a:r>
            <a:endParaRPr lang="en-US" altLang="en-US" sz="1400" b="1" kern="0" dirty="0">
              <a:solidFill>
                <a:prstClr val="black"/>
              </a:solidFill>
              <a:latin typeface="MeiryoUI"/>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There was a disparity in efforts to utilize data among municipalities in Osaka Prefecture due to financial, human resources, know-how, and other limitations. </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Aim for a society where all residents can access advanced digital services.</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ffort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Osaka Prefectural Government will take the lead in making ID sharing possible starting in FY2022. </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Establish a digital infrastructure and start providing services.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Establish an environment to provide a variety of digital services to those who need them, when they need them.</a:t>
            </a:r>
          </a:p>
          <a:p>
            <a:pPr marR="0" lvl="0" algn="l" defTabSz="914400" rtl="0" eaLnBrk="1" fontAlgn="base" latinLnBrk="0" hangingPunct="1">
              <a:lnSpc>
                <a:spcPts val="1680"/>
              </a:lnSpc>
              <a:spcBef>
                <a:spcPts val="0"/>
              </a:spcBef>
              <a:spcAft>
                <a:spcPct val="0"/>
              </a:spcAft>
              <a:buClr>
                <a:srgbClr val="000066"/>
              </a:buClr>
              <a:buSzTx/>
              <a:tabLst/>
              <a:defRPr/>
            </a:pP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ffect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Development of Osaka digital infrastructure</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-&gt; </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43 municipalities in Osaka can share the usage of data and services that</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were previously disparate or fragmented.</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ID sharing</a:t>
            </a:r>
          </a:p>
          <a:p>
            <a:pPr marR="0" lvl="0" algn="l" defTabSz="914400" rtl="0" eaLnBrk="1" fontAlgn="base" latinLnBrk="0" hangingPunct="1">
              <a:lnSpc>
                <a:spcPts val="1680"/>
              </a:lnSpc>
              <a:spcBef>
                <a:spcPts val="0"/>
              </a:spcBef>
              <a:spcAft>
                <a:spcPct val="0"/>
              </a:spcAft>
              <a:buClr>
                <a:srgbClr val="000066"/>
              </a:buClr>
              <a:buSzTx/>
              <a:tabLst/>
              <a:defRPr/>
            </a:pPr>
            <a:r>
              <a:rPr lang="en-US" altLang="en-US" sz="1400" kern="0" dirty="0">
                <a:solidFill>
                  <a:prstClr val="black"/>
                </a:solidFill>
                <a:latin typeface="MeiryoUI"/>
              </a:rPr>
              <a:t>       </a:t>
            </a:r>
            <a:r>
              <a:rPr lang="en-US" altLang="en-US" sz="1400" kern="0" dirty="0">
                <a:solidFill>
                  <a:prstClr val="black"/>
                </a:solidFill>
                <a:latin typeface="MeiryoUI"/>
                <a:sym typeface="Wingdings" panose="05000000000000000000" pitchFamily="2" charset="2"/>
              </a:rPr>
              <a:t>-&gt;</a:t>
            </a: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 Enables services to be linked and can provide personalized services.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Increased digitization of business operations improves operational efficiency.</a:t>
            </a: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7" y="2586431"/>
            <a:ext cx="5702182"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Business</a:t>
            </a:r>
            <a:endParaRPr kumimoji="1" lang="en" altLang="ja-JP" sz="1100" b="1"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1.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2. New business development</a:t>
            </a:r>
            <a:endParaRPr kumimoji="1" lang="en-US" altLang="ja-JP" sz="1100" b="0"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3.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Better marketing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catch the detection earlier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4. </a:t>
            </a:r>
            <a:r>
              <a:rPr kumimoji="1" lang="en-US" altLang="en-US" sz="1100" b="1" i="0" u="none" strike="noStrike" kern="1200" cap="none" spc="0" normalizeH="0" baseline="0" noProof="0" dirty="0">
                <a:ln>
                  <a:noFill/>
                </a:ln>
                <a:solidFill>
                  <a:prstClr val="black"/>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black"/>
                </a:solidFill>
                <a:ea typeface="Meiryo UI"/>
              </a:rPr>
              <a:t>    </a:t>
            </a:r>
            <a:r>
              <a:rPr kumimoji="1" lang="en-US" altLang="en-US" sz="1100" b="1" i="0" u="none" strike="noStrike" kern="1200" cap="none" spc="0" normalizeH="0" baseline="0" noProof="0" dirty="0">
                <a:ln>
                  <a:noFill/>
                </a:ln>
                <a:solidFill>
                  <a:prstClr val="black"/>
                </a:solidFill>
                <a:effectLst/>
                <a:uLnTx/>
                <a:uFillTx/>
                <a:ea typeface="Meiryo UI"/>
                <a:cs typeface="+mn-cs"/>
              </a:rPr>
              <a:t>by the organization</a:t>
            </a:r>
            <a:endParaRPr kumimoji="1" lang="en-US" altLang="ja-JP" sz="1100" b="0"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5.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prstClr val="white">
                  <a:lumMod val="65000"/>
                </a:prstClr>
              </a:solidFill>
              <a:effectLst/>
              <a:uLnTx/>
              <a:uFillTx/>
              <a:ea typeface="Meiryo UI"/>
              <a:cs typeface="+mn-cs"/>
            </a:endParaRP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8867" y="4933864"/>
            <a:ext cx="3795075" cy="1700012"/>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948424" y="4829952"/>
            <a:ext cx="1965122" cy="53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817235" y="5364552"/>
            <a:ext cx="801662" cy="3965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1" y="4747422"/>
            <a:ext cx="5703747" cy="20323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068558" y="4456676"/>
            <a:ext cx="25168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Focus points of this case</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24903" y="228676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080627" y="2595486"/>
            <a:ext cx="2844800"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1. Sustainable society</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 society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society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utilization of digital</a:t>
            </a:r>
            <a:endParaRPr lang="en-US"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prstClr val="black"/>
                </a:solidFill>
                <a:latin typeface="Meiryo UI"/>
                <a:ea typeface="Meiryo UI"/>
              </a:rPr>
              <a:t>3.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Safe and secure society</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4. A society with equality and less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prstClr val="black"/>
                </a:solidFill>
                <a:latin typeface="Meiryo UI"/>
                <a:ea typeface="Meiryo UI"/>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disparity</a:t>
            </a:r>
          </a:p>
        </p:txBody>
      </p:sp>
      <p:sp>
        <p:nvSpPr>
          <p:cNvPr id="16" name="四角形: 角を丸くする 15">
            <a:extLst>
              <a:ext uri="{FF2B5EF4-FFF2-40B4-BE49-F238E27FC236}">
                <a16:creationId xmlns:a16="http://schemas.microsoft.com/office/drawing/2014/main" id="{1C346803-A14F-8F20-5196-1ED7378A1BAD}"/>
              </a:ext>
            </a:extLst>
          </p:cNvPr>
          <p:cNvSpPr/>
          <p:nvPr/>
        </p:nvSpPr>
        <p:spPr>
          <a:xfrm>
            <a:off x="335845" y="1165237"/>
            <a:ext cx="11520310" cy="1166775"/>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 altLang="en-US" sz="1400" dirty="0">
                <a:solidFill>
                  <a:srgbClr val="24235C"/>
                </a:solidFill>
              </a:rPr>
              <a:t>　　</a:t>
            </a:r>
            <a:r>
              <a:rPr kumimoji="1" lang="ja-JP" altLang="en-US" sz="1400" dirty="0">
                <a:solidFill>
                  <a:srgbClr val="24235C"/>
                </a:solidFill>
              </a:rPr>
              <a:t>　</a:t>
            </a:r>
            <a:r>
              <a:rPr kumimoji="1" lang="en" altLang="en-US" b="1" dirty="0">
                <a:solidFill>
                  <a:srgbClr val="24235C"/>
                </a:solidFill>
              </a:rPr>
              <a:t>Data space</a:t>
            </a:r>
            <a:r>
              <a:rPr lang="en-US" altLang="en-US" b="1" dirty="0">
                <a:solidFill>
                  <a:srgbClr val="24235C"/>
                </a:solidFill>
              </a:rPr>
              <a:t>s</a:t>
            </a:r>
            <a:r>
              <a:rPr kumimoji="1" lang="en" altLang="en-US" b="1" dirty="0">
                <a:solidFill>
                  <a:srgbClr val="24235C"/>
                </a:solidFill>
              </a:rPr>
              <a:t> focus point</a:t>
            </a:r>
            <a:endParaRPr kumimoji="1" lang="en-US" altLang="ja-JP" b="1" dirty="0">
              <a:solidFill>
                <a:srgbClr val="24235C"/>
              </a:solidFill>
            </a:endParaRPr>
          </a:p>
          <a:p>
            <a:r>
              <a:rPr kumimoji="1" lang="en" altLang="en-US" sz="1400" dirty="0">
                <a:solidFill>
                  <a:srgbClr val="C00000"/>
                </a:solidFill>
              </a:rPr>
              <a:t>    </a:t>
            </a:r>
            <a:r>
              <a:rPr kumimoji="1" lang="ja-JP" altLang="en-US" sz="1400" dirty="0">
                <a:solidFill>
                  <a:srgbClr val="C00000"/>
                </a:solidFill>
              </a:rPr>
              <a:t>　</a:t>
            </a:r>
            <a:r>
              <a:rPr kumimoji="1" lang="ja-JP" altLang="en-US" sz="1400" dirty="0">
                <a:solidFill>
                  <a:schemeClr val="bg1"/>
                </a:solidFill>
              </a:rPr>
              <a:t>・</a:t>
            </a:r>
            <a:r>
              <a:rPr kumimoji="1" lang="en-US" altLang="en-US" sz="1400" dirty="0">
                <a:solidFill>
                  <a:srgbClr val="C00000"/>
                </a:solidFill>
              </a:rPr>
              <a:t>Establishment of a digital infrastructure </a:t>
            </a:r>
            <a:r>
              <a:rPr kumimoji="1" lang="en-US" altLang="en-US" sz="1400" dirty="0">
                <a:solidFill>
                  <a:schemeClr val="bg1"/>
                </a:solidFill>
              </a:rPr>
              <a:t>for industry-academia-government collaboration to eliminate the administrative </a:t>
            </a:r>
          </a:p>
          <a:p>
            <a:r>
              <a:rPr lang="en-US" altLang="en-US" sz="1400" dirty="0">
                <a:solidFill>
                  <a:schemeClr val="bg1"/>
                </a:solidFill>
              </a:rPr>
              <a:t>       </a:t>
            </a:r>
            <a:r>
              <a:rPr kumimoji="1" lang="en-US" altLang="en-US" sz="1400" dirty="0">
                <a:solidFill>
                  <a:schemeClr val="bg1"/>
                </a:solidFill>
              </a:rPr>
              <a:t>digital divide within Osaka.</a:t>
            </a:r>
            <a:endParaRPr kumimoji="1" lang="en" altLang="en-US" sz="1400" dirty="0">
              <a:solidFill>
                <a:schemeClr val="bg1"/>
              </a:solidFill>
            </a:endParaRPr>
          </a:p>
          <a:p>
            <a:r>
              <a:rPr kumimoji="1" lang="en" altLang="en-US" sz="1400" dirty="0"/>
              <a:t>    </a:t>
            </a:r>
            <a:r>
              <a:rPr kumimoji="1" lang="ja-JP" altLang="en-US" sz="1400" dirty="0"/>
              <a:t>　・</a:t>
            </a:r>
            <a:r>
              <a:rPr kumimoji="1" lang="en-US" altLang="en-US" sz="1400" dirty="0"/>
              <a:t>The usage of the catalog enables the </a:t>
            </a:r>
            <a:r>
              <a:rPr kumimoji="1" lang="en-US" altLang="en-US" sz="1400" dirty="0">
                <a:solidFill>
                  <a:srgbClr val="C00000"/>
                </a:solidFill>
              </a:rPr>
              <a:t>provision of services utilizing Osaka open data</a:t>
            </a:r>
            <a:r>
              <a:rPr kumimoji="1" lang="en-US" altLang="en-US" sz="1400" dirty="0">
                <a:solidFill>
                  <a:schemeClr val="bg1"/>
                </a:solidFill>
              </a:rPr>
              <a:t>.</a:t>
            </a:r>
            <a:endParaRPr kumimoji="1" lang="en" altLang="en-US" sz="1400" dirty="0">
              <a:solidFill>
                <a:schemeClr val="bg1"/>
              </a:solidFill>
            </a:endParaRPr>
          </a:p>
        </p:txBody>
      </p:sp>
      <p:pic>
        <p:nvPicPr>
          <p:cNvPr id="17" name="グラフィックス 16" descr="右向き指示マーク 単色塗りつぶし">
            <a:extLst>
              <a:ext uri="{FF2B5EF4-FFF2-40B4-BE49-F238E27FC236}">
                <a16:creationId xmlns:a16="http://schemas.microsoft.com/office/drawing/2014/main" id="{062769AA-6CFB-11F5-3791-DB6ED6CE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53974">
            <a:off x="340670" y="1339741"/>
            <a:ext cx="454955" cy="454955"/>
          </a:xfrm>
          <a:prstGeom prst="rect">
            <a:avLst/>
          </a:prstGeom>
        </p:spPr>
      </p:pic>
    </p:spTree>
    <p:extLst>
      <p:ext uri="{BB962C8B-B14F-4D97-AF65-F5344CB8AC3E}">
        <p14:creationId xmlns:p14="http://schemas.microsoft.com/office/powerpoint/2010/main" val="25607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3B3F26-1015-685B-1866-A03748AB38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64FFE932-F559-6F09-707C-5B5380BCE15E}"/>
              </a:ext>
            </a:extLst>
          </p:cNvPr>
          <p:cNvSpPr>
            <a:spLocks noGrp="1"/>
          </p:cNvSpPr>
          <p:nvPr>
            <p:ph type="title"/>
          </p:nvPr>
        </p:nvSpPr>
        <p:spPr>
          <a:xfrm>
            <a:off x="658813" y="319550"/>
            <a:ext cx="10732181" cy="676276"/>
          </a:xfrm>
        </p:spPr>
        <p:txBody>
          <a:bodyPr/>
          <a:lstStyle/>
          <a:p>
            <a:r>
              <a:rPr kumimoji="1" lang="en-US" altLang="ja-JP" sz="2800" dirty="0"/>
              <a:t>Case study (2)</a:t>
            </a:r>
            <a:r>
              <a:rPr kumimoji="1" lang="en" altLang="en-US" sz="2800" dirty="0"/>
              <a:t> - Sapporo City</a:t>
            </a:r>
            <a:br>
              <a:rPr kumimoji="1" lang="en" altLang="en-US" sz="2800" dirty="0"/>
            </a:br>
            <a:r>
              <a:rPr kumimoji="1" lang="en" altLang="en-US" sz="2800" dirty="0"/>
              <a:t>“Marketing optimization”</a:t>
            </a:r>
            <a:endParaRPr kumimoji="1" lang="ja-JP" altLang="en-US" sz="2800" dirty="0"/>
          </a:p>
        </p:txBody>
      </p:sp>
      <p:sp>
        <p:nvSpPr>
          <p:cNvPr id="19" name="コンテンツ プレースホルダー 6">
            <a:extLst>
              <a:ext uri="{FF2B5EF4-FFF2-40B4-BE49-F238E27FC236}">
                <a16:creationId xmlns:a16="http://schemas.microsoft.com/office/drawing/2014/main" id="{E5751161-951E-E6C5-D3AC-CBB2E1FD6477}"/>
              </a:ext>
            </a:extLst>
          </p:cNvPr>
          <p:cNvSpPr txBox="1">
            <a:spLocks/>
          </p:cNvSpPr>
          <p:nvPr/>
        </p:nvSpPr>
        <p:spPr bwMode="auto">
          <a:xfrm>
            <a:off x="247324" y="2349501"/>
            <a:ext cx="5867308" cy="4391867"/>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Background</a:t>
            </a:r>
            <a:b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b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The public-private partnership digital infrastructure for coordinated use of public and private sectors data in the Sapporo area is being built</a:t>
            </a:r>
            <a:r>
              <a:rPr lang="ja-JP" altLang="en-US" sz="1400" kern="0" dirty="0">
                <a:solidFill>
                  <a:prstClr val="black"/>
                </a:solidFill>
                <a:latin typeface="MeiryoUI"/>
              </a:rPr>
              <a:t> </a:t>
            </a: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and consider full-scale promotion of data utilization.</a:t>
            </a:r>
            <a:endPar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R="0" lvl="0" algn="l" defTabSz="914400" rtl="0" eaLnBrk="1" fontAlgn="base" latinLnBrk="0" hangingPunct="1">
              <a:lnSpc>
                <a:spcPts val="1680"/>
              </a:lnSpc>
              <a:spcBef>
                <a:spcPts val="0"/>
              </a:spcBef>
              <a:spcAft>
                <a:spcPct val="0"/>
              </a:spcAft>
              <a:buClr>
                <a:srgbClr val="000066"/>
              </a:buClr>
              <a:buSzTx/>
              <a:tabLst/>
              <a:defRPr/>
            </a:pPr>
            <a:r>
              <a:rPr kumimoji="1" lang="en-US"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ffort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Estate developers and restaurants combine external data such as "weather data" and "event data" from outside the Sapporo City to confirm the optimization of marketing and business operations.</a:t>
            </a: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Conduct a demonstration experiment connecting CADDE connector to the Sapporo City's digital infrastructure.</a:t>
            </a:r>
          </a:p>
          <a:p>
            <a:pPr marR="0" lvl="0" algn="l" defTabSz="914400" rtl="0" eaLnBrk="1" fontAlgn="base" latinLnBrk="0" hangingPunct="1">
              <a:lnSpc>
                <a:spcPts val="1680"/>
              </a:lnSpc>
              <a:spcBef>
                <a:spcPts val="0"/>
              </a:spcBef>
              <a:spcAft>
                <a:spcPct val="0"/>
              </a:spcAft>
              <a:buClr>
                <a:srgbClr val="000066"/>
              </a:buClr>
              <a:buSzTx/>
              <a:tabLst/>
              <a:defRPr/>
            </a:pPr>
            <a:endPar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r>
              <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E</a:t>
            </a:r>
            <a:r>
              <a:rPr kumimoji="1" lang="en" altLang="en-US"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ffect</a:t>
            </a:r>
            <a:endParaRPr kumimoji="1" lang="en" altLang="ja-JP" sz="1400" b="1"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a:p>
            <a:pPr marL="285750" marR="0" lvl="0" indent="-285750" algn="l" defTabSz="914400" rtl="0" eaLnBrk="1" fontAlgn="base" latinLnBrk="0" hangingPunct="1">
              <a:lnSpc>
                <a:spcPts val="1680"/>
              </a:lnSpc>
              <a:spcBef>
                <a:spcPts val="0"/>
              </a:spcBef>
              <a:spcAft>
                <a:spcPct val="0"/>
              </a:spcAft>
              <a:buClr>
                <a:srgbClr val="000066"/>
              </a:buClr>
              <a:buSzTx/>
              <a:buFont typeface="Arial" panose="020B0604020202020204" pitchFamily="34" charset="0"/>
              <a:buChar char="•"/>
              <a:tabLst/>
              <a:defRPr/>
            </a:pPr>
            <a:r>
              <a:rPr kumimoji="1" lang="en-US" altLang="ja-JP"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Realize the optimization of marketing and business operations.</a:t>
            </a:r>
            <a:endParaRPr lang="en-US" altLang="ja-JP" sz="1400" kern="0" dirty="0">
              <a:solidFill>
                <a:prstClr val="black"/>
              </a:solidFill>
              <a:latin typeface="MeiryoUI"/>
            </a:endParaRPr>
          </a:p>
          <a:p>
            <a:pPr marL="285750" indent="-285750">
              <a:lnSpc>
                <a:spcPts val="1680"/>
              </a:lnSpc>
              <a:spcBef>
                <a:spcPts val="0"/>
              </a:spcBef>
              <a:buFont typeface="Arial" panose="020B0604020202020204" pitchFamily="34" charset="0"/>
              <a:buChar char="•"/>
              <a:defRPr/>
            </a:pPr>
            <a:r>
              <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rPr>
              <a:t>By using the connector when using external data, there is no need to develop separate interface functions for data exchange.</a:t>
            </a:r>
          </a:p>
          <a:p>
            <a:pPr marL="0" marR="0" lvl="0" indent="0" algn="l" defTabSz="914400" rtl="0" eaLnBrk="1" fontAlgn="base" latinLnBrk="0" hangingPunct="1">
              <a:lnSpc>
                <a:spcPts val="1680"/>
              </a:lnSpc>
              <a:spcBef>
                <a:spcPts val="0"/>
              </a:spcBef>
              <a:spcAft>
                <a:spcPct val="0"/>
              </a:spcAft>
              <a:buClr>
                <a:srgbClr val="000066"/>
              </a:buClr>
              <a:buSzTx/>
              <a:buFont typeface="Wingdings" pitchFamily="2" charset="2"/>
              <a:buNone/>
              <a:tabLst/>
              <a:defRPr/>
            </a:pPr>
            <a:endParaRPr kumimoji="1" lang="en-US" altLang="en-US" sz="1400" b="0" i="0" u="none" strike="noStrike" kern="0" cap="none" spc="0" normalizeH="0" baseline="0" noProof="0" dirty="0">
              <a:ln>
                <a:noFill/>
              </a:ln>
              <a:solidFill>
                <a:prstClr val="black"/>
              </a:solidFill>
              <a:effectLst/>
              <a:uLnTx/>
              <a:uFillTx/>
              <a:latin typeface="MeiryoUI"/>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EA27780E-257C-5A6F-B551-ADC74B87007F}"/>
              </a:ext>
            </a:extLst>
          </p:cNvPr>
          <p:cNvSpPr/>
          <p:nvPr/>
        </p:nvSpPr>
        <p:spPr>
          <a:xfrm>
            <a:off x="6116196" y="2586431"/>
            <a:ext cx="5703747"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black"/>
                </a:solidFill>
                <a:effectLst/>
                <a:uLnTx/>
                <a:uFillTx/>
                <a:ea typeface="Meiryo UI"/>
                <a:cs typeface="+mn-cs"/>
              </a:rPr>
              <a:t>Bu</a:t>
            </a:r>
            <a:r>
              <a:rPr kumimoji="1" lang="en" altLang="en-US" sz="1100" b="1" i="0" u="none" strike="noStrike" kern="1200" cap="none" spc="0" normalizeH="0" baseline="0" noProof="0" dirty="0">
                <a:ln>
                  <a:noFill/>
                </a:ln>
                <a:solidFill>
                  <a:schemeClr val="tx1"/>
                </a:solidFill>
                <a:effectLst/>
                <a:uLnTx/>
                <a:uFillTx/>
                <a:ea typeface="Meiryo UI"/>
                <a:cs typeface="+mn-cs"/>
              </a:rPr>
              <a:t>siness</a:t>
            </a:r>
            <a:endParaRPr kumimoji="1" lang="en" altLang="ja-JP" sz="1100" b="1"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1. </a:t>
            </a:r>
            <a:r>
              <a:rPr kumimoji="1" lang="en-US" altLang="en-US" sz="1100" b="1" i="0" u="none" strike="noStrike" kern="1200" cap="none" spc="0" normalizeH="0" baseline="0" noProof="0" dirty="0">
                <a:ln>
                  <a:noFill/>
                </a:ln>
                <a:solidFill>
                  <a:schemeClr val="tx1"/>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2. New business development</a:t>
            </a:r>
            <a:endParaRPr kumimoji="1" lang="en-US" altLang="ja-JP" sz="11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3. Better marketing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tx1"/>
                </a:solidFill>
                <a:ea typeface="Meiryo UI"/>
              </a:rPr>
              <a:t>    catch </a:t>
            </a:r>
            <a:r>
              <a:rPr kumimoji="1" lang="en" altLang="en-US" sz="1100" b="1" i="0" u="none" strike="noStrike" kern="1200" cap="none" spc="0" normalizeH="0" baseline="0" noProof="0" dirty="0">
                <a:ln>
                  <a:noFill/>
                </a:ln>
                <a:solidFill>
                  <a:schemeClr val="tx1"/>
                </a:solidFill>
                <a:effectLst/>
                <a:uLnTx/>
                <a:uFillTx/>
                <a:ea typeface="Meiryo UI"/>
                <a:cs typeface="+mn-cs"/>
              </a:rPr>
              <a:t>the detection earlier</a:t>
            </a:r>
            <a:endParaRPr kumimoji="1" lang="en-US" altLang="ja-JP" sz="1100" b="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4. </a:t>
            </a:r>
            <a:r>
              <a:rPr kumimoji="1" lang="en-US" altLang="en-US" sz="1100" b="1" i="0" u="none" strike="noStrike" kern="1200" cap="none" spc="0" normalizeH="0" baseline="0" noProof="0" dirty="0">
                <a:ln>
                  <a:noFill/>
                </a:ln>
                <a:solidFill>
                  <a:schemeClr val="tx1"/>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by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prstClr val="white">
                    <a:lumMod val="65000"/>
                  </a:prstClr>
                </a:solidFill>
                <a:effectLst/>
                <a:uLnTx/>
                <a:uFillTx/>
                <a:ea typeface="Meiryo UI"/>
                <a:cs typeface="+mn-cs"/>
              </a:rPr>
              <a:t>5.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prstClr val="white">
                    <a:lumMod val="65000"/>
                  </a:prstClr>
                </a:solidFill>
                <a:ea typeface="Meiryo UI"/>
              </a:rPr>
              <a:t>    </a:t>
            </a:r>
            <a:r>
              <a:rPr kumimoji="1" lang="en-US" altLang="en-US" sz="1100" b="1" i="0" u="none" strike="noStrike" kern="1200" cap="none" spc="0" normalizeH="0" baseline="0" noProof="0" dirty="0">
                <a:ln>
                  <a:noFill/>
                </a:ln>
                <a:solidFill>
                  <a:prstClr val="white">
                    <a:lumMod val="65000"/>
                  </a:prstClr>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prstClr val="white">
                  <a:lumMod val="65000"/>
                </a:prstClr>
              </a:solidFill>
              <a:effectLst/>
              <a:uLnTx/>
              <a:uFillTx/>
              <a:ea typeface="Meiryo UI"/>
              <a:cs typeface="+mn-cs"/>
            </a:endParaRPr>
          </a:p>
        </p:txBody>
      </p:sp>
      <p:pic>
        <p:nvPicPr>
          <p:cNvPr id="53" name="図 52">
            <a:extLst>
              <a:ext uri="{FF2B5EF4-FFF2-40B4-BE49-F238E27FC236}">
                <a16:creationId xmlns:a16="http://schemas.microsoft.com/office/drawing/2014/main" id="{3DFF7F4F-68DD-4011-A831-5142818106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98867" y="4896540"/>
            <a:ext cx="3795075" cy="1700012"/>
          </a:xfrm>
          <a:prstGeom prst="rect">
            <a:avLst/>
          </a:prstGeom>
        </p:spPr>
      </p:pic>
      <p:sp>
        <p:nvSpPr>
          <p:cNvPr id="54" name="四角形: 角を丸くする 53">
            <a:extLst>
              <a:ext uri="{FF2B5EF4-FFF2-40B4-BE49-F238E27FC236}">
                <a16:creationId xmlns:a16="http://schemas.microsoft.com/office/drawing/2014/main" id="{6D15E403-98DD-CD1B-4639-0892F76E2293}"/>
              </a:ext>
            </a:extLst>
          </p:cNvPr>
          <p:cNvSpPr/>
          <p:nvPr/>
        </p:nvSpPr>
        <p:spPr>
          <a:xfrm>
            <a:off x="7948424" y="4829952"/>
            <a:ext cx="1965122" cy="534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5" name="四角形: 角を丸くする 54">
            <a:extLst>
              <a:ext uri="{FF2B5EF4-FFF2-40B4-BE49-F238E27FC236}">
                <a16:creationId xmlns:a16="http://schemas.microsoft.com/office/drawing/2014/main" id="{F2D90C51-9C83-86EC-B4DF-9CA90F7F10E3}"/>
              </a:ext>
            </a:extLst>
          </p:cNvPr>
          <p:cNvSpPr/>
          <p:nvPr/>
        </p:nvSpPr>
        <p:spPr>
          <a:xfrm>
            <a:off x="7817235" y="5364552"/>
            <a:ext cx="801662" cy="39651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268B046A-CEF1-0251-F750-E51ABE3765F0}"/>
              </a:ext>
            </a:extLst>
          </p:cNvPr>
          <p:cNvSpPr/>
          <p:nvPr/>
        </p:nvSpPr>
        <p:spPr>
          <a:xfrm>
            <a:off x="6114632" y="4747422"/>
            <a:ext cx="5705312" cy="20323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テキスト ボックス 56">
            <a:extLst>
              <a:ext uri="{FF2B5EF4-FFF2-40B4-BE49-F238E27FC236}">
                <a16:creationId xmlns:a16="http://schemas.microsoft.com/office/drawing/2014/main" id="{0FAA2AB7-B284-38CB-FF02-04E9785F09C0}"/>
              </a:ext>
            </a:extLst>
          </p:cNvPr>
          <p:cNvSpPr txBox="1"/>
          <p:nvPr/>
        </p:nvSpPr>
        <p:spPr>
          <a:xfrm>
            <a:off x="6068558" y="4456676"/>
            <a:ext cx="25168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Focus points of this case</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58" name="テキスト ボックス 57">
            <a:extLst>
              <a:ext uri="{FF2B5EF4-FFF2-40B4-BE49-F238E27FC236}">
                <a16:creationId xmlns:a16="http://schemas.microsoft.com/office/drawing/2014/main" id="{2369D2B5-B7A2-699A-11D4-B8CDC23492B1}"/>
              </a:ext>
            </a:extLst>
          </p:cNvPr>
          <p:cNvSpPr txBox="1"/>
          <p:nvPr/>
        </p:nvSpPr>
        <p:spPr>
          <a:xfrm>
            <a:off x="6024903" y="228676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sp>
        <p:nvSpPr>
          <p:cNvPr id="9" name="コンテンツ プレースホルダー 6">
            <a:extLst>
              <a:ext uri="{FF2B5EF4-FFF2-40B4-BE49-F238E27FC236}">
                <a16:creationId xmlns:a16="http://schemas.microsoft.com/office/drawing/2014/main" id="{B1E1E90B-FD76-579F-EF57-01D1887DB3A8}"/>
              </a:ext>
            </a:extLst>
          </p:cNvPr>
          <p:cNvSpPr txBox="1">
            <a:spLocks/>
          </p:cNvSpPr>
          <p:nvPr/>
        </p:nvSpPr>
        <p:spPr bwMode="auto">
          <a:xfrm>
            <a:off x="9080627" y="2595486"/>
            <a:ext cx="2844800"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1. Sustainable</a:t>
            </a:r>
            <a:endParaRPr kumimoji="1" lang="en-US" altLang="ja-JP" sz="1100" b="1" i="0" u="none" strike="noStrike" kern="1200" cap="none" spc="0" normalizeH="0" baseline="0" noProof="0" dirty="0">
              <a:ln>
                <a:noFill/>
              </a:ln>
              <a:solidFill>
                <a:schemeClr val="bg1">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utilization of digital</a:t>
            </a:r>
            <a:endParaRPr lang="en-US"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100" b="1" dirty="0">
                <a:solidFill>
                  <a:schemeClr val="bg1">
                    <a:lumMod val="75000"/>
                  </a:schemeClr>
                </a:solidFill>
                <a:latin typeface="Meiryo UI"/>
                <a:ea typeface="Meiryo UI"/>
              </a:rPr>
              <a:t>3. </a:t>
            </a: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Safe and secure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1">
                    <a:lumMod val="75000"/>
                  </a:schemeClr>
                </a:solidFill>
                <a:effectLst/>
                <a:uLnTx/>
                <a:uFillTx/>
                <a:latin typeface="Meiryo UI"/>
                <a:ea typeface="Meiryo UI"/>
                <a:cs typeface="+mn-cs"/>
              </a:rPr>
              <a:t>4. Equality and less disparity</a:t>
            </a:r>
          </a:p>
        </p:txBody>
      </p:sp>
      <p:sp>
        <p:nvSpPr>
          <p:cNvPr id="16" name="四角形: 角を丸くする 15">
            <a:extLst>
              <a:ext uri="{FF2B5EF4-FFF2-40B4-BE49-F238E27FC236}">
                <a16:creationId xmlns:a16="http://schemas.microsoft.com/office/drawing/2014/main" id="{1C346803-A14F-8F20-5196-1ED7378A1BAD}"/>
              </a:ext>
            </a:extLst>
          </p:cNvPr>
          <p:cNvSpPr/>
          <p:nvPr/>
        </p:nvSpPr>
        <p:spPr>
          <a:xfrm>
            <a:off x="335845" y="1157453"/>
            <a:ext cx="11520310" cy="1192047"/>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 altLang="en-US" sz="1400" dirty="0">
                <a:solidFill>
                  <a:srgbClr val="24235C"/>
                </a:solidFill>
              </a:rPr>
              <a:t>　　</a:t>
            </a:r>
            <a:r>
              <a:rPr kumimoji="1" lang="ja-JP" altLang="en-US" sz="1400" dirty="0">
                <a:solidFill>
                  <a:srgbClr val="24235C"/>
                </a:solidFill>
              </a:rPr>
              <a:t>　</a:t>
            </a:r>
            <a:r>
              <a:rPr kumimoji="1" lang="en" altLang="en-US" b="1" dirty="0">
                <a:solidFill>
                  <a:srgbClr val="24235C"/>
                </a:solidFill>
              </a:rPr>
              <a:t>Data space</a:t>
            </a:r>
            <a:r>
              <a:rPr lang="en-US" altLang="en-US" b="1" dirty="0">
                <a:solidFill>
                  <a:srgbClr val="24235C"/>
                </a:solidFill>
              </a:rPr>
              <a:t>s</a:t>
            </a:r>
            <a:r>
              <a:rPr kumimoji="1" lang="en" altLang="en-US" b="1" dirty="0">
                <a:solidFill>
                  <a:srgbClr val="24235C"/>
                </a:solidFill>
              </a:rPr>
              <a:t> focus point</a:t>
            </a:r>
            <a:endParaRPr kumimoji="1" lang="en-US" altLang="ja-JP" b="1" dirty="0">
              <a:solidFill>
                <a:srgbClr val="24235C"/>
              </a:solidFill>
            </a:endParaRPr>
          </a:p>
          <a:p>
            <a:r>
              <a:rPr kumimoji="1" lang="en" altLang="en-US" sz="1400" dirty="0">
                <a:solidFill>
                  <a:srgbClr val="C00000"/>
                </a:solidFill>
              </a:rPr>
              <a:t>    </a:t>
            </a:r>
            <a:r>
              <a:rPr kumimoji="1" lang="ja-JP" altLang="en-US" sz="1400" dirty="0">
                <a:solidFill>
                  <a:srgbClr val="C00000"/>
                </a:solidFill>
              </a:rPr>
              <a:t>　</a:t>
            </a:r>
            <a:r>
              <a:rPr kumimoji="1" lang="en-US" altLang="ja-JP" sz="1400" dirty="0">
                <a:solidFill>
                  <a:schemeClr val="bg1"/>
                </a:solidFill>
              </a:rPr>
              <a:t>- </a:t>
            </a:r>
            <a:r>
              <a:rPr kumimoji="1" lang="en-US" altLang="en-US" sz="1400" dirty="0">
                <a:solidFill>
                  <a:srgbClr val="C00000"/>
                </a:solidFill>
              </a:rPr>
              <a:t>Establish of a digital infrastructure for public-private partnership</a:t>
            </a:r>
            <a:r>
              <a:rPr kumimoji="1" lang="en-US" altLang="en-US" sz="1400" dirty="0">
                <a:solidFill>
                  <a:srgbClr val="FF0000"/>
                </a:solidFill>
              </a:rPr>
              <a:t>.</a:t>
            </a:r>
            <a:endParaRPr kumimoji="1" lang="en" altLang="en-US" sz="1400" dirty="0">
              <a:solidFill>
                <a:srgbClr val="FF0000"/>
              </a:solidFill>
            </a:endParaRPr>
          </a:p>
          <a:p>
            <a:r>
              <a:rPr kumimoji="1" lang="en" altLang="en-US" sz="1400" dirty="0"/>
              <a:t>      </a:t>
            </a:r>
            <a:r>
              <a:rPr kumimoji="1" lang="en-US" altLang="ja-JP" sz="1400" dirty="0"/>
              <a:t>- </a:t>
            </a:r>
            <a:r>
              <a:rPr kumimoji="1" lang="en-US" altLang="en-US" sz="1400" dirty="0"/>
              <a:t>Possibility of creating new business </a:t>
            </a:r>
            <a:r>
              <a:rPr kumimoji="1" lang="en-US" altLang="en-US" sz="1400" dirty="0">
                <a:solidFill>
                  <a:srgbClr val="C00000"/>
                </a:solidFill>
              </a:rPr>
              <a:t>by combining open data provided by private sectors with open data and provided by the  </a:t>
            </a:r>
          </a:p>
          <a:p>
            <a:r>
              <a:rPr lang="en-US" altLang="en-US" sz="1400" dirty="0">
                <a:solidFill>
                  <a:srgbClr val="C00000"/>
                </a:solidFill>
              </a:rPr>
              <a:t>        </a:t>
            </a:r>
            <a:r>
              <a:rPr kumimoji="1" lang="en-US" altLang="en-US" sz="1400" dirty="0">
                <a:solidFill>
                  <a:srgbClr val="C00000"/>
                </a:solidFill>
              </a:rPr>
              <a:t>Sapporo City.</a:t>
            </a:r>
            <a:endParaRPr kumimoji="1" lang="en" altLang="en-US" sz="1400" dirty="0">
              <a:solidFill>
                <a:srgbClr val="C00000"/>
              </a:solidFill>
            </a:endParaRPr>
          </a:p>
        </p:txBody>
      </p:sp>
      <p:pic>
        <p:nvPicPr>
          <p:cNvPr id="17" name="グラフィックス 16" descr="右向き指示マーク 単色塗りつぶし">
            <a:extLst>
              <a:ext uri="{FF2B5EF4-FFF2-40B4-BE49-F238E27FC236}">
                <a16:creationId xmlns:a16="http://schemas.microsoft.com/office/drawing/2014/main" id="{062769AA-6CFB-11F5-3791-DB6ED6CE6D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53974">
            <a:off x="340670" y="1339741"/>
            <a:ext cx="454955" cy="454955"/>
          </a:xfrm>
          <a:prstGeom prst="rect">
            <a:avLst/>
          </a:prstGeom>
        </p:spPr>
      </p:pic>
      <p:sp>
        <p:nvSpPr>
          <p:cNvPr id="3" name="四角形: 角を丸くする 2">
            <a:extLst>
              <a:ext uri="{FF2B5EF4-FFF2-40B4-BE49-F238E27FC236}">
                <a16:creationId xmlns:a16="http://schemas.microsoft.com/office/drawing/2014/main" id="{5C009E43-1772-E946-9CCB-ED852C31A0EC}"/>
              </a:ext>
            </a:extLst>
          </p:cNvPr>
          <p:cNvSpPr/>
          <p:nvPr/>
        </p:nvSpPr>
        <p:spPr>
          <a:xfrm>
            <a:off x="7904198" y="5810832"/>
            <a:ext cx="2190416" cy="5201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259784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7ED7F608-32DC-B07E-4BB8-CE1C2CD8FFE0}"/>
              </a:ext>
            </a:extLst>
          </p:cNvPr>
          <p:cNvSpPr/>
          <p:nvPr/>
        </p:nvSpPr>
        <p:spPr>
          <a:xfrm>
            <a:off x="6810458" y="1989138"/>
            <a:ext cx="4956349" cy="22688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95035"/>
            <a:ext cx="9828893" cy="676276"/>
          </a:xfrm>
        </p:spPr>
        <p:txBody>
          <a:bodyPr/>
          <a:lstStyle/>
          <a:p>
            <a:r>
              <a:rPr kumimoji="1" lang="en-US" altLang="ja-JP" sz="2800" dirty="0"/>
              <a:t>Idea of business Case </a:t>
            </a:r>
            <a:r>
              <a:rPr lang="en-US" altLang="en-US" sz="2800" dirty="0"/>
              <a:t> </a:t>
            </a:r>
            <a:br>
              <a:rPr lang="en-US" altLang="en-US" sz="2800" dirty="0"/>
            </a:br>
            <a:r>
              <a:rPr lang="en-US" altLang="en-US" sz="2800" dirty="0"/>
              <a:t>“Enhanced Marketing”</a:t>
            </a:r>
            <a:endParaRPr lang="en" altLang="en-US" sz="2800" dirty="0"/>
          </a:p>
        </p:txBody>
      </p:sp>
      <p:sp>
        <p:nvSpPr>
          <p:cNvPr id="3" name="テキスト ボックス 2">
            <a:extLst>
              <a:ext uri="{FF2B5EF4-FFF2-40B4-BE49-F238E27FC236}">
                <a16:creationId xmlns:a16="http://schemas.microsoft.com/office/drawing/2014/main" id="{09309347-78AB-1C27-E31F-EB3DEF87313E}"/>
              </a:ext>
            </a:extLst>
          </p:cNvPr>
          <p:cNvSpPr txBox="1"/>
          <p:nvPr/>
        </p:nvSpPr>
        <p:spPr>
          <a:xfrm>
            <a:off x="342583" y="1276555"/>
            <a:ext cx="78087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927E25AE-A74B-86ED-5D08-1158F29CAB45}"/>
              </a:ext>
            </a:extLst>
          </p:cNvPr>
          <p:cNvSpPr txBox="1"/>
          <p:nvPr/>
        </p:nvSpPr>
        <p:spPr>
          <a:xfrm>
            <a:off x="341729" y="2006947"/>
            <a:ext cx="643019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E</a:t>
            </a:r>
            <a:r>
              <a:rPr kumimoji="1" lang="en" altLang="en-US"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ffort</a:t>
            </a: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improvement marketing strategy based on consumption information data that the manufacturer has not been able to catch </a:t>
            </a:r>
            <a:r>
              <a:rPr lang="en-US" altLang="en-US" sz="1400" dirty="0">
                <a:solidFill>
                  <a:srgbClr val="000000"/>
                </a:solidFill>
                <a:latin typeface="+mj-lt"/>
                <a:ea typeface="Meiryo UI"/>
              </a:rPr>
              <a:t>before</a:t>
            </a: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en-US" sz="1400" b="0" i="0" u="none" strike="noStrike" kern="1200" cap="none" spc="0" normalizeH="0" baseline="0" noProof="0" dirty="0">
                <a:ln>
                  <a:noFill/>
                </a:ln>
                <a:solidFill>
                  <a:srgbClr val="000000"/>
                </a:solidFill>
                <a:effectLst/>
                <a:uLnTx/>
                <a:uFillTx/>
                <a:latin typeface="+mj-lt"/>
                <a:ea typeface="Meiryo UI"/>
                <a:cs typeface="+mn-cs"/>
              </a:rPr>
              <a:t>Stores that previously refused to provide data on the grounds that the source of supply was unknown can now provide data because the reliability of the data is assured.</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E</a:t>
            </a:r>
            <a:r>
              <a:rPr kumimoji="1" lang="en" altLang="en-US"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ffect</a:t>
            </a:r>
            <a:endParaRPr kumimoji="1" lang="en" altLang="ja-JP" sz="1400" b="1"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Manufacturer: Can catch up with consumer needs.</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R="0" lvl="0" algn="l" defTabSz="914400" rtl="0" eaLnBrk="1" fontAlgn="auto" latinLnBrk="0" hangingPunct="1">
              <a:lnSpc>
                <a:spcPct val="100000"/>
              </a:lnSpc>
              <a:spcBef>
                <a:spcPts val="0"/>
              </a:spcBef>
              <a:spcAft>
                <a:spcPts val="0"/>
              </a:spcAft>
              <a:buClrTx/>
              <a:buSzTx/>
              <a:tabLst/>
              <a:defRPr/>
            </a:pPr>
            <a:r>
              <a:rPr lang="ja-JP" altLang="en-US" sz="1400" dirty="0">
                <a:solidFill>
                  <a:prstClr val="black"/>
                </a:solidFill>
                <a:latin typeface="+mj-lt"/>
                <a:ea typeface="Meiryo UI" panose="020B0604030504040204" pitchFamily="50" charset="-128"/>
              </a:rPr>
              <a:t>       </a:t>
            </a:r>
            <a:r>
              <a:rPr lang="en-US" altLang="ja-JP" sz="1400" dirty="0">
                <a:solidFill>
                  <a:prstClr val="black"/>
                </a:solidFill>
                <a:latin typeface="+mj-lt"/>
                <a:ea typeface="Meiryo UI" panose="020B0604030504040204" pitchFamily="50" charset="-128"/>
              </a:rPr>
              <a:t>-&gt;</a:t>
            </a: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 Leads to improve marketing strategy.</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en-US"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Sales store: Data that had no value create business value.</a:t>
            </a:r>
            <a:endParaRPr kumimoji="1" lang="en-US" altLang="ja-JP" sz="14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endParaRPr>
          </a:p>
        </p:txBody>
      </p:sp>
      <p:pic>
        <p:nvPicPr>
          <p:cNvPr id="13" name="グラフィックス 12" descr="生産 枠線">
            <a:extLst>
              <a:ext uri="{FF2B5EF4-FFF2-40B4-BE49-F238E27FC236}">
                <a16:creationId xmlns:a16="http://schemas.microsoft.com/office/drawing/2014/main" id="{1B928B74-1984-414E-5042-FD0A65802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7346" y="2288322"/>
            <a:ext cx="522313" cy="522313"/>
          </a:xfrm>
          <a:prstGeom prst="rect">
            <a:avLst/>
          </a:prstGeom>
        </p:spPr>
      </p:pic>
      <p:pic>
        <p:nvPicPr>
          <p:cNvPr id="15" name="グラフィックス 14" descr="男性のプロフィール 枠線">
            <a:extLst>
              <a:ext uri="{FF2B5EF4-FFF2-40B4-BE49-F238E27FC236}">
                <a16:creationId xmlns:a16="http://schemas.microsoft.com/office/drawing/2014/main" id="{A7398B6D-F1F4-4E01-FE73-DD44D7F7ED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565" y="2352949"/>
            <a:ext cx="461665" cy="461665"/>
          </a:xfrm>
          <a:prstGeom prst="rect">
            <a:avLst/>
          </a:prstGeom>
        </p:spPr>
      </p:pic>
      <p:pic>
        <p:nvPicPr>
          <p:cNvPr id="17" name="グラフィックス 16" descr="女性のプロフィール 枠線">
            <a:extLst>
              <a:ext uri="{FF2B5EF4-FFF2-40B4-BE49-F238E27FC236}">
                <a16:creationId xmlns:a16="http://schemas.microsoft.com/office/drawing/2014/main" id="{CD2FE1DE-92E9-20ED-80B1-6EC50E83EE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9180" y="2499981"/>
            <a:ext cx="461665" cy="461665"/>
          </a:xfrm>
          <a:prstGeom prst="rect">
            <a:avLst/>
          </a:prstGeom>
        </p:spPr>
      </p:pic>
      <p:pic>
        <p:nvPicPr>
          <p:cNvPr id="19" name="グラフィックス 18" descr="オフィス ワーカー (男性) 枠線">
            <a:extLst>
              <a:ext uri="{FF2B5EF4-FFF2-40B4-BE49-F238E27FC236}">
                <a16:creationId xmlns:a16="http://schemas.microsoft.com/office/drawing/2014/main" id="{337A5FDC-1176-3CBA-749A-4D267464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4151" y="2437468"/>
            <a:ext cx="475813" cy="475813"/>
          </a:xfrm>
          <a:prstGeom prst="rect">
            <a:avLst/>
          </a:prstGeom>
        </p:spPr>
      </p:pic>
      <p:pic>
        <p:nvPicPr>
          <p:cNvPr id="21" name="グラフィックス 20" descr="食品用の袋 枠線">
            <a:extLst>
              <a:ext uri="{FF2B5EF4-FFF2-40B4-BE49-F238E27FC236}">
                <a16:creationId xmlns:a16="http://schemas.microsoft.com/office/drawing/2014/main" id="{E2F14149-E3A9-C714-2C2D-519DC0991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2007" y="2420123"/>
            <a:ext cx="352756" cy="352756"/>
          </a:xfrm>
          <a:prstGeom prst="rect">
            <a:avLst/>
          </a:prstGeom>
        </p:spPr>
      </p:pic>
      <p:pic>
        <p:nvPicPr>
          <p:cNvPr id="23" name="グラフィックス 22" descr="倉庫 枠線">
            <a:extLst>
              <a:ext uri="{FF2B5EF4-FFF2-40B4-BE49-F238E27FC236}">
                <a16:creationId xmlns:a16="http://schemas.microsoft.com/office/drawing/2014/main" id="{672FE23E-033B-2A40-938B-932DE59BFD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110" y="2280983"/>
            <a:ext cx="536721" cy="536721"/>
          </a:xfrm>
          <a:prstGeom prst="rect">
            <a:avLst/>
          </a:prstGeom>
        </p:spPr>
      </p:pic>
      <p:pic>
        <p:nvPicPr>
          <p:cNvPr id="25" name="グラフィックス 24" descr="農産物 枠線">
            <a:extLst>
              <a:ext uri="{FF2B5EF4-FFF2-40B4-BE49-F238E27FC236}">
                <a16:creationId xmlns:a16="http://schemas.microsoft.com/office/drawing/2014/main" id="{709F2AC0-6900-C958-C396-7B33255956B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31081" y="2486347"/>
            <a:ext cx="352756" cy="352756"/>
          </a:xfrm>
          <a:prstGeom prst="rect">
            <a:avLst/>
          </a:prstGeom>
        </p:spPr>
      </p:pic>
      <p:cxnSp>
        <p:nvCxnSpPr>
          <p:cNvPr id="27" name="直線矢印コネクタ 26">
            <a:extLst>
              <a:ext uri="{FF2B5EF4-FFF2-40B4-BE49-F238E27FC236}">
                <a16:creationId xmlns:a16="http://schemas.microsoft.com/office/drawing/2014/main" id="{6191F1F8-B611-9F8D-D12F-774B15837AB3}"/>
              </a:ext>
            </a:extLst>
          </p:cNvPr>
          <p:cNvCxnSpPr>
            <a:cxnSpLocks/>
            <a:stCxn id="13" idx="3"/>
            <a:endCxn id="23" idx="1"/>
          </p:cNvCxnSpPr>
          <p:nvPr/>
        </p:nvCxnSpPr>
        <p:spPr>
          <a:xfrm flipV="1">
            <a:off x="7699659" y="2549344"/>
            <a:ext cx="541451"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1729344-15E6-20DE-ECC7-B2E5A6F49CCB}"/>
              </a:ext>
            </a:extLst>
          </p:cNvPr>
          <p:cNvCxnSpPr/>
          <p:nvPr/>
        </p:nvCxnSpPr>
        <p:spPr>
          <a:xfrm flipV="1">
            <a:off x="8874629" y="2534431"/>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08371D24-7244-3616-73BD-6A0A3A42A797}"/>
              </a:ext>
            </a:extLst>
          </p:cNvPr>
          <p:cNvCxnSpPr/>
          <p:nvPr/>
        </p:nvCxnSpPr>
        <p:spPr>
          <a:xfrm flipV="1">
            <a:off x="9912725" y="2527663"/>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214BC9FC-04A1-FDC6-D439-6FFEEA7C687F}"/>
              </a:ext>
            </a:extLst>
          </p:cNvPr>
          <p:cNvSpPr txBox="1"/>
          <p:nvPr/>
        </p:nvSpPr>
        <p:spPr>
          <a:xfrm>
            <a:off x="6915580" y="2753862"/>
            <a:ext cx="12085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Manufacturer</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0C81491A-AFB4-E83C-C1C5-CE588A97D5EB}"/>
              </a:ext>
            </a:extLst>
          </p:cNvPr>
          <p:cNvSpPr txBox="1"/>
          <p:nvPr/>
        </p:nvSpPr>
        <p:spPr>
          <a:xfrm>
            <a:off x="8085381" y="2753966"/>
            <a:ext cx="9179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Company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427834AA-9F3B-B978-A682-DDEE7CE68748}"/>
              </a:ext>
            </a:extLst>
          </p:cNvPr>
          <p:cNvSpPr txBox="1"/>
          <p:nvPr/>
        </p:nvSpPr>
        <p:spPr>
          <a:xfrm>
            <a:off x="8961778" y="2784715"/>
            <a:ext cx="15311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Many sales stores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3" name="グラフィックス 32" descr="農産物 枠線">
            <a:extLst>
              <a:ext uri="{FF2B5EF4-FFF2-40B4-BE49-F238E27FC236}">
                <a16:creationId xmlns:a16="http://schemas.microsoft.com/office/drawing/2014/main" id="{ECBD24BE-94AB-E027-568D-8B979F6689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02125" y="2251818"/>
            <a:ext cx="361789" cy="361789"/>
          </a:xfrm>
          <a:prstGeom prst="rect">
            <a:avLst/>
          </a:prstGeom>
        </p:spPr>
      </p:pic>
      <p:pic>
        <p:nvPicPr>
          <p:cNvPr id="35" name="グラフィックス 34" descr="農産物 枠線">
            <a:extLst>
              <a:ext uri="{FF2B5EF4-FFF2-40B4-BE49-F238E27FC236}">
                <a16:creationId xmlns:a16="http://schemas.microsoft.com/office/drawing/2014/main" id="{F0B7F6FB-4B7C-7886-DA24-CC9A248FE6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9060" y="2468451"/>
            <a:ext cx="352756" cy="352756"/>
          </a:xfrm>
          <a:prstGeom prst="rect">
            <a:avLst/>
          </a:prstGeom>
        </p:spPr>
      </p:pic>
      <p:cxnSp>
        <p:nvCxnSpPr>
          <p:cNvPr id="37" name="コネクタ: 曲線 36">
            <a:extLst>
              <a:ext uri="{FF2B5EF4-FFF2-40B4-BE49-F238E27FC236}">
                <a16:creationId xmlns:a16="http://schemas.microsoft.com/office/drawing/2014/main" id="{FE19BD7A-D7CE-428E-9B41-6B1CB3F2F46F}"/>
              </a:ext>
            </a:extLst>
          </p:cNvPr>
          <p:cNvCxnSpPr>
            <a:cxnSpLocks/>
            <a:stCxn id="32" idx="2"/>
            <a:endCxn id="30" idx="2"/>
          </p:cNvCxnSpPr>
          <p:nvPr/>
        </p:nvCxnSpPr>
        <p:spPr>
          <a:xfrm rot="5400000" flipH="1">
            <a:off x="8608192" y="1942535"/>
            <a:ext cx="30853" cy="2207507"/>
          </a:xfrm>
          <a:prstGeom prst="curvedConnector3">
            <a:avLst>
              <a:gd name="adj1" fmla="val -74093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3EBFF5-EA11-0465-D8E4-FCFC2C30BC64}"/>
              </a:ext>
            </a:extLst>
          </p:cNvPr>
          <p:cNvSpPr txBox="1"/>
          <p:nvPr/>
        </p:nvSpPr>
        <p:spPr>
          <a:xfrm>
            <a:off x="8501926" y="3598686"/>
            <a:ext cx="15751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N</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 directly connected</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-&gt; </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Low reliability</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0B3D1A5F-D070-3553-A58F-AC0E31151984}"/>
              </a:ext>
            </a:extLst>
          </p:cNvPr>
          <p:cNvSpPr txBox="1"/>
          <p:nvPr/>
        </p:nvSpPr>
        <p:spPr>
          <a:xfrm>
            <a:off x="6810458" y="1989138"/>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Conventional</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ボックス 58">
            <a:extLst>
              <a:ext uri="{FF2B5EF4-FFF2-40B4-BE49-F238E27FC236}">
                <a16:creationId xmlns:a16="http://schemas.microsoft.com/office/drawing/2014/main" id="{989C099F-8A99-6035-795E-45C8F779B47B}"/>
              </a:ext>
            </a:extLst>
          </p:cNvPr>
          <p:cNvSpPr txBox="1"/>
          <p:nvPr/>
        </p:nvSpPr>
        <p:spPr>
          <a:xfrm>
            <a:off x="6833165" y="4405603"/>
            <a:ext cx="18729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Data spaces</a:t>
            </a:r>
            <a:r>
              <a:rPr kumimoji="1" lang="en-US"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a:t>
            </a:r>
            <a:endParaRPr kumimoji="1" lang="en" altLang="ja-JP"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p:txBody>
      </p:sp>
      <p:sp>
        <p:nvSpPr>
          <p:cNvPr id="65" name="乗算記号 64">
            <a:extLst>
              <a:ext uri="{FF2B5EF4-FFF2-40B4-BE49-F238E27FC236}">
                <a16:creationId xmlns:a16="http://schemas.microsoft.com/office/drawing/2014/main" id="{71CAD11B-D5A6-A35A-B367-C4E666B1176C}"/>
              </a:ext>
            </a:extLst>
          </p:cNvPr>
          <p:cNvSpPr/>
          <p:nvPr/>
        </p:nvSpPr>
        <p:spPr>
          <a:xfrm>
            <a:off x="8451521" y="3166427"/>
            <a:ext cx="380441" cy="326109"/>
          </a:xfrm>
          <a:prstGeom prst="mathMultiply">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正方形/長方形 77">
            <a:extLst>
              <a:ext uri="{FF2B5EF4-FFF2-40B4-BE49-F238E27FC236}">
                <a16:creationId xmlns:a16="http://schemas.microsoft.com/office/drawing/2014/main" id="{09FAB21A-5EA5-63FD-7D88-07A95E309E53}"/>
              </a:ext>
            </a:extLst>
          </p:cNvPr>
          <p:cNvSpPr/>
          <p:nvPr/>
        </p:nvSpPr>
        <p:spPr>
          <a:xfrm>
            <a:off x="6819341" y="4393488"/>
            <a:ext cx="4956349" cy="2414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E304F2AC-04B3-CF24-14E4-D927CF5E6792}"/>
              </a:ext>
            </a:extLst>
          </p:cNvPr>
          <p:cNvSpPr txBox="1"/>
          <p:nvPr/>
        </p:nvSpPr>
        <p:spPr>
          <a:xfrm>
            <a:off x="343307" y="4707446"/>
            <a:ext cx="18792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srgbClr val="24235C"/>
                </a:solidFill>
                <a:effectLst/>
                <a:uLnTx/>
                <a:uFillTx/>
                <a:latin typeface="Meiryo UI"/>
                <a:ea typeface="Meiryo UI"/>
                <a:cs typeface="+mn-cs"/>
              </a:rPr>
              <a:t>Expected benefits</a:t>
            </a:r>
            <a:endParaRPr kumimoji="1" lang="en-US" altLang="ja-JP" sz="1400" b="1" i="0" u="none" strike="noStrike" kern="1200" cap="none" spc="0" normalizeH="0" baseline="0" noProof="1">
              <a:ln>
                <a:noFill/>
              </a:ln>
              <a:solidFill>
                <a:srgbClr val="24235C"/>
              </a:solidFill>
              <a:effectLst/>
              <a:uLnTx/>
              <a:uFillTx/>
              <a:latin typeface="Meiryo UI"/>
              <a:ea typeface="Meiryo UI"/>
              <a:cs typeface="+mn-cs"/>
            </a:endParaRPr>
          </a:p>
        </p:txBody>
      </p:sp>
      <p:pic>
        <p:nvPicPr>
          <p:cNvPr id="22" name="グラフィックス 21" descr="生産 枠線">
            <a:extLst>
              <a:ext uri="{FF2B5EF4-FFF2-40B4-BE49-F238E27FC236}">
                <a16:creationId xmlns:a16="http://schemas.microsoft.com/office/drawing/2014/main" id="{47398B0B-D2B5-53F0-74A8-DEC2D1CB4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1040" y="4714021"/>
            <a:ext cx="522313" cy="522313"/>
          </a:xfrm>
          <a:prstGeom prst="rect">
            <a:avLst/>
          </a:prstGeom>
        </p:spPr>
      </p:pic>
      <p:pic>
        <p:nvPicPr>
          <p:cNvPr id="24" name="グラフィックス 23" descr="男性のプロフィール 枠線">
            <a:extLst>
              <a:ext uri="{FF2B5EF4-FFF2-40B4-BE49-F238E27FC236}">
                <a16:creationId xmlns:a16="http://schemas.microsoft.com/office/drawing/2014/main" id="{399B1EA2-8F1E-9EFA-919F-15F81C364A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7259" y="4778648"/>
            <a:ext cx="461665" cy="461665"/>
          </a:xfrm>
          <a:prstGeom prst="rect">
            <a:avLst/>
          </a:prstGeom>
        </p:spPr>
      </p:pic>
      <p:pic>
        <p:nvPicPr>
          <p:cNvPr id="26" name="グラフィックス 25" descr="女性のプロフィール 枠線">
            <a:extLst>
              <a:ext uri="{FF2B5EF4-FFF2-40B4-BE49-F238E27FC236}">
                <a16:creationId xmlns:a16="http://schemas.microsoft.com/office/drawing/2014/main" id="{FE19D189-FCEE-80E7-40D4-7A90EE2138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42874" y="4925680"/>
            <a:ext cx="461665" cy="461665"/>
          </a:xfrm>
          <a:prstGeom prst="rect">
            <a:avLst/>
          </a:prstGeom>
        </p:spPr>
      </p:pic>
      <p:pic>
        <p:nvPicPr>
          <p:cNvPr id="36" name="グラフィックス 35" descr="オフィス ワーカー (男性) 枠線">
            <a:extLst>
              <a:ext uri="{FF2B5EF4-FFF2-40B4-BE49-F238E27FC236}">
                <a16:creationId xmlns:a16="http://schemas.microsoft.com/office/drawing/2014/main" id="{E25A0C7F-3A2B-18D3-48E5-FBD246DB4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27845" y="4863167"/>
            <a:ext cx="475813" cy="475813"/>
          </a:xfrm>
          <a:prstGeom prst="rect">
            <a:avLst/>
          </a:prstGeom>
        </p:spPr>
      </p:pic>
      <p:pic>
        <p:nvPicPr>
          <p:cNvPr id="38" name="グラフィックス 37" descr="食品用の袋 枠線">
            <a:extLst>
              <a:ext uri="{FF2B5EF4-FFF2-40B4-BE49-F238E27FC236}">
                <a16:creationId xmlns:a16="http://schemas.microsoft.com/office/drawing/2014/main" id="{BD1159EE-91C7-E8AF-141E-2594F14C42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65701" y="4845822"/>
            <a:ext cx="352756" cy="352756"/>
          </a:xfrm>
          <a:prstGeom prst="rect">
            <a:avLst/>
          </a:prstGeom>
        </p:spPr>
      </p:pic>
      <p:pic>
        <p:nvPicPr>
          <p:cNvPr id="60" name="グラフィックス 59" descr="倉庫 枠線">
            <a:extLst>
              <a:ext uri="{FF2B5EF4-FFF2-40B4-BE49-F238E27FC236}">
                <a16:creationId xmlns:a16="http://schemas.microsoft.com/office/drawing/2014/main" id="{2D557DD4-62A9-A35F-84FB-BC954F4F1A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16281" y="4706682"/>
            <a:ext cx="536721" cy="536721"/>
          </a:xfrm>
          <a:prstGeom prst="rect">
            <a:avLst/>
          </a:prstGeom>
        </p:spPr>
      </p:pic>
      <p:pic>
        <p:nvPicPr>
          <p:cNvPr id="61" name="グラフィックス 60" descr="農産物 枠線">
            <a:extLst>
              <a:ext uri="{FF2B5EF4-FFF2-40B4-BE49-F238E27FC236}">
                <a16:creationId xmlns:a16="http://schemas.microsoft.com/office/drawing/2014/main" id="{AEF15591-043A-1747-6774-582BFE5B74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4775" y="4912046"/>
            <a:ext cx="352756" cy="352756"/>
          </a:xfrm>
          <a:prstGeom prst="rect">
            <a:avLst/>
          </a:prstGeom>
        </p:spPr>
      </p:pic>
      <p:cxnSp>
        <p:nvCxnSpPr>
          <p:cNvPr id="62" name="直線矢印コネクタ 61">
            <a:extLst>
              <a:ext uri="{FF2B5EF4-FFF2-40B4-BE49-F238E27FC236}">
                <a16:creationId xmlns:a16="http://schemas.microsoft.com/office/drawing/2014/main" id="{EE33CAB6-DB9E-94D6-9728-ECF4AEF17C5A}"/>
              </a:ext>
            </a:extLst>
          </p:cNvPr>
          <p:cNvCxnSpPr>
            <a:cxnSpLocks/>
            <a:stCxn id="22" idx="3"/>
            <a:endCxn id="60" idx="1"/>
          </p:cNvCxnSpPr>
          <p:nvPr/>
        </p:nvCxnSpPr>
        <p:spPr>
          <a:xfrm flipV="1">
            <a:off x="7693353" y="4975043"/>
            <a:ext cx="622928" cy="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42C85E89-D251-F55B-3BC0-1AE399358191}"/>
              </a:ext>
            </a:extLst>
          </p:cNvPr>
          <p:cNvCxnSpPr/>
          <p:nvPr/>
        </p:nvCxnSpPr>
        <p:spPr>
          <a:xfrm flipV="1">
            <a:off x="8868323" y="4960130"/>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F268BCC7-96DB-E2AF-6FEB-272B712C8F24}"/>
              </a:ext>
            </a:extLst>
          </p:cNvPr>
          <p:cNvCxnSpPr/>
          <p:nvPr/>
        </p:nvCxnSpPr>
        <p:spPr>
          <a:xfrm flipV="1">
            <a:off x="9906419" y="4953362"/>
            <a:ext cx="427201" cy="83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9" name="グラフィックス 68" descr="農産物 枠線">
            <a:extLst>
              <a:ext uri="{FF2B5EF4-FFF2-40B4-BE49-F238E27FC236}">
                <a16:creationId xmlns:a16="http://schemas.microsoft.com/office/drawing/2014/main" id="{0A30D844-82CC-0C1B-78F9-38D9EED745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95819" y="4677517"/>
            <a:ext cx="361789" cy="361789"/>
          </a:xfrm>
          <a:prstGeom prst="rect">
            <a:avLst/>
          </a:prstGeom>
        </p:spPr>
      </p:pic>
      <p:pic>
        <p:nvPicPr>
          <p:cNvPr id="70" name="グラフィックス 69" descr="農産物 枠線">
            <a:extLst>
              <a:ext uri="{FF2B5EF4-FFF2-40B4-BE49-F238E27FC236}">
                <a16:creationId xmlns:a16="http://schemas.microsoft.com/office/drawing/2014/main" id="{4AD18D71-28DF-6441-6C25-19D2387E1E0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92754" y="4894150"/>
            <a:ext cx="352756" cy="352756"/>
          </a:xfrm>
          <a:prstGeom prst="rect">
            <a:avLst/>
          </a:prstGeom>
        </p:spPr>
      </p:pic>
      <p:sp>
        <p:nvSpPr>
          <p:cNvPr id="75" name="吹き出し: 四角形 74">
            <a:extLst>
              <a:ext uri="{FF2B5EF4-FFF2-40B4-BE49-F238E27FC236}">
                <a16:creationId xmlns:a16="http://schemas.microsoft.com/office/drawing/2014/main" id="{33B92A60-4F49-1113-7F06-46ECE53D53D8}"/>
              </a:ext>
            </a:extLst>
          </p:cNvPr>
          <p:cNvSpPr/>
          <p:nvPr/>
        </p:nvSpPr>
        <p:spPr>
          <a:xfrm>
            <a:off x="6995898" y="3611848"/>
            <a:ext cx="1441326"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unclear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吹き出し: 四角形 75">
            <a:extLst>
              <a:ext uri="{FF2B5EF4-FFF2-40B4-BE49-F238E27FC236}">
                <a16:creationId xmlns:a16="http://schemas.microsoft.com/office/drawing/2014/main" id="{1042CCAA-2C0D-82B8-E144-852FA018EA4C}"/>
              </a:ext>
            </a:extLst>
          </p:cNvPr>
          <p:cNvSpPr/>
          <p:nvPr/>
        </p:nvSpPr>
        <p:spPr>
          <a:xfrm>
            <a:off x="10059618" y="3611848"/>
            <a:ext cx="1575101"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hey doesn't want to provide data to unknowns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吹き出し: 四角形 78">
            <a:extLst>
              <a:ext uri="{FF2B5EF4-FFF2-40B4-BE49-F238E27FC236}">
                <a16:creationId xmlns:a16="http://schemas.microsoft.com/office/drawing/2014/main" id="{164D2C13-6401-0495-7A9A-6D83DD2DC850}"/>
              </a:ext>
            </a:extLst>
          </p:cNvPr>
          <p:cNvSpPr/>
          <p:nvPr/>
        </p:nvSpPr>
        <p:spPr>
          <a:xfrm>
            <a:off x="7008861" y="6007155"/>
            <a:ext cx="1320588" cy="563994"/>
          </a:xfrm>
          <a:prstGeom prst="wedgeRectCallout">
            <a:avLst>
              <a:gd name="adj1" fmla="val -31816"/>
              <a:gd name="adj2" fmla="val -132055"/>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Visualization of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吹き出し: 四角形 79">
            <a:extLst>
              <a:ext uri="{FF2B5EF4-FFF2-40B4-BE49-F238E27FC236}">
                <a16:creationId xmlns:a16="http://schemas.microsoft.com/office/drawing/2014/main" id="{F0FAA03C-1910-8486-13FC-0898755382FA}"/>
              </a:ext>
            </a:extLst>
          </p:cNvPr>
          <p:cNvSpPr/>
          <p:nvPr/>
        </p:nvSpPr>
        <p:spPr>
          <a:xfrm>
            <a:off x="10059619" y="5924817"/>
            <a:ext cx="1558154" cy="646332"/>
          </a:xfrm>
          <a:prstGeom prst="wedgeRectCallout">
            <a:avLst>
              <a:gd name="adj1" fmla="val -28911"/>
              <a:gd name="adj2" fmla="val -111924"/>
            </a:avLst>
          </a:prstGeom>
          <a:solidFill>
            <a:schemeClr val="accent1">
              <a:lumMod val="20000"/>
              <a:lumOff val="80000"/>
            </a:schemeClr>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Sell and provide data to trusted parties.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テキスト ボックス 80">
            <a:extLst>
              <a:ext uri="{FF2B5EF4-FFF2-40B4-BE49-F238E27FC236}">
                <a16:creationId xmlns:a16="http://schemas.microsoft.com/office/drawing/2014/main" id="{49EC076F-EF73-9836-F597-3275DDB010CF}"/>
              </a:ext>
            </a:extLst>
          </p:cNvPr>
          <p:cNvSpPr txBox="1"/>
          <p:nvPr/>
        </p:nvSpPr>
        <p:spPr>
          <a:xfrm>
            <a:off x="8377496" y="5857788"/>
            <a:ext cx="16821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Highly reliable</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-&gt;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Consumer needs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    </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catch up</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四角形: 角を丸くする 81">
            <a:extLst>
              <a:ext uri="{FF2B5EF4-FFF2-40B4-BE49-F238E27FC236}">
                <a16:creationId xmlns:a16="http://schemas.microsoft.com/office/drawing/2014/main" id="{EB749338-2D13-4F4D-C75E-26426FD083FA}"/>
              </a:ext>
            </a:extLst>
          </p:cNvPr>
          <p:cNvSpPr/>
          <p:nvPr/>
        </p:nvSpPr>
        <p:spPr>
          <a:xfrm>
            <a:off x="328577" y="1142419"/>
            <a:ext cx="11520310" cy="77033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Understand consumer needs and improve marketing strategies.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Ensure credibility</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and the ability to provide and obtain data.</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a:extLst>
              <a:ext uri="{FF2B5EF4-FFF2-40B4-BE49-F238E27FC236}">
                <a16:creationId xmlns:a16="http://schemas.microsoft.com/office/drawing/2014/main" id="{7335A55F-1DF1-13A4-83BF-252FCCCF6433}"/>
              </a:ext>
            </a:extLst>
          </p:cNvPr>
          <p:cNvSpPr txBox="1"/>
          <p:nvPr/>
        </p:nvSpPr>
        <p:spPr>
          <a:xfrm>
            <a:off x="6853633" y="5170186"/>
            <a:ext cx="13353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Manufacturer</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FE9003EB-2AE7-D3D4-F307-C9A20B8FD77E}"/>
              </a:ext>
            </a:extLst>
          </p:cNvPr>
          <p:cNvSpPr txBox="1"/>
          <p:nvPr/>
        </p:nvSpPr>
        <p:spPr>
          <a:xfrm>
            <a:off x="8174825" y="5161100"/>
            <a:ext cx="911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Company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テキスト ボックス 84">
            <a:extLst>
              <a:ext uri="{FF2B5EF4-FFF2-40B4-BE49-F238E27FC236}">
                <a16:creationId xmlns:a16="http://schemas.microsoft.com/office/drawing/2014/main" id="{9771D203-4750-7248-7C33-184406D36880}"/>
              </a:ext>
            </a:extLst>
          </p:cNvPr>
          <p:cNvSpPr txBox="1"/>
          <p:nvPr/>
        </p:nvSpPr>
        <p:spPr>
          <a:xfrm>
            <a:off x="9031778" y="5165252"/>
            <a:ext cx="16105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Many sales stores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6" name="コネクタ: 曲線 85">
            <a:extLst>
              <a:ext uri="{FF2B5EF4-FFF2-40B4-BE49-F238E27FC236}">
                <a16:creationId xmlns:a16="http://schemas.microsoft.com/office/drawing/2014/main" id="{0546E97B-22DF-90B8-5337-1BE126F0CD85}"/>
              </a:ext>
            </a:extLst>
          </p:cNvPr>
          <p:cNvCxnSpPr>
            <a:cxnSpLocks/>
            <a:stCxn id="85" idx="2"/>
            <a:endCxn id="83" idx="2"/>
          </p:cNvCxnSpPr>
          <p:nvPr/>
        </p:nvCxnSpPr>
        <p:spPr>
          <a:xfrm rot="5400000">
            <a:off x="8676718" y="4286831"/>
            <a:ext cx="4934" cy="2315775"/>
          </a:xfrm>
          <a:prstGeom prst="curvedConnector3">
            <a:avLst>
              <a:gd name="adj1" fmla="val 4733158"/>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円: 塗りつぶしなし 72">
            <a:extLst>
              <a:ext uri="{FF2B5EF4-FFF2-40B4-BE49-F238E27FC236}">
                <a16:creationId xmlns:a16="http://schemas.microsoft.com/office/drawing/2014/main" id="{5188CBF8-EE75-AEB9-8A40-17031220E2D5}"/>
              </a:ext>
            </a:extLst>
          </p:cNvPr>
          <p:cNvSpPr/>
          <p:nvPr/>
        </p:nvSpPr>
        <p:spPr>
          <a:xfrm>
            <a:off x="8451521" y="5509707"/>
            <a:ext cx="330587" cy="298937"/>
          </a:xfrm>
          <a:prstGeom prst="donut">
            <a:avLst>
              <a:gd name="adj" fmla="val 11796"/>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 name="スライド番号プレースホルダー 1">
            <a:extLst>
              <a:ext uri="{FF2B5EF4-FFF2-40B4-BE49-F238E27FC236}">
                <a16:creationId xmlns:a16="http://schemas.microsoft.com/office/drawing/2014/main" id="{6882971E-2376-457C-5508-4E99D2DBE2B4}"/>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16</a:t>
            </a:fld>
            <a:endParaRPr lang="ja-JP" altLang="en-US"/>
          </a:p>
        </p:txBody>
      </p:sp>
      <p:sp>
        <p:nvSpPr>
          <p:cNvPr id="8" name="正方形/長方形 7">
            <a:extLst>
              <a:ext uri="{FF2B5EF4-FFF2-40B4-BE49-F238E27FC236}">
                <a16:creationId xmlns:a16="http://schemas.microsoft.com/office/drawing/2014/main" id="{CD6DD13D-3186-0737-7207-E300F6D1EF36}"/>
              </a:ext>
            </a:extLst>
          </p:cNvPr>
          <p:cNvSpPr/>
          <p:nvPr/>
        </p:nvSpPr>
        <p:spPr>
          <a:xfrm>
            <a:off x="416310" y="5022973"/>
            <a:ext cx="5739959" cy="1615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Business benefits</a:t>
            </a:r>
            <a:endParaRPr kumimoji="1" lang="en" altLang="ja-JP" sz="1100" b="1"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bg2">
                    <a:lumMod val="75000"/>
                  </a:schemeClr>
                </a:solidFill>
                <a:ea typeface="Meiryo UI"/>
              </a:rPr>
              <a:t>1. </a:t>
            </a:r>
            <a:r>
              <a:rPr kumimoji="1" lang="en-US" altLang="en-US" sz="1100" b="1" i="0" u="none" strike="noStrike" kern="1200" cap="none" spc="0" normalizeH="0" baseline="0" noProof="0" dirty="0">
                <a:ln>
                  <a:noFill/>
                </a:ln>
                <a:solidFill>
                  <a:schemeClr val="bg2">
                    <a:lumMod val="75000"/>
                  </a:schemeClr>
                </a:solidFill>
                <a:effectLst/>
                <a:uLnTx/>
                <a:uFillTx/>
                <a:ea typeface="Meiryo UI"/>
                <a:cs typeface="+mn-cs"/>
              </a:rPr>
              <a:t>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bg2">
                    <a:lumMod val="75000"/>
                  </a:schemeClr>
                </a:solidFill>
                <a:effectLst/>
                <a:uLnTx/>
                <a:uFillTx/>
                <a:ea typeface="Meiryo UI"/>
                <a:cs typeface="+mn-cs"/>
              </a:rPr>
              <a:t>2. New business development</a:t>
            </a:r>
            <a:endParaRPr kumimoji="1" lang="en-US" altLang="ja-JP" sz="1100" i="0" u="none" strike="noStrike" kern="1200" cap="none" spc="0" normalizeH="0" baseline="0" noProof="0" dirty="0">
              <a:ln>
                <a:noFill/>
              </a:ln>
              <a:solidFill>
                <a:schemeClr val="bg2">
                  <a:lumMod val="75000"/>
                </a:schemeClr>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100" b="1" dirty="0">
                <a:solidFill>
                  <a:schemeClr val="tx1"/>
                </a:solidFill>
                <a:ea typeface="Meiryo UI"/>
              </a:rPr>
              <a:t>3. </a:t>
            </a:r>
            <a:r>
              <a:rPr kumimoji="1" lang="en-US" altLang="en-US" sz="1100" b="1" i="0" u="none" strike="noStrike" kern="1200" cap="none" spc="0" normalizeH="0" baseline="0" noProof="0" dirty="0">
                <a:ln>
                  <a:noFill/>
                </a:ln>
                <a:solidFill>
                  <a:schemeClr val="tx1"/>
                </a:solidFill>
                <a:effectLst/>
                <a:uLnTx/>
                <a:uFillTx/>
                <a:ea typeface="Meiryo UI"/>
                <a:cs typeface="+mn-cs"/>
              </a:rPr>
              <a:t>Better marketing strategy,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catch the detection earlier</a:t>
            </a:r>
            <a:endParaRPr kumimoji="1" lang="en-US" altLang="ja-JP" sz="110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4. </a:t>
            </a:r>
            <a:r>
              <a:rPr kumimoji="1" lang="en-US" altLang="en-US" sz="1100" b="1" i="0" u="none" strike="noStrike" kern="1200" cap="none" spc="0" normalizeH="0" baseline="0" noProof="0" dirty="0">
                <a:ln>
                  <a:noFill/>
                </a:ln>
                <a:solidFill>
                  <a:schemeClr val="tx1"/>
                </a:solidFill>
                <a:effectLst/>
                <a:uLnTx/>
                <a:uFillTx/>
                <a:ea typeface="Meiryo UI"/>
                <a:cs typeface="+mn-cs"/>
              </a:rPr>
              <a:t>Adding value to data 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by the organization</a:t>
            </a:r>
            <a:endParaRPr kumimoji="1" lang="en-US" altLang="ja-JP" sz="1100" i="0" u="none" strike="noStrike" kern="1200" cap="none" spc="0" normalizeH="0" baseline="0" noProof="0" dirty="0">
              <a:ln>
                <a:noFill/>
              </a:ln>
              <a:solidFill>
                <a:schemeClr val="tx1"/>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100" b="1" i="0" u="none" strike="noStrike" kern="1200" cap="none" spc="0" normalizeH="0" baseline="0" noProof="0" dirty="0">
                <a:ln>
                  <a:noFill/>
                </a:ln>
                <a:solidFill>
                  <a:schemeClr val="tx1"/>
                </a:solidFill>
                <a:effectLst/>
                <a:uLnTx/>
                <a:uFillTx/>
                <a:ea typeface="Meiryo UI"/>
                <a:cs typeface="+mn-cs"/>
              </a:rPr>
              <a:t>5. </a:t>
            </a:r>
            <a:r>
              <a:rPr kumimoji="1" lang="en-US" altLang="en-US" sz="1100" b="1" i="0" u="none" strike="noStrike" kern="1200" cap="none" spc="0" normalizeH="0" baseline="0" noProof="0" dirty="0">
                <a:ln>
                  <a:noFill/>
                </a:ln>
                <a:solidFill>
                  <a:schemeClr val="tx1"/>
                </a:solidFill>
                <a:effectLst/>
                <a:uLnTx/>
                <a:uFillTx/>
                <a:ea typeface="Meiryo UI"/>
                <a:cs typeface="+mn-cs"/>
              </a:rPr>
              <a:t>Improved data security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a:solidFill>
                  <a:schemeClr val="tx1"/>
                </a:solidFill>
                <a:ea typeface="Meiryo UI"/>
              </a:rPr>
              <a:t>    </a:t>
            </a:r>
            <a:r>
              <a:rPr kumimoji="1" lang="en-US" altLang="en-US" sz="1100" b="1" i="0" u="none" strike="noStrike" kern="1200" cap="none" spc="0" normalizeH="0" baseline="0" noProof="0" dirty="0">
                <a:ln>
                  <a:noFill/>
                </a:ln>
                <a:solidFill>
                  <a:schemeClr val="tx1"/>
                </a:solidFill>
                <a:effectLst/>
                <a:uLnTx/>
                <a:uFillTx/>
                <a:ea typeface="Meiryo UI"/>
                <a:cs typeface="+mn-cs"/>
              </a:rPr>
              <a:t>cyber attack countermeasures</a:t>
            </a:r>
            <a:endParaRPr kumimoji="1" lang="en" altLang="en-US" sz="1100" b="1" i="0" u="none" strike="noStrike" kern="1200" cap="none" spc="0" normalizeH="0" baseline="0" noProof="0" dirty="0">
              <a:ln>
                <a:noFill/>
              </a:ln>
              <a:solidFill>
                <a:schemeClr val="tx1"/>
              </a:solidFill>
              <a:effectLst/>
              <a:uLnTx/>
              <a:uFillTx/>
              <a:ea typeface="Meiryo UI"/>
              <a:cs typeface="+mn-cs"/>
            </a:endParaRPr>
          </a:p>
        </p:txBody>
      </p:sp>
      <p:sp>
        <p:nvSpPr>
          <p:cNvPr id="11" name="コンテンツ プレースホルダー 6">
            <a:extLst>
              <a:ext uri="{FF2B5EF4-FFF2-40B4-BE49-F238E27FC236}">
                <a16:creationId xmlns:a16="http://schemas.microsoft.com/office/drawing/2014/main" id="{78F6E61C-34B9-E46C-C2ED-34E4E9304C1B}"/>
              </a:ext>
            </a:extLst>
          </p:cNvPr>
          <p:cNvSpPr txBox="1">
            <a:spLocks/>
          </p:cNvSpPr>
          <p:nvPr/>
        </p:nvSpPr>
        <p:spPr bwMode="auto">
          <a:xfrm>
            <a:off x="3380740" y="5032028"/>
            <a:ext cx="2875823" cy="16529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lnSpc>
                <a:spcPct val="150000"/>
              </a:lnSpc>
              <a:spcBef>
                <a:spcPct val="20000"/>
              </a:spcBef>
              <a:spcAft>
                <a:spcPct val="0"/>
              </a:spcAft>
              <a:buClr>
                <a:srgbClr val="000066"/>
              </a:buClr>
              <a:buFont typeface="Wingdings" pitchFamily="2" charset="2"/>
              <a:buNone/>
              <a:defRPr kumimoji="1" sz="12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Social benefits</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1. Sustainable</a:t>
            </a:r>
            <a:endParaRPr kumimoji="1" lang="en-US" altLang="ja-JP" sz="1100" b="1" i="0" u="none" strike="noStrike" kern="1200" cap="none" spc="0" normalizeH="0" baseline="0" noProof="0" dirty="0">
              <a:ln>
                <a:noFill/>
              </a:ln>
              <a:solidFill>
                <a:schemeClr val="bg2">
                  <a:lumMod val="75000"/>
                </a:schemeClr>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2. Knowledge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convenient </a:t>
            </a:r>
            <a:endParaRPr lang="en" altLang="en-US" sz="1100" b="1" dirty="0">
              <a:solidFill>
                <a:prstClr val="black"/>
              </a:solidFill>
              <a:latin typeface="Meiryo UI"/>
              <a:ea typeface="Meiryo UI"/>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    </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r>
              <a:rPr kumimoji="1" lang="en" altLang="en-US" sz="1100" b="1" i="0" u="none" strike="noStrike" kern="1200" cap="none" spc="0" normalizeH="0" baseline="0" noProof="0" dirty="0">
                <a:ln>
                  <a:noFill/>
                </a:ln>
                <a:solidFill>
                  <a:prstClr val="black"/>
                </a:solidFill>
                <a:effectLst/>
                <a:uLnTx/>
                <a:uFillTx/>
                <a:latin typeface="Meiryo UI"/>
                <a:ea typeface="Meiryo UI"/>
                <a:cs typeface="+mn-cs"/>
              </a:rPr>
              <a:t>by digital technology</a:t>
            </a:r>
            <a:r>
              <a:rPr kumimoji="1" lang="en" altLang="ja-JP" sz="1100" b="1" i="0" u="none" strike="noStrike" kern="1200" cap="none" spc="0" normalizeH="0" baseline="0" noProof="0" dirty="0">
                <a:ln>
                  <a:noFill/>
                </a:ln>
                <a:solidFill>
                  <a:prstClr val="black"/>
                </a:solidFill>
                <a:effectLst/>
                <a:uLnTx/>
                <a:uFillTx/>
                <a:latin typeface="Meiryo UI"/>
                <a:ea typeface="Meiryo UI"/>
                <a:cs typeface="+mn-cs"/>
              </a:rPr>
              <a:t>)</a:t>
            </a:r>
            <a:endParaRPr kumimoji="1" lang="en" altLang="en-US"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3. Safe and secure</a:t>
            </a: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4. </a:t>
            </a:r>
            <a:r>
              <a:rPr lang="en" altLang="en-US" sz="1100" b="1" dirty="0">
                <a:solidFill>
                  <a:schemeClr val="bg2">
                    <a:lumMod val="75000"/>
                  </a:schemeClr>
                </a:solidFill>
                <a:latin typeface="Meiryo UI"/>
                <a:ea typeface="Meiryo UI"/>
              </a:rPr>
              <a:t>E</a:t>
            </a:r>
            <a:r>
              <a:rPr kumimoji="1" lang="en" altLang="en-US" sz="1100" b="1" i="0" u="none" strike="noStrike" kern="1200" cap="none" spc="0" normalizeH="0" baseline="0" noProof="0" dirty="0">
                <a:ln>
                  <a:noFill/>
                </a:ln>
                <a:solidFill>
                  <a:schemeClr val="bg2">
                    <a:lumMod val="75000"/>
                  </a:schemeClr>
                </a:solidFill>
                <a:effectLst/>
                <a:uLnTx/>
                <a:uFillTx/>
                <a:latin typeface="Meiryo UI"/>
                <a:ea typeface="Meiryo UI"/>
                <a:cs typeface="+mn-cs"/>
              </a:rPr>
              <a:t>quality and less disparity</a:t>
            </a:r>
          </a:p>
        </p:txBody>
      </p:sp>
    </p:spTree>
    <p:extLst>
      <p:ext uri="{BB962C8B-B14F-4D97-AF65-F5344CB8AC3E}">
        <p14:creationId xmlns:p14="http://schemas.microsoft.com/office/powerpoint/2010/main" val="28014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EC1574C7-EE10-8522-4F3B-88F669E586E3}"/>
              </a:ext>
            </a:extLst>
          </p:cNvPr>
          <p:cNvSpPr txBox="1"/>
          <p:nvPr/>
        </p:nvSpPr>
        <p:spPr>
          <a:xfrm>
            <a:off x="4859384" y="3614856"/>
            <a:ext cx="6096000" cy="2277547"/>
          </a:xfrm>
          <a:prstGeom prst="rect">
            <a:avLst/>
          </a:prstGeom>
          <a:noFill/>
        </p:spPr>
        <p:txBody>
          <a:bodyPr wrap="square">
            <a:spAutoFit/>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en-US" altLang="en-US" sz="1800" dirty="0">
                <a:solidFill>
                  <a:schemeClr val="tx2"/>
                </a:solidFill>
              </a:rPr>
              <a:t>Contact</a:t>
            </a:r>
            <a:endParaRPr kumimoji="1" lang="en-US" altLang="ja-JP" sz="1800" dirty="0">
              <a:solidFill>
                <a:schemeClr val="tx2"/>
              </a:solidFill>
            </a:endParaRPr>
          </a:p>
          <a:p>
            <a:endParaRPr kumimoji="1" lang="en-US" altLang="ja-JP" sz="1800" dirty="0">
              <a:solidFill>
                <a:schemeClr val="tx2"/>
              </a:solidFill>
            </a:endParaRPr>
          </a:p>
          <a:p>
            <a:endParaRPr kumimoji="1" lang="en-US" altLang="ja-JP" sz="1600" dirty="0">
              <a:solidFill>
                <a:schemeClr val="tx2"/>
              </a:solidFill>
            </a:endParaRPr>
          </a:p>
          <a:p>
            <a:r>
              <a:rPr kumimoji="1" lang="en" altLang="ja-JP" sz="1800" kern="1200" dirty="0">
                <a:solidFill>
                  <a:schemeClr val="tx2"/>
                </a:solidFill>
                <a:effectLst/>
                <a:latin typeface="+mn-lt"/>
                <a:ea typeface="+mn-ea"/>
                <a:cs typeface="+mn-cs"/>
              </a:rPr>
              <a:t>Digital Infrastructure Center </a:t>
            </a:r>
          </a:p>
          <a:p>
            <a:r>
              <a:rPr kumimoji="1" lang="en" altLang="ja-JP" sz="1800" kern="1200" dirty="0">
                <a:solidFill>
                  <a:schemeClr val="tx2"/>
                </a:solidFill>
                <a:effectLst/>
                <a:latin typeface="+mn-lt"/>
                <a:ea typeface="+mn-ea"/>
                <a:cs typeface="+mn-cs"/>
              </a:rPr>
              <a:t>Digital Engineering Department</a:t>
            </a:r>
            <a:endParaRPr kumimoji="1" lang="en-US" altLang="ja-JP" sz="1800" kern="1200" dirty="0">
              <a:solidFill>
                <a:schemeClr val="tx2"/>
              </a:solidFill>
              <a:effectLst/>
              <a:latin typeface="+mn-lt"/>
              <a:ea typeface="+mn-ea"/>
              <a:cs typeface="+mn-cs"/>
            </a:endParaRPr>
          </a:p>
          <a:p>
            <a:r>
              <a:rPr lang="en" altLang="en-US" sz="1800" dirty="0">
                <a:solidFill>
                  <a:schemeClr val="tx2"/>
                </a:solidFill>
                <a:latin typeface="+mj-lt"/>
              </a:rPr>
              <a:t>Data Space Group</a:t>
            </a:r>
          </a:p>
          <a:p>
            <a:endParaRPr kumimoji="1" lang="en" altLang="ja-JP" sz="1800" kern="1200">
              <a:solidFill>
                <a:schemeClr val="tx2"/>
              </a:solidFill>
              <a:effectLst/>
              <a:latin typeface="+mn-lt"/>
              <a:ea typeface="+mn-ea"/>
              <a:cs typeface="+mn-cs"/>
            </a:endParaRPr>
          </a:p>
          <a:p>
            <a:r>
              <a:rPr kumimoji="1" lang="en" altLang="ja-JP" sz="1800" kern="1200">
                <a:solidFill>
                  <a:schemeClr val="tx2"/>
                </a:solidFill>
                <a:effectLst/>
                <a:latin typeface="+mn-lt"/>
                <a:ea typeface="+mn-ea"/>
                <a:cs typeface="+mn-cs"/>
              </a:rPr>
              <a:t>E-mail</a:t>
            </a:r>
            <a:r>
              <a:rPr kumimoji="1" lang="en" altLang="en-US" sz="1800" kern="1200">
                <a:solidFill>
                  <a:schemeClr val="tx2"/>
                </a:solidFill>
                <a:effectLst/>
                <a:latin typeface="+mn-lt"/>
                <a:ea typeface="+mn-ea"/>
                <a:cs typeface="+mn-cs"/>
              </a:rPr>
              <a:t>   </a:t>
            </a:r>
            <a:r>
              <a:rPr kumimoji="1" lang="en" altLang="ja-JP" sz="1800" kern="1200" dirty="0">
                <a:solidFill>
                  <a:schemeClr val="tx2"/>
                </a:solidFill>
                <a:effectLst/>
                <a:latin typeface="+mn-lt"/>
                <a:ea typeface="+mn-ea"/>
                <a:cs typeface="+mn-cs"/>
              </a:rPr>
              <a:t>disc-info@ipa.go.jp</a:t>
            </a:r>
          </a:p>
        </p:txBody>
      </p:sp>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p:txBody>
          <a:bodyPr/>
          <a:lstStyle/>
          <a:p>
            <a:fld id="{DBFB1F43-6F2E-4538-AABB-23AEDF146290}" type="slidenum">
              <a:rPr lang="ja-JP" altLang="en-US" smtClean="0"/>
              <a:pPr/>
              <a:t>17</a:t>
            </a:fld>
            <a:endParaRPr lang="ja-JP" altLang="en-US"/>
          </a:p>
        </p:txBody>
      </p:sp>
      <p:sp>
        <p:nvSpPr>
          <p:cNvPr id="6" name="テキスト ボックス 5">
            <a:extLst>
              <a:ext uri="{FF2B5EF4-FFF2-40B4-BE49-F238E27FC236}">
                <a16:creationId xmlns:a16="http://schemas.microsoft.com/office/drawing/2014/main" id="{71B9F4FA-DADC-2CB8-F689-7A68457809BB}"/>
              </a:ext>
            </a:extLst>
          </p:cNvPr>
          <p:cNvSpPr txBox="1"/>
          <p:nvPr/>
        </p:nvSpPr>
        <p:spPr>
          <a:xfrm>
            <a:off x="3979817" y="1287083"/>
            <a:ext cx="6096000" cy="461665"/>
          </a:xfrm>
          <a:prstGeom prst="rect">
            <a:avLst/>
          </a:prstGeom>
          <a:noFill/>
        </p:spPr>
        <p:txBody>
          <a:bodyPr wrap="square">
            <a:spAutoFit/>
          </a:bodyPr>
          <a:lstStyle/>
          <a:p>
            <a:r>
              <a:rPr kumimoji="1" lang="en" altLang="en-US" sz="2400" noProof="1">
                <a:solidFill>
                  <a:schemeClr val="tx2"/>
                </a:solidFill>
              </a:rPr>
              <a:t>Inquiries</a:t>
            </a:r>
            <a:endParaRPr lang="ja-JP" altLang="en-US" sz="2400" dirty="0">
              <a:solidFill>
                <a:schemeClr val="tx2"/>
              </a:solidFill>
            </a:endParaRPr>
          </a:p>
        </p:txBody>
      </p:sp>
      <p:sp>
        <p:nvSpPr>
          <p:cNvPr id="8" name="テキスト ボックス 7">
            <a:extLst>
              <a:ext uri="{FF2B5EF4-FFF2-40B4-BE49-F238E27FC236}">
                <a16:creationId xmlns:a16="http://schemas.microsoft.com/office/drawing/2014/main" id="{5B2DB6F7-CFD9-CFDB-0C68-882FEFFACE6F}"/>
              </a:ext>
            </a:extLst>
          </p:cNvPr>
          <p:cNvSpPr txBox="1"/>
          <p:nvPr/>
        </p:nvSpPr>
        <p:spPr>
          <a:xfrm>
            <a:off x="3979817" y="1827535"/>
            <a:ext cx="7960649" cy="400110"/>
          </a:xfrm>
          <a:prstGeom prst="rect">
            <a:avLst/>
          </a:prstGeom>
          <a:noFill/>
        </p:spPr>
        <p:txBody>
          <a:bodyPr wrap="square">
            <a:spAutoFit/>
          </a:bodyPr>
          <a:lstStyle/>
          <a:p>
            <a:r>
              <a:rPr lang="en-US" altLang="en-US" sz="2000" b="0" i="0" dirty="0">
                <a:solidFill>
                  <a:srgbClr val="222222"/>
                </a:solidFill>
                <a:effectLst/>
                <a:latin typeface="+mn-ea"/>
              </a:rPr>
              <a:t>To promote data spaces, please contact us.</a:t>
            </a:r>
            <a:endParaRPr lang="ja-JP" altLang="en-US" sz="2000" dirty="0">
              <a:latin typeface="+mn-ea"/>
            </a:endParaRPr>
          </a:p>
        </p:txBody>
      </p:sp>
      <p:pic>
        <p:nvPicPr>
          <p:cNvPr id="2" name="図 1" descr="挿絵, 時計 が含まれている画像&#10;&#10;自動的に生成された説明">
            <a:extLst>
              <a:ext uri="{FF2B5EF4-FFF2-40B4-BE49-F238E27FC236}">
                <a16:creationId xmlns:a16="http://schemas.microsoft.com/office/drawing/2014/main" id="{27ADEA9E-B16D-69AD-D648-3492AE0263FF}"/>
              </a:ext>
            </a:extLst>
          </p:cNvPr>
          <p:cNvPicPr>
            <a:picLocks noChangeAspect="1"/>
          </p:cNvPicPr>
          <p:nvPr/>
        </p:nvPicPr>
        <p:blipFill>
          <a:blip r:embed="rId3"/>
          <a:stretch>
            <a:fillRect/>
          </a:stretch>
        </p:blipFill>
        <p:spPr>
          <a:xfrm>
            <a:off x="4962297" y="3992578"/>
            <a:ext cx="1739399" cy="384407"/>
          </a:xfrm>
          <a:prstGeom prst="rect">
            <a:avLst/>
          </a:prstGeom>
        </p:spPr>
      </p:pic>
    </p:spTree>
    <p:extLst>
      <p:ext uri="{BB962C8B-B14F-4D97-AF65-F5344CB8AC3E}">
        <p14:creationId xmlns:p14="http://schemas.microsoft.com/office/powerpoint/2010/main" val="9009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8063871" cy="676276"/>
          </a:xfrm>
        </p:spPr>
        <p:txBody>
          <a:bodyPr/>
          <a:lstStyle/>
          <a:p>
            <a:r>
              <a:rPr lang="en" altLang="en-US" sz="2800" noProof="1"/>
              <a:t>About this document</a:t>
            </a:r>
            <a:endParaRPr lang="ja-JP" altLang="en-US" sz="2800" dirty="0"/>
          </a:p>
        </p:txBody>
      </p:sp>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正方形/長方形 1">
            <a:extLst>
              <a:ext uri="{FF2B5EF4-FFF2-40B4-BE49-F238E27FC236}">
                <a16:creationId xmlns:a16="http://schemas.microsoft.com/office/drawing/2014/main" id="{55071A0B-FA15-E09D-322B-5E1C05389136}"/>
              </a:ext>
            </a:extLst>
          </p:cNvPr>
          <p:cNvSpPr/>
          <p:nvPr/>
        </p:nvSpPr>
        <p:spPr>
          <a:xfrm>
            <a:off x="334963" y="1287968"/>
            <a:ext cx="11443595" cy="1938992"/>
          </a:xfrm>
          <a:prstGeom prst="rect">
            <a:avLst/>
          </a:prstGeom>
        </p:spPr>
        <p:txBody>
          <a:bodyPr wrap="square">
            <a:spAutoFit/>
          </a:bodyPr>
          <a:lstStyle/>
          <a:p>
            <a:r>
              <a:rPr lang="en-US" altLang="ja-JP" sz="2000" dirty="0">
                <a:latin typeface="Meiryo UI" panose="020B0604030504040204" pitchFamily="50" charset="-128"/>
                <a:ea typeface="Meiryo UI" panose="020B0604030504040204" pitchFamily="50" charset="-128"/>
              </a:rPr>
              <a:t>This document is </a:t>
            </a:r>
            <a:r>
              <a:rPr lang="en" altLang="en-US" sz="2000" dirty="0">
                <a:latin typeface="Meiryo UI" panose="020B0604030504040204" pitchFamily="50" charset="-128"/>
                <a:ea typeface="Meiryo UI" panose="020B0604030504040204" pitchFamily="50" charset="-128"/>
              </a:rPr>
              <a:t>for </a:t>
            </a:r>
            <a:r>
              <a:rPr lang="en" altLang="en-US" sz="2000" b="1" dirty="0">
                <a:latin typeface="Meiryo UI" panose="020B0604030504040204" pitchFamily="50" charset="-128"/>
                <a:ea typeface="Meiryo UI" panose="020B0604030504040204" pitchFamily="50" charset="-128"/>
              </a:rPr>
              <a:t>beginners </a:t>
            </a:r>
            <a:r>
              <a:rPr lang="en" altLang="en-US" sz="2000" dirty="0">
                <a:latin typeface="Meiryo UI" panose="020B0604030504040204" pitchFamily="50" charset="-128"/>
                <a:ea typeface="Meiryo UI" panose="020B0604030504040204" pitchFamily="50" charset="-128"/>
              </a:rPr>
              <a:t>who want </a:t>
            </a:r>
            <a:r>
              <a:rPr lang="en" altLang="en-US" sz="2000" b="1" dirty="0">
                <a:latin typeface="Meiryo UI" panose="020B0604030504040204" pitchFamily="50" charset="-128"/>
                <a:ea typeface="Meiryo UI" panose="020B0604030504040204" pitchFamily="50" charset="-128"/>
              </a:rPr>
              <a:t>to learn about "Data Spaces</a:t>
            </a:r>
            <a:r>
              <a:rPr lang="en"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en" altLang="ja-JP" sz="2000" b="1" dirty="0">
                <a:latin typeface="Meiryo UI" panose="020B0604030504040204" pitchFamily="50" charset="-128"/>
                <a:ea typeface="Meiryo UI" panose="020B0604030504040204" pitchFamily="50" charset="-128"/>
              </a:rPr>
              <a:t>The </a:t>
            </a:r>
            <a:r>
              <a:rPr lang="en-US" altLang="ja-JP" sz="2000" b="1" dirty="0">
                <a:latin typeface="Meiryo UI" panose="020B0604030504040204" pitchFamily="50" charset="-128"/>
                <a:ea typeface="Meiryo UI" panose="020B0604030504040204" pitchFamily="50" charset="-128"/>
              </a:rPr>
              <a:t>P</a:t>
            </a:r>
            <a:r>
              <a:rPr lang="en" altLang="en-US" sz="2000" b="1" dirty="0">
                <a:latin typeface="Meiryo UI" panose="020B0604030504040204" pitchFamily="50" charset="-128"/>
                <a:ea typeface="Meiryo UI" panose="020B0604030504040204" pitchFamily="50" charset="-128"/>
              </a:rPr>
              <a:t>urpose</a:t>
            </a:r>
            <a:r>
              <a:rPr lang="en" altLang="en-US" sz="2000" dirty="0">
                <a:latin typeface="Meiryo UI" panose="020B0604030504040204" pitchFamily="50" charset="-128"/>
                <a:ea typeface="Meiryo UI" panose="020B0604030504040204" pitchFamily="50" charset="-128"/>
              </a:rPr>
              <a:t> is to understand</a:t>
            </a:r>
            <a:r>
              <a:rPr lang="en" altLang="en-US" sz="2000" b="1" dirty="0">
                <a:latin typeface="Meiryo UI" panose="020B0604030504040204" pitchFamily="50" charset="-128"/>
                <a:ea typeface="Meiryo UI" panose="020B0604030504040204" pitchFamily="50" charset="-128"/>
              </a:rPr>
              <a:t>,</a:t>
            </a:r>
          </a:p>
          <a:p>
            <a:pPr marL="342900" indent="-342900">
              <a:buFontTx/>
              <a:buChar char="-"/>
            </a:pPr>
            <a:r>
              <a:rPr lang="en-US" altLang="en-US" sz="2000" dirty="0">
                <a:latin typeface="Meiryo UI" panose="020B0604030504040204" pitchFamily="50" charset="-128"/>
                <a:ea typeface="Meiryo UI" panose="020B0604030504040204" pitchFamily="50" charset="-128"/>
              </a:rPr>
              <a:t>What are data spaces</a:t>
            </a:r>
          </a:p>
          <a:p>
            <a:pPr marL="342900" indent="-342900">
              <a:buFontTx/>
              <a:buChar char="-"/>
            </a:pPr>
            <a:r>
              <a:rPr lang="en-US" altLang="en-US" sz="2000" dirty="0">
                <a:latin typeface="Meiryo UI" panose="020B0604030504040204" pitchFamily="50" charset="-128"/>
                <a:ea typeface="Meiryo UI" panose="020B0604030504040204" pitchFamily="50" charset="-128"/>
              </a:rPr>
              <a:t>What is the organizational structure for data spaces</a:t>
            </a:r>
            <a:r>
              <a:rPr lang="ja-JP" altLang="en-US" sz="2000" dirty="0">
                <a:latin typeface="Meiryo UI" panose="020B0604030504040204" pitchFamily="50" charset="-128"/>
                <a:ea typeface="Meiryo UI" panose="020B0604030504040204" pitchFamily="50" charset="-128"/>
              </a:rPr>
              <a:t> </a:t>
            </a:r>
            <a:r>
              <a:rPr lang="en-US" altLang="en-US" sz="2000" dirty="0">
                <a:latin typeface="Meiryo UI" panose="020B0604030504040204" pitchFamily="50" charset="-128"/>
                <a:ea typeface="Meiryo UI" panose="020B0604030504040204" pitchFamily="50" charset="-128"/>
              </a:rPr>
              <a:t>promotion</a:t>
            </a:r>
          </a:p>
          <a:p>
            <a:pPr marL="342900" indent="-342900">
              <a:buFontTx/>
              <a:buChar char="-"/>
            </a:pPr>
            <a:r>
              <a:rPr lang="en-US" altLang="en-US" sz="2000" dirty="0">
                <a:latin typeface="Meiryo UI" panose="020B0604030504040204" pitchFamily="50" charset="-128"/>
                <a:ea typeface="Meiryo UI" panose="020B0604030504040204" pitchFamily="50" charset="-128"/>
              </a:rPr>
              <a:t>What use cases are expected in Japan</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29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0A07CD-6CAC-2635-9316-488A159BFBF7}"/>
              </a:ext>
            </a:extLst>
          </p:cNvPr>
          <p:cNvSpPr>
            <a:spLocks noGrp="1"/>
          </p:cNvSpPr>
          <p:nvPr>
            <p:ph type="title"/>
          </p:nvPr>
        </p:nvSpPr>
        <p:spPr>
          <a:xfrm>
            <a:off x="656453" y="229934"/>
            <a:ext cx="11006682" cy="676276"/>
          </a:xfrm>
        </p:spPr>
        <p:txBody>
          <a:bodyPr/>
          <a:lstStyle/>
          <a:p>
            <a:r>
              <a:rPr lang="en" altLang="en-US" sz="2800" noProof="1"/>
              <a:t>Background: global data spaces initiatives</a:t>
            </a:r>
            <a:endParaRPr lang="ja-JP" altLang="en-US" sz="2800" dirty="0"/>
          </a:p>
        </p:txBody>
      </p:sp>
      <p:pic>
        <p:nvPicPr>
          <p:cNvPr id="8" name="グラフィックス 7" descr="a.b.">
            <a:extLst>
              <a:ext uri="{FF2B5EF4-FFF2-40B4-BE49-F238E27FC236}">
                <a16:creationId xmlns:a16="http://schemas.microsoft.com/office/drawing/2014/main" id="{A81AACFE-CD88-CB9C-F4CB-36DAB5AD21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9930" y="2530074"/>
            <a:ext cx="2414452" cy="2414452"/>
          </a:xfrm>
          <a:prstGeom prst="rect">
            <a:avLst/>
          </a:prstGeom>
        </p:spPr>
      </p:pic>
      <p:pic>
        <p:nvPicPr>
          <p:cNvPr id="9" name="グラフィックス 8" descr="北米 単色塗りつぶし">
            <a:extLst>
              <a:ext uri="{FF2B5EF4-FFF2-40B4-BE49-F238E27FC236}">
                <a16:creationId xmlns:a16="http://schemas.microsoft.com/office/drawing/2014/main" id="{A15CFB67-E98D-A5E7-4935-D4B3C12D72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24382" y="2272846"/>
            <a:ext cx="2671680" cy="2671680"/>
          </a:xfrm>
          <a:prstGeom prst="rect">
            <a:avLst/>
          </a:prstGeom>
        </p:spPr>
      </p:pic>
      <p:pic>
        <p:nvPicPr>
          <p:cNvPr id="10" name="グラフィックス 9" descr="欧州 単色塗りつぶし">
            <a:extLst>
              <a:ext uri="{FF2B5EF4-FFF2-40B4-BE49-F238E27FC236}">
                <a16:creationId xmlns:a16="http://schemas.microsoft.com/office/drawing/2014/main" id="{310B8F81-C91C-1F9F-F7E8-FF86FCBE9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8838" y="2704530"/>
            <a:ext cx="1394437" cy="1394437"/>
          </a:xfrm>
          <a:prstGeom prst="rect">
            <a:avLst/>
          </a:prstGeom>
        </p:spPr>
      </p:pic>
      <p:pic>
        <p:nvPicPr>
          <p:cNvPr id="11" name="グラフィックス 10" descr="何年も">
            <a:extLst>
              <a:ext uri="{FF2B5EF4-FFF2-40B4-BE49-F238E27FC236}">
                <a16:creationId xmlns:a16="http://schemas.microsoft.com/office/drawing/2014/main" id="{45DFD898-AE30-2801-1259-079C3EA6F6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2307" y="4673322"/>
            <a:ext cx="914400" cy="914400"/>
          </a:xfrm>
          <a:prstGeom prst="rect">
            <a:avLst/>
          </a:prstGeom>
        </p:spPr>
      </p:pic>
      <p:pic>
        <p:nvPicPr>
          <p:cNvPr id="12" name="グラフィックス 11" descr="南米 単色塗りつぶし">
            <a:extLst>
              <a:ext uri="{FF2B5EF4-FFF2-40B4-BE49-F238E27FC236}">
                <a16:creationId xmlns:a16="http://schemas.microsoft.com/office/drawing/2014/main" id="{85FCF3D5-FDEF-221F-866B-B6A5D23A77B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41236" y="4315650"/>
            <a:ext cx="1304336" cy="1304336"/>
          </a:xfrm>
          <a:prstGeom prst="rect">
            <a:avLst/>
          </a:prstGeom>
        </p:spPr>
      </p:pic>
      <p:pic>
        <p:nvPicPr>
          <p:cNvPr id="13" name="グラフィックス 12" descr="ファミリー">
            <a:extLst>
              <a:ext uri="{FF2B5EF4-FFF2-40B4-BE49-F238E27FC236}">
                <a16:creationId xmlns:a16="http://schemas.microsoft.com/office/drawing/2014/main" id="{2E7B64E9-3049-5BBA-D89F-26DCB5F231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3903" y="3762524"/>
            <a:ext cx="1394438" cy="1394438"/>
          </a:xfrm>
          <a:prstGeom prst="rect">
            <a:avLst/>
          </a:prstGeom>
        </p:spPr>
      </p:pic>
      <p:sp>
        <p:nvSpPr>
          <p:cNvPr id="20" name="テキスト ボックス 19">
            <a:extLst>
              <a:ext uri="{FF2B5EF4-FFF2-40B4-BE49-F238E27FC236}">
                <a16:creationId xmlns:a16="http://schemas.microsoft.com/office/drawing/2014/main" id="{D85D9A22-0FB3-C8FE-EE2C-DA8E891563FE}"/>
              </a:ext>
            </a:extLst>
          </p:cNvPr>
          <p:cNvSpPr txBox="1"/>
          <p:nvPr/>
        </p:nvSpPr>
        <p:spPr>
          <a:xfrm>
            <a:off x="232360" y="1077635"/>
            <a:ext cx="117272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rPr>
              <a:t>EU, US, and China are increasing their competitiveness and influence by being ambitious over data linkage methods. </a:t>
            </a:r>
            <a:r>
              <a:rPr lang="en-US" altLang="en-US" sz="1600" dirty="0">
                <a:solidFill>
                  <a:schemeClr val="tx1"/>
                </a:solidFill>
              </a:rPr>
              <a:t>It is imperative that measures be taken in Japan's domestic industry.</a:t>
            </a: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22785538-D616-DE07-96BB-175DA63B8F98}"/>
              </a:ext>
            </a:extLst>
          </p:cNvPr>
          <p:cNvSpPr txBox="1"/>
          <p:nvPr/>
        </p:nvSpPr>
        <p:spPr>
          <a:xfrm>
            <a:off x="8979186" y="3157573"/>
            <a:ext cx="2700000" cy="1754326"/>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Data collection</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effectLst/>
                <a:uLnTx/>
                <a:uFillTx/>
                <a:latin typeface="Meiryo UI"/>
                <a:ea typeface="Meiryo UI"/>
                <a:cs typeface="+mn-cs"/>
              </a:rPr>
              <a:t>Huge</a:t>
            </a: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 companies alone collect vast amounts of personal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Activities</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Utilize big data collected by platformer to develop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noProof="1">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4FE11640-983C-36FF-A176-2A77D0117218}"/>
              </a:ext>
            </a:extLst>
          </p:cNvPr>
          <p:cNvSpPr txBox="1"/>
          <p:nvPr/>
        </p:nvSpPr>
        <p:spPr>
          <a:xfrm>
            <a:off x="8912073" y="2044949"/>
            <a:ext cx="2880000" cy="360000"/>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800" b="1" i="0" u="none" strike="noStrike" kern="1200" cap="none" spc="0" normalizeH="0" baseline="0" noProof="0" dirty="0">
                <a:ln>
                  <a:noFill/>
                </a:ln>
                <a:solidFill>
                  <a:prstClr val="white"/>
                </a:solidFill>
                <a:effectLst/>
                <a:uLnTx/>
                <a:uFillTx/>
                <a:latin typeface="Meiryo UI"/>
                <a:ea typeface="Meiryo UI"/>
                <a:cs typeface="+mn-cs"/>
              </a:rPr>
              <a:t>USA/China</a:t>
            </a:r>
          </a:p>
        </p:txBody>
      </p:sp>
      <p:sp>
        <p:nvSpPr>
          <p:cNvPr id="25" name="テキスト ボックス 24">
            <a:extLst>
              <a:ext uri="{FF2B5EF4-FFF2-40B4-BE49-F238E27FC236}">
                <a16:creationId xmlns:a16="http://schemas.microsoft.com/office/drawing/2014/main" id="{9AA8CA85-8F93-8E14-660C-DDF8BDFF8DF0}"/>
              </a:ext>
            </a:extLst>
          </p:cNvPr>
          <p:cNvSpPr txBox="1"/>
          <p:nvPr/>
        </p:nvSpPr>
        <p:spPr>
          <a:xfrm>
            <a:off x="291689" y="2044949"/>
            <a:ext cx="2880000" cy="360000"/>
          </a:xfrm>
          <a:prstGeom prst="rect">
            <a:avLst/>
          </a:prstGeom>
          <a:solidFill>
            <a:srgbClr val="7F99E5"/>
          </a:solidFill>
          <a:ln w="19050">
            <a:solidFill>
              <a:srgbClr val="7F99E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800" b="1" i="0" u="none" strike="noStrike" kern="1200" cap="none" spc="0" normalizeH="0" baseline="0" noProof="0" dirty="0">
                <a:ln>
                  <a:noFill/>
                </a:ln>
                <a:solidFill>
                  <a:prstClr val="white"/>
                </a:solidFill>
                <a:effectLst/>
                <a:uLnTx/>
                <a:uFillTx/>
                <a:latin typeface="Meiryo UI"/>
                <a:ea typeface="Meiryo UI"/>
                <a:cs typeface="+mn-cs"/>
              </a:rPr>
              <a:t>EU</a:t>
            </a:r>
            <a:endParaRPr kumimoji="1" lang="ja-JP" altLang="en-US" sz="1800" b="1"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26" name="図 25">
            <a:extLst>
              <a:ext uri="{FF2B5EF4-FFF2-40B4-BE49-F238E27FC236}">
                <a16:creationId xmlns:a16="http://schemas.microsoft.com/office/drawing/2014/main" id="{D3D8D618-9326-C396-2F5F-6B5900908534}"/>
              </a:ext>
            </a:extLst>
          </p:cNvPr>
          <p:cNvPicPr>
            <a:picLocks noChangeAspect="1"/>
          </p:cNvPicPr>
          <p:nvPr/>
        </p:nvPicPr>
        <p:blipFill>
          <a:blip r:embed="rId15"/>
          <a:stretch>
            <a:fillRect/>
          </a:stretch>
        </p:blipFill>
        <p:spPr>
          <a:xfrm>
            <a:off x="6303402" y="4330264"/>
            <a:ext cx="1384143" cy="490659"/>
          </a:xfrm>
          <a:prstGeom prst="rect">
            <a:avLst/>
          </a:prstGeom>
        </p:spPr>
      </p:pic>
      <p:pic>
        <p:nvPicPr>
          <p:cNvPr id="28" name="図 27">
            <a:extLst>
              <a:ext uri="{FF2B5EF4-FFF2-40B4-BE49-F238E27FC236}">
                <a16:creationId xmlns:a16="http://schemas.microsoft.com/office/drawing/2014/main" id="{F4FBDD7E-B5E9-555F-10B3-77241627FF68}"/>
              </a:ext>
            </a:extLst>
          </p:cNvPr>
          <p:cNvPicPr>
            <a:picLocks noChangeAspect="1"/>
          </p:cNvPicPr>
          <p:nvPr/>
        </p:nvPicPr>
        <p:blipFill>
          <a:blip r:embed="rId16"/>
          <a:stretch>
            <a:fillRect/>
          </a:stretch>
        </p:blipFill>
        <p:spPr>
          <a:xfrm>
            <a:off x="3329644" y="2453804"/>
            <a:ext cx="1554224" cy="370779"/>
          </a:xfrm>
          <a:prstGeom prst="rect">
            <a:avLst/>
          </a:prstGeom>
        </p:spPr>
      </p:pic>
      <p:sp>
        <p:nvSpPr>
          <p:cNvPr id="32" name="スライド番号プレースホルダー 3">
            <a:extLst>
              <a:ext uri="{FF2B5EF4-FFF2-40B4-BE49-F238E27FC236}">
                <a16:creationId xmlns:a16="http://schemas.microsoft.com/office/drawing/2014/main" id="{7BF4D9DD-D91C-5459-644D-2DA382728FC5}"/>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22BD21E3-51A0-4628-C55D-862A196A5B8A}"/>
              </a:ext>
            </a:extLst>
          </p:cNvPr>
          <p:cNvSpPr txBox="1"/>
          <p:nvPr/>
        </p:nvSpPr>
        <p:spPr>
          <a:xfrm>
            <a:off x="454397" y="5435141"/>
            <a:ext cx="2520000" cy="720000"/>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International standardization led by the EU</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27B1F496-32E7-E2DE-BE81-6920BF8749BE}"/>
              </a:ext>
            </a:extLst>
          </p:cNvPr>
          <p:cNvSpPr txBox="1"/>
          <p:nvPr/>
        </p:nvSpPr>
        <p:spPr>
          <a:xfrm>
            <a:off x="9075185" y="5435141"/>
            <a:ext cx="2520000" cy="720000"/>
          </a:xfrm>
          <a:prstGeom prst="rect">
            <a:avLst/>
          </a:prstGeom>
          <a:noFill/>
          <a:ln w="1905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De facto standardization led by stand-alone companies</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7F8D7821-CFF4-A91D-A7B2-F08A2D5939DD}"/>
              </a:ext>
            </a:extLst>
          </p:cNvPr>
          <p:cNvSpPr/>
          <p:nvPr/>
        </p:nvSpPr>
        <p:spPr>
          <a:xfrm>
            <a:off x="291689" y="2414281"/>
            <a:ext cx="2880000" cy="396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noProof="1">
                <a:solidFill>
                  <a:prstClr val="black"/>
                </a:solidFill>
                <a:latin typeface="Meiryo UI"/>
                <a:ea typeface="Meiryo UI"/>
              </a:rPr>
              <a:t>D</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ata spaces from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srgbClr val="7F99E5"/>
                </a:solidFill>
                <a:latin typeface="Meiryo UI"/>
                <a:ea typeface="Meiryo UI"/>
              </a:rPr>
              <a:t>s</a:t>
            </a:r>
            <a:r>
              <a:rPr kumimoji="1" lang="en" altLang="en-US" sz="1400" b="1" i="0" u="none" strike="noStrike" kern="1200" cap="none" spc="0" normalizeH="0" baseline="0" noProof="1">
                <a:ln>
                  <a:noFill/>
                </a:ln>
                <a:solidFill>
                  <a:srgbClr val="7F99E5"/>
                </a:solidFill>
                <a:effectLst/>
                <a:uLnTx/>
                <a:uFillTx/>
                <a:latin typeface="Meiryo UI"/>
                <a:ea typeface="Meiryo UI"/>
                <a:cs typeface="+mn-cs"/>
              </a:rPr>
              <a:t>ocial</a:t>
            </a:r>
            <a:r>
              <a:rPr lang="ja-JP" altLang="en-US" sz="1400" b="1" noProof="1">
                <a:solidFill>
                  <a:srgbClr val="7F99E5"/>
                </a:solidFill>
                <a:latin typeface="Meiryo UI"/>
                <a:ea typeface="Meiryo UI"/>
              </a:rPr>
              <a:t> </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economic activity data accumulation</a:t>
            </a: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99D1C608-ED13-8E8E-204E-854B4D301945}"/>
              </a:ext>
            </a:extLst>
          </p:cNvPr>
          <p:cNvSpPr/>
          <p:nvPr/>
        </p:nvSpPr>
        <p:spPr>
          <a:xfrm>
            <a:off x="8912073" y="2414280"/>
            <a:ext cx="2880000" cy="396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noProof="1">
                <a:solidFill>
                  <a:prstClr val="black"/>
                </a:solidFill>
                <a:latin typeface="Meiryo UI"/>
                <a:ea typeface="Meiryo UI"/>
              </a:rPr>
              <a:t>D</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ata spaces from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srgbClr val="7F99E5"/>
                </a:solidFill>
                <a:latin typeface="Meiryo UI"/>
                <a:ea typeface="Meiryo UI"/>
              </a:rPr>
              <a:t>personal</a:t>
            </a:r>
            <a:r>
              <a:rPr lang="ja-JP" altLang="en-US" sz="1400" b="1" noProof="1">
                <a:solidFill>
                  <a:srgbClr val="7F99E5"/>
                </a:solidFill>
                <a:latin typeface="Meiryo UI"/>
                <a:ea typeface="Meiryo UI"/>
              </a:rPr>
              <a:t> </a:t>
            </a:r>
            <a:r>
              <a:rPr kumimoji="1" lang="en-US" altLang="en-US" sz="1400" b="1" i="0" u="none" strike="noStrike" kern="1200" cap="none" spc="0" normalizeH="0" baseline="0" noProof="1">
                <a:ln>
                  <a:noFill/>
                </a:ln>
                <a:solidFill>
                  <a:prstClr val="black"/>
                </a:solidFill>
                <a:effectLst/>
                <a:uLnTx/>
                <a:uFillTx/>
                <a:latin typeface="Meiryo UI"/>
                <a:ea typeface="Meiryo UI"/>
                <a:cs typeface="+mn-cs"/>
              </a:rPr>
              <a:t>economic activity data accumulation</a:t>
            </a:r>
            <a:endParaRPr kumimoji="1" lang="en-US" altLang="ja-JP" sz="18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 altLang="ja-JP" sz="1400" b="1" i="0" u="none" strike="noStrike" kern="1200" cap="none" spc="0" normalizeH="0" baseline="0" noProof="1">
              <a:ln>
                <a:noFill/>
              </a:ln>
              <a:solidFill>
                <a:prstClr val="black"/>
              </a:solidFill>
              <a:effectLst/>
              <a:uLnTx/>
              <a:uFillTx/>
              <a:latin typeface="Meiryo UI"/>
              <a:ea typeface="Meiryo UI"/>
              <a:cs typeface="+mn-cs"/>
            </a:endParaRPr>
          </a:p>
        </p:txBody>
      </p:sp>
      <p:pic>
        <p:nvPicPr>
          <p:cNvPr id="29" name="図 28">
            <a:extLst>
              <a:ext uri="{FF2B5EF4-FFF2-40B4-BE49-F238E27FC236}">
                <a16:creationId xmlns:a16="http://schemas.microsoft.com/office/drawing/2014/main" id="{20018FC2-2C83-539B-B134-CCB77EA5E2D8}"/>
              </a:ext>
            </a:extLst>
          </p:cNvPr>
          <p:cNvPicPr>
            <a:picLocks noChangeAspect="1"/>
          </p:cNvPicPr>
          <p:nvPr/>
        </p:nvPicPr>
        <p:blipFill rotWithShape="1">
          <a:blip r:embed="rId17"/>
          <a:srcRect t="7334" r="17916" b="21566"/>
          <a:stretch/>
        </p:blipFill>
        <p:spPr>
          <a:xfrm>
            <a:off x="3216768" y="3088269"/>
            <a:ext cx="559770" cy="370779"/>
          </a:xfrm>
          <a:prstGeom prst="rect">
            <a:avLst/>
          </a:prstGeom>
        </p:spPr>
      </p:pic>
      <p:pic>
        <p:nvPicPr>
          <p:cNvPr id="31" name="図 30">
            <a:extLst>
              <a:ext uri="{FF2B5EF4-FFF2-40B4-BE49-F238E27FC236}">
                <a16:creationId xmlns:a16="http://schemas.microsoft.com/office/drawing/2014/main" id="{AAFDC0F5-8BF4-906D-3D1D-0795218AC32C}"/>
              </a:ext>
            </a:extLst>
          </p:cNvPr>
          <p:cNvPicPr>
            <a:picLocks noChangeAspect="1"/>
          </p:cNvPicPr>
          <p:nvPr/>
        </p:nvPicPr>
        <p:blipFill rotWithShape="1">
          <a:blip r:embed="rId18"/>
          <a:srcRect l="11477" t="11574" r="4783" b="13045"/>
          <a:stretch/>
        </p:blipFill>
        <p:spPr>
          <a:xfrm>
            <a:off x="7554208" y="3805166"/>
            <a:ext cx="567982" cy="338769"/>
          </a:xfrm>
          <a:prstGeom prst="rect">
            <a:avLst/>
          </a:prstGeom>
        </p:spPr>
      </p:pic>
      <p:pic>
        <p:nvPicPr>
          <p:cNvPr id="27" name="図 26">
            <a:extLst>
              <a:ext uri="{FF2B5EF4-FFF2-40B4-BE49-F238E27FC236}">
                <a16:creationId xmlns:a16="http://schemas.microsoft.com/office/drawing/2014/main" id="{96C7C846-67BA-0ED1-6E95-4B7D509B2462}"/>
              </a:ext>
            </a:extLst>
          </p:cNvPr>
          <p:cNvPicPr>
            <a:picLocks noChangeAspect="1"/>
          </p:cNvPicPr>
          <p:nvPr/>
        </p:nvPicPr>
        <p:blipFill>
          <a:blip r:embed="rId19"/>
          <a:stretch>
            <a:fillRect/>
          </a:stretch>
        </p:blipFill>
        <p:spPr>
          <a:xfrm>
            <a:off x="3326189" y="1939392"/>
            <a:ext cx="960284" cy="528312"/>
          </a:xfrm>
          <a:prstGeom prst="rect">
            <a:avLst/>
          </a:prstGeom>
        </p:spPr>
      </p:pic>
      <p:pic>
        <p:nvPicPr>
          <p:cNvPr id="34" name="図 33">
            <a:extLst>
              <a:ext uri="{FF2B5EF4-FFF2-40B4-BE49-F238E27FC236}">
                <a16:creationId xmlns:a16="http://schemas.microsoft.com/office/drawing/2014/main" id="{7C5B961A-4377-8D6F-A484-65E3F0F52278}"/>
              </a:ext>
            </a:extLst>
          </p:cNvPr>
          <p:cNvPicPr>
            <a:picLocks noChangeAspect="1"/>
          </p:cNvPicPr>
          <p:nvPr/>
        </p:nvPicPr>
        <p:blipFill rotWithShape="1">
          <a:blip r:embed="rId20"/>
          <a:srcRect l="7999" t="9998" r="9698" b="7894"/>
          <a:stretch/>
        </p:blipFill>
        <p:spPr>
          <a:xfrm>
            <a:off x="4860193" y="3611227"/>
            <a:ext cx="533150" cy="344163"/>
          </a:xfrm>
          <a:prstGeom prst="rect">
            <a:avLst/>
          </a:prstGeom>
        </p:spPr>
      </p:pic>
      <p:pic>
        <p:nvPicPr>
          <p:cNvPr id="43" name="Picture 6">
            <a:extLst>
              <a:ext uri="{FF2B5EF4-FFF2-40B4-BE49-F238E27FC236}">
                <a16:creationId xmlns:a16="http://schemas.microsoft.com/office/drawing/2014/main" id="{3D15C77F-DDA2-DEE5-8CD9-31043B15193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5590" y="4170053"/>
            <a:ext cx="643094" cy="2200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アリババ、中国の家電小売大手Suningに出資へ--46.3億ドル - CNET Japan">
            <a:extLst>
              <a:ext uri="{FF2B5EF4-FFF2-40B4-BE49-F238E27FC236}">
                <a16:creationId xmlns:a16="http://schemas.microsoft.com/office/drawing/2014/main" id="{999783BF-B49E-04D1-5F4E-9AD4E95ABEDB}"/>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1071" t="30848" r="19471" b="30744"/>
          <a:stretch/>
        </p:blipFill>
        <p:spPr bwMode="auto">
          <a:xfrm>
            <a:off x="5414679" y="4385605"/>
            <a:ext cx="466138" cy="2258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9055F3BD-50B2-774B-0576-5B589BDB6C8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00531" y="4641423"/>
            <a:ext cx="609192" cy="81832"/>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2650914A-F117-0120-125E-31272B79BC77}"/>
              </a:ext>
            </a:extLst>
          </p:cNvPr>
          <p:cNvSpPr txBox="1"/>
          <p:nvPr/>
        </p:nvSpPr>
        <p:spPr>
          <a:xfrm>
            <a:off x="369949" y="3157573"/>
            <a:ext cx="2700000" cy="2160000"/>
          </a:xfrm>
          <a:prstGeom prst="rect">
            <a:avLst/>
          </a:prstGeom>
          <a:noFill/>
          <a:ln>
            <a:solidFill>
              <a:srgbClr val="7F99E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Data collection</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Develop data infrastructure and rules to collect large amounts of data from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a:defRPr/>
            </a:pPr>
            <a:r>
              <a:rPr kumimoji="1" lang="en" altLang="en-US" sz="1200" b="1" i="0" u="none" strike="noStrike" kern="1200" cap="none" spc="0" normalizeH="0" baseline="0" noProof="1">
                <a:ln>
                  <a:noFill/>
                </a:ln>
                <a:solidFill>
                  <a:prstClr val="black"/>
                </a:solidFill>
                <a:effectLst/>
                <a:uLnTx/>
                <a:uFillTx/>
                <a:latin typeface="Meiryo UI"/>
                <a:ea typeface="Meiryo UI"/>
                <a:cs typeface="+mn-cs"/>
              </a:rPr>
              <a:t>Activities</a:t>
            </a:r>
            <a:endParaRPr kumimoji="1" lang="en" altLang="ja-JP" sz="1200" b="1" i="0" u="none" strike="noStrike" kern="1200" cap="none" spc="0" normalizeH="0" baseline="0" noProof="1">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1">
                <a:ln>
                  <a:noFill/>
                </a:ln>
                <a:solidFill>
                  <a:prstClr val="black"/>
                </a:solidFill>
                <a:effectLst/>
                <a:uLnTx/>
                <a:uFillTx/>
                <a:latin typeface="Meiryo UI"/>
                <a:ea typeface="Meiryo UI"/>
                <a:cs typeface="+mn-cs"/>
              </a:rPr>
              <a:t>Data collaboration across countries and organizations can now be done securely and quickly, and the use of data by companies will rapidly advance.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7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56453" y="222314"/>
            <a:ext cx="8063871" cy="676276"/>
          </a:xfrm>
        </p:spPr>
        <p:txBody>
          <a:bodyPr/>
          <a:lstStyle/>
          <a:p>
            <a:r>
              <a:rPr lang="en-US" altLang="en-US" sz="2800" dirty="0"/>
              <a:t>What are data spaces?</a:t>
            </a:r>
            <a:endParaRPr lang="en" altLang="en-US" sz="2800" dirty="0"/>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 name="テキスト ボックス 4">
            <a:extLst>
              <a:ext uri="{FF2B5EF4-FFF2-40B4-BE49-F238E27FC236}">
                <a16:creationId xmlns:a16="http://schemas.microsoft.com/office/drawing/2014/main" id="{8EAC1B4D-8F24-240E-20EA-4A0A581074D0}"/>
              </a:ext>
            </a:extLst>
          </p:cNvPr>
          <p:cNvSpPr txBox="1"/>
          <p:nvPr/>
        </p:nvSpPr>
        <p:spPr>
          <a:xfrm>
            <a:off x="340525" y="1081214"/>
            <a:ext cx="11393812"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oncept that focuses on indispensable data in the digital society.</a:t>
            </a:r>
            <a:endParaRPr lang="en-US" altLang="en-US" sz="1600" dirty="0">
              <a:solidFill>
                <a:prstClr val="black"/>
              </a:solidFill>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Standardized mechanism that ensures reliability and data sharing among </a:t>
            </a:r>
            <a:r>
              <a:rPr kumimoji="1" lang="en-US" altLang="en-US" sz="1600" b="0" i="0" u="none" strike="noStrike" kern="1200" cap="none" spc="0" normalizeH="0" baseline="0" noProof="0" dirty="0">
                <a:ln>
                  <a:noFill/>
                </a:ln>
                <a:solidFill>
                  <a:prstClr val="black"/>
                </a:solidFill>
                <a:effectLst/>
                <a:uLnTx/>
                <a:uFillTx/>
                <a:latin typeface="+mj-lt"/>
                <a:ea typeface="Meiryo UI" panose="020B0604030504040204" pitchFamily="50" charset="-128"/>
                <a:cs typeface="+mn-cs"/>
              </a:rPr>
              <a:t>different</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organizations, countries, and different industries ecosystems.</a:t>
            </a:r>
          </a:p>
          <a:p>
            <a:pPr marR="0" lvl="0" algn="l" defTabSz="914400" rtl="0" eaLnBrk="1" fontAlgn="auto" latinLnBrk="0" hangingPunct="1">
              <a:lnSpc>
                <a:spcPct val="100000"/>
              </a:lnSpc>
              <a:spcBef>
                <a:spcPts val="0"/>
              </a:spcBef>
              <a:spcAft>
                <a:spcPts val="0"/>
              </a:spcAft>
              <a:buClrTx/>
              <a:buSzTx/>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a:t>
            </a: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arge amount of "diverse" and "reliable" data can be used with security.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フローチャート: 磁気ディスク 35">
            <a:extLst>
              <a:ext uri="{FF2B5EF4-FFF2-40B4-BE49-F238E27FC236}">
                <a16:creationId xmlns:a16="http://schemas.microsoft.com/office/drawing/2014/main" id="{AF838E85-E27D-8283-B1F1-52361BFE3B6A}"/>
              </a:ext>
            </a:extLst>
          </p:cNvPr>
          <p:cNvSpPr/>
          <p:nvPr/>
        </p:nvSpPr>
        <p:spPr>
          <a:xfrm>
            <a:off x="3810184" y="3842556"/>
            <a:ext cx="594205" cy="581910"/>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41" name="楕円 40">
            <a:extLst>
              <a:ext uri="{FF2B5EF4-FFF2-40B4-BE49-F238E27FC236}">
                <a16:creationId xmlns:a16="http://schemas.microsoft.com/office/drawing/2014/main" id="{81CB1322-C63F-39F9-D6E3-301DCDED07E7}"/>
              </a:ext>
            </a:extLst>
          </p:cNvPr>
          <p:cNvSpPr/>
          <p:nvPr/>
        </p:nvSpPr>
        <p:spPr>
          <a:xfrm>
            <a:off x="2499482" y="3481903"/>
            <a:ext cx="5336738" cy="3045250"/>
          </a:xfrm>
          <a:prstGeom prst="ellipse">
            <a:avLst/>
          </a:prstGeom>
          <a:solidFill>
            <a:srgbClr val="7F99E5"/>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30" name="楕円 29">
            <a:extLst>
              <a:ext uri="{FF2B5EF4-FFF2-40B4-BE49-F238E27FC236}">
                <a16:creationId xmlns:a16="http://schemas.microsoft.com/office/drawing/2014/main" id="{957BE049-C210-FC1F-5675-0B7177981C91}"/>
              </a:ext>
            </a:extLst>
          </p:cNvPr>
          <p:cNvSpPr/>
          <p:nvPr/>
        </p:nvSpPr>
        <p:spPr>
          <a:xfrm>
            <a:off x="2513360" y="3059879"/>
            <a:ext cx="5336738" cy="2809357"/>
          </a:xfrm>
          <a:prstGeom prst="ellipse">
            <a:avLst/>
          </a:prstGeom>
          <a:solidFill>
            <a:schemeClr val="bg1"/>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4" name="楕円 13">
            <a:extLst>
              <a:ext uri="{FF2B5EF4-FFF2-40B4-BE49-F238E27FC236}">
                <a16:creationId xmlns:a16="http://schemas.microsoft.com/office/drawing/2014/main" id="{5F22D05A-5245-D66C-7DCA-D96AB7A23573}"/>
              </a:ext>
            </a:extLst>
          </p:cNvPr>
          <p:cNvSpPr/>
          <p:nvPr/>
        </p:nvSpPr>
        <p:spPr>
          <a:xfrm>
            <a:off x="3111173" y="3511291"/>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8" name="テキスト ボックス 17">
            <a:extLst>
              <a:ext uri="{FF2B5EF4-FFF2-40B4-BE49-F238E27FC236}">
                <a16:creationId xmlns:a16="http://schemas.microsoft.com/office/drawing/2014/main" id="{36B99109-B8AF-7C06-2499-135ADE971A2C}"/>
              </a:ext>
            </a:extLst>
          </p:cNvPr>
          <p:cNvSpPr txBox="1"/>
          <p:nvPr/>
        </p:nvSpPr>
        <p:spPr>
          <a:xfrm>
            <a:off x="3114317" y="3582310"/>
            <a:ext cx="110604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M</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anufacturing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C2542D9E-DA8D-BBC0-D9F3-E09BFAA30439}"/>
              </a:ext>
            </a:extLst>
          </p:cNvPr>
          <p:cNvSpPr txBox="1"/>
          <p:nvPr/>
        </p:nvSpPr>
        <p:spPr>
          <a:xfrm>
            <a:off x="5982194" y="4612624"/>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F</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inancial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59C6A626-83F4-C19F-6A97-2C8A069DB05F}"/>
              </a:ext>
            </a:extLst>
          </p:cNvPr>
          <p:cNvSpPr txBox="1"/>
          <p:nvPr/>
        </p:nvSpPr>
        <p:spPr>
          <a:xfrm>
            <a:off x="5956688" y="3502908"/>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E</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nergy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08A0933D-B4CB-9799-A096-3BC5BEA1E884}"/>
              </a:ext>
            </a:extLst>
          </p:cNvPr>
          <p:cNvSpPr txBox="1"/>
          <p:nvPr/>
        </p:nvSpPr>
        <p:spPr>
          <a:xfrm>
            <a:off x="3356362" y="4658253"/>
            <a:ext cx="10689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000" dirty="0">
                <a:solidFill>
                  <a:prstClr val="black"/>
                </a:solidFill>
                <a:latin typeface="Meiryo UI" panose="020B0604030504040204" pitchFamily="50" charset="-128"/>
                <a:ea typeface="Meiryo UI" panose="020B0604030504040204" pitchFamily="50" charset="-128"/>
              </a:rPr>
              <a:t>D</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istribution industry</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A780E404-3457-D4BB-F5D9-1ECC25C0A66D}"/>
              </a:ext>
            </a:extLst>
          </p:cNvPr>
          <p:cNvSpPr txBox="1"/>
          <p:nvPr/>
        </p:nvSpPr>
        <p:spPr>
          <a:xfrm>
            <a:off x="4083018" y="3459364"/>
            <a:ext cx="22064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Cross-industry/cross-sectoral</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cross domain</a:t>
            </a: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a:extLst>
              <a:ext uri="{FF2B5EF4-FFF2-40B4-BE49-F238E27FC236}">
                <a16:creationId xmlns:a16="http://schemas.microsoft.com/office/drawing/2014/main" id="{E330B45C-6787-5885-F799-B4A63B05F042}"/>
              </a:ext>
            </a:extLst>
          </p:cNvPr>
          <p:cNvSpPr/>
          <p:nvPr/>
        </p:nvSpPr>
        <p:spPr>
          <a:xfrm>
            <a:off x="4113341" y="5804932"/>
            <a:ext cx="2149700" cy="691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b="1" dirty="0">
                <a:solidFill>
                  <a:prstClr val="black"/>
                </a:solidFill>
                <a:latin typeface="Meiryo UI"/>
                <a:ea typeface="Meiryo UI"/>
              </a:rPr>
              <a:t>D</a:t>
            </a:r>
            <a:r>
              <a:rPr kumimoji="1" lang="en" altLang="en-US" sz="1600" b="1" i="0" u="none" strike="noStrike" kern="1200" cap="none" spc="0" normalizeH="0" baseline="0" noProof="0" dirty="0">
                <a:ln>
                  <a:noFill/>
                </a:ln>
                <a:solidFill>
                  <a:prstClr val="black"/>
                </a:solidFill>
                <a:effectLst/>
                <a:uLnTx/>
                <a:uFillTx/>
                <a:latin typeface="Meiryo UI"/>
                <a:ea typeface="Meiryo UI"/>
                <a:cs typeface="+mn-cs"/>
              </a:rPr>
              <a:t>igital infrastructure</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フローチャート: 磁気ディスク 41">
            <a:extLst>
              <a:ext uri="{FF2B5EF4-FFF2-40B4-BE49-F238E27FC236}">
                <a16:creationId xmlns:a16="http://schemas.microsoft.com/office/drawing/2014/main" id="{6EC5FAB1-05CA-6430-CD2E-DC874D9F7C9C}"/>
              </a:ext>
            </a:extLst>
          </p:cNvPr>
          <p:cNvSpPr/>
          <p:nvPr/>
        </p:nvSpPr>
        <p:spPr>
          <a:xfrm>
            <a:off x="3397776" y="4126859"/>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pic>
        <p:nvPicPr>
          <p:cNvPr id="53" name="図 52" descr="図形  低い精度で自動的に生成された説明">
            <a:extLst>
              <a:ext uri="{FF2B5EF4-FFF2-40B4-BE49-F238E27FC236}">
                <a16:creationId xmlns:a16="http://schemas.microsoft.com/office/drawing/2014/main" id="{CC08D0DA-125E-6FB8-3E8A-ADA93A00D547}"/>
              </a:ext>
            </a:extLst>
          </p:cNvPr>
          <p:cNvPicPr>
            <a:picLocks noChangeAspect="1"/>
          </p:cNvPicPr>
          <p:nvPr/>
        </p:nvPicPr>
        <p:blipFill>
          <a:blip r:embed="rId3">
            <a:duotone>
              <a:prstClr val="black"/>
              <a:schemeClr val="tx1">
                <a:tint val="45000"/>
                <a:satMod val="400000"/>
              </a:schemeClr>
            </a:duotone>
          </a:blip>
          <a:stretch>
            <a:fillRect/>
          </a:stretch>
        </p:blipFill>
        <p:spPr>
          <a:xfrm>
            <a:off x="2947664" y="5454897"/>
            <a:ext cx="538609" cy="565344"/>
          </a:xfrm>
          <a:prstGeom prst="rect">
            <a:avLst/>
          </a:prstGeom>
        </p:spPr>
      </p:pic>
      <p:sp>
        <p:nvSpPr>
          <p:cNvPr id="56" name="テキスト ボックス 55">
            <a:extLst>
              <a:ext uri="{FF2B5EF4-FFF2-40B4-BE49-F238E27FC236}">
                <a16:creationId xmlns:a16="http://schemas.microsoft.com/office/drawing/2014/main" id="{4443B8D4-AFFF-4A1B-3213-05329D575D77}"/>
              </a:ext>
            </a:extLst>
          </p:cNvPr>
          <p:cNvSpPr txBox="1"/>
          <p:nvPr/>
        </p:nvSpPr>
        <p:spPr>
          <a:xfrm>
            <a:off x="3244930" y="5791751"/>
            <a:ext cx="1370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Common services Common functions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7B24AC99-8192-BD01-DC1F-070E8A15A6E0}"/>
              </a:ext>
            </a:extLst>
          </p:cNvPr>
          <p:cNvSpPr txBox="1"/>
          <p:nvPr/>
        </p:nvSpPr>
        <p:spPr>
          <a:xfrm>
            <a:off x="6283335" y="5720986"/>
            <a:ext cx="9748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prstClr val="black"/>
                </a:solidFill>
                <a:latin typeface="Meiryo UI" panose="020B0604030504040204" pitchFamily="50" charset="-128"/>
                <a:ea typeface="Meiryo UI" panose="020B0604030504040204" pitchFamily="50" charset="-128"/>
              </a:rPr>
              <a:t>R</a:t>
            </a:r>
            <a:r>
              <a:rPr kumimoji="1" lang="en"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eference model</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テキスト ボックス 66">
            <a:extLst>
              <a:ext uri="{FF2B5EF4-FFF2-40B4-BE49-F238E27FC236}">
                <a16:creationId xmlns:a16="http://schemas.microsoft.com/office/drawing/2014/main" id="{A16736BB-E10C-3B94-C585-3EDD1EF41028}"/>
              </a:ext>
            </a:extLst>
          </p:cNvPr>
          <p:cNvSpPr txBox="1"/>
          <p:nvPr/>
        </p:nvSpPr>
        <p:spPr>
          <a:xfrm>
            <a:off x="8698634" y="5933064"/>
            <a:ext cx="15036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dirty="0">
                <a:solidFill>
                  <a:prstClr val="black"/>
                </a:solidFill>
                <a:latin typeface="Meiryo UI" panose="020B0604030504040204" pitchFamily="50" charset="-128"/>
                <a:ea typeface="Meiryo UI" panose="020B0604030504040204" pitchFamily="50" charset="-128"/>
              </a:rPr>
              <a:t>D</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 analysis</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グラフィックス 8" descr="ロボット 枠線">
            <a:extLst>
              <a:ext uri="{FF2B5EF4-FFF2-40B4-BE49-F238E27FC236}">
                <a16:creationId xmlns:a16="http://schemas.microsoft.com/office/drawing/2014/main" id="{7F9507AF-2E15-0183-00C9-4278F9E0F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0025" y="3652175"/>
            <a:ext cx="914400" cy="914400"/>
          </a:xfrm>
          <a:prstGeom prst="rect">
            <a:avLst/>
          </a:prstGeom>
        </p:spPr>
      </p:pic>
      <p:sp>
        <p:nvSpPr>
          <p:cNvPr id="10" name="テキスト ボックス 9">
            <a:extLst>
              <a:ext uri="{FF2B5EF4-FFF2-40B4-BE49-F238E27FC236}">
                <a16:creationId xmlns:a16="http://schemas.microsoft.com/office/drawing/2014/main" id="{E9971730-7F36-6CB6-E0E0-8F177E062C0B}"/>
              </a:ext>
            </a:extLst>
          </p:cNvPr>
          <p:cNvSpPr txBox="1"/>
          <p:nvPr/>
        </p:nvSpPr>
        <p:spPr>
          <a:xfrm>
            <a:off x="8654637" y="4500813"/>
            <a:ext cx="15066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 Utilization</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矢印: 右 11">
            <a:extLst>
              <a:ext uri="{FF2B5EF4-FFF2-40B4-BE49-F238E27FC236}">
                <a16:creationId xmlns:a16="http://schemas.microsoft.com/office/drawing/2014/main" id="{279C416D-A502-A42D-87AF-2A9EA4B438CD}"/>
              </a:ext>
            </a:extLst>
          </p:cNvPr>
          <p:cNvSpPr/>
          <p:nvPr/>
        </p:nvSpPr>
        <p:spPr>
          <a:xfrm rot="1123428">
            <a:off x="7565539" y="4753543"/>
            <a:ext cx="1227104" cy="470864"/>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data</a:t>
            </a:r>
          </a:p>
        </p:txBody>
      </p:sp>
      <p:sp>
        <p:nvSpPr>
          <p:cNvPr id="13" name="矢印: 右 12">
            <a:extLst>
              <a:ext uri="{FF2B5EF4-FFF2-40B4-BE49-F238E27FC236}">
                <a16:creationId xmlns:a16="http://schemas.microsoft.com/office/drawing/2014/main" id="{29EAF105-1BC9-76A7-62BD-EA3C98FAAE48}"/>
              </a:ext>
            </a:extLst>
          </p:cNvPr>
          <p:cNvSpPr/>
          <p:nvPr/>
        </p:nvSpPr>
        <p:spPr>
          <a:xfrm>
            <a:off x="7551714" y="3835054"/>
            <a:ext cx="1253207" cy="435394"/>
          </a:xfrm>
          <a:prstGeom prst="rightArrow">
            <a:avLst/>
          </a:prstGeom>
          <a:solidFill>
            <a:srgbClr val="24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data</a:t>
            </a:r>
          </a:p>
        </p:txBody>
      </p:sp>
      <p:pic>
        <p:nvPicPr>
          <p:cNvPr id="24" name="グラフィックス 23" descr="都市 単色塗りつぶし">
            <a:extLst>
              <a:ext uri="{FF2B5EF4-FFF2-40B4-BE49-F238E27FC236}">
                <a16:creationId xmlns:a16="http://schemas.microsoft.com/office/drawing/2014/main" id="{F434F706-E6B5-B0E8-8E79-996B8E2BC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40120" y="5291989"/>
            <a:ext cx="810352" cy="810352"/>
          </a:xfrm>
          <a:prstGeom prst="rect">
            <a:avLst/>
          </a:prstGeom>
        </p:spPr>
      </p:pic>
      <p:sp>
        <p:nvSpPr>
          <p:cNvPr id="25" name="テキスト ボックス 24">
            <a:extLst>
              <a:ext uri="{FF2B5EF4-FFF2-40B4-BE49-F238E27FC236}">
                <a16:creationId xmlns:a16="http://schemas.microsoft.com/office/drawing/2014/main" id="{533E9657-A32C-D090-C7C7-75CC4652B512}"/>
              </a:ext>
            </a:extLst>
          </p:cNvPr>
          <p:cNvSpPr txBox="1"/>
          <p:nvPr/>
        </p:nvSpPr>
        <p:spPr>
          <a:xfrm>
            <a:off x="10043678" y="5933064"/>
            <a:ext cx="1690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Digital</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Transformation</a:t>
            </a:r>
            <a:endParaRPr kumimoji="1" lang="en"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6" name="矢印: 右 25">
            <a:extLst>
              <a:ext uri="{FF2B5EF4-FFF2-40B4-BE49-F238E27FC236}">
                <a16:creationId xmlns:a16="http://schemas.microsoft.com/office/drawing/2014/main" id="{70D1C92A-5B39-AEA2-B144-CCD473FEBBBE}"/>
              </a:ext>
            </a:extLst>
          </p:cNvPr>
          <p:cNvSpPr/>
          <p:nvPr/>
        </p:nvSpPr>
        <p:spPr>
          <a:xfrm>
            <a:off x="7318154" y="5353497"/>
            <a:ext cx="1690660" cy="762889"/>
          </a:xfrm>
          <a:prstGeom prst="rightArrow">
            <a:avLst/>
          </a:prstGeom>
          <a:solidFill>
            <a:srgbClr val="7F99E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white"/>
                </a:solidFill>
                <a:effectLst/>
                <a:uLnTx/>
                <a:uFillTx/>
                <a:latin typeface="Meiryo UI"/>
                <a:ea typeface="Meiryo UI"/>
                <a:cs typeface="+mn-cs"/>
              </a:rPr>
              <a:t>digital infrastructure</a:t>
            </a:r>
          </a:p>
        </p:txBody>
      </p:sp>
      <p:pic>
        <p:nvPicPr>
          <p:cNvPr id="29" name="グラフィックス 28" descr="工場 枠線">
            <a:extLst>
              <a:ext uri="{FF2B5EF4-FFF2-40B4-BE49-F238E27FC236}">
                <a16:creationId xmlns:a16="http://schemas.microsoft.com/office/drawing/2014/main" id="{02ED62B2-B2DB-0CFF-5A42-E1EE9968FA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80804" y="3175525"/>
            <a:ext cx="463444" cy="463444"/>
          </a:xfrm>
          <a:prstGeom prst="rect">
            <a:avLst/>
          </a:prstGeom>
        </p:spPr>
      </p:pic>
      <p:pic>
        <p:nvPicPr>
          <p:cNvPr id="32" name="グラフィックス 31" descr="風力タービン 枠線">
            <a:extLst>
              <a:ext uri="{FF2B5EF4-FFF2-40B4-BE49-F238E27FC236}">
                <a16:creationId xmlns:a16="http://schemas.microsoft.com/office/drawing/2014/main" id="{02BBE8CF-90AA-A538-9997-A60533E86E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8460" y="3711526"/>
            <a:ext cx="422332" cy="422332"/>
          </a:xfrm>
          <a:prstGeom prst="rect">
            <a:avLst/>
          </a:prstGeom>
        </p:spPr>
      </p:pic>
      <p:pic>
        <p:nvPicPr>
          <p:cNvPr id="38" name="グラフィックス 37" descr="ギリシャ神殿 枠線">
            <a:extLst>
              <a:ext uri="{FF2B5EF4-FFF2-40B4-BE49-F238E27FC236}">
                <a16:creationId xmlns:a16="http://schemas.microsoft.com/office/drawing/2014/main" id="{245B3BBB-D886-367A-6D4A-5ADEA47FBD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04123" y="4223830"/>
            <a:ext cx="553967" cy="553967"/>
          </a:xfrm>
          <a:prstGeom prst="rect">
            <a:avLst/>
          </a:prstGeom>
        </p:spPr>
      </p:pic>
      <p:pic>
        <p:nvPicPr>
          <p:cNvPr id="44" name="グラフィックス 43" descr="トラック 枠線">
            <a:extLst>
              <a:ext uri="{FF2B5EF4-FFF2-40B4-BE49-F238E27FC236}">
                <a16:creationId xmlns:a16="http://schemas.microsoft.com/office/drawing/2014/main" id="{D7FEFF29-CCF1-3F90-7AC7-5714B622E2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809203" y="4552626"/>
            <a:ext cx="535192" cy="586175"/>
          </a:xfrm>
          <a:prstGeom prst="rect">
            <a:avLst/>
          </a:prstGeom>
        </p:spPr>
      </p:pic>
      <p:pic>
        <p:nvPicPr>
          <p:cNvPr id="50" name="グラフィックス 49" descr="慈善 枠線">
            <a:extLst>
              <a:ext uri="{FF2B5EF4-FFF2-40B4-BE49-F238E27FC236}">
                <a16:creationId xmlns:a16="http://schemas.microsoft.com/office/drawing/2014/main" id="{4A096378-3AA3-1E57-5FA5-217EFEEAE6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48634" y="4424466"/>
            <a:ext cx="475413" cy="475413"/>
          </a:xfrm>
          <a:prstGeom prst="rect">
            <a:avLst/>
          </a:prstGeom>
        </p:spPr>
      </p:pic>
      <p:pic>
        <p:nvPicPr>
          <p:cNvPr id="58" name="グラフィックス 57" descr="口コミ 枠線">
            <a:extLst>
              <a:ext uri="{FF2B5EF4-FFF2-40B4-BE49-F238E27FC236}">
                <a16:creationId xmlns:a16="http://schemas.microsoft.com/office/drawing/2014/main" id="{B4536C64-D549-463C-B871-0127F51F320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04212" y="3759925"/>
            <a:ext cx="807134" cy="807134"/>
          </a:xfrm>
          <a:prstGeom prst="rect">
            <a:avLst/>
          </a:prstGeom>
        </p:spPr>
      </p:pic>
      <p:sp>
        <p:nvSpPr>
          <p:cNvPr id="59" name="テキスト ボックス 58">
            <a:extLst>
              <a:ext uri="{FF2B5EF4-FFF2-40B4-BE49-F238E27FC236}">
                <a16:creationId xmlns:a16="http://schemas.microsoft.com/office/drawing/2014/main" id="{760ADAEA-175C-3254-AC15-107088A0F62D}"/>
              </a:ext>
            </a:extLst>
          </p:cNvPr>
          <p:cNvSpPr txBox="1"/>
          <p:nvPr/>
        </p:nvSpPr>
        <p:spPr>
          <a:xfrm>
            <a:off x="10159765" y="4500813"/>
            <a:ext cx="14052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600" dirty="0">
                <a:solidFill>
                  <a:prstClr val="black"/>
                </a:solidFill>
                <a:latin typeface="Meiryo UI" panose="020B0604030504040204" pitchFamily="50" charset="-128"/>
                <a:ea typeface="Meiryo UI" panose="020B0604030504040204" pitchFamily="50" charset="-128"/>
              </a:rPr>
              <a:t>S</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mart city</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テキスト ボックス 59">
            <a:extLst>
              <a:ext uri="{FF2B5EF4-FFF2-40B4-BE49-F238E27FC236}">
                <a16:creationId xmlns:a16="http://schemas.microsoft.com/office/drawing/2014/main" id="{17BA2DB5-5CB8-7B3C-484D-78217D84EE30}"/>
              </a:ext>
            </a:extLst>
          </p:cNvPr>
          <p:cNvSpPr txBox="1"/>
          <p:nvPr/>
        </p:nvSpPr>
        <p:spPr>
          <a:xfrm>
            <a:off x="4249525" y="3120110"/>
            <a:ext cx="18342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prstClr val="black"/>
                </a:solidFill>
                <a:latin typeface="Meiryo UI" panose="020B0604030504040204" pitchFamily="50" charset="-128"/>
                <a:ea typeface="Meiryo UI" panose="020B0604030504040204" pitchFamily="50" charset="-128"/>
              </a:rPr>
              <a:t>D</a:t>
            </a: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 spaces</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60534318-68B5-0DF7-891A-89F377E77D15}"/>
              </a:ext>
            </a:extLst>
          </p:cNvPr>
          <p:cNvSpPr txBox="1"/>
          <p:nvPr/>
        </p:nvSpPr>
        <p:spPr>
          <a:xfrm>
            <a:off x="4301921" y="2552511"/>
            <a:ext cx="1758562" cy="338554"/>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providers</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1131276-B669-9BD9-0D2E-48867EA029A6}"/>
              </a:ext>
            </a:extLst>
          </p:cNvPr>
          <p:cNvSpPr txBox="1"/>
          <p:nvPr/>
        </p:nvSpPr>
        <p:spPr>
          <a:xfrm>
            <a:off x="7624960" y="3153548"/>
            <a:ext cx="444770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is retained by the provider, not centrally.</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楕円 5">
            <a:extLst>
              <a:ext uri="{FF2B5EF4-FFF2-40B4-BE49-F238E27FC236}">
                <a16:creationId xmlns:a16="http://schemas.microsoft.com/office/drawing/2014/main" id="{4910F964-D535-EB3B-A0B1-E805DC6E21FF}"/>
              </a:ext>
            </a:extLst>
          </p:cNvPr>
          <p:cNvSpPr/>
          <p:nvPr/>
        </p:nvSpPr>
        <p:spPr>
          <a:xfrm>
            <a:off x="1353469" y="3223296"/>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BEC5DDD0-6292-CCF2-5EFA-C27E98F81049}"/>
              </a:ext>
            </a:extLst>
          </p:cNvPr>
          <p:cNvSpPr txBox="1"/>
          <p:nvPr/>
        </p:nvSpPr>
        <p:spPr>
          <a:xfrm>
            <a:off x="1311053" y="3331717"/>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楕円 10">
            <a:extLst>
              <a:ext uri="{FF2B5EF4-FFF2-40B4-BE49-F238E27FC236}">
                <a16:creationId xmlns:a16="http://schemas.microsoft.com/office/drawing/2014/main" id="{9D995E26-220B-1498-C156-54EC6735CB06}"/>
              </a:ext>
            </a:extLst>
          </p:cNvPr>
          <p:cNvSpPr/>
          <p:nvPr/>
        </p:nvSpPr>
        <p:spPr>
          <a:xfrm>
            <a:off x="1274082" y="3903274"/>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5" name="テキスト ボックス 14">
            <a:extLst>
              <a:ext uri="{FF2B5EF4-FFF2-40B4-BE49-F238E27FC236}">
                <a16:creationId xmlns:a16="http://schemas.microsoft.com/office/drawing/2014/main" id="{AAD7AEF1-2137-D423-D25D-D7AE96DBAE90}"/>
              </a:ext>
            </a:extLst>
          </p:cNvPr>
          <p:cNvSpPr txBox="1"/>
          <p:nvPr/>
        </p:nvSpPr>
        <p:spPr>
          <a:xfrm>
            <a:off x="1256895" y="4011673"/>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楕円 15">
            <a:extLst>
              <a:ext uri="{FF2B5EF4-FFF2-40B4-BE49-F238E27FC236}">
                <a16:creationId xmlns:a16="http://schemas.microsoft.com/office/drawing/2014/main" id="{B7FFD626-097F-A139-57FF-7F2F2B65E1B6}"/>
              </a:ext>
            </a:extLst>
          </p:cNvPr>
          <p:cNvSpPr/>
          <p:nvPr/>
        </p:nvSpPr>
        <p:spPr>
          <a:xfrm>
            <a:off x="1292667" y="4604572"/>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3C6048C-2AF1-C161-9017-705F8B7200CC}"/>
              </a:ext>
            </a:extLst>
          </p:cNvPr>
          <p:cNvSpPr txBox="1"/>
          <p:nvPr/>
        </p:nvSpPr>
        <p:spPr>
          <a:xfrm>
            <a:off x="1275769" y="4695279"/>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India</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7" name="直線コネクタ 26">
            <a:extLst>
              <a:ext uri="{FF2B5EF4-FFF2-40B4-BE49-F238E27FC236}">
                <a16:creationId xmlns:a16="http://schemas.microsoft.com/office/drawing/2014/main" id="{B7C2D57A-BEBE-D8C1-3447-C3E3502C217F}"/>
              </a:ext>
            </a:extLst>
          </p:cNvPr>
          <p:cNvCxnSpPr>
            <a:cxnSpLocks/>
            <a:endCxn id="8" idx="3"/>
          </p:cNvCxnSpPr>
          <p:nvPr/>
        </p:nvCxnSpPr>
        <p:spPr>
          <a:xfrm flipH="1" flipV="1">
            <a:off x="2380037" y="3536091"/>
            <a:ext cx="409589" cy="3064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7C3C86-600D-321D-EF02-8B5A003F9827}"/>
              </a:ext>
            </a:extLst>
          </p:cNvPr>
          <p:cNvCxnSpPr>
            <a:cxnSpLocks/>
            <a:endCxn id="15" idx="3"/>
          </p:cNvCxnSpPr>
          <p:nvPr/>
        </p:nvCxnSpPr>
        <p:spPr>
          <a:xfrm flipH="1">
            <a:off x="2325879" y="4211728"/>
            <a:ext cx="22654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DB244FA-3518-C3F4-B07B-6D75AA5678AE}"/>
              </a:ext>
            </a:extLst>
          </p:cNvPr>
          <p:cNvCxnSpPr>
            <a:cxnSpLocks/>
          </p:cNvCxnSpPr>
          <p:nvPr/>
        </p:nvCxnSpPr>
        <p:spPr>
          <a:xfrm flipH="1">
            <a:off x="2242109" y="4612624"/>
            <a:ext cx="280154" cy="155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E4B1CAE-E76F-EC7E-2ADB-2CA347B7FDD8}"/>
              </a:ext>
            </a:extLst>
          </p:cNvPr>
          <p:cNvSpPr txBox="1"/>
          <p:nvPr/>
        </p:nvSpPr>
        <p:spPr>
          <a:xfrm>
            <a:off x="595488" y="2550133"/>
            <a:ext cx="25168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International expansion/cooperation</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9E5C47E6-A6A9-1CEE-1961-D0928F1806F7}"/>
              </a:ext>
            </a:extLst>
          </p:cNvPr>
          <p:cNvSpPr txBox="1"/>
          <p:nvPr/>
        </p:nvSpPr>
        <p:spPr>
          <a:xfrm>
            <a:off x="8449804" y="2552511"/>
            <a:ext cx="2743473" cy="584775"/>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consumers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Use cases</a:t>
            </a:r>
            <a:r>
              <a:rPr kumimoji="1" lang="en"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7" name="楕円 46">
            <a:extLst>
              <a:ext uri="{FF2B5EF4-FFF2-40B4-BE49-F238E27FC236}">
                <a16:creationId xmlns:a16="http://schemas.microsoft.com/office/drawing/2014/main" id="{58843015-BB37-E665-9D86-D74DE1458315}"/>
              </a:ext>
            </a:extLst>
          </p:cNvPr>
          <p:cNvSpPr/>
          <p:nvPr/>
        </p:nvSpPr>
        <p:spPr>
          <a:xfrm>
            <a:off x="1333636" y="5262791"/>
            <a:ext cx="1000890" cy="586175"/>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52" name="テキスト ボックス 51">
            <a:extLst>
              <a:ext uri="{FF2B5EF4-FFF2-40B4-BE49-F238E27FC236}">
                <a16:creationId xmlns:a16="http://schemas.microsoft.com/office/drawing/2014/main" id="{527B4DB5-3026-E8E6-8E14-7D59F3203CE3}"/>
              </a:ext>
            </a:extLst>
          </p:cNvPr>
          <p:cNvSpPr txBox="1"/>
          <p:nvPr/>
        </p:nvSpPr>
        <p:spPr>
          <a:xfrm>
            <a:off x="1298632" y="5353498"/>
            <a:ext cx="10689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4" name="直線コネクタ 53">
            <a:extLst>
              <a:ext uri="{FF2B5EF4-FFF2-40B4-BE49-F238E27FC236}">
                <a16:creationId xmlns:a16="http://schemas.microsoft.com/office/drawing/2014/main" id="{516E2508-FFF4-7A3D-B2EF-FC077565EAF0}"/>
              </a:ext>
            </a:extLst>
          </p:cNvPr>
          <p:cNvCxnSpPr>
            <a:cxnSpLocks/>
          </p:cNvCxnSpPr>
          <p:nvPr/>
        </p:nvCxnSpPr>
        <p:spPr>
          <a:xfrm flipH="1">
            <a:off x="2204705" y="4658157"/>
            <a:ext cx="324520" cy="66233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027E2740-182D-4371-5733-2182E06A560E}"/>
              </a:ext>
            </a:extLst>
          </p:cNvPr>
          <p:cNvSpPr txBox="1"/>
          <p:nvPr/>
        </p:nvSpPr>
        <p:spPr>
          <a:xfrm>
            <a:off x="2739851" y="3973617"/>
            <a:ext cx="5478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p>
        </p:txBody>
      </p:sp>
      <p:sp>
        <p:nvSpPr>
          <p:cNvPr id="55" name="テキスト ボックス 54">
            <a:extLst>
              <a:ext uri="{FF2B5EF4-FFF2-40B4-BE49-F238E27FC236}">
                <a16:creationId xmlns:a16="http://schemas.microsoft.com/office/drawing/2014/main" id="{34030096-877B-43F3-04C2-A9CFE33C2D34}"/>
              </a:ext>
            </a:extLst>
          </p:cNvPr>
          <p:cNvSpPr txBox="1"/>
          <p:nvPr/>
        </p:nvSpPr>
        <p:spPr>
          <a:xfrm>
            <a:off x="340525" y="6021792"/>
            <a:ext cx="2709092" cy="677108"/>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DFFT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Free</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Flow</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With</a:t>
            </a: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Trust)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Reliable and free data flow</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7" name="図 36" descr="図形  低い精度で自動的に生成された説明">
            <a:extLst>
              <a:ext uri="{FF2B5EF4-FFF2-40B4-BE49-F238E27FC236}">
                <a16:creationId xmlns:a16="http://schemas.microsoft.com/office/drawing/2014/main" id="{46BE51A3-62BA-1860-F7A3-2BC99A03011E}"/>
              </a:ext>
            </a:extLst>
          </p:cNvPr>
          <p:cNvPicPr>
            <a:picLocks noChangeAspect="1"/>
          </p:cNvPicPr>
          <p:nvPr/>
        </p:nvPicPr>
        <p:blipFill>
          <a:blip r:embed="rId20"/>
          <a:stretch>
            <a:fillRect/>
          </a:stretch>
        </p:blipFill>
        <p:spPr>
          <a:xfrm>
            <a:off x="5950815" y="5752908"/>
            <a:ext cx="595803" cy="477818"/>
          </a:xfrm>
          <a:prstGeom prst="rect">
            <a:avLst/>
          </a:prstGeom>
        </p:spPr>
      </p:pic>
      <p:pic>
        <p:nvPicPr>
          <p:cNvPr id="61" name="グラフィックス 60" descr="オフィス ワーカー (女性) 単色塗りつぶし">
            <a:extLst>
              <a:ext uri="{FF2B5EF4-FFF2-40B4-BE49-F238E27FC236}">
                <a16:creationId xmlns:a16="http://schemas.microsoft.com/office/drawing/2014/main" id="{16386227-9AF2-0E59-D88D-E52F365599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65828" y="5225032"/>
            <a:ext cx="887908" cy="887908"/>
          </a:xfrm>
          <a:prstGeom prst="rect">
            <a:avLst/>
          </a:prstGeom>
        </p:spPr>
      </p:pic>
      <p:sp>
        <p:nvSpPr>
          <p:cNvPr id="68" name="楕円 67">
            <a:extLst>
              <a:ext uri="{FF2B5EF4-FFF2-40B4-BE49-F238E27FC236}">
                <a16:creationId xmlns:a16="http://schemas.microsoft.com/office/drawing/2014/main" id="{EACB0A0C-258D-D3DF-DEB4-5042A2D9AB55}"/>
              </a:ext>
            </a:extLst>
          </p:cNvPr>
          <p:cNvSpPr/>
          <p:nvPr/>
        </p:nvSpPr>
        <p:spPr>
          <a:xfrm>
            <a:off x="3346800" y="4578424"/>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69" name="フローチャート: 磁気ディスク 68">
            <a:extLst>
              <a:ext uri="{FF2B5EF4-FFF2-40B4-BE49-F238E27FC236}">
                <a16:creationId xmlns:a16="http://schemas.microsoft.com/office/drawing/2014/main" id="{BEAC2165-FF4E-167D-59F3-78E60A063426}"/>
              </a:ext>
            </a:extLst>
          </p:cNvPr>
          <p:cNvSpPr/>
          <p:nvPr/>
        </p:nvSpPr>
        <p:spPr>
          <a:xfrm>
            <a:off x="3661346" y="5215795"/>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0" name="楕円 69">
            <a:extLst>
              <a:ext uri="{FF2B5EF4-FFF2-40B4-BE49-F238E27FC236}">
                <a16:creationId xmlns:a16="http://schemas.microsoft.com/office/drawing/2014/main" id="{62F53E31-37AF-8BCD-1762-5092183CF394}"/>
              </a:ext>
            </a:extLst>
          </p:cNvPr>
          <p:cNvSpPr/>
          <p:nvPr/>
        </p:nvSpPr>
        <p:spPr>
          <a:xfrm>
            <a:off x="4639923" y="4757876"/>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2" name="テキスト ボックス 71">
            <a:extLst>
              <a:ext uri="{FF2B5EF4-FFF2-40B4-BE49-F238E27FC236}">
                <a16:creationId xmlns:a16="http://schemas.microsoft.com/office/drawing/2014/main" id="{3D2CF8B6-81E6-3CF9-869D-7E13B3F7F55E}"/>
              </a:ext>
            </a:extLst>
          </p:cNvPr>
          <p:cNvSpPr txBox="1"/>
          <p:nvPr/>
        </p:nvSpPr>
        <p:spPr>
          <a:xfrm>
            <a:off x="4608735" y="4832968"/>
            <a:ext cx="116872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Administrative field</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 spaces</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フローチャート: 磁気ディスク 72">
            <a:extLst>
              <a:ext uri="{FF2B5EF4-FFF2-40B4-BE49-F238E27FC236}">
                <a16:creationId xmlns:a16="http://schemas.microsoft.com/office/drawing/2014/main" id="{563AFBB6-7D14-8932-DDD1-3B3924FD1C83}"/>
              </a:ext>
            </a:extLst>
          </p:cNvPr>
          <p:cNvSpPr/>
          <p:nvPr/>
        </p:nvSpPr>
        <p:spPr>
          <a:xfrm>
            <a:off x="4935302" y="5377285"/>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4" name="楕円 73">
            <a:extLst>
              <a:ext uri="{FF2B5EF4-FFF2-40B4-BE49-F238E27FC236}">
                <a16:creationId xmlns:a16="http://schemas.microsoft.com/office/drawing/2014/main" id="{D3B0F2E0-494F-1A48-DF51-0EFEE06755C3}"/>
              </a:ext>
            </a:extLst>
          </p:cNvPr>
          <p:cNvSpPr/>
          <p:nvPr/>
        </p:nvSpPr>
        <p:spPr>
          <a:xfrm>
            <a:off x="5960504" y="4555882"/>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6" name="フローチャート: 磁気ディスク 75">
            <a:extLst>
              <a:ext uri="{FF2B5EF4-FFF2-40B4-BE49-F238E27FC236}">
                <a16:creationId xmlns:a16="http://schemas.microsoft.com/office/drawing/2014/main" id="{2B5D7BD5-C440-702C-3A2E-2B6FEBCD790A}"/>
              </a:ext>
            </a:extLst>
          </p:cNvPr>
          <p:cNvSpPr/>
          <p:nvPr/>
        </p:nvSpPr>
        <p:spPr>
          <a:xfrm>
            <a:off x="6248716" y="5164546"/>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
        <p:nvSpPr>
          <p:cNvPr id="77" name="楕円 76">
            <a:extLst>
              <a:ext uri="{FF2B5EF4-FFF2-40B4-BE49-F238E27FC236}">
                <a16:creationId xmlns:a16="http://schemas.microsoft.com/office/drawing/2014/main" id="{F699AAD0-9F5F-AADB-6BC1-ED94B0871CA7}"/>
              </a:ext>
            </a:extLst>
          </p:cNvPr>
          <p:cNvSpPr/>
          <p:nvPr/>
        </p:nvSpPr>
        <p:spPr>
          <a:xfrm>
            <a:off x="5945394" y="3467497"/>
            <a:ext cx="1091573" cy="675026"/>
          </a:xfrm>
          <a:prstGeom prst="ellipse">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ysClr val="windowText" lastClr="000000"/>
              </a:solidFill>
              <a:effectLst/>
              <a:uLnTx/>
              <a:uFillTx/>
              <a:latin typeface="Meiryo UI"/>
              <a:ea typeface="Meiryo UI"/>
              <a:cs typeface="+mn-cs"/>
            </a:endParaRPr>
          </a:p>
        </p:txBody>
      </p:sp>
      <p:sp>
        <p:nvSpPr>
          <p:cNvPr id="78" name="フローチャート: 磁気ディスク 77">
            <a:extLst>
              <a:ext uri="{FF2B5EF4-FFF2-40B4-BE49-F238E27FC236}">
                <a16:creationId xmlns:a16="http://schemas.microsoft.com/office/drawing/2014/main" id="{B32FF3D1-7816-6F78-653E-9C43BEE0CE19}"/>
              </a:ext>
            </a:extLst>
          </p:cNvPr>
          <p:cNvSpPr/>
          <p:nvPr/>
        </p:nvSpPr>
        <p:spPr>
          <a:xfrm>
            <a:off x="6257705" y="4056906"/>
            <a:ext cx="522835" cy="432591"/>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data</a:t>
            </a:r>
          </a:p>
        </p:txBody>
      </p:sp>
    </p:spTree>
    <p:extLst>
      <p:ext uri="{BB962C8B-B14F-4D97-AF65-F5344CB8AC3E}">
        <p14:creationId xmlns:p14="http://schemas.microsoft.com/office/powerpoint/2010/main" val="99816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41213" y="229674"/>
            <a:ext cx="10008202" cy="676276"/>
          </a:xfrm>
        </p:spPr>
        <p:txBody>
          <a:bodyPr/>
          <a:lstStyle/>
          <a:p>
            <a:r>
              <a:rPr lang="en" altLang="en-US" sz="2800" dirty="0"/>
              <a:t>Advantages of data spaces</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39EBF09D-1D97-C9E2-2EB9-5D8359209FE7}"/>
              </a:ext>
            </a:extLst>
          </p:cNvPr>
          <p:cNvSpPr txBox="1"/>
          <p:nvPr/>
        </p:nvSpPr>
        <p:spPr>
          <a:xfrm>
            <a:off x="339922" y="1066579"/>
            <a:ext cx="10974479" cy="584775"/>
          </a:xfrm>
          <a:prstGeom prst="rect">
            <a:avLst/>
          </a:prstGeom>
          <a:noFill/>
        </p:spPr>
        <p:txBody>
          <a:bodyPr wrap="none" rtlCol="0">
            <a:spAutoFit/>
          </a:bodyPr>
          <a:lstStyle/>
          <a:p>
            <a:pPr>
              <a:defRPr/>
            </a:pPr>
            <a:r>
              <a:rPr lang="en-US" altLang="en-US" sz="1600" dirty="0">
                <a:solidFill>
                  <a:schemeClr val="tx1"/>
                </a:solidFill>
              </a:rPr>
              <a:t>Widespread use of data spaces will contribute to the realization of "Society 5.0 </a:t>
            </a:r>
            <a:r>
              <a:rPr lang="en" altLang="ja-JP" sz="1200" kern="0" dirty="0"/>
              <a:t>*1</a:t>
            </a:r>
            <a:r>
              <a:rPr lang="en-US" altLang="en-US" sz="1600" dirty="0">
                <a:solidFill>
                  <a:schemeClr val="tx1"/>
                </a:solidFill>
              </a:rPr>
              <a:t>," </a:t>
            </a:r>
          </a:p>
          <a:p>
            <a:pPr>
              <a:defRPr/>
            </a:pPr>
            <a:r>
              <a:rPr lang="en-US" altLang="en-US" sz="1600" dirty="0">
                <a:solidFill>
                  <a:schemeClr val="tx1"/>
                </a:solidFill>
              </a:rPr>
              <a:t>which combines economic development through data-driven management and solutions to social issues.</a:t>
            </a:r>
            <a:endParaRPr kumimoji="1" lang="en-US" altLang="ja-JP" sz="1600" b="0" i="0" u="none" strike="noStrike" kern="1200" cap="none" spc="0" normalizeH="0" baseline="0" noProof="1">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4841CB54-BD75-F857-E56A-DF91F9623F75}"/>
              </a:ext>
            </a:extLst>
          </p:cNvPr>
          <p:cNvSpPr txBox="1"/>
          <p:nvPr/>
        </p:nvSpPr>
        <p:spPr>
          <a:xfrm>
            <a:off x="416457" y="1794433"/>
            <a:ext cx="5462626" cy="400110"/>
          </a:xfrm>
          <a:prstGeom prst="rect">
            <a:avLst/>
          </a:prstGeom>
          <a:solidFill>
            <a:srgbClr val="24235C"/>
          </a:solid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Business benefits</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CC038BED-3056-E56C-B598-6A7FD85F1FD1}"/>
              </a:ext>
            </a:extLst>
          </p:cNvPr>
          <p:cNvSpPr txBox="1"/>
          <p:nvPr/>
        </p:nvSpPr>
        <p:spPr>
          <a:xfrm>
            <a:off x="5943910" y="1794433"/>
            <a:ext cx="5873716" cy="400110"/>
          </a:xfrm>
          <a:prstGeom prst="rect">
            <a:avLst/>
          </a:prstGeom>
          <a:solidFill>
            <a:srgbClr val="24235C"/>
          </a:solidFill>
          <a:ln w="25400">
            <a:solidFill>
              <a:srgbClr val="24235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latin typeface="Meiryo UI" panose="020B0604030504040204" pitchFamily="50" charset="-128"/>
                <a:ea typeface="Meiryo UI" panose="020B0604030504040204" pitchFamily="50" charset="-128"/>
              </a:rPr>
              <a:t>S</a:t>
            </a:r>
            <a:r>
              <a:rPr kumimoji="1" lang="en"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ocial benefits</a:t>
            </a:r>
            <a:endPar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CE9F2FDE-06FF-0DCD-66EB-D25A40F076BB}"/>
              </a:ext>
            </a:extLst>
          </p:cNvPr>
          <p:cNvSpPr/>
          <p:nvPr/>
        </p:nvSpPr>
        <p:spPr>
          <a:xfrm>
            <a:off x="5943909" y="2194542"/>
            <a:ext cx="5873717" cy="4299186"/>
          </a:xfrm>
          <a:prstGeom prst="rect">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Meiryo UI"/>
                <a:ea typeface="Meiryo UI"/>
              </a:rPr>
              <a:t>Privacy and a </a:t>
            </a:r>
            <a:r>
              <a:rPr lang="en-US" altLang="en-US" sz="1400" dirty="0">
                <a:solidFill>
                  <a:srgbClr val="C00000"/>
                </a:solidFill>
                <a:latin typeface="Meiryo UI"/>
                <a:ea typeface="Meiryo UI"/>
              </a:rPr>
              <a:t>better life for everyone</a:t>
            </a:r>
            <a:endParaRPr kumimoji="1" lang="en-US" altLang="ja-JP" sz="1400"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9A298798-CCFE-C1B0-FE23-BDF272C07A80}"/>
              </a:ext>
            </a:extLst>
          </p:cNvPr>
          <p:cNvSpPr/>
          <p:nvPr/>
        </p:nvSpPr>
        <p:spPr>
          <a:xfrm>
            <a:off x="416459" y="2194542"/>
            <a:ext cx="5462626" cy="4299186"/>
          </a:xfrm>
          <a:prstGeom prst="rect">
            <a:avLst/>
          </a:prstGeom>
          <a:noFill/>
          <a:ln>
            <a:solidFill>
              <a:srgbClr val="2423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Meiryo UI"/>
                <a:ea typeface="Meiryo UI"/>
              </a:rPr>
              <a:t>Realization of </a:t>
            </a:r>
            <a:r>
              <a:rPr lang="en-US" altLang="en-US" sz="1400" dirty="0">
                <a:solidFill>
                  <a:srgbClr val="C00000"/>
                </a:solidFill>
                <a:latin typeface="Meiryo UI"/>
                <a:ea typeface="Meiryo UI"/>
              </a:rPr>
              <a:t>data-driven management</a:t>
            </a:r>
            <a:endParaRPr kumimoji="1" lang="en-US" altLang="ja-JP" sz="1400" b="0" i="0" u="none" strike="noStrike" kern="1200" cap="none" spc="0" normalizeH="0" baseline="0" noProof="0" dirty="0">
              <a:ln>
                <a:noFill/>
              </a:ln>
              <a:solidFill>
                <a:srgbClr val="C00000"/>
              </a:solidFill>
              <a:effectLst/>
              <a:uLnTx/>
              <a:uFillTx/>
              <a:latin typeface="Meiryo UI"/>
              <a:ea typeface="Meiryo UI"/>
              <a:cs typeface="+mn-cs"/>
            </a:endParaRPr>
          </a:p>
        </p:txBody>
      </p:sp>
      <p:pic>
        <p:nvPicPr>
          <p:cNvPr id="18" name="グラフィックス 17" descr="速度計: 低速 枠線">
            <a:extLst>
              <a:ext uri="{FF2B5EF4-FFF2-40B4-BE49-F238E27FC236}">
                <a16:creationId xmlns:a16="http://schemas.microsoft.com/office/drawing/2014/main" id="{CB707AA4-94C6-1896-4820-C2C3D8555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805" y="2592577"/>
            <a:ext cx="400110" cy="400110"/>
          </a:xfrm>
          <a:prstGeom prst="rect">
            <a:avLst/>
          </a:prstGeom>
        </p:spPr>
      </p:pic>
      <p:pic>
        <p:nvPicPr>
          <p:cNvPr id="19" name="グラフィックス 18" descr="チェックマークの付いた盾 枠線">
            <a:extLst>
              <a:ext uri="{FF2B5EF4-FFF2-40B4-BE49-F238E27FC236}">
                <a16:creationId xmlns:a16="http://schemas.microsoft.com/office/drawing/2014/main" id="{FAAA6E5E-00FD-D6F6-2B9E-3D7D684F6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806" y="5774156"/>
            <a:ext cx="400109" cy="400109"/>
          </a:xfrm>
          <a:prstGeom prst="rect">
            <a:avLst/>
          </a:prstGeom>
        </p:spPr>
      </p:pic>
      <p:pic>
        <p:nvPicPr>
          <p:cNvPr id="21" name="グラフィックス 20" descr="握手 枠線">
            <a:extLst>
              <a:ext uri="{FF2B5EF4-FFF2-40B4-BE49-F238E27FC236}">
                <a16:creationId xmlns:a16="http://schemas.microsoft.com/office/drawing/2014/main" id="{8BCA4952-A5DA-FE5B-889C-34768E92EC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805" y="3405744"/>
            <a:ext cx="400110" cy="400110"/>
          </a:xfrm>
          <a:prstGeom prst="rect">
            <a:avLst/>
          </a:prstGeom>
        </p:spPr>
      </p:pic>
      <p:pic>
        <p:nvPicPr>
          <p:cNvPr id="24" name="グラフィックス 23" descr="チェック マーク 枠線">
            <a:extLst>
              <a:ext uri="{FF2B5EF4-FFF2-40B4-BE49-F238E27FC236}">
                <a16:creationId xmlns:a16="http://schemas.microsoft.com/office/drawing/2014/main" id="{2CB3F593-58A5-7047-D0F3-D6A14309BD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2350" y="4218911"/>
            <a:ext cx="329020" cy="329020"/>
          </a:xfrm>
          <a:prstGeom prst="rect">
            <a:avLst/>
          </a:prstGeom>
        </p:spPr>
      </p:pic>
      <p:pic>
        <p:nvPicPr>
          <p:cNvPr id="25" name="グラフィックス 24" descr="リサイクル 枠線">
            <a:extLst>
              <a:ext uri="{FF2B5EF4-FFF2-40B4-BE49-F238E27FC236}">
                <a16:creationId xmlns:a16="http://schemas.microsoft.com/office/drawing/2014/main" id="{80512EF6-D8C2-2B5E-7D11-D53B27182C7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9571" y="2635053"/>
            <a:ext cx="385451" cy="385451"/>
          </a:xfrm>
          <a:prstGeom prst="rect">
            <a:avLst/>
          </a:prstGeom>
        </p:spPr>
      </p:pic>
      <p:pic>
        <p:nvPicPr>
          <p:cNvPr id="26" name="グラフィックス 25" descr="科学思想 枠線">
            <a:extLst>
              <a:ext uri="{FF2B5EF4-FFF2-40B4-BE49-F238E27FC236}">
                <a16:creationId xmlns:a16="http://schemas.microsoft.com/office/drawing/2014/main" id="{7508F9EC-A96A-2594-8495-E94A406058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036823" y="3478057"/>
            <a:ext cx="385451" cy="385451"/>
          </a:xfrm>
          <a:prstGeom prst="rect">
            <a:avLst/>
          </a:prstGeom>
        </p:spPr>
      </p:pic>
      <p:pic>
        <p:nvPicPr>
          <p:cNvPr id="27" name="グラフィックス 26" descr="裁きの天秤 枠線">
            <a:extLst>
              <a:ext uri="{FF2B5EF4-FFF2-40B4-BE49-F238E27FC236}">
                <a16:creationId xmlns:a16="http://schemas.microsoft.com/office/drawing/2014/main" id="{6DB8193C-E119-E57C-9E67-2059EFEF39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41852" y="5569021"/>
            <a:ext cx="329020" cy="329020"/>
          </a:xfrm>
          <a:prstGeom prst="rect">
            <a:avLst/>
          </a:prstGeom>
        </p:spPr>
      </p:pic>
      <p:pic>
        <p:nvPicPr>
          <p:cNvPr id="28" name="グラフィックス 27" descr="硬貨 枠線">
            <a:extLst>
              <a:ext uri="{FF2B5EF4-FFF2-40B4-BE49-F238E27FC236}">
                <a16:creationId xmlns:a16="http://schemas.microsoft.com/office/drawing/2014/main" id="{00464C85-2D44-6A94-79C8-989790AA94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6805" y="4960988"/>
            <a:ext cx="400110" cy="400110"/>
          </a:xfrm>
          <a:prstGeom prst="rect">
            <a:avLst/>
          </a:prstGeom>
        </p:spPr>
      </p:pic>
      <p:pic>
        <p:nvPicPr>
          <p:cNvPr id="29" name="グラフィックス 28" descr="キラキラしたハート 枠線">
            <a:extLst>
              <a:ext uri="{FF2B5EF4-FFF2-40B4-BE49-F238E27FC236}">
                <a16:creationId xmlns:a16="http://schemas.microsoft.com/office/drawing/2014/main" id="{8BE4EA2A-AEED-7D18-AAD3-F37B3A9664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053721" y="4681058"/>
            <a:ext cx="334403" cy="334403"/>
          </a:xfrm>
          <a:prstGeom prst="rect">
            <a:avLst/>
          </a:prstGeom>
        </p:spPr>
      </p:pic>
      <p:sp>
        <p:nvSpPr>
          <p:cNvPr id="5" name="正方形/長方形 4">
            <a:extLst>
              <a:ext uri="{FF2B5EF4-FFF2-40B4-BE49-F238E27FC236}">
                <a16:creationId xmlns:a16="http://schemas.microsoft.com/office/drawing/2014/main" id="{D3328032-6C95-3C4C-0456-B39E6A6A375F}"/>
              </a:ext>
            </a:extLst>
          </p:cNvPr>
          <p:cNvSpPr/>
          <p:nvPr/>
        </p:nvSpPr>
        <p:spPr>
          <a:xfrm>
            <a:off x="795680" y="2635053"/>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1. Business speed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    Anyone can easily and quickly start a new business using data.</a:t>
            </a:r>
          </a:p>
        </p:txBody>
      </p:sp>
      <p:sp>
        <p:nvSpPr>
          <p:cNvPr id="7" name="正方形/長方形 6">
            <a:extLst>
              <a:ext uri="{FF2B5EF4-FFF2-40B4-BE49-F238E27FC236}">
                <a16:creationId xmlns:a16="http://schemas.microsoft.com/office/drawing/2014/main" id="{BFEF484A-FC02-DC0F-80B9-31106E33C9D4}"/>
              </a:ext>
            </a:extLst>
          </p:cNvPr>
          <p:cNvSpPr/>
          <p:nvPr/>
        </p:nvSpPr>
        <p:spPr>
          <a:xfrm>
            <a:off x="6340906" y="2635053"/>
            <a:ext cx="5517043" cy="705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1. 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Enables the realization of a green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Analyze energy consumption data &amp; use energy resources efficiently.</a:t>
            </a:r>
            <a:endParaRPr kumimoji="1" lang="ja-JP" altLang="en-US" sz="1200" b="0" i="0" u="none" strike="noStrike" kern="1200" cap="none" spc="0" normalizeH="0" baseline="0" noProof="0" dirty="0">
              <a:ln>
                <a:noFill/>
              </a:ln>
              <a:solidFill>
                <a:schemeClr val="tx1"/>
              </a:solidFill>
              <a:effectLst/>
              <a:uLnTx/>
              <a:uFillTx/>
              <a:ea typeface="Meiryo UI"/>
              <a:cs typeface="+mn-cs"/>
            </a:endParaRPr>
          </a:p>
        </p:txBody>
      </p:sp>
      <p:sp>
        <p:nvSpPr>
          <p:cNvPr id="8" name="正方形/長方形 7">
            <a:extLst>
              <a:ext uri="{FF2B5EF4-FFF2-40B4-BE49-F238E27FC236}">
                <a16:creationId xmlns:a16="http://schemas.microsoft.com/office/drawing/2014/main" id="{7FAA360D-38D6-2F58-024E-CDB3493A5128}"/>
              </a:ext>
            </a:extLst>
          </p:cNvPr>
          <p:cNvSpPr/>
          <p:nvPr/>
        </p:nvSpPr>
        <p:spPr>
          <a:xfrm>
            <a:off x="5933071" y="6499803"/>
            <a:ext cx="5601824"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chemeClr val="tx1"/>
                </a:solidFill>
                <a:ea typeface="Meiryo UI"/>
              </a:rPr>
              <a:t>*1 Society 5.0 is a data-driven society promoted by the government of Japan.</a:t>
            </a:r>
            <a:endParaRPr kumimoji="1" lang="en-US" altLang="en-US" sz="1100" b="0" i="0" u="none" strike="noStrike" kern="1200" cap="none" spc="0" normalizeH="0" baseline="0" noProof="0" dirty="0">
              <a:ln>
                <a:noFill/>
              </a:ln>
              <a:solidFill>
                <a:schemeClr val="tx1"/>
              </a:solidFill>
              <a:effectLst/>
              <a:uLnTx/>
              <a:uFillTx/>
              <a:ea typeface="Meiryo UI"/>
              <a:cs typeface="+mn-cs"/>
            </a:endParaRPr>
          </a:p>
        </p:txBody>
      </p:sp>
      <p:sp>
        <p:nvSpPr>
          <p:cNvPr id="10" name="正方形/長方形 9">
            <a:extLst>
              <a:ext uri="{FF2B5EF4-FFF2-40B4-BE49-F238E27FC236}">
                <a16:creationId xmlns:a16="http://schemas.microsoft.com/office/drawing/2014/main" id="{AB6653B0-5763-BBFD-7E8D-8482223BC40A}"/>
              </a:ext>
            </a:extLst>
          </p:cNvPr>
          <p:cNvSpPr/>
          <p:nvPr/>
        </p:nvSpPr>
        <p:spPr>
          <a:xfrm>
            <a:off x="795680" y="3430017"/>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2. New business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prstClr val="black"/>
                </a:solidFill>
                <a:effectLst/>
                <a:uLnTx/>
                <a:uFillTx/>
                <a:latin typeface="Meiryo UI"/>
                <a:ea typeface="Meiryo UI"/>
                <a:cs typeface="+mn-cs"/>
              </a:rPr>
              <a:t>    People with diverse expertise can work together for problems.</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a:extLst>
              <a:ext uri="{FF2B5EF4-FFF2-40B4-BE49-F238E27FC236}">
                <a16:creationId xmlns:a16="http://schemas.microsoft.com/office/drawing/2014/main" id="{2DF4C45D-CAD7-059E-DAB3-60577A7E9BFF}"/>
              </a:ext>
            </a:extLst>
          </p:cNvPr>
          <p:cNvSpPr/>
          <p:nvPr/>
        </p:nvSpPr>
        <p:spPr>
          <a:xfrm>
            <a:off x="795680" y="4224981"/>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 altLang="en-US" sz="1200" b="1" i="0" u="none" strike="noStrike" kern="1200" cap="none" spc="0" normalizeH="0" baseline="0" noProof="0" dirty="0">
                <a:ln>
                  <a:noFill/>
                </a:ln>
                <a:solidFill>
                  <a:prstClr val="black"/>
                </a:solidFill>
                <a:effectLst/>
                <a:uLnTx/>
                <a:uFillTx/>
                <a:ea typeface="Meiryo UI"/>
                <a:cs typeface="+mn-cs"/>
              </a:rPr>
              <a:t>Better marketing strategy and early detection of problems</a:t>
            </a:r>
            <a:endParaRPr kumimoji="1" lang="en-US" altLang="ja-JP" sz="1200" b="1" i="0" u="none" strike="noStrike" kern="1200" cap="none" spc="0" normalizeH="0" baseline="0" noProof="0" dirty="0">
              <a:ln>
                <a:noFill/>
              </a:ln>
              <a:solidFill>
                <a:prstClr val="black"/>
              </a:solidFill>
              <a:effectLst/>
              <a:uLnTx/>
              <a:uFillTx/>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0" dirty="0">
                <a:ln>
                  <a:noFill/>
                </a:ln>
                <a:solidFill>
                  <a:schemeClr val="tx1"/>
                </a:solidFill>
                <a:effectLst/>
                <a:uLnTx/>
                <a:uFillTx/>
                <a:ea typeface="Meiryo UI"/>
                <a:cs typeface="+mn-cs"/>
              </a:rPr>
              <a:t>    </a:t>
            </a:r>
            <a:r>
              <a:rPr kumimoji="1" lang="en-US" altLang="en-US" sz="1200" b="0" i="0" u="none" strike="noStrike" kern="1200" cap="none" spc="0" normalizeH="0" baseline="0" noProof="0" dirty="0">
                <a:ln>
                  <a:noFill/>
                </a:ln>
                <a:solidFill>
                  <a:schemeClr val="tx1"/>
                </a:solidFill>
                <a:effectLst/>
                <a:uLnTx/>
                <a:uFillTx/>
                <a:ea typeface="Meiryo UI"/>
                <a:cs typeface="+mn-cs"/>
              </a:rPr>
              <a:t>Advanced data analysis to discover new patterns and trends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and provide useful information.</a:t>
            </a:r>
            <a:endParaRPr kumimoji="1" lang="en-US" altLang="ja-JP" sz="1200" b="0" i="0" u="none" strike="noStrike" kern="1200" cap="none" spc="0" normalizeH="0" baseline="0" noProof="0" dirty="0">
              <a:ln>
                <a:noFill/>
              </a:ln>
              <a:solidFill>
                <a:schemeClr val="tx1"/>
              </a:solidFill>
              <a:effectLst/>
              <a:uLnTx/>
              <a:uFillTx/>
              <a:ea typeface="Meiryo UI"/>
              <a:cs typeface="+mn-cs"/>
            </a:endParaRPr>
          </a:p>
        </p:txBody>
      </p:sp>
      <p:sp>
        <p:nvSpPr>
          <p:cNvPr id="12" name="正方形/長方形 11">
            <a:extLst>
              <a:ext uri="{FF2B5EF4-FFF2-40B4-BE49-F238E27FC236}">
                <a16:creationId xmlns:a16="http://schemas.microsoft.com/office/drawing/2014/main" id="{9FC110A7-3FEB-E628-1C37-A8B980577E6D}"/>
              </a:ext>
            </a:extLst>
          </p:cNvPr>
          <p:cNvSpPr/>
          <p:nvPr/>
        </p:nvSpPr>
        <p:spPr>
          <a:xfrm>
            <a:off x="795680" y="5019945"/>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200" b="1" dirty="0">
                <a:solidFill>
                  <a:prstClr val="black"/>
                </a:solidFill>
                <a:latin typeface="Meiryo UI"/>
                <a:ea typeface="Meiryo UI"/>
              </a:rPr>
              <a:t>4. </a:t>
            </a:r>
            <a:r>
              <a:rPr kumimoji="1" lang="en-US" altLang="en-US" sz="1200" b="1" i="0" u="none" strike="noStrike" kern="1200" cap="none" spc="0" normalizeH="0" baseline="0" noProof="0" dirty="0">
                <a:ln>
                  <a:noFill/>
                </a:ln>
                <a:solidFill>
                  <a:prstClr val="black"/>
                </a:solidFill>
                <a:effectLst/>
                <a:uLnTx/>
                <a:uFillTx/>
                <a:latin typeface="Meiryo UI"/>
                <a:ea typeface="Meiryo UI"/>
                <a:cs typeface="+mn-cs"/>
              </a:rPr>
              <a:t>Adding value to data owned by the organization</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Create value from data that has not previously been valued.</a:t>
            </a:r>
          </a:p>
        </p:txBody>
      </p:sp>
      <p:sp>
        <p:nvSpPr>
          <p:cNvPr id="14" name="正方形/長方形 13">
            <a:extLst>
              <a:ext uri="{FF2B5EF4-FFF2-40B4-BE49-F238E27FC236}">
                <a16:creationId xmlns:a16="http://schemas.microsoft.com/office/drawing/2014/main" id="{9DE4D2FA-03DB-790E-760C-14CE043AC88B}"/>
              </a:ext>
            </a:extLst>
          </p:cNvPr>
          <p:cNvSpPr/>
          <p:nvPr/>
        </p:nvSpPr>
        <p:spPr>
          <a:xfrm>
            <a:off x="795680" y="5814910"/>
            <a:ext cx="5155690" cy="50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prstClr val="black"/>
                </a:solidFill>
                <a:effectLst/>
                <a:uLnTx/>
                <a:uFillTx/>
                <a:latin typeface="Meiryo UI"/>
                <a:ea typeface="Meiryo UI"/>
                <a:cs typeface="+mn-cs"/>
              </a:rPr>
              <a:t>5. </a:t>
            </a:r>
            <a:r>
              <a:rPr kumimoji="1" lang="en-US" altLang="en-US" sz="1200" b="1" i="0" u="none" strike="noStrike" kern="1200" cap="none" spc="0" normalizeH="0" baseline="0" noProof="0" dirty="0">
                <a:ln>
                  <a:noFill/>
                </a:ln>
                <a:solidFill>
                  <a:prstClr val="black"/>
                </a:solidFill>
                <a:effectLst/>
                <a:uLnTx/>
                <a:uFillTx/>
                <a:latin typeface="Meiryo UI"/>
                <a:ea typeface="Meiryo UI"/>
                <a:cs typeface="+mn-cs"/>
              </a:rPr>
              <a:t>Improved data security and cyber attack countermeasures</a:t>
            </a:r>
            <a:endParaRPr kumimoji="1" lang="en" altLang="en-US"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    Confidentiality (can exchange data with trusted parties).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prstClr val="black"/>
                </a:solidFill>
                <a:effectLst/>
                <a:uLnTx/>
                <a:uFillTx/>
                <a:latin typeface="Meiryo UI"/>
                <a:ea typeface="Meiryo UI"/>
                <a:cs typeface="+mn-cs"/>
              </a:rPr>
              <a:t>    Integrity (can prevent data tampering) can be ensured.</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a:extLst>
              <a:ext uri="{FF2B5EF4-FFF2-40B4-BE49-F238E27FC236}">
                <a16:creationId xmlns:a16="http://schemas.microsoft.com/office/drawing/2014/main" id="{4A074B94-ED9D-24A2-9EED-44FCF0E30DF5}"/>
              </a:ext>
            </a:extLst>
          </p:cNvPr>
          <p:cNvSpPr/>
          <p:nvPr/>
        </p:nvSpPr>
        <p:spPr>
          <a:xfrm>
            <a:off x="6340907" y="3478057"/>
            <a:ext cx="5601824" cy="1065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2. Knowledge</a:t>
            </a:r>
            <a:r>
              <a:rPr kumimoji="1" lang="en" altLang="ja-JP" sz="1200" b="1" i="0" u="none" strike="noStrike" kern="1200" cap="none" spc="0" normalizeH="0" baseline="0" noProof="0" dirty="0">
                <a:ln>
                  <a:noFill/>
                </a:ln>
                <a:solidFill>
                  <a:schemeClr val="tx1"/>
                </a:solidFill>
                <a:effectLst/>
                <a:uLnTx/>
                <a:uFillTx/>
                <a:ea typeface="Meiryo UI"/>
                <a:cs typeface="+mn-cs"/>
              </a:rPr>
              <a:t>/ </a:t>
            </a:r>
            <a:r>
              <a:rPr kumimoji="1" lang="en" altLang="en-US" sz="1200" b="1" i="0" u="none" strike="noStrike" kern="1200" cap="none" spc="0" normalizeH="0" baseline="0" noProof="0" dirty="0">
                <a:ln>
                  <a:noFill/>
                </a:ln>
                <a:solidFill>
                  <a:schemeClr val="tx1"/>
                </a:solidFill>
                <a:effectLst/>
                <a:uLnTx/>
                <a:uFillTx/>
                <a:ea typeface="Meiryo UI"/>
                <a:cs typeface="+mn-cs"/>
              </a:rPr>
              <a:t>convenient </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by digital technology</a:t>
            </a:r>
            <a:r>
              <a:rPr kumimoji="1" lang="en" altLang="ja-JP" sz="1200" b="1" i="0" u="none" strike="noStrike" kern="1200" cap="none" spc="0" normalizeH="0" baseline="0" noProof="0" dirty="0">
                <a:ln>
                  <a:noFill/>
                </a:ln>
                <a:solidFill>
                  <a:schemeClr val="tx1"/>
                </a:solidFill>
                <a:effectLst/>
                <a:uLnTx/>
                <a:uFillTx/>
                <a:ea typeface="Meiryo UI"/>
                <a:cs typeface="+mn-cs"/>
              </a:rPr>
              <a:t>)</a:t>
            </a:r>
            <a:r>
              <a:rPr kumimoji="1" lang="en" altLang="en-US" sz="1200" b="1" i="0" u="none" strike="noStrike" kern="1200" cap="none" spc="0" normalizeH="0" baseline="0" noProof="0" dirty="0">
                <a:ln>
                  <a:noFill/>
                </a:ln>
                <a:solidFill>
                  <a:schemeClr val="tx1"/>
                </a:solidFill>
                <a:effectLst/>
                <a:uLnTx/>
                <a:uFillTx/>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Optimize transportation systems using traffic data to 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congestion and reduce travel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Provide more accurate weather forecasts by combining existing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weather data with IoT data, for example.</a:t>
            </a:r>
          </a:p>
        </p:txBody>
      </p:sp>
      <p:sp>
        <p:nvSpPr>
          <p:cNvPr id="17" name="正方形/長方形 16">
            <a:extLst>
              <a:ext uri="{FF2B5EF4-FFF2-40B4-BE49-F238E27FC236}">
                <a16:creationId xmlns:a16="http://schemas.microsoft.com/office/drawing/2014/main" id="{9BCEF2D9-0BE0-38D3-D221-FF9091C58560}"/>
              </a:ext>
            </a:extLst>
          </p:cNvPr>
          <p:cNvSpPr/>
          <p:nvPr/>
        </p:nvSpPr>
        <p:spPr>
          <a:xfrm>
            <a:off x="6340907" y="4681058"/>
            <a:ext cx="5517042" cy="8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3. Safe and secure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a:t>
            </a:r>
            <a:r>
              <a:rPr kumimoji="1" lang="en-US" altLang="en-US" sz="1200" i="0" u="none" strike="noStrike" kern="1200" cap="none" spc="0" normalizeH="0" baseline="0" noProof="0" dirty="0">
                <a:ln>
                  <a:noFill/>
                </a:ln>
                <a:solidFill>
                  <a:schemeClr val="tx1"/>
                </a:solidFill>
                <a:effectLst/>
                <a:uLnTx/>
                <a:uFillTx/>
                <a:ea typeface="Meiryo UI"/>
                <a:cs typeface="+mn-cs"/>
              </a:rPr>
              <a:t>Forecasting</a:t>
            </a:r>
            <a:r>
              <a:rPr kumimoji="1" lang="en-US" altLang="en-US" sz="1200" b="0" i="0" u="none" strike="noStrike" kern="1200" cap="none" spc="0" normalizeH="0" baseline="0" noProof="0" dirty="0">
                <a:ln>
                  <a:noFill/>
                </a:ln>
                <a:solidFill>
                  <a:schemeClr val="tx1"/>
                </a:solidFill>
                <a:effectLst/>
                <a:uLnTx/>
                <a:uFillTx/>
                <a:ea typeface="Meiryo UI"/>
                <a:cs typeface="+mn-cs"/>
              </a:rPr>
              <a:t>: Predict future events (natural disasters, health crises,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etc.) and mitigate risks.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Disaster prevention: Ensure rapid evacuation guidance.</a:t>
            </a:r>
          </a:p>
        </p:txBody>
      </p:sp>
      <p:sp>
        <p:nvSpPr>
          <p:cNvPr id="20" name="正方形/長方形 19">
            <a:extLst>
              <a:ext uri="{FF2B5EF4-FFF2-40B4-BE49-F238E27FC236}">
                <a16:creationId xmlns:a16="http://schemas.microsoft.com/office/drawing/2014/main" id="{8408880B-8F13-163B-8F50-5B82C6B19DE4}"/>
              </a:ext>
            </a:extLst>
          </p:cNvPr>
          <p:cNvSpPr/>
          <p:nvPr/>
        </p:nvSpPr>
        <p:spPr>
          <a:xfrm>
            <a:off x="6340907" y="5569021"/>
            <a:ext cx="5601824" cy="8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1" i="0" u="none" strike="noStrike" kern="1200" cap="none" spc="0" normalizeH="0" baseline="0" noProof="0" dirty="0">
                <a:ln>
                  <a:noFill/>
                </a:ln>
                <a:solidFill>
                  <a:schemeClr val="tx1"/>
                </a:solidFill>
                <a:effectLst/>
                <a:uLnTx/>
                <a:uFillTx/>
                <a:ea typeface="Meiryo UI"/>
                <a:cs typeface="+mn-cs"/>
              </a:rPr>
              <a:t>4. Equality and less disparity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200" b="0" i="0" u="none" strike="noStrike" kern="1200" cap="none" spc="0" normalizeH="0" baseline="0" noProof="0" dirty="0">
                <a:ln>
                  <a:noFill/>
                </a:ln>
                <a:solidFill>
                  <a:schemeClr val="tx1"/>
                </a:solidFill>
                <a:effectLst/>
                <a:uLnTx/>
                <a:uFillTx/>
                <a:ea typeface="Meiryo UI"/>
                <a:cs typeface="+mn-cs"/>
              </a:rPr>
              <a:t>    Education (research data, education statistics, learning methods,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ea typeface="Meiryo UI"/>
              </a:rPr>
              <a:t>    </a:t>
            </a:r>
            <a:r>
              <a:rPr kumimoji="1" lang="en-US" altLang="en-US" sz="1200" b="0" i="0" u="none" strike="noStrike" kern="1200" cap="none" spc="0" normalizeH="0" baseline="0" noProof="0" dirty="0">
                <a:ln>
                  <a:noFill/>
                </a:ln>
                <a:solidFill>
                  <a:schemeClr val="tx1"/>
                </a:solidFill>
                <a:effectLst/>
                <a:uLnTx/>
                <a:uFillTx/>
                <a:ea typeface="Meiryo UI"/>
                <a:cs typeface="+mn-cs"/>
              </a:rPr>
              <a:t>etc.), Business (businesses using data) will have equal opportunities.</a:t>
            </a:r>
          </a:p>
        </p:txBody>
      </p:sp>
    </p:spTree>
    <p:extLst>
      <p:ext uri="{BB962C8B-B14F-4D97-AF65-F5344CB8AC3E}">
        <p14:creationId xmlns:p14="http://schemas.microsoft.com/office/powerpoint/2010/main" val="154090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5A81-524D-147F-6FC6-030067F87DA9}"/>
              </a:ext>
            </a:extLst>
          </p:cNvPr>
          <p:cNvSpPr>
            <a:spLocks noGrp="1"/>
          </p:cNvSpPr>
          <p:nvPr>
            <p:ph type="title"/>
          </p:nvPr>
        </p:nvSpPr>
        <p:spPr>
          <a:xfrm>
            <a:off x="664073" y="214694"/>
            <a:ext cx="10008202" cy="676276"/>
          </a:xfrm>
        </p:spPr>
        <p:txBody>
          <a:bodyPr/>
          <a:lstStyle/>
          <a:p>
            <a:r>
              <a:rPr lang="en" altLang="en-US" sz="2800" dirty="0"/>
              <a:t>Active and Inevitable aspects of data spaces</a:t>
            </a:r>
          </a:p>
        </p:txBody>
      </p:sp>
      <p:sp>
        <p:nvSpPr>
          <p:cNvPr id="4" name="スライド番号プレースホルダー 3">
            <a:extLst>
              <a:ext uri="{FF2B5EF4-FFF2-40B4-BE49-F238E27FC236}">
                <a16:creationId xmlns:a16="http://schemas.microsoft.com/office/drawing/2014/main" id="{44680280-835B-21B6-7775-0061E050DD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prstClr val="white"/>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1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テキスト ボックス 8">
            <a:extLst>
              <a:ext uri="{FF2B5EF4-FFF2-40B4-BE49-F238E27FC236}">
                <a16:creationId xmlns:a16="http://schemas.microsoft.com/office/drawing/2014/main" id="{6F8DBBCE-C1A8-EA01-84A0-57B8C0AFA900}"/>
              </a:ext>
            </a:extLst>
          </p:cNvPr>
          <p:cNvSpPr txBox="1"/>
          <p:nvPr/>
        </p:nvSpPr>
        <p:spPr>
          <a:xfrm>
            <a:off x="441294" y="1115521"/>
            <a:ext cx="109599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1">
                <a:ln>
                  <a:noFill/>
                </a:ln>
                <a:solidFill>
                  <a:prstClr val="black"/>
                </a:solidFill>
                <a:effectLst/>
                <a:uLnTx/>
                <a:uFillTx/>
                <a:latin typeface="Meiryo UI"/>
                <a:ea typeface="Meiryo UI"/>
                <a:cs typeface="+mn-cs"/>
              </a:rPr>
              <a:t>Sharing is inevitable and should be actively shared, by the concept of data sovereignty.</a:t>
            </a:r>
            <a:endParaRPr kumimoji="1" lang="en" altLang="ja-JP" b="0" i="0" u="none" strike="noStrike" kern="1200" cap="none" spc="0" normalizeH="0" baseline="0" noProof="1">
              <a:ln>
                <a:noFill/>
              </a:ln>
              <a:solidFill>
                <a:prstClr val="black"/>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638BC291-22CB-E40E-1B6E-D0DE7F0D2AF9}"/>
              </a:ext>
            </a:extLst>
          </p:cNvPr>
          <p:cNvSpPr txBox="1"/>
          <p:nvPr/>
        </p:nvSpPr>
        <p:spPr>
          <a:xfrm>
            <a:off x="518878" y="1786269"/>
            <a:ext cx="3561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Active </a:t>
            </a:r>
            <a:r>
              <a:rPr kumimoji="1" lang="en"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perspective</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054EBD67-B26F-2F03-7EBA-99B8CE0DA006}"/>
              </a:ext>
            </a:extLst>
          </p:cNvPr>
          <p:cNvSpPr txBox="1"/>
          <p:nvPr/>
        </p:nvSpPr>
        <p:spPr>
          <a:xfrm>
            <a:off x="518878" y="4145606"/>
            <a:ext cx="3561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b="1" dirty="0">
                <a:solidFill>
                  <a:prstClr val="black"/>
                </a:solidFill>
                <a:latin typeface="Meiryo UI" panose="020B0604030504040204" pitchFamily="50" charset="-128"/>
                <a:ea typeface="Meiryo UI" panose="020B0604030504040204" pitchFamily="50" charset="-128"/>
              </a:rPr>
              <a:t>Inevitable</a:t>
            </a:r>
            <a:r>
              <a:rPr kumimoji="1" lang="en"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perspective</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F2EAE2CD-0B53-796A-AB63-B65D7F196367}"/>
              </a:ext>
            </a:extLst>
          </p:cNvPr>
          <p:cNvSpPr/>
          <p:nvPr/>
        </p:nvSpPr>
        <p:spPr>
          <a:xfrm>
            <a:off x="518878" y="4577326"/>
            <a:ext cx="5040000" cy="20131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b="1" noProof="1">
                <a:solidFill>
                  <a:srgbClr val="C00000"/>
                </a:solidFill>
                <a:latin typeface="Meiryo UI"/>
                <a:ea typeface="Meiryo UI"/>
              </a:rPr>
              <a:t>O</a:t>
            </a:r>
            <a:r>
              <a:rPr kumimoji="1" lang="en" altLang="en-US" sz="1400" b="1" i="0" u="none" strike="noStrike" kern="1200" cap="none" spc="0" normalizeH="0" baseline="0" noProof="1">
                <a:ln>
                  <a:noFill/>
                </a:ln>
                <a:solidFill>
                  <a:srgbClr val="C00000"/>
                </a:solidFill>
                <a:effectLst/>
                <a:uLnTx/>
                <a:uFillTx/>
                <a:latin typeface="Meiryo UI"/>
                <a:ea typeface="Meiryo UI"/>
                <a:cs typeface="+mn-cs"/>
              </a:rPr>
              <a:t>bligation and necessity</a:t>
            </a:r>
            <a:r>
              <a:rPr kumimoji="1" lang="en" altLang="en-US" sz="1400" b="0" i="0" u="none" strike="noStrike" kern="1200" cap="none" spc="0" normalizeH="0" baseline="0" noProof="1">
                <a:ln>
                  <a:noFill/>
                </a:ln>
                <a:solidFill>
                  <a:srgbClr val="C00000"/>
                </a:solidFill>
                <a:effectLst/>
                <a:uLnTx/>
                <a:uFillTx/>
                <a:latin typeface="Meiryo UI"/>
                <a:ea typeface="Meiryo UI"/>
                <a:cs typeface="+mn-cs"/>
              </a:rPr>
              <a:t>,</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 it is necessary to </a:t>
            </a:r>
            <a:r>
              <a:rPr kumimoji="1" lang="en" altLang="en-US" sz="1400" b="0" i="0" u="none" strike="noStrike" kern="1200" cap="none" spc="0" normalizeH="0" baseline="0" noProof="1">
                <a:ln>
                  <a:noFill/>
                </a:ln>
                <a:solidFill>
                  <a:schemeClr val="tx1"/>
                </a:solidFill>
                <a:effectLst/>
                <a:uLnTx/>
                <a:uFillTx/>
                <a:latin typeface="Meiryo UI"/>
                <a:ea typeface="Meiryo UI"/>
                <a:cs typeface="+mn-cs"/>
              </a:rPr>
              <a:t>coordinate </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with regulations and international rules.</a:t>
            </a:r>
            <a:endParaRPr kumimoji="1" lang="en-US" altLang="ja-JP" sz="1400" b="0" i="0" u="none" strike="noStrike" kern="1200" cap="none" spc="0" normalizeH="0" baseline="0" noProof="1">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88662031-93FA-FC7F-D5BE-F068186006B3}"/>
              </a:ext>
            </a:extLst>
          </p:cNvPr>
          <p:cNvSpPr/>
          <p:nvPr/>
        </p:nvSpPr>
        <p:spPr>
          <a:xfrm>
            <a:off x="518878" y="2177646"/>
            <a:ext cx="5040000" cy="19184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1" lang="en-US" altLang="en-US" sz="1400" b="1" i="0" u="none" strike="noStrike" kern="1200" cap="none" spc="0" normalizeH="0" baseline="0" noProof="1">
                <a:ln>
                  <a:noFill/>
                </a:ln>
                <a:solidFill>
                  <a:srgbClr val="C00000"/>
                </a:solidFill>
                <a:effectLst/>
                <a:uLnTx/>
                <a:uFillTx/>
                <a:latin typeface="Meiryo UI"/>
                <a:ea typeface="Meiryo UI"/>
                <a:cs typeface="+mn-cs"/>
              </a:rPr>
              <a:t>To enhance competitiveness,</a:t>
            </a:r>
            <a:r>
              <a:rPr lang="en-US" altLang="en-US" sz="1400" b="1" dirty="0">
                <a:solidFill>
                  <a:srgbClr val="C00000"/>
                </a:solidFill>
                <a:latin typeface="Meiryo UI"/>
                <a:ea typeface="Meiryo UI"/>
              </a:rPr>
              <a:t> </a:t>
            </a:r>
            <a:r>
              <a:rPr kumimoji="1" lang="en-US" altLang="en-US" sz="1400" b="0" i="0" u="none" strike="noStrike" kern="1200" cap="none" spc="0" normalizeH="0" baseline="0" noProof="1">
                <a:ln>
                  <a:noFill/>
                </a:ln>
                <a:solidFill>
                  <a:prstClr val="black"/>
                </a:solidFill>
                <a:effectLst/>
                <a:uLnTx/>
                <a:uFillTx/>
                <a:latin typeface="Meiryo UI"/>
                <a:ea typeface="Meiryo UI"/>
                <a:cs typeface="+mn-cs"/>
              </a:rPr>
              <a:t>proactively utilize data linkage in business</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楕円 22">
            <a:extLst>
              <a:ext uri="{FF2B5EF4-FFF2-40B4-BE49-F238E27FC236}">
                <a16:creationId xmlns:a16="http://schemas.microsoft.com/office/drawing/2014/main" id="{05EDCEEF-4E7F-3BE5-F625-675458CA4F9C}"/>
              </a:ext>
            </a:extLst>
          </p:cNvPr>
          <p:cNvSpPr/>
          <p:nvPr/>
        </p:nvSpPr>
        <p:spPr>
          <a:xfrm>
            <a:off x="968795" y="2830444"/>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4" name="テキスト ボックス 23">
            <a:extLst>
              <a:ext uri="{FF2B5EF4-FFF2-40B4-BE49-F238E27FC236}">
                <a16:creationId xmlns:a16="http://schemas.microsoft.com/office/drawing/2014/main" id="{54776725-900C-B430-0EAE-705E8323E9AE}"/>
              </a:ext>
            </a:extLst>
          </p:cNvPr>
          <p:cNvSpPr txBox="1"/>
          <p:nvPr/>
        </p:nvSpPr>
        <p:spPr>
          <a:xfrm>
            <a:off x="1275956" y="2890226"/>
            <a:ext cx="15183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New business development</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C047A2A1-E556-2FB9-A4A5-E6C7E71BCFE6}"/>
              </a:ext>
            </a:extLst>
          </p:cNvPr>
          <p:cNvSpPr txBox="1"/>
          <p:nvPr/>
        </p:nvSpPr>
        <p:spPr>
          <a:xfrm flipH="1">
            <a:off x="1146002" y="3367821"/>
            <a:ext cx="17474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Utilize data from different industries</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6" name="楕円 25">
            <a:extLst>
              <a:ext uri="{FF2B5EF4-FFF2-40B4-BE49-F238E27FC236}">
                <a16:creationId xmlns:a16="http://schemas.microsoft.com/office/drawing/2014/main" id="{38BA0049-FD64-5336-D8F0-3A2DBB72CD63}"/>
              </a:ext>
            </a:extLst>
          </p:cNvPr>
          <p:cNvSpPr/>
          <p:nvPr/>
        </p:nvSpPr>
        <p:spPr>
          <a:xfrm>
            <a:off x="3173994" y="2830443"/>
            <a:ext cx="2104302" cy="118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24715984-6569-9684-5F11-59C376E4FF35}"/>
              </a:ext>
            </a:extLst>
          </p:cNvPr>
          <p:cNvSpPr txBox="1"/>
          <p:nvPr/>
        </p:nvSpPr>
        <p:spPr>
          <a:xfrm>
            <a:off x="3398439" y="2979372"/>
            <a:ext cx="171482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noProof="1">
                <a:solidFill>
                  <a:prstClr val="black"/>
                </a:solidFill>
                <a:latin typeface="Meiryo UI"/>
                <a:ea typeface="Meiryo UI"/>
              </a:rPr>
              <a:t>P</a:t>
            </a: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roblem solving</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28" name="テキスト ボックス 27">
            <a:extLst>
              <a:ext uri="{FF2B5EF4-FFF2-40B4-BE49-F238E27FC236}">
                <a16:creationId xmlns:a16="http://schemas.microsoft.com/office/drawing/2014/main" id="{95A15A0F-D35F-19FE-CC52-A5F4A2F9B970}"/>
              </a:ext>
            </a:extLst>
          </p:cNvPr>
          <p:cNvSpPr txBox="1"/>
          <p:nvPr/>
        </p:nvSpPr>
        <p:spPr>
          <a:xfrm>
            <a:off x="3334232" y="3357420"/>
            <a:ext cx="17838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Analyze from a new perspective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3633CBDD-F1F2-1939-387E-E982B53787E4}"/>
              </a:ext>
            </a:extLst>
          </p:cNvPr>
          <p:cNvSpPr/>
          <p:nvPr/>
        </p:nvSpPr>
        <p:spPr>
          <a:xfrm>
            <a:off x="999006" y="5126649"/>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4FE42A3-F2FF-E738-9720-2528A78F778D}"/>
              </a:ext>
            </a:extLst>
          </p:cNvPr>
          <p:cNvSpPr txBox="1"/>
          <p:nvPr/>
        </p:nvSpPr>
        <p:spPr>
          <a:xfrm>
            <a:off x="1434289" y="5172912"/>
            <a:ext cx="15774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Regulatory compliance</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224A7AC5-14B0-5746-B1BB-AED3B2095037}"/>
              </a:ext>
            </a:extLst>
          </p:cNvPr>
          <p:cNvSpPr txBox="1"/>
          <p:nvPr/>
        </p:nvSpPr>
        <p:spPr>
          <a:xfrm>
            <a:off x="1171951" y="5624695"/>
            <a:ext cx="174175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noProof="1">
                <a:solidFill>
                  <a:prstClr val="black"/>
                </a:solidFill>
                <a:latin typeface="Meiryo UI"/>
                <a:ea typeface="Meiryo UI"/>
              </a:rPr>
              <a:t>Necessity to comply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200" noProof="1">
                <a:solidFill>
                  <a:prstClr val="black"/>
                </a:solidFill>
                <a:latin typeface="Meiryo UI"/>
                <a:ea typeface="Meiryo UI"/>
              </a:rPr>
              <a:t>with the rules</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24600A16-FB9F-087B-5598-5F9B2F7BFBA4}"/>
              </a:ext>
            </a:extLst>
          </p:cNvPr>
          <p:cNvSpPr/>
          <p:nvPr/>
        </p:nvSpPr>
        <p:spPr>
          <a:xfrm>
            <a:off x="3202664" y="5147848"/>
            <a:ext cx="2104302" cy="118411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3308001-C065-C34E-C4F6-5AC8E99AA114}"/>
              </a:ext>
            </a:extLst>
          </p:cNvPr>
          <p:cNvSpPr txBox="1"/>
          <p:nvPr/>
        </p:nvSpPr>
        <p:spPr>
          <a:xfrm>
            <a:off x="3539534" y="5263342"/>
            <a:ext cx="14673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400" b="1" i="0" u="none" strike="noStrike" kern="1200" cap="none" spc="0" normalizeH="0" baseline="0" noProof="1">
                <a:ln>
                  <a:noFill/>
                </a:ln>
                <a:solidFill>
                  <a:prstClr val="black"/>
                </a:solidFill>
                <a:effectLst/>
                <a:uLnTx/>
                <a:uFillTx/>
                <a:latin typeface="Meiryo UI"/>
                <a:ea typeface="Meiryo UI"/>
                <a:cs typeface="+mn-cs"/>
              </a:rPr>
              <a:t>Prevention of isolation</a:t>
            </a:r>
            <a:endParaRPr kumimoji="1" lang="en-US" altLang="ja-JP" sz="1400" b="1" i="0" u="none" strike="noStrike" kern="1200" cap="none" spc="0" normalizeH="0" baseline="0" noProof="1">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F67AC31C-1261-2811-A616-1B150F776D8B}"/>
              </a:ext>
            </a:extLst>
          </p:cNvPr>
          <p:cNvSpPr txBox="1"/>
          <p:nvPr/>
        </p:nvSpPr>
        <p:spPr>
          <a:xfrm>
            <a:off x="3511814" y="5717741"/>
            <a:ext cx="14847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noProof="1">
                <a:solidFill>
                  <a:prstClr val="black"/>
                </a:solidFill>
                <a:latin typeface="Meiryo UI"/>
                <a:ea typeface="Meiryo UI"/>
              </a:rPr>
              <a:t>O</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ther than Japan</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Use data space</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EC819816-F41A-4368-3FC0-F477B3ADFEAA}"/>
              </a:ext>
            </a:extLst>
          </p:cNvPr>
          <p:cNvSpPr/>
          <p:nvPr/>
        </p:nvSpPr>
        <p:spPr>
          <a:xfrm>
            <a:off x="6056381" y="2164966"/>
            <a:ext cx="5192678" cy="4425558"/>
          </a:xfrm>
          <a:prstGeom prst="roundRect">
            <a:avLst>
              <a:gd name="adj" fmla="val 27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07C5DADF-5345-6E53-9E6E-91E8407DC51F}"/>
              </a:ext>
            </a:extLst>
          </p:cNvPr>
          <p:cNvSpPr txBox="1"/>
          <p:nvPr/>
        </p:nvSpPr>
        <p:spPr>
          <a:xfrm>
            <a:off x="5939158" y="1739743"/>
            <a:ext cx="54621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Data sovereignty</a:t>
            </a:r>
            <a:endParaRPr kumimoji="1" lang="en-US"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8" name="直線コネクタ 37">
            <a:extLst>
              <a:ext uri="{FF2B5EF4-FFF2-40B4-BE49-F238E27FC236}">
                <a16:creationId xmlns:a16="http://schemas.microsoft.com/office/drawing/2014/main" id="{8B4B9387-9EE8-D256-2D09-ECB02E0E912E}"/>
              </a:ext>
            </a:extLst>
          </p:cNvPr>
          <p:cNvCxnSpPr>
            <a:cxnSpLocks/>
          </p:cNvCxnSpPr>
          <p:nvPr/>
        </p:nvCxnSpPr>
        <p:spPr>
          <a:xfrm>
            <a:off x="5795751" y="2177646"/>
            <a:ext cx="0" cy="4458030"/>
          </a:xfrm>
          <a:prstGeom prst="line">
            <a:avLst/>
          </a:prstGeom>
        </p:spPr>
        <p:style>
          <a:lnRef idx="1">
            <a:schemeClr val="dk1"/>
          </a:lnRef>
          <a:fillRef idx="0">
            <a:schemeClr val="dk1"/>
          </a:fillRef>
          <a:effectRef idx="0">
            <a:schemeClr val="dk1"/>
          </a:effectRef>
          <a:fontRef idx="minor">
            <a:schemeClr val="tx1"/>
          </a:fontRef>
        </p:style>
      </p:cxnSp>
      <p:pic>
        <p:nvPicPr>
          <p:cNvPr id="44" name="グラフィックス 43" descr="ユーザー 単色塗りつぶし">
            <a:extLst>
              <a:ext uri="{FF2B5EF4-FFF2-40B4-BE49-F238E27FC236}">
                <a16:creationId xmlns:a16="http://schemas.microsoft.com/office/drawing/2014/main" id="{1B3BA89D-DECB-8D0C-A98E-980848E4E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4415" y="3720429"/>
            <a:ext cx="482837" cy="482837"/>
          </a:xfrm>
          <a:prstGeom prst="rect">
            <a:avLst/>
          </a:prstGeom>
        </p:spPr>
      </p:pic>
      <p:sp>
        <p:nvSpPr>
          <p:cNvPr id="46" name="テキスト ボックス 45">
            <a:extLst>
              <a:ext uri="{FF2B5EF4-FFF2-40B4-BE49-F238E27FC236}">
                <a16:creationId xmlns:a16="http://schemas.microsoft.com/office/drawing/2014/main" id="{3AADFA1A-7916-C5A2-6BD7-AD584140496E}"/>
              </a:ext>
            </a:extLst>
          </p:cNvPr>
          <p:cNvSpPr txBox="1"/>
          <p:nvPr/>
        </p:nvSpPr>
        <p:spPr>
          <a:xfrm>
            <a:off x="6254858" y="3179240"/>
            <a:ext cx="40364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1" i="0" u="none" strike="noStrike" kern="1200" cap="none" spc="0" normalizeH="0" baseline="0" noProof="1">
                <a:ln>
                  <a:noFill/>
                </a:ln>
                <a:solidFill>
                  <a:prstClr val="black"/>
                </a:solidFill>
                <a:effectLst/>
                <a:uLnTx/>
                <a:uFillTx/>
                <a:latin typeface="Meiryo UI"/>
                <a:ea typeface="Meiryo UI"/>
                <a:cs typeface="+mn-cs"/>
              </a:rPr>
              <a:t>1. </a:t>
            </a:r>
            <a:r>
              <a:rPr kumimoji="1" lang="en-US" altLang="en-US" sz="1600" b="1" i="0" u="none" strike="noStrike" kern="1200" cap="none" spc="0" normalizeH="0" baseline="0" noProof="1">
                <a:ln>
                  <a:noFill/>
                </a:ln>
                <a:solidFill>
                  <a:prstClr val="black"/>
                </a:solidFill>
                <a:effectLst/>
                <a:uLnTx/>
                <a:uFillTx/>
                <a:latin typeface="Meiryo UI"/>
                <a:ea typeface="Meiryo UI"/>
                <a:cs typeface="+mn-cs"/>
              </a:rPr>
              <a:t>Rights reserved by data provider</a:t>
            </a:r>
            <a:endParaRPr kumimoji="1" lang="en-US" altLang="ja-JP" sz="1600" b="1" i="0" u="none" strike="noStrike" kern="1200" cap="none" spc="0" normalizeH="0" baseline="0" noProof="1">
              <a:ln>
                <a:noFill/>
              </a:ln>
              <a:solidFill>
                <a:prstClr val="black"/>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E0853869-F840-AC82-A053-538A0A349ACA}"/>
              </a:ext>
            </a:extLst>
          </p:cNvPr>
          <p:cNvSpPr txBox="1"/>
          <p:nvPr/>
        </p:nvSpPr>
        <p:spPr>
          <a:xfrm>
            <a:off x="6270214" y="5120338"/>
            <a:ext cx="41052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600" b="1" i="0" u="none" strike="noStrike" kern="1200" cap="none" spc="0" normalizeH="0" baseline="0" noProof="1">
                <a:ln>
                  <a:noFill/>
                </a:ln>
                <a:solidFill>
                  <a:prstClr val="black"/>
                </a:solidFill>
                <a:effectLst/>
                <a:uLnTx/>
                <a:uFillTx/>
                <a:latin typeface="Meiryo UI"/>
                <a:ea typeface="Meiryo UI"/>
                <a:cs typeface="+mn-cs"/>
              </a:rPr>
              <a:t>2. Limited sharing to specific users</a:t>
            </a:r>
            <a:endParaRPr kumimoji="1" lang="en-US" altLang="ja-JP" sz="1600" b="1" i="0" u="none" strike="noStrike" kern="1200" cap="none" spc="0" normalizeH="0" baseline="0" noProof="1">
              <a:ln>
                <a:noFill/>
              </a:ln>
              <a:solidFill>
                <a:prstClr val="black"/>
              </a:solidFill>
              <a:effectLst/>
              <a:uLnTx/>
              <a:uFillTx/>
              <a:latin typeface="Meiryo UI"/>
              <a:ea typeface="Meiryo UI"/>
              <a:cs typeface="+mn-cs"/>
            </a:endParaRPr>
          </a:p>
        </p:txBody>
      </p:sp>
      <p:cxnSp>
        <p:nvCxnSpPr>
          <p:cNvPr id="63" name="直線矢印コネクタ 62">
            <a:extLst>
              <a:ext uri="{FF2B5EF4-FFF2-40B4-BE49-F238E27FC236}">
                <a16:creationId xmlns:a16="http://schemas.microsoft.com/office/drawing/2014/main" id="{A282A3BA-0630-35D8-DFFA-80E2052F8DDF}"/>
              </a:ext>
            </a:extLst>
          </p:cNvPr>
          <p:cNvCxnSpPr>
            <a:cxnSpLocks/>
          </p:cNvCxnSpPr>
          <p:nvPr/>
        </p:nvCxnSpPr>
        <p:spPr>
          <a:xfrm flipV="1">
            <a:off x="7421813" y="5696078"/>
            <a:ext cx="1870157" cy="3797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30FAFF99-77EC-C995-AF4E-BCD50DCBDD85}"/>
              </a:ext>
            </a:extLst>
          </p:cNvPr>
          <p:cNvCxnSpPr>
            <a:cxnSpLocks/>
          </p:cNvCxnSpPr>
          <p:nvPr/>
        </p:nvCxnSpPr>
        <p:spPr>
          <a:xfrm>
            <a:off x="7731020" y="6142605"/>
            <a:ext cx="2101466"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65" name="円: 塗りつぶしなし 64">
            <a:extLst>
              <a:ext uri="{FF2B5EF4-FFF2-40B4-BE49-F238E27FC236}">
                <a16:creationId xmlns:a16="http://schemas.microsoft.com/office/drawing/2014/main" id="{73D2F77F-16D1-F0A7-B175-1217366DFE83}"/>
              </a:ext>
            </a:extLst>
          </p:cNvPr>
          <p:cNvSpPr/>
          <p:nvPr/>
        </p:nvSpPr>
        <p:spPr>
          <a:xfrm>
            <a:off x="8316499" y="5696078"/>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 name="乗算記号 65">
            <a:extLst>
              <a:ext uri="{FF2B5EF4-FFF2-40B4-BE49-F238E27FC236}">
                <a16:creationId xmlns:a16="http://schemas.microsoft.com/office/drawing/2014/main" id="{4F700A6A-3E02-6B7C-3C0D-7BA41B40E9CA}"/>
              </a:ext>
            </a:extLst>
          </p:cNvPr>
          <p:cNvSpPr/>
          <p:nvPr/>
        </p:nvSpPr>
        <p:spPr>
          <a:xfrm>
            <a:off x="8802533" y="5967915"/>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67" name="グラフィックス 66" descr="男性のプロフィール 単色塗りつぶし">
            <a:extLst>
              <a:ext uri="{FF2B5EF4-FFF2-40B4-BE49-F238E27FC236}">
                <a16:creationId xmlns:a16="http://schemas.microsoft.com/office/drawing/2014/main" id="{44D1447B-92ED-5B99-32E4-B2BC80F482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6112" y="5894357"/>
            <a:ext cx="540516" cy="540516"/>
          </a:xfrm>
          <a:prstGeom prst="rect">
            <a:avLst/>
          </a:prstGeom>
        </p:spPr>
      </p:pic>
      <p:sp>
        <p:nvSpPr>
          <p:cNvPr id="68" name="フローチャート: 磁気ディスク 67">
            <a:extLst>
              <a:ext uri="{FF2B5EF4-FFF2-40B4-BE49-F238E27FC236}">
                <a16:creationId xmlns:a16="http://schemas.microsoft.com/office/drawing/2014/main" id="{64B4308E-E72D-E52C-95E7-A637013E4019}"/>
              </a:ext>
            </a:extLst>
          </p:cNvPr>
          <p:cNvSpPr/>
          <p:nvPr/>
        </p:nvSpPr>
        <p:spPr>
          <a:xfrm>
            <a:off x="6757790" y="4151671"/>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prstClr val="white"/>
                </a:solidFill>
                <a:latin typeface="Meiryo UI"/>
                <a:ea typeface="Meiryo UI"/>
              </a:rPr>
              <a:t>D</a:t>
            </a: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ata</a:t>
            </a:r>
          </a:p>
        </p:txBody>
      </p:sp>
      <p:pic>
        <p:nvPicPr>
          <p:cNvPr id="69" name="グラフィックス 68" descr="ユーザー 単色塗りつぶし">
            <a:extLst>
              <a:ext uri="{FF2B5EF4-FFF2-40B4-BE49-F238E27FC236}">
                <a16:creationId xmlns:a16="http://schemas.microsoft.com/office/drawing/2014/main" id="{CB40D823-EC69-47AB-C4E1-5B7F34E1C2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8422" y="3720429"/>
            <a:ext cx="482837" cy="482837"/>
          </a:xfrm>
          <a:prstGeom prst="rect">
            <a:avLst/>
          </a:prstGeom>
        </p:spPr>
      </p:pic>
      <p:sp>
        <p:nvSpPr>
          <p:cNvPr id="70" name="フローチャート: 磁気ディスク 69">
            <a:extLst>
              <a:ext uri="{FF2B5EF4-FFF2-40B4-BE49-F238E27FC236}">
                <a16:creationId xmlns:a16="http://schemas.microsoft.com/office/drawing/2014/main" id="{E18AA33F-F99E-BC39-07BF-3681AD49F0E6}"/>
              </a:ext>
            </a:extLst>
          </p:cNvPr>
          <p:cNvSpPr/>
          <p:nvPr/>
        </p:nvSpPr>
        <p:spPr>
          <a:xfrm>
            <a:off x="7538743" y="4151671"/>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prstClr val="white"/>
                </a:solidFill>
                <a:latin typeface="Meiryo UI"/>
                <a:ea typeface="Meiryo UI"/>
              </a:rPr>
              <a:t>D</a:t>
            </a:r>
            <a:r>
              <a:rPr kumimoji="1" lang="en" altLang="en-US" sz="900" b="0" i="0" u="none" strike="noStrike" kern="1200" cap="none" spc="0" normalizeH="0" baseline="0" noProof="0" dirty="0">
                <a:ln>
                  <a:noFill/>
                </a:ln>
                <a:solidFill>
                  <a:prstClr val="white"/>
                </a:solidFill>
                <a:effectLst/>
                <a:uLnTx/>
                <a:uFillTx/>
                <a:latin typeface="Meiryo UI"/>
                <a:ea typeface="Meiryo UI"/>
                <a:cs typeface="+mn-cs"/>
              </a:rPr>
              <a:t>ata</a:t>
            </a:r>
          </a:p>
        </p:txBody>
      </p:sp>
      <p:sp>
        <p:nvSpPr>
          <p:cNvPr id="71" name="楕円 70">
            <a:extLst>
              <a:ext uri="{FF2B5EF4-FFF2-40B4-BE49-F238E27FC236}">
                <a16:creationId xmlns:a16="http://schemas.microsoft.com/office/drawing/2014/main" id="{64441D5D-B998-02CE-3A60-A9BA448DDC02}"/>
              </a:ext>
            </a:extLst>
          </p:cNvPr>
          <p:cNvSpPr/>
          <p:nvPr/>
        </p:nvSpPr>
        <p:spPr>
          <a:xfrm>
            <a:off x="9042149" y="3555363"/>
            <a:ext cx="1979778" cy="11154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6" name="テキスト ボックス 75">
            <a:extLst>
              <a:ext uri="{FF2B5EF4-FFF2-40B4-BE49-F238E27FC236}">
                <a16:creationId xmlns:a16="http://schemas.microsoft.com/office/drawing/2014/main" id="{30833DC1-899B-1DA3-4FE0-5CDE348CC60A}"/>
              </a:ext>
            </a:extLst>
          </p:cNvPr>
          <p:cNvSpPr txBox="1"/>
          <p:nvPr/>
        </p:nvSpPr>
        <p:spPr>
          <a:xfrm>
            <a:off x="9227864" y="3646367"/>
            <a:ext cx="16994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noProof="1">
                <a:solidFill>
                  <a:prstClr val="black"/>
                </a:solidFill>
                <a:latin typeface="Meiryo UI"/>
                <a:ea typeface="Meiryo UI"/>
              </a:rPr>
              <a:t>D</a:t>
            </a:r>
            <a:r>
              <a:rPr kumimoji="1" lang="en" altLang="en-US" sz="1800" i="0" u="none" strike="noStrike" kern="1200" cap="none" spc="0" normalizeH="0" baseline="0" noProof="1">
                <a:ln>
                  <a:noFill/>
                </a:ln>
                <a:solidFill>
                  <a:prstClr val="black"/>
                </a:solidFill>
                <a:effectLst/>
                <a:uLnTx/>
                <a:uFillTx/>
                <a:latin typeface="Meiryo UI"/>
                <a:ea typeface="Meiryo UI"/>
                <a:cs typeface="+mn-cs"/>
              </a:rPr>
              <a:t>ata spaces</a:t>
            </a:r>
            <a:endParaRPr kumimoji="1" lang="en-US" altLang="ja-JP" sz="1800" i="0" u="none" strike="noStrike" kern="1200" cap="none" spc="0" normalizeH="0" baseline="0" noProof="1">
              <a:ln>
                <a:noFill/>
              </a:ln>
              <a:solidFill>
                <a:prstClr val="black"/>
              </a:solidFill>
              <a:effectLst/>
              <a:uLnTx/>
              <a:uFillTx/>
              <a:latin typeface="Meiryo UI"/>
              <a:ea typeface="Meiryo UI"/>
              <a:cs typeface="+mn-cs"/>
            </a:endParaRPr>
          </a:p>
        </p:txBody>
      </p:sp>
      <p:sp>
        <p:nvSpPr>
          <p:cNvPr id="79" name="フローチャート: 磁気ディスク 78">
            <a:extLst>
              <a:ext uri="{FF2B5EF4-FFF2-40B4-BE49-F238E27FC236}">
                <a16:creationId xmlns:a16="http://schemas.microsoft.com/office/drawing/2014/main" id="{5C9D42F3-81D4-E4C8-0FFA-F73F7F91D084}"/>
              </a:ext>
            </a:extLst>
          </p:cNvPr>
          <p:cNvSpPr/>
          <p:nvPr/>
        </p:nvSpPr>
        <p:spPr>
          <a:xfrm>
            <a:off x="9713512" y="4058402"/>
            <a:ext cx="637052" cy="482836"/>
          </a:xfrm>
          <a:prstGeom prst="flowChartMagneticDisk">
            <a:avLst/>
          </a:prstGeom>
          <a:solidFill>
            <a:schemeClr val="bg1">
              <a:lumMod val="7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prstClr val="black"/>
                </a:solidFill>
                <a:latin typeface="Meiryo UI"/>
                <a:ea typeface="Meiryo UI"/>
              </a:rPr>
              <a:t>D</a:t>
            </a:r>
            <a:r>
              <a:rPr kumimoji="1" lang="en" altLang="en-US" sz="900" b="0" i="0" u="none" strike="noStrike" kern="1200" cap="none" spc="0" normalizeH="0" baseline="0" noProof="0" dirty="0">
                <a:ln>
                  <a:noFill/>
                </a:ln>
                <a:solidFill>
                  <a:prstClr val="black"/>
                </a:solidFill>
                <a:effectLst/>
                <a:uLnTx/>
                <a:uFillTx/>
                <a:latin typeface="Meiryo UI"/>
                <a:ea typeface="Meiryo UI"/>
                <a:cs typeface="+mn-cs"/>
              </a:rPr>
              <a:t>ata</a:t>
            </a:r>
          </a:p>
        </p:txBody>
      </p:sp>
      <p:sp>
        <p:nvSpPr>
          <p:cNvPr id="75" name="乗算記号 74">
            <a:extLst>
              <a:ext uri="{FF2B5EF4-FFF2-40B4-BE49-F238E27FC236}">
                <a16:creationId xmlns:a16="http://schemas.microsoft.com/office/drawing/2014/main" id="{A6E36D2A-77CE-5377-C931-529CBDB4118B}"/>
              </a:ext>
            </a:extLst>
          </p:cNvPr>
          <p:cNvSpPr/>
          <p:nvPr/>
        </p:nvSpPr>
        <p:spPr>
          <a:xfrm>
            <a:off x="8815017" y="3526378"/>
            <a:ext cx="385069" cy="34938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0" name="円: 塗りつぶしなし 79">
            <a:extLst>
              <a:ext uri="{FF2B5EF4-FFF2-40B4-BE49-F238E27FC236}">
                <a16:creationId xmlns:a16="http://schemas.microsoft.com/office/drawing/2014/main" id="{8D678592-B829-9A89-102F-17634219B91E}"/>
              </a:ext>
            </a:extLst>
          </p:cNvPr>
          <p:cNvSpPr/>
          <p:nvPr/>
        </p:nvSpPr>
        <p:spPr>
          <a:xfrm>
            <a:off x="6568589" y="3567382"/>
            <a:ext cx="330587" cy="298937"/>
          </a:xfrm>
          <a:prstGeom prst="donut">
            <a:avLst>
              <a:gd name="adj" fmla="val 117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1" name="テキスト ボックス 80">
            <a:extLst>
              <a:ext uri="{FF2B5EF4-FFF2-40B4-BE49-F238E27FC236}">
                <a16:creationId xmlns:a16="http://schemas.microsoft.com/office/drawing/2014/main" id="{4DE896AE-508E-C079-7DEE-32EB2AD76594}"/>
              </a:ext>
            </a:extLst>
          </p:cNvPr>
          <p:cNvSpPr txBox="1"/>
          <p:nvPr/>
        </p:nvSpPr>
        <p:spPr>
          <a:xfrm>
            <a:off x="6149083" y="4706085"/>
            <a:ext cx="26417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Data is managed by </a:t>
            </a:r>
            <a:r>
              <a:rPr kumimoji="1" lang="en" altLang="en-US" sz="1200" b="0" i="0" u="none" strike="noStrike" kern="1200" cap="none" spc="0" normalizeH="0" baseline="0" noProof="1">
                <a:ln>
                  <a:noFill/>
                </a:ln>
                <a:solidFill>
                  <a:srgbClr val="FF0000"/>
                </a:solidFill>
                <a:effectLst/>
                <a:uLnTx/>
                <a:uFillTx/>
                <a:latin typeface="Meiryo UI"/>
                <a:ea typeface="Meiryo UI"/>
                <a:cs typeface="+mn-cs"/>
              </a:rPr>
              <a:t>data owner </a:t>
            </a:r>
            <a:endParaRPr kumimoji="1" lang="en-US" altLang="ja-JP" sz="1200" b="0" i="0" u="none" strike="noStrike" kern="1200" cap="none" spc="0" normalizeH="0" baseline="0" noProof="1">
              <a:ln>
                <a:noFill/>
              </a:ln>
              <a:solidFill>
                <a:srgbClr val="FF0000"/>
              </a:solidFill>
              <a:effectLst/>
              <a:uLnTx/>
              <a:uFillTx/>
              <a:latin typeface="Meiryo UI"/>
              <a:ea typeface="Meiryo UI"/>
              <a:cs typeface="+mn-cs"/>
            </a:endParaRPr>
          </a:p>
        </p:txBody>
      </p:sp>
      <p:sp>
        <p:nvSpPr>
          <p:cNvPr id="82" name="テキスト ボックス 81">
            <a:extLst>
              <a:ext uri="{FF2B5EF4-FFF2-40B4-BE49-F238E27FC236}">
                <a16:creationId xmlns:a16="http://schemas.microsoft.com/office/drawing/2014/main" id="{72452717-7A6C-5E0E-39EC-56831AA783B5}"/>
              </a:ext>
            </a:extLst>
          </p:cNvPr>
          <p:cNvSpPr txBox="1"/>
          <p:nvPr/>
        </p:nvSpPr>
        <p:spPr>
          <a:xfrm>
            <a:off x="8811279" y="4706085"/>
            <a:ext cx="177965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Data is not centrally managed</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3" name="テキスト ボックス 82">
            <a:extLst>
              <a:ext uri="{FF2B5EF4-FFF2-40B4-BE49-F238E27FC236}">
                <a16:creationId xmlns:a16="http://schemas.microsoft.com/office/drawing/2014/main" id="{8811A84A-4FDC-A8A2-81CA-14463592535B}"/>
              </a:ext>
            </a:extLst>
          </p:cNvPr>
          <p:cNvSpPr txBox="1"/>
          <p:nvPr/>
        </p:nvSpPr>
        <p:spPr>
          <a:xfrm>
            <a:off x="9765418" y="5437703"/>
            <a:ext cx="98892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solidFill>
                  <a:prstClr val="black"/>
                </a:solidFill>
                <a:latin typeface="Meiryo UI"/>
                <a:ea typeface="Meiryo UI"/>
              </a:rPr>
              <a:t>P</a:t>
            </a:r>
            <a:r>
              <a:rPr kumimoji="1" lang="en" altLang="en-US" sz="1200" b="0" i="0" u="none" strike="noStrike" kern="1200" cap="none" spc="0" normalizeH="0" baseline="0" noProof="1">
                <a:ln>
                  <a:noFill/>
                </a:ln>
                <a:solidFill>
                  <a:prstClr val="black"/>
                </a:solidFill>
                <a:effectLst/>
                <a:uLnTx/>
                <a:uFillTx/>
                <a:latin typeface="Meiryo UI"/>
                <a:ea typeface="Meiryo UI"/>
                <a:cs typeface="+mn-cs"/>
              </a:rPr>
              <a:t>ermission</a:t>
            </a:r>
            <a:endParaRPr kumimoji="1" lang="en-US" altLang="ja-JP" sz="1200" b="0" i="0" u="none" strike="noStrike" kern="1200" cap="none" spc="0" normalizeH="0" baseline="0" noProof="1">
              <a:ln>
                <a:noFill/>
              </a:ln>
              <a:solidFill>
                <a:prstClr val="black"/>
              </a:solidFill>
              <a:effectLst/>
              <a:uLnTx/>
              <a:uFillTx/>
              <a:latin typeface="Meiryo UI"/>
              <a:ea typeface="Meiryo UI"/>
              <a:cs typeface="+mn-cs"/>
            </a:endParaRPr>
          </a:p>
        </p:txBody>
      </p:sp>
      <p:sp>
        <p:nvSpPr>
          <p:cNvPr id="84" name="テキスト ボックス 83">
            <a:extLst>
              <a:ext uri="{FF2B5EF4-FFF2-40B4-BE49-F238E27FC236}">
                <a16:creationId xmlns:a16="http://schemas.microsoft.com/office/drawing/2014/main" id="{5AFC4829-F393-5F49-750C-7BF577078287}"/>
              </a:ext>
            </a:extLst>
          </p:cNvPr>
          <p:cNvSpPr txBox="1"/>
          <p:nvPr/>
        </p:nvSpPr>
        <p:spPr>
          <a:xfrm>
            <a:off x="10452055" y="6092781"/>
            <a:ext cx="4106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200" b="0" i="0" u="none" strike="noStrike" kern="1200" cap="none" spc="0" normalizeH="0" baseline="0" noProof="1">
                <a:ln>
                  <a:noFill/>
                </a:ln>
                <a:solidFill>
                  <a:prstClr val="black"/>
                </a:solidFill>
                <a:effectLst/>
                <a:uLnTx/>
                <a:uFillTx/>
                <a:latin typeface="Meiryo UI"/>
                <a:ea typeface="Meiryo UI"/>
                <a:cs typeface="+mn-cs"/>
              </a:rPr>
              <a:t>NG</a:t>
            </a:r>
          </a:p>
        </p:txBody>
      </p:sp>
      <p:sp>
        <p:nvSpPr>
          <p:cNvPr id="3" name="テキスト ボックス 2">
            <a:extLst>
              <a:ext uri="{FF2B5EF4-FFF2-40B4-BE49-F238E27FC236}">
                <a16:creationId xmlns:a16="http://schemas.microsoft.com/office/drawing/2014/main" id="{879490F7-5EF3-4A3F-2529-965A3E4BE766}"/>
              </a:ext>
            </a:extLst>
          </p:cNvPr>
          <p:cNvSpPr txBox="1"/>
          <p:nvPr/>
        </p:nvSpPr>
        <p:spPr>
          <a:xfrm>
            <a:off x="6056381" y="2184707"/>
            <a:ext cx="5207311" cy="954107"/>
          </a:xfrm>
          <a:prstGeom prst="rect">
            <a:avLst/>
          </a:prstGeom>
          <a:noFill/>
        </p:spPr>
        <p:txBody>
          <a:bodyPr wrap="square" rtlCol="0">
            <a:spAutoFit/>
          </a:bodyPr>
          <a:lstStyle/>
          <a:p>
            <a:pPr marL="285750" indent="-285750">
              <a:buFontTx/>
              <a:buChar char="-"/>
              <a:defRPr/>
            </a:pPr>
            <a:r>
              <a:rPr lang="en-US" altLang="en-US" sz="1400" dirty="0">
                <a:solidFill>
                  <a:prstClr val="black"/>
                </a:solidFill>
                <a:latin typeface="Meiryo UI" panose="020B0604030504040204" pitchFamily="50" charset="-128"/>
                <a:ea typeface="Meiryo UI" panose="020B0604030504040204" pitchFamily="50" charset="-128"/>
              </a:rPr>
              <a:t>“Data sovereignty" is a fundamental concept for </a:t>
            </a:r>
            <a:r>
              <a:rPr lang="en-US" altLang="en-US" sz="1400" b="1" dirty="0">
                <a:solidFill>
                  <a:prstClr val="black"/>
                </a:solidFill>
                <a:latin typeface="Meiryo UI" panose="020B0604030504040204" pitchFamily="50" charset="-128"/>
                <a:ea typeface="Meiryo UI" panose="020B0604030504040204" pitchFamily="50" charset="-128"/>
              </a:rPr>
              <a:t>trusting</a:t>
            </a:r>
            <a:r>
              <a:rPr lang="en-US" altLang="en-US" sz="1400" dirty="0">
                <a:solidFill>
                  <a:prstClr val="black"/>
                </a:solidFill>
                <a:latin typeface="Meiryo UI" panose="020B0604030504040204" pitchFamily="50" charset="-128"/>
                <a:ea typeface="Meiryo UI" panose="020B0604030504040204" pitchFamily="50" charset="-128"/>
              </a:rPr>
              <a:t> and sharing data in the data spaces</a:t>
            </a:r>
            <a:r>
              <a:rPr kumimoji="1" lang="en-US"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85750" indent="-285750">
              <a:buFontTx/>
              <a:buChar char="-"/>
              <a:defRPr/>
            </a:pPr>
            <a:r>
              <a:rPr kumimoji="1" lang="en-US"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Data providers can decide to whom and for how long data will be provided, etc.</a:t>
            </a:r>
            <a:endPar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1E5868D0-C315-2B3F-390B-06C91F3CE2DE}"/>
              </a:ext>
            </a:extLst>
          </p:cNvPr>
          <p:cNvSpPr txBox="1"/>
          <p:nvPr/>
        </p:nvSpPr>
        <p:spPr>
          <a:xfrm>
            <a:off x="533873" y="6313525"/>
            <a:ext cx="412502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ヒラギノ角ゴ Pro W3"/>
                <a:ea typeface="Meiryo UI"/>
                <a:cs typeface="+mn-cs"/>
              </a:rPr>
              <a:t>Example: </a:t>
            </a:r>
            <a:r>
              <a:rPr kumimoji="1" lang="en" altLang="ja-JP" sz="1200" b="0" i="0" u="none" strike="noStrike" kern="1200" cap="none" spc="0" normalizeH="0" baseline="0" noProof="0" dirty="0">
                <a:ln>
                  <a:noFill/>
                </a:ln>
                <a:solidFill>
                  <a:srgbClr val="000000"/>
                </a:solidFill>
                <a:effectLst/>
                <a:uLnTx/>
                <a:uFillTx/>
                <a:latin typeface="ヒラギノ角ゴ Pro W3"/>
                <a:ea typeface="Meiryo UI"/>
                <a:cs typeface="+mn-cs"/>
              </a:rPr>
              <a:t> EU </a:t>
            </a:r>
            <a:r>
              <a:rPr kumimoji="1" lang="en" altLang="en-US" sz="1200" b="0" i="0" u="none" strike="noStrike" kern="1200" cap="none" spc="0" normalizeH="0" baseline="0" noProof="0" dirty="0">
                <a:ln>
                  <a:noFill/>
                </a:ln>
                <a:solidFill>
                  <a:srgbClr val="000000"/>
                </a:solidFill>
                <a:effectLst/>
                <a:uLnTx/>
                <a:uFillTx/>
                <a:latin typeface="ヒラギノ角ゴ Pro W3"/>
                <a:ea typeface="Meiryo UI"/>
                <a:cs typeface="+mn-cs"/>
              </a:rPr>
              <a:t>General Data Protection Regulation ( </a:t>
            </a:r>
            <a:r>
              <a:rPr kumimoji="1" lang="en" altLang="ja-JP" sz="1200" b="0" i="0" u="none" strike="noStrike" kern="1200" cap="none" spc="0" normalizeH="0" baseline="0" noProof="0" dirty="0">
                <a:ln>
                  <a:noFill/>
                </a:ln>
                <a:solidFill>
                  <a:srgbClr val="000000"/>
                </a:solidFill>
                <a:effectLst/>
                <a:uLnTx/>
                <a:uFillTx/>
                <a:latin typeface="ヒラギノ角ゴ Pro W3"/>
                <a:ea typeface="Meiryo UI"/>
                <a:cs typeface="+mn-cs"/>
              </a:rPr>
              <a:t>GDPR </a:t>
            </a:r>
            <a:r>
              <a:rPr kumimoji="1" lang="en" altLang="en-US" sz="1200" b="0" i="0" u="none" strike="noStrike" kern="1200" cap="none" spc="0" normalizeH="0" baseline="0" noProof="0" dirty="0">
                <a:ln>
                  <a:noFill/>
                </a:ln>
                <a:solidFill>
                  <a:srgbClr val="000000"/>
                </a:solidFill>
                <a:effectLst/>
                <a:uLnTx/>
                <a:uFillTx/>
                <a:latin typeface="ヒラギノ角ゴ Pro W3"/>
                <a:ea typeface="Meiryo UI"/>
                <a:cs typeface="+mn-cs"/>
              </a:rPr>
              <a:t>) etc.</a:t>
            </a:r>
            <a:endParaRPr kumimoji="1" lang="ja-JP" altLang="en-US"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グラフィックス 6" descr="オフィス ワーカー (女性) 単色塗りつぶし">
            <a:extLst>
              <a:ext uri="{FF2B5EF4-FFF2-40B4-BE49-F238E27FC236}">
                <a16:creationId xmlns:a16="http://schemas.microsoft.com/office/drawing/2014/main" id="{DAD6B814-83E2-7DA1-FA03-1142C68CDC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66534" y="5500386"/>
            <a:ext cx="584251" cy="584251"/>
          </a:xfrm>
          <a:prstGeom prst="rect">
            <a:avLst/>
          </a:prstGeom>
        </p:spPr>
      </p:pic>
      <p:pic>
        <p:nvPicPr>
          <p:cNvPr id="13" name="グラフィックス 12" descr="オフィス ワーカー (男性) 単色塗りつぶし">
            <a:extLst>
              <a:ext uri="{FF2B5EF4-FFF2-40B4-BE49-F238E27FC236}">
                <a16:creationId xmlns:a16="http://schemas.microsoft.com/office/drawing/2014/main" id="{32B4D763-5346-25E1-37AD-D5D0B994F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9250" y="5726255"/>
            <a:ext cx="645803" cy="645803"/>
          </a:xfrm>
          <a:prstGeom prst="rect">
            <a:avLst/>
          </a:prstGeom>
        </p:spPr>
      </p:pic>
    </p:spTree>
    <p:extLst>
      <p:ext uri="{BB962C8B-B14F-4D97-AF65-F5344CB8AC3E}">
        <p14:creationId xmlns:p14="http://schemas.microsoft.com/office/powerpoint/2010/main" val="2717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四角形: 角を丸くする 149">
            <a:extLst>
              <a:ext uri="{FF2B5EF4-FFF2-40B4-BE49-F238E27FC236}">
                <a16:creationId xmlns:a16="http://schemas.microsoft.com/office/drawing/2014/main" id="{75C120E8-AEF1-4538-D7E3-2720EEAF0D13}"/>
              </a:ext>
            </a:extLst>
          </p:cNvPr>
          <p:cNvSpPr/>
          <p:nvPr/>
        </p:nvSpPr>
        <p:spPr>
          <a:xfrm>
            <a:off x="495711" y="3841433"/>
            <a:ext cx="4330336" cy="2867013"/>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49" name="四角形: 角を丸くする 148">
            <a:extLst>
              <a:ext uri="{FF2B5EF4-FFF2-40B4-BE49-F238E27FC236}">
                <a16:creationId xmlns:a16="http://schemas.microsoft.com/office/drawing/2014/main" id="{1867D4DF-9EC6-B96D-784F-23FD5CFE0151}"/>
              </a:ext>
            </a:extLst>
          </p:cNvPr>
          <p:cNvSpPr/>
          <p:nvPr/>
        </p:nvSpPr>
        <p:spPr>
          <a:xfrm>
            <a:off x="699107" y="3563630"/>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66" name="四角形: 角を丸くする 65">
            <a:extLst>
              <a:ext uri="{FF2B5EF4-FFF2-40B4-BE49-F238E27FC236}">
                <a16:creationId xmlns:a16="http://schemas.microsoft.com/office/drawing/2014/main" id="{67E205B1-A359-EB5F-39A1-32A52505CD4D}"/>
              </a:ext>
            </a:extLst>
          </p:cNvPr>
          <p:cNvSpPr/>
          <p:nvPr/>
        </p:nvSpPr>
        <p:spPr>
          <a:xfrm>
            <a:off x="889633" y="3254479"/>
            <a:ext cx="4330335" cy="2892989"/>
          </a:xfrm>
          <a:prstGeom prst="roundRect">
            <a:avLst>
              <a:gd name="adj" fmla="val 469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78" name="正方形/長方形 31">
            <a:extLst>
              <a:ext uri="{FF2B5EF4-FFF2-40B4-BE49-F238E27FC236}">
                <a16:creationId xmlns:a16="http://schemas.microsoft.com/office/drawing/2014/main" id="{B86CCA94-BADD-D255-7D1D-3432A28A574F}"/>
              </a:ext>
            </a:extLst>
          </p:cNvPr>
          <p:cNvSpPr/>
          <p:nvPr/>
        </p:nvSpPr>
        <p:spPr>
          <a:xfrm>
            <a:off x="3321370" y="3493472"/>
            <a:ext cx="1655971" cy="666735"/>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kern="0" dirty="0">
                <a:solidFill>
                  <a:srgbClr val="FFFFFF"/>
                </a:solidFill>
                <a:latin typeface="メイリオ"/>
                <a:ea typeface="メイリオ"/>
                <a:cs typeface="Meiryo UI" panose="020B0604030504040204" pitchFamily="50" charset="-128"/>
              </a:rPr>
              <a:t>D</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ata</a:t>
            </a:r>
            <a:r>
              <a:rPr kumimoji="0" lang="en-US" altLang="en-US" sz="1600" b="1" kern="0" dirty="0">
                <a:solidFill>
                  <a:srgbClr val="FFFFFF"/>
                </a:solidFill>
                <a:latin typeface="メイリオ"/>
                <a:ea typeface="メイリオ"/>
                <a:cs typeface="Meiryo UI" panose="020B0604030504040204" pitchFamily="50" charset="-128"/>
              </a:rPr>
              <a:t> </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catalog</a:t>
            </a:r>
            <a:endParaRPr kumimoji="0" lang="en-US" altLang="ja-JP"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 name="タイトル 3">
            <a:extLst>
              <a:ext uri="{FF2B5EF4-FFF2-40B4-BE49-F238E27FC236}">
                <a16:creationId xmlns:a16="http://schemas.microsoft.com/office/drawing/2014/main" id="{F29741AB-8504-021B-A94F-0008977CFCFA}"/>
              </a:ext>
            </a:extLst>
          </p:cNvPr>
          <p:cNvSpPr>
            <a:spLocks noGrp="1"/>
          </p:cNvSpPr>
          <p:nvPr>
            <p:ph type="title"/>
          </p:nvPr>
        </p:nvSpPr>
        <p:spPr>
          <a:xfrm>
            <a:off x="645354" y="0"/>
            <a:ext cx="9858235" cy="987303"/>
          </a:xfrm>
        </p:spPr>
        <p:txBody>
          <a:bodyPr/>
          <a:lstStyle/>
          <a:p>
            <a:r>
              <a:rPr kumimoji="1" lang="en-US" altLang="en-US" sz="2800" noProof="1"/>
              <a:t>The image of data space </a:t>
            </a:r>
            <a:br>
              <a:rPr kumimoji="1" lang="en-US" altLang="en-US" sz="2800" noProof="1"/>
            </a:br>
            <a:r>
              <a:rPr kumimoji="1" lang="en-US" altLang="en-US" sz="2800" noProof="1"/>
              <a:t>characteristics and data exchange</a:t>
            </a:r>
            <a:endParaRPr kumimoji="1" lang="ja-JP" altLang="en-US" sz="2800" dirty="0"/>
          </a:p>
        </p:txBody>
      </p:sp>
      <p:pic>
        <p:nvPicPr>
          <p:cNvPr id="16" name="グラフィックス 15" descr="オフィス ワーカー (男性) 単色塗りつぶし">
            <a:extLst>
              <a:ext uri="{FF2B5EF4-FFF2-40B4-BE49-F238E27FC236}">
                <a16:creationId xmlns:a16="http://schemas.microsoft.com/office/drawing/2014/main" id="{F8136EFE-0FA5-7EDA-7B4E-50073CC07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001" y="3069231"/>
            <a:ext cx="914400" cy="914400"/>
          </a:xfrm>
          <a:prstGeom prst="rect">
            <a:avLst/>
          </a:prstGeom>
        </p:spPr>
      </p:pic>
      <p:sp>
        <p:nvSpPr>
          <p:cNvPr id="22" name="テキスト ボックス 21">
            <a:extLst>
              <a:ext uri="{FF2B5EF4-FFF2-40B4-BE49-F238E27FC236}">
                <a16:creationId xmlns:a16="http://schemas.microsoft.com/office/drawing/2014/main" id="{AA61F4CD-7BA0-E01E-9803-D85E4F2F29BA}"/>
              </a:ext>
            </a:extLst>
          </p:cNvPr>
          <p:cNvSpPr txBox="1"/>
          <p:nvPr/>
        </p:nvSpPr>
        <p:spPr>
          <a:xfrm>
            <a:off x="769870" y="2766490"/>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800" b="0" i="0" u="none" strike="noStrike" kern="1200" cap="none" spc="0" normalizeH="0" baseline="0" noProof="1">
                <a:ln>
                  <a:noFill/>
                </a:ln>
                <a:solidFill>
                  <a:srgbClr val="24235C"/>
                </a:solidFill>
                <a:effectLst/>
                <a:uLnTx/>
                <a:uFillTx/>
                <a:latin typeface="Meiryo UI"/>
                <a:ea typeface="Meiryo UI"/>
                <a:cs typeface="+mn-cs"/>
              </a:rPr>
              <a:t>Data </a:t>
            </a:r>
            <a:r>
              <a:rPr kumimoji="1" lang="en" altLang="en-US" sz="1800" b="0" i="0" u="none" strike="noStrike" kern="1200" cap="none" spc="0" normalizeH="0" baseline="0" noProof="1">
                <a:ln>
                  <a:noFill/>
                </a:ln>
                <a:solidFill>
                  <a:srgbClr val="24235C"/>
                </a:solidFill>
                <a:effectLst/>
                <a:uLnTx/>
                <a:uFillTx/>
                <a:latin typeface="Meiryo UI"/>
                <a:ea typeface="Meiryo UI"/>
                <a:cs typeface="+mn-cs"/>
              </a:rPr>
              <a:t>provider</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E99E7DA4-B80E-CF5A-73CD-5EA26E76B588}"/>
              </a:ext>
            </a:extLst>
          </p:cNvPr>
          <p:cNvSpPr txBox="1"/>
          <p:nvPr/>
        </p:nvSpPr>
        <p:spPr>
          <a:xfrm>
            <a:off x="10297783" y="2743878"/>
            <a:ext cx="12795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ja-JP" noProof="1">
                <a:solidFill>
                  <a:srgbClr val="24235C"/>
                </a:solidFill>
                <a:latin typeface="Meiryo UI"/>
                <a:ea typeface="Meiryo UI"/>
              </a:rPr>
              <a:t>D</a:t>
            </a:r>
            <a:r>
              <a:rPr kumimoji="1" lang="en" altLang="ja-JP" sz="1800" b="0" i="0" u="none" strike="noStrike" kern="1200" cap="none" spc="0" normalizeH="0" baseline="0" noProof="1">
                <a:ln>
                  <a:noFill/>
                </a:ln>
                <a:solidFill>
                  <a:srgbClr val="24235C"/>
                </a:solidFill>
                <a:effectLst/>
                <a:uLnTx/>
                <a:uFillTx/>
                <a:latin typeface="Meiryo UI"/>
                <a:ea typeface="Meiryo UI"/>
                <a:cs typeface="+mn-cs"/>
              </a:rPr>
              <a:t>ata </a:t>
            </a:r>
            <a:r>
              <a:rPr kumimoji="1" lang="en" altLang="en-US" sz="1800" b="0" i="0" u="none" strike="noStrike" kern="1200" cap="none" spc="0" normalizeH="0" baseline="0" noProof="1">
                <a:ln>
                  <a:noFill/>
                </a:ln>
                <a:solidFill>
                  <a:srgbClr val="24235C"/>
                </a:solidFill>
                <a:effectLst/>
                <a:uLnTx/>
                <a:uFillTx/>
                <a:latin typeface="Meiryo UI"/>
                <a:ea typeface="Meiryo UI"/>
                <a:cs typeface="+mn-cs"/>
              </a:rPr>
              <a:t>user</a:t>
            </a:r>
            <a:endParaRPr kumimoji="1" lang="en-US" altLang="ja-JP" sz="1800" b="0" i="0" u="none" strike="noStrike" kern="1200" cap="none" spc="0" normalizeH="0" baseline="0" noProof="1">
              <a:ln>
                <a:noFill/>
              </a:ln>
              <a:solidFill>
                <a:srgbClr val="24235C"/>
              </a:solidFill>
              <a:effectLst/>
              <a:uLnTx/>
              <a:uFillTx/>
              <a:latin typeface="Meiryo UI"/>
              <a:ea typeface="Meiryo UI"/>
              <a:cs typeface="+mn-cs"/>
            </a:endParaRPr>
          </a:p>
        </p:txBody>
      </p:sp>
      <p:sp>
        <p:nvSpPr>
          <p:cNvPr id="26" name="正方形/長方形 31">
            <a:extLst>
              <a:ext uri="{FF2B5EF4-FFF2-40B4-BE49-F238E27FC236}">
                <a16:creationId xmlns:a16="http://schemas.microsoft.com/office/drawing/2014/main" id="{8F10FC43-F6EA-68BE-6260-4F6E86D3FAF3}"/>
              </a:ext>
            </a:extLst>
          </p:cNvPr>
          <p:cNvSpPr/>
          <p:nvPr/>
        </p:nvSpPr>
        <p:spPr>
          <a:xfrm>
            <a:off x="3383046" y="4606258"/>
            <a:ext cx="1594296" cy="142692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600" b="1" kern="0" dirty="0">
                <a:solidFill>
                  <a:srgbClr val="FFFFFF"/>
                </a:solidFill>
                <a:latin typeface="メイリオ"/>
                <a:ea typeface="メイリオ"/>
                <a:cs typeface="Meiryo UI" panose="020B0604030504040204" pitchFamily="50" charset="-128"/>
              </a:rPr>
              <a:t>C</a:t>
            </a:r>
            <a:r>
              <a:rPr kumimoji="0" lang="en" alt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rPr>
              <a:t>onnector</a:t>
            </a:r>
            <a:endParaRPr kumimoji="0" lang="en-US" sz="1600" b="1" i="0" u="none" strike="noStrike" kern="0" cap="none" spc="0" normalizeH="0" baseline="0" noProof="0" dirty="0">
              <a:ln>
                <a:noFill/>
              </a:ln>
              <a:solidFill>
                <a:srgbClr val="FFFFFF"/>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780C6A22-AB30-70B1-8198-2635791B31AA}"/>
              </a:ext>
            </a:extLst>
          </p:cNvPr>
          <p:cNvSpPr/>
          <p:nvPr/>
        </p:nvSpPr>
        <p:spPr>
          <a:xfrm>
            <a:off x="3622302" y="4997380"/>
            <a:ext cx="1202503" cy="37590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Authorization</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47" name="正方形/長方形 31">
            <a:extLst>
              <a:ext uri="{FF2B5EF4-FFF2-40B4-BE49-F238E27FC236}">
                <a16:creationId xmlns:a16="http://schemas.microsoft.com/office/drawing/2014/main" id="{DF4A2B1C-5E72-266C-9F92-1B1D8695A3CE}"/>
              </a:ext>
            </a:extLst>
          </p:cNvPr>
          <p:cNvSpPr/>
          <p:nvPr/>
        </p:nvSpPr>
        <p:spPr>
          <a:xfrm>
            <a:off x="3622302"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Data provided</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62" name="フローチャート: 磁気ディスク 61">
            <a:extLst>
              <a:ext uri="{FF2B5EF4-FFF2-40B4-BE49-F238E27FC236}">
                <a16:creationId xmlns:a16="http://schemas.microsoft.com/office/drawing/2014/main" id="{E8611922-7903-7A49-EADA-78A6F73A0A8E}"/>
              </a:ext>
            </a:extLst>
          </p:cNvPr>
          <p:cNvSpPr/>
          <p:nvPr/>
        </p:nvSpPr>
        <p:spPr>
          <a:xfrm>
            <a:off x="2259495" y="5221304"/>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72" name="フローチャート: 磁気ディスク 71">
            <a:extLst>
              <a:ext uri="{FF2B5EF4-FFF2-40B4-BE49-F238E27FC236}">
                <a16:creationId xmlns:a16="http://schemas.microsoft.com/office/drawing/2014/main" id="{C9E227A8-988C-5D64-F253-E364C7F0DE59}"/>
              </a:ext>
            </a:extLst>
          </p:cNvPr>
          <p:cNvSpPr/>
          <p:nvPr/>
        </p:nvSpPr>
        <p:spPr>
          <a:xfrm>
            <a:off x="1866830" y="4795300"/>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73" name="フローチャート: 磁気ディスク 72">
            <a:extLst>
              <a:ext uri="{FF2B5EF4-FFF2-40B4-BE49-F238E27FC236}">
                <a16:creationId xmlns:a16="http://schemas.microsoft.com/office/drawing/2014/main" id="{1BF6F51C-8ED8-7C7F-199A-BDE9C1864829}"/>
              </a:ext>
            </a:extLst>
          </p:cNvPr>
          <p:cNvSpPr/>
          <p:nvPr/>
        </p:nvSpPr>
        <p:spPr>
          <a:xfrm>
            <a:off x="1346104" y="5185909"/>
            <a:ext cx="637052" cy="482836"/>
          </a:xfrm>
          <a:prstGeom prst="flowChartMagneticDisk">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900" dirty="0">
                <a:solidFill>
                  <a:srgbClr val="FFFFFF"/>
                </a:solidFill>
                <a:latin typeface="Meiryo UI"/>
                <a:ea typeface="Meiryo UI"/>
              </a:rPr>
              <a:t>D</a:t>
            </a:r>
            <a:r>
              <a:rPr kumimoji="1" lang="en" altLang="en-US" sz="900" b="0" i="0" u="none" strike="noStrike" kern="1200" cap="none" spc="0" normalizeH="0" baseline="0" noProof="0" dirty="0">
                <a:ln>
                  <a:noFill/>
                </a:ln>
                <a:solidFill>
                  <a:srgbClr val="FFFFFF"/>
                </a:solidFill>
                <a:effectLst/>
                <a:uLnTx/>
                <a:uFillTx/>
                <a:latin typeface="Meiryo UI"/>
                <a:ea typeface="Meiryo UI"/>
                <a:cs typeface="+mn-cs"/>
              </a:rPr>
              <a:t>ata</a:t>
            </a:r>
          </a:p>
        </p:txBody>
      </p:sp>
      <p:sp>
        <p:nvSpPr>
          <p:cNvPr id="94" name="四角形: 角を丸くする 93">
            <a:extLst>
              <a:ext uri="{FF2B5EF4-FFF2-40B4-BE49-F238E27FC236}">
                <a16:creationId xmlns:a16="http://schemas.microsoft.com/office/drawing/2014/main" id="{25F66D85-CC85-5B68-4D16-A4CE083F8EA9}"/>
              </a:ext>
            </a:extLst>
          </p:cNvPr>
          <p:cNvSpPr/>
          <p:nvPr/>
        </p:nvSpPr>
        <p:spPr>
          <a:xfrm>
            <a:off x="7397014" y="3254479"/>
            <a:ext cx="4007586" cy="3179199"/>
          </a:xfrm>
          <a:prstGeom prst="roundRect">
            <a:avLst>
              <a:gd name="adj" fmla="val 469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14" name="正方形/長方形 31">
            <a:extLst>
              <a:ext uri="{FF2B5EF4-FFF2-40B4-BE49-F238E27FC236}">
                <a16:creationId xmlns:a16="http://schemas.microsoft.com/office/drawing/2014/main" id="{BE1A2C39-342B-6474-17CC-BAEB63FFCF20}"/>
              </a:ext>
            </a:extLst>
          </p:cNvPr>
          <p:cNvSpPr/>
          <p:nvPr/>
        </p:nvSpPr>
        <p:spPr>
          <a:xfrm>
            <a:off x="7868724" y="4606258"/>
            <a:ext cx="1594296" cy="1386043"/>
          </a:xfrm>
          <a:prstGeom prst="rect">
            <a:avLst/>
          </a:prstGeom>
          <a:solidFill>
            <a:schemeClr val="tx1">
              <a:lumMod val="40000"/>
              <a:lumOff val="60000"/>
            </a:schemeClr>
          </a:solidFill>
          <a:ln w="19050" cap="flat" cmpd="sng" algn="ctr">
            <a:noFill/>
            <a:prstDash val="solid"/>
            <a:miter lim="800000"/>
          </a:ln>
          <a:effectLst/>
        </p:spPr>
        <p:txBody>
          <a:bodyPr wrap="none" lIns="0" tIns="36000" rIns="0" b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600" b="1" kern="0" dirty="0">
                <a:solidFill>
                  <a:srgbClr val="FFFFFF"/>
                </a:solidFill>
                <a:latin typeface="+mj-lt"/>
                <a:ea typeface="メイリオ"/>
                <a:cs typeface="Meiryo UI" panose="020B0604030504040204" pitchFamily="50" charset="-128"/>
              </a:rPr>
              <a:t>C</a:t>
            </a:r>
            <a:r>
              <a:rPr kumimoji="0" lang="en" altLang="en-US" sz="1600" b="1" i="0" u="none" strike="noStrike" kern="0" cap="none" spc="0" normalizeH="0" baseline="0" noProof="0" dirty="0">
                <a:ln>
                  <a:noFill/>
                </a:ln>
                <a:solidFill>
                  <a:srgbClr val="FFFFFF"/>
                </a:solidFill>
                <a:effectLst/>
                <a:uLnTx/>
                <a:uFillTx/>
                <a:latin typeface="+mj-lt"/>
                <a:ea typeface="メイリオ"/>
                <a:cs typeface="Meiryo UI" panose="020B0604030504040204" pitchFamily="50" charset="-128"/>
              </a:rPr>
              <a:t>onnector</a:t>
            </a:r>
            <a:endParaRPr kumimoji="0" lang="en-US" sz="1600" b="1" i="0" u="none" strike="noStrike" kern="0" cap="none" spc="0" normalizeH="0" baseline="0" noProof="0" dirty="0">
              <a:ln>
                <a:noFill/>
              </a:ln>
              <a:solidFill>
                <a:srgbClr val="FFFFFF"/>
              </a:solidFill>
              <a:effectLst/>
              <a:uLnTx/>
              <a:uFillTx/>
              <a:latin typeface="+mj-lt"/>
              <a:ea typeface="メイリオ"/>
              <a:cs typeface="Meiryo UI" panose="020B0604030504040204" pitchFamily="50" charset="-128"/>
            </a:endParaRPr>
          </a:p>
        </p:txBody>
      </p:sp>
      <p:sp>
        <p:nvSpPr>
          <p:cNvPr id="115" name="正方形/長方形 31">
            <a:extLst>
              <a:ext uri="{FF2B5EF4-FFF2-40B4-BE49-F238E27FC236}">
                <a16:creationId xmlns:a16="http://schemas.microsoft.com/office/drawing/2014/main" id="{6B1DC0DA-76FB-7728-400C-CF0D9F6006CC}"/>
              </a:ext>
            </a:extLst>
          </p:cNvPr>
          <p:cNvSpPr/>
          <p:nvPr/>
        </p:nvSpPr>
        <p:spPr>
          <a:xfrm>
            <a:off x="8107980" y="4997380"/>
            <a:ext cx="1202503" cy="318673"/>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rPr>
              <a:t>Authorization</a:t>
            </a:r>
            <a:endParaRPr kumimoji="0" lang="en-US" sz="1200" b="0" i="0" u="none" strike="noStrike" kern="0" cap="none" spc="0" normalizeH="0" baseline="0" noProof="0" dirty="0">
              <a:ln>
                <a:noFill/>
              </a:ln>
              <a:solidFill>
                <a:srgbClr val="000000"/>
              </a:solidFill>
              <a:effectLst/>
              <a:uLnTx/>
              <a:uFillTx/>
              <a:latin typeface="+mj-lt"/>
              <a:ea typeface="メイリオ"/>
              <a:cs typeface="Meiryo UI" panose="020B0604030504040204" pitchFamily="50" charset="-128"/>
            </a:endParaRPr>
          </a:p>
        </p:txBody>
      </p:sp>
      <p:sp>
        <p:nvSpPr>
          <p:cNvPr id="116" name="正方形/長方形 31">
            <a:extLst>
              <a:ext uri="{FF2B5EF4-FFF2-40B4-BE49-F238E27FC236}">
                <a16:creationId xmlns:a16="http://schemas.microsoft.com/office/drawing/2014/main" id="{53A5D95A-6214-0ECA-68CD-F371865DF492}"/>
              </a:ext>
            </a:extLst>
          </p:cNvPr>
          <p:cNvSpPr/>
          <p:nvPr/>
        </p:nvSpPr>
        <p:spPr>
          <a:xfrm>
            <a:off x="8107980" y="5481091"/>
            <a:ext cx="1202503" cy="277918"/>
          </a:xfrm>
          <a:prstGeom prst="rect">
            <a:avLst/>
          </a:prstGeom>
          <a:solidFill>
            <a:sysClr val="window" lastClr="FFFFFF"/>
          </a:solidFill>
          <a:ln w="19050" cap="flat" cmpd="sng" algn="ctr">
            <a:no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Data acquisition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13" name="矢印: 左右 112">
            <a:extLst>
              <a:ext uri="{FF2B5EF4-FFF2-40B4-BE49-F238E27FC236}">
                <a16:creationId xmlns:a16="http://schemas.microsoft.com/office/drawing/2014/main" id="{90D023A1-1A75-6F8D-FDBB-143788E18397}"/>
              </a:ext>
            </a:extLst>
          </p:cNvPr>
          <p:cNvSpPr/>
          <p:nvPr/>
        </p:nvSpPr>
        <p:spPr>
          <a:xfrm>
            <a:off x="4824804" y="4927172"/>
            <a:ext cx="3283176" cy="47394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noProof="1">
                <a:solidFill>
                  <a:srgbClr val="FFFFFF"/>
                </a:solidFill>
                <a:latin typeface="Meiryo UI"/>
                <a:ea typeface="Meiryo UI"/>
              </a:rPr>
              <a:t>2. </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User authentication/authorization</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21" name="正方形/長方形 120">
            <a:extLst>
              <a:ext uri="{FF2B5EF4-FFF2-40B4-BE49-F238E27FC236}">
                <a16:creationId xmlns:a16="http://schemas.microsoft.com/office/drawing/2014/main" id="{618BB8EF-52C7-0029-7DB5-C87B9148759D}"/>
              </a:ext>
            </a:extLst>
          </p:cNvPr>
          <p:cNvSpPr/>
          <p:nvPr/>
        </p:nvSpPr>
        <p:spPr>
          <a:xfrm>
            <a:off x="3727108" y="1840350"/>
            <a:ext cx="5112092" cy="1131590"/>
          </a:xfrm>
          <a:prstGeom prst="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22" name="テキスト ボックス 121">
            <a:extLst>
              <a:ext uri="{FF2B5EF4-FFF2-40B4-BE49-F238E27FC236}">
                <a16:creationId xmlns:a16="http://schemas.microsoft.com/office/drawing/2014/main" id="{9502A646-DF1B-2664-6314-ED5343DC88BA}"/>
              </a:ext>
            </a:extLst>
          </p:cNvPr>
          <p:cNvSpPr txBox="1"/>
          <p:nvPr/>
        </p:nvSpPr>
        <p:spPr>
          <a:xfrm>
            <a:off x="3807671" y="1910613"/>
            <a:ext cx="19758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en-US" sz="1400" noProof="1">
                <a:solidFill>
                  <a:srgbClr val="24235C"/>
                </a:solidFill>
                <a:latin typeface="Meiryo UI"/>
                <a:ea typeface="Meiryo UI"/>
              </a:rPr>
              <a:t>D</a:t>
            </a:r>
            <a:r>
              <a:rPr kumimoji="1" lang="en" altLang="en-US" sz="1400" b="0" i="0" u="none" strike="noStrike" kern="1200" cap="none" spc="0" normalizeH="0" baseline="0" noProof="1">
                <a:ln>
                  <a:noFill/>
                </a:ln>
                <a:solidFill>
                  <a:srgbClr val="24235C"/>
                </a:solidFill>
                <a:effectLst/>
                <a:uLnTx/>
                <a:uFillTx/>
                <a:latin typeface="Meiryo UI"/>
                <a:ea typeface="Meiryo UI"/>
                <a:cs typeface="+mn-cs"/>
              </a:rPr>
              <a:t>igital infrastructure</a:t>
            </a:r>
            <a:endParaRPr kumimoji="1" lang="en-US" altLang="ja-JP" sz="14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23" name="正方形/長方形 31">
            <a:extLst>
              <a:ext uri="{FF2B5EF4-FFF2-40B4-BE49-F238E27FC236}">
                <a16:creationId xmlns:a16="http://schemas.microsoft.com/office/drawing/2014/main" id="{D352FF65-B0FB-5D9F-EC5A-E32A0DE1312D}"/>
              </a:ext>
            </a:extLst>
          </p:cNvPr>
          <p:cNvSpPr/>
          <p:nvPr/>
        </p:nvSpPr>
        <p:spPr>
          <a:xfrm>
            <a:off x="5521286" y="2309569"/>
            <a:ext cx="1202503"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D</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ata catalog</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ross search</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05" name="矢印: 左 104">
            <a:extLst>
              <a:ext uri="{FF2B5EF4-FFF2-40B4-BE49-F238E27FC236}">
                <a16:creationId xmlns:a16="http://schemas.microsoft.com/office/drawing/2014/main" id="{D81210D8-3009-3DE8-9AD0-B17D6B9E48C2}"/>
              </a:ext>
            </a:extLst>
          </p:cNvPr>
          <p:cNvSpPr/>
          <p:nvPr/>
        </p:nvSpPr>
        <p:spPr>
          <a:xfrm rot="2246177">
            <a:off x="6463901" y="2835906"/>
            <a:ext cx="1706668" cy="56844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srgbClr val="FFFFFF"/>
                </a:solidFill>
                <a:latin typeface="Meiryo UI"/>
                <a:ea typeface="Meiryo UI"/>
              </a:rPr>
              <a:t>1.</a:t>
            </a:r>
            <a:r>
              <a:rPr kumimoji="1" lang="en" altLang="en-US" sz="1200" b="0" i="0" u="none" strike="noStrike" kern="1200" cap="none" spc="0" normalizeH="0" baseline="0" noProof="0" dirty="0">
                <a:ln>
                  <a:noFill/>
                </a:ln>
                <a:solidFill>
                  <a:srgbClr val="FFFFFF"/>
                </a:solidFill>
                <a:effectLst/>
                <a:uLnTx/>
                <a:uFillTx/>
                <a:latin typeface="Meiryo UI"/>
                <a:ea typeface="Meiryo UI"/>
                <a:cs typeface="+mn-cs"/>
              </a:rPr>
              <a:t> search for data</a:t>
            </a:r>
          </a:p>
        </p:txBody>
      </p:sp>
      <p:sp>
        <p:nvSpPr>
          <p:cNvPr id="126" name="楕円 125">
            <a:extLst>
              <a:ext uri="{FF2B5EF4-FFF2-40B4-BE49-F238E27FC236}">
                <a16:creationId xmlns:a16="http://schemas.microsoft.com/office/drawing/2014/main" id="{88402F35-DC1E-3C8D-6CCB-7C236E9C62E9}"/>
              </a:ext>
            </a:extLst>
          </p:cNvPr>
          <p:cNvSpPr/>
          <p:nvPr/>
        </p:nvSpPr>
        <p:spPr>
          <a:xfrm>
            <a:off x="1104900" y="4660473"/>
            <a:ext cx="2075001" cy="111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a:ea typeface="Meiryo UI"/>
              <a:cs typeface="+mn-cs"/>
            </a:endParaRPr>
          </a:p>
        </p:txBody>
      </p:sp>
      <p:cxnSp>
        <p:nvCxnSpPr>
          <p:cNvPr id="127" name="直線コネクタ 126">
            <a:extLst>
              <a:ext uri="{FF2B5EF4-FFF2-40B4-BE49-F238E27FC236}">
                <a16:creationId xmlns:a16="http://schemas.microsoft.com/office/drawing/2014/main" id="{F83D5D95-2B35-30E7-E17F-CB1D7487E8D2}"/>
              </a:ext>
            </a:extLst>
          </p:cNvPr>
          <p:cNvCxnSpPr>
            <a:cxnSpLocks/>
            <a:stCxn id="47" idx="1"/>
            <a:endCxn id="126" idx="5"/>
          </p:cNvCxnSpPr>
          <p:nvPr/>
        </p:nvCxnSpPr>
        <p:spPr>
          <a:xfrm flipH="1" flipV="1">
            <a:off x="2876024" y="5615586"/>
            <a:ext cx="746278" cy="44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3" name="正方形/長方形 31">
            <a:extLst>
              <a:ext uri="{FF2B5EF4-FFF2-40B4-BE49-F238E27FC236}">
                <a16:creationId xmlns:a16="http://schemas.microsoft.com/office/drawing/2014/main" id="{6D7AA117-ED7C-95DE-8BD1-AED8E4B78EF3}"/>
              </a:ext>
            </a:extLst>
          </p:cNvPr>
          <p:cNvSpPr/>
          <p:nvPr/>
        </p:nvSpPr>
        <p:spPr>
          <a:xfrm>
            <a:off x="9835647" y="4775517"/>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Use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pplication</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34" name="正方形/長方形 31">
            <a:extLst>
              <a:ext uri="{FF2B5EF4-FFF2-40B4-BE49-F238E27FC236}">
                <a16:creationId xmlns:a16="http://schemas.microsoft.com/office/drawing/2014/main" id="{4F4708AE-D968-5D5D-EA6D-CFA5F68295CA}"/>
              </a:ext>
            </a:extLst>
          </p:cNvPr>
          <p:cNvSpPr/>
          <p:nvPr/>
        </p:nvSpPr>
        <p:spPr>
          <a:xfrm>
            <a:off x="9864976" y="5474291"/>
            <a:ext cx="1416038"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Use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d</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ata analysis</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35" name="直線コネクタ 134">
            <a:extLst>
              <a:ext uri="{FF2B5EF4-FFF2-40B4-BE49-F238E27FC236}">
                <a16:creationId xmlns:a16="http://schemas.microsoft.com/office/drawing/2014/main" id="{E1F81B03-C588-E1AA-BDA2-805EF2E81B97}"/>
              </a:ext>
            </a:extLst>
          </p:cNvPr>
          <p:cNvCxnSpPr>
            <a:cxnSpLocks/>
            <a:stCxn id="133" idx="1"/>
            <a:endCxn id="116" idx="3"/>
          </p:cNvCxnSpPr>
          <p:nvPr/>
        </p:nvCxnSpPr>
        <p:spPr>
          <a:xfrm flipH="1">
            <a:off x="9310483" y="5026827"/>
            <a:ext cx="525164" cy="59322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D2D54924-7E73-FF2A-2072-F80AE09C414A}"/>
              </a:ext>
            </a:extLst>
          </p:cNvPr>
          <p:cNvCxnSpPr>
            <a:cxnSpLocks/>
            <a:stCxn id="134" idx="1"/>
            <a:endCxn id="116" idx="3"/>
          </p:cNvCxnSpPr>
          <p:nvPr/>
        </p:nvCxnSpPr>
        <p:spPr>
          <a:xfrm flipH="1" flipV="1">
            <a:off x="9310483" y="5620050"/>
            <a:ext cx="554493" cy="1055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2" name="テキスト ボックス 141">
            <a:extLst>
              <a:ext uri="{FF2B5EF4-FFF2-40B4-BE49-F238E27FC236}">
                <a16:creationId xmlns:a16="http://schemas.microsoft.com/office/drawing/2014/main" id="{FABF52E0-10A8-65E4-6613-ABC4CF58CCD2}"/>
              </a:ext>
            </a:extLst>
          </p:cNvPr>
          <p:cNvSpPr txBox="1"/>
          <p:nvPr/>
        </p:nvSpPr>
        <p:spPr>
          <a:xfrm>
            <a:off x="2035953" y="3511112"/>
            <a:ext cx="1186543" cy="461665"/>
          </a:xfrm>
          <a:prstGeom prst="rect">
            <a:avLst/>
          </a:prstGeom>
          <a:noFill/>
        </p:spPr>
        <p:txBody>
          <a:bodyPr wrap="none" rtlCol="0">
            <a:spAutoFit/>
          </a:bodyPr>
          <a:lstStyle/>
          <a:p>
            <a:pPr>
              <a:defRPr/>
            </a:pPr>
            <a:r>
              <a:rPr kumimoji="1" lang="en" altLang="en-US" sz="1200" b="0" i="0" u="none" strike="noStrike" kern="1200" cap="none" spc="0" normalizeH="0" baseline="0" noProof="1">
                <a:ln>
                  <a:noFill/>
                </a:ln>
                <a:solidFill>
                  <a:srgbClr val="24235C"/>
                </a:solidFill>
                <a:effectLst/>
                <a:uLnTx/>
                <a:uFillTx/>
                <a:latin typeface="Meiryo UI"/>
                <a:ea typeface="Meiryo UI"/>
                <a:cs typeface="+mn-cs"/>
              </a:rPr>
              <a:t>Publication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srgbClr val="24235C"/>
                </a:solidFill>
                <a:effectLst/>
                <a:uLnTx/>
                <a:uFillTx/>
                <a:latin typeface="Meiryo UI"/>
                <a:ea typeface="Meiryo UI"/>
                <a:cs typeface="+mn-cs"/>
              </a:rPr>
              <a:t>catalog site</a:t>
            </a:r>
            <a:endParaRPr kumimoji="1" lang="en-US" altLang="ja-JP" sz="1200" b="0" i="0" u="none" strike="noStrike" kern="1200" cap="none" spc="0" normalizeH="0" baseline="0" noProof="1">
              <a:ln>
                <a:noFill/>
              </a:ln>
              <a:solidFill>
                <a:srgbClr val="24235C"/>
              </a:solidFill>
              <a:effectLst/>
              <a:uLnTx/>
              <a:uFillTx/>
              <a:latin typeface="Meiryo UI"/>
              <a:ea typeface="Meiryo UI"/>
              <a:cs typeface="+mn-cs"/>
            </a:endParaRPr>
          </a:p>
        </p:txBody>
      </p:sp>
      <p:sp>
        <p:nvSpPr>
          <p:cNvPr id="153" name="フリーフォーム: 図形 152">
            <a:extLst>
              <a:ext uri="{FF2B5EF4-FFF2-40B4-BE49-F238E27FC236}">
                <a16:creationId xmlns:a16="http://schemas.microsoft.com/office/drawing/2014/main" id="{26AC981A-4370-44E5-BC83-2C8A5AD1D3A3}"/>
              </a:ext>
            </a:extLst>
          </p:cNvPr>
          <p:cNvSpPr/>
          <p:nvPr/>
        </p:nvSpPr>
        <p:spPr>
          <a:xfrm>
            <a:off x="10177342" y="1886049"/>
            <a:ext cx="1663066" cy="576000"/>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F</a:t>
            </a:r>
            <a:r>
              <a:rPr kumimoji="1" lang="en" sz="1200" b="1" i="0" u="none" strike="noStrike" kern="1200" cap="none" spc="0" normalizeH="0" baseline="0" noProof="1">
                <a:ln>
                  <a:noFill/>
                </a:ln>
                <a:solidFill>
                  <a:srgbClr val="FFFFFF"/>
                </a:solidFill>
                <a:effectLst/>
                <a:uLnTx/>
                <a:uFillTx/>
                <a:latin typeface="Meiryo UI"/>
                <a:ea typeface="Meiryo UI"/>
                <a:cs typeface="+mn-cs"/>
              </a:rPr>
              <a:t>airness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Available to anyone</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4" name="フリーフォーム: 図形 153">
            <a:extLst>
              <a:ext uri="{FF2B5EF4-FFF2-40B4-BE49-F238E27FC236}">
                <a16:creationId xmlns:a16="http://schemas.microsoft.com/office/drawing/2014/main" id="{8CA6FF97-B9DB-FF4D-FDB2-FE51968A00A9}"/>
              </a:ext>
            </a:extLst>
          </p:cNvPr>
          <p:cNvSpPr/>
          <p:nvPr/>
        </p:nvSpPr>
        <p:spPr>
          <a:xfrm>
            <a:off x="5358148" y="3389354"/>
            <a:ext cx="1776965" cy="931888"/>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ja-JP" sz="1200" b="1" noProof="1">
                <a:solidFill>
                  <a:srgbClr val="FFFFFF"/>
                </a:solidFill>
                <a:latin typeface="Meiryo UI"/>
                <a:ea typeface="Meiryo UI"/>
              </a:rPr>
              <a:t>T</a:t>
            </a:r>
            <a:r>
              <a:rPr kumimoji="1" lang="en" altLang="ja-JP" sz="1200" b="1" i="0" u="none" strike="noStrike" kern="1200" cap="none" spc="0" normalizeH="0" baseline="0" noProof="1">
                <a:ln>
                  <a:noFill/>
                </a:ln>
                <a:solidFill>
                  <a:srgbClr val="FFFFFF"/>
                </a:solidFill>
                <a:effectLst/>
                <a:uLnTx/>
                <a:uFillTx/>
                <a:latin typeface="Meiryo UI"/>
                <a:ea typeface="Meiryo UI"/>
                <a:cs typeface="+mn-cs"/>
              </a:rPr>
              <a:t>rust</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0" dirty="0">
                <a:ln>
                  <a:noFill/>
                </a:ln>
                <a:solidFill>
                  <a:srgbClr val="FFFFFF"/>
                </a:solidFill>
                <a:effectLst/>
                <a:uLnTx/>
                <a:uFillTx/>
                <a:latin typeface="Meiryo UI"/>
                <a:ea typeface="Meiryo UI"/>
                <a:cs typeface="+mn-cs"/>
              </a:rPr>
              <a:t>Ensuring the reliability of the other party</a:t>
            </a:r>
          </a:p>
        </p:txBody>
      </p:sp>
      <p:sp>
        <p:nvSpPr>
          <p:cNvPr id="155" name="フリーフォーム: 図形 154">
            <a:extLst>
              <a:ext uri="{FF2B5EF4-FFF2-40B4-BE49-F238E27FC236}">
                <a16:creationId xmlns:a16="http://schemas.microsoft.com/office/drawing/2014/main" id="{F2B73D98-AC2A-FCC0-B686-8225D78104B0}"/>
              </a:ext>
            </a:extLst>
          </p:cNvPr>
          <p:cNvSpPr/>
          <p:nvPr/>
        </p:nvSpPr>
        <p:spPr>
          <a:xfrm>
            <a:off x="605753" y="1886049"/>
            <a:ext cx="1663066" cy="805124"/>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b="1" noProof="1">
                <a:solidFill>
                  <a:srgbClr val="FFFFFF"/>
                </a:solidFill>
                <a:latin typeface="Meiryo UI"/>
                <a:ea typeface="Meiryo UI"/>
              </a:rPr>
              <a:t>D</a:t>
            </a:r>
            <a:r>
              <a:rPr kumimoji="1" lang="en" altLang="en-US" sz="1200" b="1" i="0" u="none" strike="noStrike" kern="1200" cap="none" spc="0" normalizeH="0" baseline="0" noProof="1">
                <a:ln>
                  <a:noFill/>
                </a:ln>
                <a:solidFill>
                  <a:srgbClr val="FFFFFF"/>
                </a:solidFill>
                <a:effectLst/>
                <a:uLnTx/>
                <a:uFillTx/>
                <a:latin typeface="Meiryo UI"/>
                <a:ea typeface="Meiryo UI"/>
                <a:cs typeface="+mn-cs"/>
              </a:rPr>
              <a:t>ata </a:t>
            </a:r>
            <a:r>
              <a:rPr kumimoji="1" lang="en" sz="1200" b="1" i="0" u="none" strike="noStrike" kern="1200" cap="none" spc="0" normalizeH="0" baseline="0" noProof="1">
                <a:ln>
                  <a:noFill/>
                </a:ln>
                <a:solidFill>
                  <a:srgbClr val="FFFFFF"/>
                </a:solidFill>
                <a:effectLst/>
                <a:uLnTx/>
                <a:uFillTx/>
                <a:latin typeface="Meiryo UI"/>
                <a:ea typeface="Meiryo UI"/>
                <a:cs typeface="+mn-cs"/>
              </a:rPr>
              <a:t>sovereignty</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noProof="1">
                <a:solidFill>
                  <a:srgbClr val="FFFFFF"/>
                </a:solidFill>
                <a:latin typeface="Meiryo UI"/>
                <a:ea typeface="Meiryo UI"/>
              </a:rPr>
              <a:t>D</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ata rights</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6" name="フリーフォーム: 図形 155">
            <a:extLst>
              <a:ext uri="{FF2B5EF4-FFF2-40B4-BE49-F238E27FC236}">
                <a16:creationId xmlns:a16="http://schemas.microsoft.com/office/drawing/2014/main" id="{44464948-1C65-E9DE-910C-F9EE47211261}"/>
              </a:ext>
            </a:extLst>
          </p:cNvPr>
          <p:cNvSpPr/>
          <p:nvPr/>
        </p:nvSpPr>
        <p:spPr>
          <a:xfrm>
            <a:off x="5358148" y="5813054"/>
            <a:ext cx="1776965" cy="928313"/>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I</a:t>
            </a:r>
            <a:r>
              <a:rPr kumimoji="1" lang="en" sz="1200" b="1" i="0" u="none" strike="noStrike" kern="1200" cap="none" spc="0" normalizeH="0" baseline="0" noProof="1">
                <a:ln>
                  <a:noFill/>
                </a:ln>
                <a:solidFill>
                  <a:srgbClr val="FFFFFF"/>
                </a:solidFill>
                <a:effectLst/>
                <a:uLnTx/>
                <a:uFillTx/>
                <a:latin typeface="Meiryo UI"/>
                <a:ea typeface="Meiryo UI"/>
                <a:cs typeface="+mn-cs"/>
              </a:rPr>
              <a:t>nteroperability</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Can exchange data  with different parties</a:t>
            </a:r>
            <a:endParaRPr kumimoji="1" lang="en-US"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157" name="フリーフォーム: 図形 156">
            <a:extLst>
              <a:ext uri="{FF2B5EF4-FFF2-40B4-BE49-F238E27FC236}">
                <a16:creationId xmlns:a16="http://schemas.microsoft.com/office/drawing/2014/main" id="{FFF4A87E-87E8-63E1-AD8F-34DE5B80DC6C}"/>
              </a:ext>
            </a:extLst>
          </p:cNvPr>
          <p:cNvSpPr/>
          <p:nvPr/>
        </p:nvSpPr>
        <p:spPr>
          <a:xfrm>
            <a:off x="924001" y="4004526"/>
            <a:ext cx="2452298" cy="776266"/>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sz="1200" b="1" i="0" u="none" strike="noStrike" kern="1200" cap="none" spc="0" normalizeH="0" baseline="0" noProof="1">
                <a:ln>
                  <a:noFill/>
                </a:ln>
                <a:solidFill>
                  <a:srgbClr val="FFFFFF"/>
                </a:solidFill>
                <a:effectLst/>
                <a:uLnTx/>
                <a:uFillTx/>
                <a:latin typeface="Meiryo UI"/>
                <a:ea typeface="Meiryo UI"/>
                <a:cs typeface="+mn-cs"/>
              </a:rPr>
              <a:t>Distributed service and data</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The provider holds each data</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8" name="フリーフォーム: 図形 157">
            <a:extLst>
              <a:ext uri="{FF2B5EF4-FFF2-40B4-BE49-F238E27FC236}">
                <a16:creationId xmlns:a16="http://schemas.microsoft.com/office/drawing/2014/main" id="{87C9EF88-0868-CE5F-E9A7-CC5772985E47}"/>
              </a:ext>
            </a:extLst>
          </p:cNvPr>
          <p:cNvSpPr/>
          <p:nvPr/>
        </p:nvSpPr>
        <p:spPr>
          <a:xfrm>
            <a:off x="7786507" y="2587666"/>
            <a:ext cx="2367089" cy="660278"/>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sz="1200" b="1" noProof="1">
                <a:solidFill>
                  <a:srgbClr val="FFFFFF"/>
                </a:solidFill>
                <a:latin typeface="Meiryo UI"/>
                <a:ea typeface="Meiryo UI"/>
              </a:rPr>
              <a:t>B</a:t>
            </a:r>
            <a:r>
              <a:rPr kumimoji="1" lang="en" sz="1200" b="1" i="0" u="none" strike="noStrike" kern="1200" cap="none" spc="0" normalizeH="0" baseline="0" noProof="1">
                <a:ln>
                  <a:noFill/>
                </a:ln>
                <a:solidFill>
                  <a:srgbClr val="FFFFFF"/>
                </a:solidFill>
                <a:effectLst/>
                <a:uLnTx/>
                <a:uFillTx/>
                <a:latin typeface="Meiryo UI"/>
                <a:ea typeface="Meiryo UI"/>
                <a:cs typeface="+mn-cs"/>
              </a:rPr>
              <a:t>uilding </a:t>
            </a:r>
            <a:r>
              <a:rPr lang="en" sz="1200" b="1" noProof="1">
                <a:solidFill>
                  <a:srgbClr val="FFFFFF"/>
                </a:solidFill>
                <a:latin typeface="Meiryo UI"/>
                <a:ea typeface="Meiryo UI"/>
              </a:rPr>
              <a:t>B</a:t>
            </a:r>
            <a:r>
              <a:rPr kumimoji="1" lang="en" sz="1200" b="1" i="0" u="none" strike="noStrike" kern="1200" cap="none" spc="0" normalizeH="0" baseline="0" noProof="1">
                <a:ln>
                  <a:noFill/>
                </a:ln>
                <a:solidFill>
                  <a:srgbClr val="FFFFFF"/>
                </a:solidFill>
                <a:effectLst/>
                <a:uLnTx/>
                <a:uFillTx/>
                <a:latin typeface="Meiryo UI"/>
                <a:ea typeface="Meiryo UI"/>
                <a:cs typeface="+mn-cs"/>
              </a:rPr>
              <a:t>locks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Common services/tools Common functions</a:t>
            </a:r>
            <a:endParaRPr kumimoji="1" lang="ja-JP"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59" name="フリーフォーム: 図形 158">
            <a:extLst>
              <a:ext uri="{FF2B5EF4-FFF2-40B4-BE49-F238E27FC236}">
                <a16:creationId xmlns:a16="http://schemas.microsoft.com/office/drawing/2014/main" id="{1F76EE59-5C6E-C004-E9FC-7D189E2FE99F}"/>
              </a:ext>
            </a:extLst>
          </p:cNvPr>
          <p:cNvSpPr/>
          <p:nvPr/>
        </p:nvSpPr>
        <p:spPr>
          <a:xfrm>
            <a:off x="9601200" y="4067440"/>
            <a:ext cx="1841314" cy="665032"/>
          </a:xfrm>
          <a:custGeom>
            <a:avLst/>
            <a:gdLst>
              <a:gd name="connsiteX0" fmla="*/ 0 w 1569152"/>
              <a:gd name="connsiteY0" fmla="*/ 65521 h 393120"/>
              <a:gd name="connsiteX1" fmla="*/ 65521 w 1569152"/>
              <a:gd name="connsiteY1" fmla="*/ 0 h 393120"/>
              <a:gd name="connsiteX2" fmla="*/ 1503631 w 1569152"/>
              <a:gd name="connsiteY2" fmla="*/ 0 h 393120"/>
              <a:gd name="connsiteX3" fmla="*/ 1569152 w 1569152"/>
              <a:gd name="connsiteY3" fmla="*/ 65521 h 393120"/>
              <a:gd name="connsiteX4" fmla="*/ 1569152 w 1569152"/>
              <a:gd name="connsiteY4" fmla="*/ 327599 h 393120"/>
              <a:gd name="connsiteX5" fmla="*/ 1503631 w 1569152"/>
              <a:gd name="connsiteY5" fmla="*/ 393120 h 393120"/>
              <a:gd name="connsiteX6" fmla="*/ 65521 w 1569152"/>
              <a:gd name="connsiteY6" fmla="*/ 393120 h 393120"/>
              <a:gd name="connsiteX7" fmla="*/ 0 w 1569152"/>
              <a:gd name="connsiteY7" fmla="*/ 327599 h 393120"/>
              <a:gd name="connsiteX8" fmla="*/ 0 w 1569152"/>
              <a:gd name="connsiteY8" fmla="*/ 65521 h 39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152" h="393120">
                <a:moveTo>
                  <a:pt x="0" y="65521"/>
                </a:moveTo>
                <a:cubicBezTo>
                  <a:pt x="0" y="29335"/>
                  <a:pt x="29335" y="0"/>
                  <a:pt x="65521" y="0"/>
                </a:cubicBezTo>
                <a:lnTo>
                  <a:pt x="1503631" y="0"/>
                </a:lnTo>
                <a:cubicBezTo>
                  <a:pt x="1539817" y="0"/>
                  <a:pt x="1569152" y="29335"/>
                  <a:pt x="1569152" y="65521"/>
                </a:cubicBezTo>
                <a:lnTo>
                  <a:pt x="1569152" y="327599"/>
                </a:lnTo>
                <a:cubicBezTo>
                  <a:pt x="1569152" y="363785"/>
                  <a:pt x="1539817" y="393120"/>
                  <a:pt x="1503631" y="393120"/>
                </a:cubicBezTo>
                <a:lnTo>
                  <a:pt x="65521" y="393120"/>
                </a:lnTo>
                <a:cubicBezTo>
                  <a:pt x="29335" y="393120"/>
                  <a:pt x="0" y="363785"/>
                  <a:pt x="0" y="327599"/>
                </a:cubicBezTo>
                <a:lnTo>
                  <a:pt x="0" y="65521"/>
                </a:lnTo>
                <a:close/>
              </a:path>
            </a:pathLst>
          </a:custGeom>
          <a:solidFill>
            <a:srgbClr val="C00000"/>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291" tIns="57291" rIns="57291" bIns="57291"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ja-JP" sz="1200" b="1" noProof="1">
                <a:solidFill>
                  <a:srgbClr val="FFFFFF"/>
                </a:solidFill>
                <a:latin typeface="Meiryo UI"/>
                <a:ea typeface="Meiryo UI"/>
              </a:rPr>
              <a:t>M</a:t>
            </a:r>
            <a:r>
              <a:rPr kumimoji="1" lang="en" altLang="ja-JP" sz="1200" b="1" i="0" u="none" strike="noStrike" kern="1200" cap="none" spc="0" normalizeH="0" baseline="0" noProof="1">
                <a:ln>
                  <a:noFill/>
                </a:ln>
                <a:solidFill>
                  <a:srgbClr val="FFFFFF"/>
                </a:solidFill>
                <a:effectLst/>
                <a:uLnTx/>
                <a:uFillTx/>
                <a:latin typeface="Meiryo UI"/>
                <a:ea typeface="Meiryo UI"/>
                <a:cs typeface="+mn-cs"/>
              </a:rPr>
              <a:t>achine Usable</a:t>
            </a:r>
          </a:p>
          <a:p>
            <a:pPr marL="0" marR="0" lvl="0" indent="0" algn="ctr" defTabSz="444500" rtl="0" eaLnBrk="1" fontAlgn="auto" latinLnBrk="0" hangingPunct="1">
              <a:lnSpc>
                <a:spcPct val="90000"/>
              </a:lnSpc>
              <a:spcBef>
                <a:spcPct val="0"/>
              </a:spcBef>
              <a:spcAft>
                <a:spcPct val="35000"/>
              </a:spcAft>
              <a:buClrTx/>
              <a:buSzTx/>
              <a:buFontTx/>
              <a:buNone/>
              <a:tabLst/>
              <a:defRPr/>
            </a:pPr>
            <a:r>
              <a:rPr lang="en" altLang="en-US" sz="1200" noProof="1">
                <a:solidFill>
                  <a:srgbClr val="FFFFFF"/>
                </a:solidFill>
                <a:latin typeface="Meiryo UI"/>
                <a:ea typeface="Meiryo UI"/>
              </a:rPr>
              <a:t>A</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vailable on computer</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FA67302B-9C83-CB70-71A5-52CCF45BBFD6}"/>
              </a:ext>
            </a:extLst>
          </p:cNvPr>
          <p:cNvSpPr txBox="1"/>
          <p:nvPr/>
        </p:nvSpPr>
        <p:spPr>
          <a:xfrm>
            <a:off x="6988788" y="1957185"/>
            <a:ext cx="1574470"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ommonly used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 </a:t>
            </a:r>
            <a:r>
              <a:rPr kumimoji="0" lang="en" altLang="en-US" sz="1200" kern="0" dirty="0">
                <a:solidFill>
                  <a:srgbClr val="000000"/>
                </a:solidFill>
                <a:latin typeface="メイリオ"/>
                <a:ea typeface="メイリオ"/>
                <a:cs typeface="Meiryo UI" panose="020B0604030504040204" pitchFamily="50" charset="-128"/>
              </a:rPr>
              <a:t>t</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ools and services</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3" name="テキスト ボックス 2">
            <a:extLst>
              <a:ext uri="{FF2B5EF4-FFF2-40B4-BE49-F238E27FC236}">
                <a16:creationId xmlns:a16="http://schemas.microsoft.com/office/drawing/2014/main" id="{4627F547-02F7-57FD-EFA7-C13BB0AC0F8E}"/>
              </a:ext>
            </a:extLst>
          </p:cNvPr>
          <p:cNvSpPr txBox="1"/>
          <p:nvPr/>
        </p:nvSpPr>
        <p:spPr>
          <a:xfrm>
            <a:off x="959345" y="5834355"/>
            <a:ext cx="246381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A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A9895B8D-6887-C20D-E521-79C4A9E55E79}"/>
              </a:ext>
            </a:extLst>
          </p:cNvPr>
          <p:cNvSpPr txBox="1"/>
          <p:nvPr/>
        </p:nvSpPr>
        <p:spPr>
          <a:xfrm>
            <a:off x="722045" y="6125934"/>
            <a:ext cx="24622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B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85AE6071-AC86-1060-F877-E5EADD2A5C38}"/>
              </a:ext>
            </a:extLst>
          </p:cNvPr>
          <p:cNvSpPr txBox="1"/>
          <p:nvPr/>
        </p:nvSpPr>
        <p:spPr>
          <a:xfrm>
            <a:off x="491657" y="6418156"/>
            <a:ext cx="246221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C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 data spaces</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7" name="テキスト ボックス 6">
            <a:extLst>
              <a:ext uri="{FF2B5EF4-FFF2-40B4-BE49-F238E27FC236}">
                <a16:creationId xmlns:a16="http://schemas.microsoft.com/office/drawing/2014/main" id="{D8FE5DAB-0928-05EC-96A4-85C765BAA9FA}"/>
              </a:ext>
            </a:extLst>
          </p:cNvPr>
          <p:cNvSpPr txBox="1"/>
          <p:nvPr/>
        </p:nvSpPr>
        <p:spPr>
          <a:xfrm>
            <a:off x="7489198" y="6101055"/>
            <a:ext cx="7328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600" b="0" i="0" u="none" strike="noStrike" kern="1200" cap="none" spc="0" normalizeH="0" baseline="0" noProof="1">
                <a:ln>
                  <a:noFill/>
                </a:ln>
                <a:solidFill>
                  <a:srgbClr val="24235C"/>
                </a:solidFill>
                <a:effectLst/>
                <a:uLnTx/>
                <a:uFillTx/>
                <a:latin typeface="Meiryo UI"/>
                <a:ea typeface="Meiryo UI"/>
                <a:cs typeface="+mn-cs"/>
              </a:rPr>
              <a:t>X </a:t>
            </a:r>
            <a:r>
              <a:rPr kumimoji="1" lang="en" altLang="en-US" sz="1600" b="0" i="0" u="none" strike="noStrike" kern="1200" cap="none" spc="0" normalizeH="0" baseline="0" noProof="1">
                <a:ln>
                  <a:noFill/>
                </a:ln>
                <a:solidFill>
                  <a:srgbClr val="24235C"/>
                </a:solidFill>
                <a:effectLst/>
                <a:uLnTx/>
                <a:uFillTx/>
                <a:latin typeface="Meiryo UI"/>
                <a:ea typeface="Meiryo UI"/>
                <a:cs typeface="+mn-cs"/>
              </a:rPr>
              <a:t>industry</a:t>
            </a:r>
            <a:endParaRPr kumimoji="1" lang="en-US" altLang="ja-JP" sz="1600" b="0" i="0" u="none" strike="noStrike" kern="1200" cap="none" spc="0" normalizeH="0" baseline="0" noProof="1">
              <a:ln>
                <a:noFill/>
              </a:ln>
              <a:solidFill>
                <a:srgbClr val="24235C"/>
              </a:solidFill>
              <a:effectLst/>
              <a:uLnTx/>
              <a:uFillTx/>
              <a:latin typeface="Meiryo UI"/>
              <a:ea typeface="Meiryo UI"/>
              <a:cs typeface="+mn-cs"/>
            </a:endParaRPr>
          </a:p>
        </p:txBody>
      </p:sp>
      <p:sp>
        <p:nvSpPr>
          <p:cNvPr id="8" name="正方形/長方形 31">
            <a:extLst>
              <a:ext uri="{FF2B5EF4-FFF2-40B4-BE49-F238E27FC236}">
                <a16:creationId xmlns:a16="http://schemas.microsoft.com/office/drawing/2014/main" id="{5E6B03EB-8F2E-FF62-6538-40338D6A956B}"/>
              </a:ext>
            </a:extLst>
          </p:cNvPr>
          <p:cNvSpPr/>
          <p:nvPr/>
        </p:nvSpPr>
        <p:spPr>
          <a:xfrm>
            <a:off x="3781605" y="4304632"/>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ontract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9" name="正方形/長方形 31">
            <a:extLst>
              <a:ext uri="{FF2B5EF4-FFF2-40B4-BE49-F238E27FC236}">
                <a16:creationId xmlns:a16="http://schemas.microsoft.com/office/drawing/2014/main" id="{BE1513D7-632D-A346-8646-F508BD714EBE}"/>
              </a:ext>
            </a:extLst>
          </p:cNvPr>
          <p:cNvSpPr/>
          <p:nvPr/>
        </p:nvSpPr>
        <p:spPr>
          <a:xfrm>
            <a:off x="7605022" y="4304689"/>
            <a:ext cx="1202503" cy="223617"/>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C</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ontract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11" name="直線コネクタ 10">
            <a:extLst>
              <a:ext uri="{FF2B5EF4-FFF2-40B4-BE49-F238E27FC236}">
                <a16:creationId xmlns:a16="http://schemas.microsoft.com/office/drawing/2014/main" id="{6DA0B25C-6341-385A-681B-CFDD8EA3F717}"/>
              </a:ext>
            </a:extLst>
          </p:cNvPr>
          <p:cNvCxnSpPr>
            <a:cxnSpLocks/>
            <a:stCxn id="8" idx="3"/>
            <a:endCxn id="9" idx="1"/>
          </p:cNvCxnSpPr>
          <p:nvPr/>
        </p:nvCxnSpPr>
        <p:spPr>
          <a:xfrm>
            <a:off x="4984108" y="4416441"/>
            <a:ext cx="2620914" cy="5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グラフィックス 12" descr="開いた本 枠線">
            <a:extLst>
              <a:ext uri="{FF2B5EF4-FFF2-40B4-BE49-F238E27FC236}">
                <a16:creationId xmlns:a16="http://schemas.microsoft.com/office/drawing/2014/main" id="{A240FBFC-BC29-5530-8160-D675856EF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32470" y="1845919"/>
            <a:ext cx="527063" cy="527063"/>
          </a:xfrm>
          <a:prstGeom prst="rect">
            <a:avLst/>
          </a:prstGeom>
        </p:spPr>
      </p:pic>
      <p:pic>
        <p:nvPicPr>
          <p:cNvPr id="14" name="グラフィックス 13" descr="開いた本 枠線">
            <a:extLst>
              <a:ext uri="{FF2B5EF4-FFF2-40B4-BE49-F238E27FC236}">
                <a16:creationId xmlns:a16="http://schemas.microsoft.com/office/drawing/2014/main" id="{595AE3DB-F7D8-B2E8-A229-B881A4418B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3678" y="3689958"/>
            <a:ext cx="527063" cy="527063"/>
          </a:xfrm>
          <a:prstGeom prst="rect">
            <a:avLst/>
          </a:prstGeom>
        </p:spPr>
      </p:pic>
      <p:sp>
        <p:nvSpPr>
          <p:cNvPr id="12" name="スライド番号プレースホルダー 3">
            <a:extLst>
              <a:ext uri="{FF2B5EF4-FFF2-40B4-BE49-F238E27FC236}">
                <a16:creationId xmlns:a16="http://schemas.microsoft.com/office/drawing/2014/main" id="{D86ED944-76B2-6EB5-E762-70DFC1AA4382}"/>
              </a:ext>
            </a:extLst>
          </p:cNvPr>
          <p:cNvSpPr>
            <a:spLocks noGrp="1"/>
          </p:cNvSpPr>
          <p:nvPr>
            <p:ph type="sldNum" sz="quarter" idx="12"/>
          </p:nvPr>
        </p:nvSpPr>
        <p:spPr>
          <a:xfrm>
            <a:off x="9227864" y="6454031"/>
            <a:ext cx="2844800" cy="2873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10" name="テキスト ボックス 9">
            <a:extLst>
              <a:ext uri="{FF2B5EF4-FFF2-40B4-BE49-F238E27FC236}">
                <a16:creationId xmlns:a16="http://schemas.microsoft.com/office/drawing/2014/main" id="{9509CDCA-C6C9-C494-08CE-609C48618643}"/>
              </a:ext>
            </a:extLst>
          </p:cNvPr>
          <p:cNvSpPr txBox="1"/>
          <p:nvPr/>
        </p:nvSpPr>
        <p:spPr>
          <a:xfrm>
            <a:off x="577963" y="1090205"/>
            <a:ext cx="8798755" cy="738664"/>
          </a:xfrm>
          <a:prstGeom prst="rect">
            <a:avLst/>
          </a:prstGeom>
          <a:noFill/>
        </p:spPr>
        <p:txBody>
          <a:bodyPr wrap="none" rtlCol="0">
            <a:spAutoFit/>
          </a:bodyPr>
          <a:lstStyle/>
          <a:p>
            <a:pPr>
              <a:defRPr/>
            </a:pPr>
            <a:r>
              <a:rPr lang="en" altLang="en-US" sz="1400" noProof="1">
                <a:solidFill>
                  <a:prstClr val="black"/>
                </a:solidFill>
              </a:rPr>
              <a:t>“Interoperability” and </a:t>
            </a:r>
            <a:r>
              <a:rPr lang="en" altLang="en-US" sz="1400" dirty="0">
                <a:solidFill>
                  <a:srgbClr val="222222"/>
                </a:solidFill>
                <a:latin typeface="Meiryo UI"/>
                <a:ea typeface="Meiryo UI"/>
              </a:rPr>
              <a:t>“</a:t>
            </a:r>
            <a:r>
              <a:rPr lang="en" altLang="en-US" sz="1400" noProof="1">
                <a:solidFill>
                  <a:prstClr val="black"/>
                </a:solidFill>
                <a:latin typeface="Meiryo UI"/>
                <a:ea typeface="Meiryo UI"/>
              </a:rPr>
              <a:t>D</a:t>
            </a:r>
            <a:r>
              <a:rPr kumimoji="1" lang="en" altLang="en-US" sz="1400" b="0" i="0" u="none" strike="noStrike" kern="1200" cap="none" spc="0" normalizeH="0" baseline="0" noProof="1">
                <a:ln>
                  <a:noFill/>
                </a:ln>
                <a:solidFill>
                  <a:prstClr val="black"/>
                </a:solidFill>
                <a:effectLst/>
                <a:uLnTx/>
                <a:uFillTx/>
                <a:latin typeface="Meiryo UI"/>
                <a:ea typeface="Meiryo UI"/>
                <a:cs typeface="+mn-cs"/>
              </a:rPr>
              <a:t>ata sovereignty” are particularly important characteristics of data spaces.</a:t>
            </a:r>
          </a:p>
          <a:p>
            <a:pPr>
              <a:defRPr/>
            </a:pPr>
            <a:r>
              <a:rPr kumimoji="1" lang="en-US" altLang="ja-JP" sz="1400" b="0" i="0" u="none" strike="noStrike" kern="1200" cap="none" spc="0" normalizeH="0" baseline="0" noProof="1">
                <a:ln>
                  <a:noFill/>
                </a:ln>
                <a:solidFill>
                  <a:prstClr val="black"/>
                </a:solidFill>
                <a:effectLst/>
                <a:uLnTx/>
                <a:uFillTx/>
                <a:latin typeface="Meiryo UI"/>
                <a:ea typeface="Meiryo UI"/>
                <a:cs typeface="+mn-cs"/>
              </a:rPr>
              <a:t>Three main steps for collaboration between data spaces</a:t>
            </a:r>
          </a:p>
          <a:p>
            <a:pPr>
              <a:defRPr/>
            </a:pPr>
            <a:r>
              <a:rPr kumimoji="1" lang="en-US" altLang="ja-JP" sz="1400" b="0" i="0" u="none" strike="noStrike" kern="1200" cap="none" spc="0" normalizeH="0" baseline="0" noProof="1">
                <a:ln>
                  <a:noFill/>
                </a:ln>
                <a:solidFill>
                  <a:prstClr val="black"/>
                </a:solidFill>
                <a:effectLst/>
                <a:uLnTx/>
                <a:uFillTx/>
                <a:latin typeface="Meiryo UI"/>
                <a:ea typeface="Meiryo UI"/>
                <a:cs typeface="+mn-cs"/>
              </a:rPr>
              <a:t> - first, data retrieval, second, authentication/authorization, and third, data transfer/access.</a:t>
            </a:r>
          </a:p>
        </p:txBody>
      </p:sp>
      <p:sp>
        <p:nvSpPr>
          <p:cNvPr id="15" name="矢印: 左 14">
            <a:extLst>
              <a:ext uri="{FF2B5EF4-FFF2-40B4-BE49-F238E27FC236}">
                <a16:creationId xmlns:a16="http://schemas.microsoft.com/office/drawing/2014/main" id="{F36C0B90-1217-6AC7-8750-FFB32EBA07D8}"/>
              </a:ext>
            </a:extLst>
          </p:cNvPr>
          <p:cNvSpPr/>
          <p:nvPr/>
        </p:nvSpPr>
        <p:spPr>
          <a:xfrm rot="19185772">
            <a:off x="4405630" y="2812403"/>
            <a:ext cx="1415617" cy="62733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sz="1200" dirty="0">
                <a:solidFill>
                  <a:srgbClr val="FFFFFF"/>
                </a:solidFill>
                <a:latin typeface="Meiryo UI"/>
                <a:ea typeface="Meiryo UI"/>
              </a:rPr>
              <a:t>1. data retrival</a:t>
            </a:r>
            <a:endParaRPr kumimoji="1" lang="en" altLang="en-US" sz="12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17" name="矢印: 右 16">
            <a:extLst>
              <a:ext uri="{FF2B5EF4-FFF2-40B4-BE49-F238E27FC236}">
                <a16:creationId xmlns:a16="http://schemas.microsoft.com/office/drawing/2014/main" id="{A492B9AD-8D1D-5358-66BF-65C0FC1A3AAB}"/>
              </a:ext>
            </a:extLst>
          </p:cNvPr>
          <p:cNvSpPr/>
          <p:nvPr/>
        </p:nvSpPr>
        <p:spPr>
          <a:xfrm>
            <a:off x="4923565" y="5380268"/>
            <a:ext cx="3099504" cy="4536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3. Data transfer </a:t>
            </a:r>
            <a:r>
              <a:rPr kumimoji="1" lang="en" altLang="ja-JP" sz="1200" b="0" i="0" u="none" strike="noStrike" kern="1200" cap="none" spc="0" normalizeH="0" baseline="0" noProof="1">
                <a:ln>
                  <a:noFill/>
                </a:ln>
                <a:solidFill>
                  <a:srgbClr val="FFFFFF"/>
                </a:solidFill>
                <a:effectLst/>
                <a:uLnTx/>
                <a:uFillTx/>
                <a:latin typeface="Meiryo UI"/>
                <a:ea typeface="Meiryo UI"/>
                <a:cs typeface="+mn-cs"/>
              </a:rPr>
              <a:t>/ </a:t>
            </a:r>
            <a:r>
              <a:rPr kumimoji="1" lang="en" altLang="en-US" sz="1200" b="0" i="0" u="none" strike="noStrike" kern="1200" cap="none" spc="0" normalizeH="0" baseline="0" noProof="1">
                <a:ln>
                  <a:noFill/>
                </a:ln>
                <a:solidFill>
                  <a:srgbClr val="FFFFFF"/>
                </a:solidFill>
                <a:effectLst/>
                <a:uLnTx/>
                <a:uFillTx/>
                <a:latin typeface="Meiryo UI"/>
                <a:ea typeface="Meiryo UI"/>
                <a:cs typeface="+mn-cs"/>
              </a:rPr>
              <a:t>access</a:t>
            </a:r>
            <a:endParaRPr kumimoji="1" lang="en-US" altLang="ja-JP" sz="1200" b="0" i="0" u="none" strike="noStrike" kern="1200" cap="none" spc="0" normalizeH="0" baseline="0" noProof="1">
              <a:ln>
                <a:noFill/>
              </a:ln>
              <a:solidFill>
                <a:srgbClr val="FFFFFF"/>
              </a:solidFill>
              <a:effectLst/>
              <a:uLnTx/>
              <a:uFillTx/>
              <a:latin typeface="Meiryo UI"/>
              <a:ea typeface="Meiryo UI"/>
              <a:cs typeface="+mn-cs"/>
            </a:endParaRPr>
          </a:p>
        </p:txBody>
      </p:sp>
      <p:pic>
        <p:nvPicPr>
          <p:cNvPr id="18" name="グラフィックス 17" descr="オフィス ワーカー (女性) 単色塗りつぶし">
            <a:extLst>
              <a:ext uri="{FF2B5EF4-FFF2-40B4-BE49-F238E27FC236}">
                <a16:creationId xmlns:a16="http://schemas.microsoft.com/office/drawing/2014/main" id="{3DE4A88D-3AF9-F3D1-A54D-A0D381BE25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43666" y="3065570"/>
            <a:ext cx="914400" cy="914400"/>
          </a:xfrm>
          <a:prstGeom prst="rect">
            <a:avLst/>
          </a:prstGeom>
        </p:spPr>
      </p:pic>
    </p:spTree>
    <p:extLst>
      <p:ext uri="{BB962C8B-B14F-4D97-AF65-F5344CB8AC3E}">
        <p14:creationId xmlns:p14="http://schemas.microsoft.com/office/powerpoint/2010/main" val="22933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3825" y="225470"/>
            <a:ext cx="10467054" cy="676276"/>
          </a:xfrm>
        </p:spPr>
        <p:txBody>
          <a:bodyPr>
            <a:normAutofit/>
          </a:bodyPr>
          <a:lstStyle/>
          <a:p>
            <a:r>
              <a:rPr lang="en" altLang="en-US" sz="2800" dirty="0"/>
              <a:t>"Connector" that realizes data exchange</a:t>
            </a:r>
            <a:endParaRPr kumimoji="1" lang="ja-JP" altLang="en-US" sz="2800" dirty="0"/>
          </a:p>
        </p:txBody>
      </p:sp>
      <p:sp>
        <p:nvSpPr>
          <p:cNvPr id="9" name="正方形/長方形 8">
            <a:extLst>
              <a:ext uri="{FF2B5EF4-FFF2-40B4-BE49-F238E27FC236}">
                <a16:creationId xmlns:a16="http://schemas.microsoft.com/office/drawing/2014/main" id="{DD6DCDFE-AA7D-620F-5BB6-041A56B70434}"/>
              </a:ext>
            </a:extLst>
          </p:cNvPr>
          <p:cNvSpPr/>
          <p:nvPr/>
        </p:nvSpPr>
        <p:spPr>
          <a:xfrm>
            <a:off x="11278162" y="1343133"/>
            <a:ext cx="45719" cy="445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4" name="コンテンツ プレースホルダー 4">
            <a:extLst>
              <a:ext uri="{FF2B5EF4-FFF2-40B4-BE49-F238E27FC236}">
                <a16:creationId xmlns:a16="http://schemas.microsoft.com/office/drawing/2014/main" id="{DA5480CC-5E88-9067-692B-4CBCE83E4E9B}"/>
              </a:ext>
            </a:extLst>
          </p:cNvPr>
          <p:cNvSpPr txBox="1">
            <a:spLocks/>
          </p:cNvSpPr>
          <p:nvPr/>
        </p:nvSpPr>
        <p:spPr bwMode="auto">
          <a:xfrm>
            <a:off x="338646" y="1276402"/>
            <a:ext cx="11239714" cy="962398"/>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By using connector, </a:t>
            </a:r>
            <a:r>
              <a:rPr kumimoji="1" lang="en" altLang="en-US" sz="16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providers and users can connect each other and exchange the data.</a:t>
            </a:r>
            <a:endParaRPr kumimoji="1" lang="ja-JP" altLang="en-US" sz="16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endParaRPr kumimoji="1" lang="en-US" altLang="ja-JP" sz="1400" b="0" i="0" u="none" strike="noStrike" kern="0" cap="none" spc="0" normalizeH="0" baseline="0" noProof="0" dirty="0">
              <a:ln>
                <a:noFill/>
              </a:ln>
              <a:solidFill>
                <a:srgbClr val="000066"/>
              </a:solidFill>
              <a:effectLst/>
              <a:uLnTx/>
              <a:uFillTx/>
              <a:latin typeface="Meiryo UI" panose="020B0604030504040204" pitchFamily="34" charset="-128"/>
              <a:ea typeface="Meiryo UI" panose="020B0604030504040204" pitchFamily="34" charset="-128"/>
              <a:cs typeface="+mn-cs"/>
            </a:endParaRPr>
          </a:p>
        </p:txBody>
      </p:sp>
      <p:sp>
        <p:nvSpPr>
          <p:cNvPr id="10" name="スライド番号プレースホルダー 1">
            <a:extLst>
              <a:ext uri="{FF2B5EF4-FFF2-40B4-BE49-F238E27FC236}">
                <a16:creationId xmlns:a16="http://schemas.microsoft.com/office/drawing/2014/main" id="{52D881A8-C847-6E86-BFBA-CD08B1D6FF05}"/>
              </a:ext>
            </a:extLst>
          </p:cNvPr>
          <p:cNvSpPr txBox="1">
            <a:spLocks/>
          </p:cNvSpPr>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8</a:t>
            </a:fld>
            <a:endParaRPr lang="ja-JP" altLang="en-US"/>
          </a:p>
        </p:txBody>
      </p:sp>
      <p:pic>
        <p:nvPicPr>
          <p:cNvPr id="6" name="図 5">
            <a:extLst>
              <a:ext uri="{FF2B5EF4-FFF2-40B4-BE49-F238E27FC236}">
                <a16:creationId xmlns:a16="http://schemas.microsoft.com/office/drawing/2014/main" id="{CEF80CAC-3D42-CC05-5430-08CFE0DDB8AA}"/>
              </a:ext>
            </a:extLst>
          </p:cNvPr>
          <p:cNvPicPr>
            <a:picLocks noChangeAspect="1"/>
          </p:cNvPicPr>
          <p:nvPr/>
        </p:nvPicPr>
        <p:blipFill>
          <a:blip r:embed="rId3"/>
          <a:stretch>
            <a:fillRect/>
          </a:stretch>
        </p:blipFill>
        <p:spPr>
          <a:xfrm>
            <a:off x="1660400" y="3597969"/>
            <a:ext cx="774259" cy="1316850"/>
          </a:xfrm>
          <a:prstGeom prst="rect">
            <a:avLst/>
          </a:prstGeom>
        </p:spPr>
      </p:pic>
      <p:pic>
        <p:nvPicPr>
          <p:cNvPr id="7" name="図 6">
            <a:extLst>
              <a:ext uri="{FF2B5EF4-FFF2-40B4-BE49-F238E27FC236}">
                <a16:creationId xmlns:a16="http://schemas.microsoft.com/office/drawing/2014/main" id="{14575A6C-58A9-3617-45D5-9951FED3CF81}"/>
              </a:ext>
            </a:extLst>
          </p:cNvPr>
          <p:cNvPicPr>
            <a:picLocks noChangeAspect="1"/>
          </p:cNvPicPr>
          <p:nvPr/>
        </p:nvPicPr>
        <p:blipFill>
          <a:blip r:embed="rId4"/>
          <a:stretch>
            <a:fillRect/>
          </a:stretch>
        </p:blipFill>
        <p:spPr>
          <a:xfrm>
            <a:off x="3681932" y="3558911"/>
            <a:ext cx="1566808" cy="2645893"/>
          </a:xfrm>
          <a:prstGeom prst="rect">
            <a:avLst/>
          </a:prstGeom>
        </p:spPr>
      </p:pic>
      <p:pic>
        <p:nvPicPr>
          <p:cNvPr id="8" name="図 7">
            <a:extLst>
              <a:ext uri="{FF2B5EF4-FFF2-40B4-BE49-F238E27FC236}">
                <a16:creationId xmlns:a16="http://schemas.microsoft.com/office/drawing/2014/main" id="{13351940-DBC2-C3E4-14A0-FD8750BDD627}"/>
              </a:ext>
            </a:extLst>
          </p:cNvPr>
          <p:cNvPicPr>
            <a:picLocks noChangeAspect="1"/>
          </p:cNvPicPr>
          <p:nvPr/>
        </p:nvPicPr>
        <p:blipFill>
          <a:blip r:embed="rId5"/>
          <a:stretch>
            <a:fillRect/>
          </a:stretch>
        </p:blipFill>
        <p:spPr>
          <a:xfrm>
            <a:off x="1679969" y="5403175"/>
            <a:ext cx="883997" cy="652329"/>
          </a:xfrm>
          <a:prstGeom prst="rect">
            <a:avLst/>
          </a:prstGeom>
        </p:spPr>
      </p:pic>
      <p:pic>
        <p:nvPicPr>
          <p:cNvPr id="11" name="図 10">
            <a:extLst>
              <a:ext uri="{FF2B5EF4-FFF2-40B4-BE49-F238E27FC236}">
                <a16:creationId xmlns:a16="http://schemas.microsoft.com/office/drawing/2014/main" id="{D63414E6-6D64-85DA-0850-C853860E7068}"/>
              </a:ext>
            </a:extLst>
          </p:cNvPr>
          <p:cNvPicPr>
            <a:picLocks noChangeAspect="1"/>
          </p:cNvPicPr>
          <p:nvPr/>
        </p:nvPicPr>
        <p:blipFill>
          <a:blip r:embed="rId6"/>
          <a:stretch>
            <a:fillRect/>
          </a:stretch>
        </p:blipFill>
        <p:spPr>
          <a:xfrm>
            <a:off x="909190" y="4535498"/>
            <a:ext cx="759556" cy="1017033"/>
          </a:xfrm>
          <a:prstGeom prst="rect">
            <a:avLst/>
          </a:prstGeom>
        </p:spPr>
      </p:pic>
      <p:sp>
        <p:nvSpPr>
          <p:cNvPr id="12" name="コンテンツ プレースホルダー 4">
            <a:extLst>
              <a:ext uri="{FF2B5EF4-FFF2-40B4-BE49-F238E27FC236}">
                <a16:creationId xmlns:a16="http://schemas.microsoft.com/office/drawing/2014/main" id="{2F38E2E1-BB38-2B0F-9483-49902EB9E9F6}"/>
              </a:ext>
            </a:extLst>
          </p:cNvPr>
          <p:cNvSpPr txBox="1">
            <a:spLocks/>
          </p:cNvSpPr>
          <p:nvPr/>
        </p:nvSpPr>
        <p:spPr bwMode="auto">
          <a:xfrm>
            <a:off x="1808312" y="2720712"/>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3200" b="1" kern="0" dirty="0">
                <a:solidFill>
                  <a:srgbClr val="000000"/>
                </a:solidFill>
              </a:rPr>
              <a:t>O</a:t>
            </a:r>
            <a:r>
              <a:rPr kumimoji="1" lang="en" altLang="en-US" sz="32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utlet</a:t>
            </a:r>
            <a:endParaRPr kumimoji="1" lang="ja-JP" altLang="en-US" sz="3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3" name="正方形/長方形 12">
            <a:extLst>
              <a:ext uri="{FF2B5EF4-FFF2-40B4-BE49-F238E27FC236}">
                <a16:creationId xmlns:a16="http://schemas.microsoft.com/office/drawing/2014/main" id="{DE30DE16-861B-AB6A-D73D-D21FF62A4551}"/>
              </a:ext>
            </a:extLst>
          </p:cNvPr>
          <p:cNvSpPr/>
          <p:nvPr/>
        </p:nvSpPr>
        <p:spPr>
          <a:xfrm>
            <a:off x="323850" y="2720712"/>
            <a:ext cx="5555326" cy="3733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9DC92F6B-72A6-69F8-796F-25D8D6F12984}"/>
              </a:ext>
            </a:extLst>
          </p:cNvPr>
          <p:cNvPicPr>
            <a:picLocks noChangeAspect="1"/>
          </p:cNvPicPr>
          <p:nvPr/>
        </p:nvPicPr>
        <p:blipFill>
          <a:blip r:embed="rId4"/>
          <a:stretch>
            <a:fillRect/>
          </a:stretch>
        </p:blipFill>
        <p:spPr>
          <a:xfrm>
            <a:off x="9700112" y="3558911"/>
            <a:ext cx="1566808" cy="2645893"/>
          </a:xfrm>
          <a:prstGeom prst="rect">
            <a:avLst/>
          </a:prstGeom>
        </p:spPr>
      </p:pic>
      <p:sp>
        <p:nvSpPr>
          <p:cNvPr id="15" name="コンテンツ プレースホルダー 4">
            <a:extLst>
              <a:ext uri="{FF2B5EF4-FFF2-40B4-BE49-F238E27FC236}">
                <a16:creationId xmlns:a16="http://schemas.microsoft.com/office/drawing/2014/main" id="{B49C46FB-F721-C819-D937-2D34A6F2E9EF}"/>
              </a:ext>
            </a:extLst>
          </p:cNvPr>
          <p:cNvSpPr txBox="1">
            <a:spLocks/>
          </p:cNvSpPr>
          <p:nvPr/>
        </p:nvSpPr>
        <p:spPr bwMode="auto">
          <a:xfrm>
            <a:off x="7826492" y="2720712"/>
            <a:ext cx="2586401" cy="70633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3200" b="1" kern="0" dirty="0">
                <a:solidFill>
                  <a:srgbClr val="000000"/>
                </a:solidFill>
              </a:rPr>
              <a:t>C</a:t>
            </a:r>
            <a:r>
              <a:rPr kumimoji="1" lang="en" altLang="en-US" sz="3200" b="1"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onnector</a:t>
            </a:r>
            <a:endParaRPr kumimoji="1" lang="ja-JP" altLang="en-US" sz="32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16" name="正方形/長方形 15">
            <a:extLst>
              <a:ext uri="{FF2B5EF4-FFF2-40B4-BE49-F238E27FC236}">
                <a16:creationId xmlns:a16="http://schemas.microsoft.com/office/drawing/2014/main" id="{001577A2-012F-CE80-F67D-2AD715F3E11C}"/>
              </a:ext>
            </a:extLst>
          </p:cNvPr>
          <p:cNvSpPr/>
          <p:nvPr/>
        </p:nvSpPr>
        <p:spPr>
          <a:xfrm>
            <a:off x="6342030" y="2720712"/>
            <a:ext cx="5555326" cy="373332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31">
            <a:extLst>
              <a:ext uri="{FF2B5EF4-FFF2-40B4-BE49-F238E27FC236}">
                <a16:creationId xmlns:a16="http://schemas.microsoft.com/office/drawing/2014/main" id="{D16E356E-6E61-8E61-B9D6-F9D3AF987970}"/>
              </a:ext>
            </a:extLst>
          </p:cNvPr>
          <p:cNvSpPr/>
          <p:nvPr/>
        </p:nvSpPr>
        <p:spPr>
          <a:xfrm>
            <a:off x="6736730" y="4771692"/>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T</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8" name="正方形/長方形 31">
            <a:extLst>
              <a:ext uri="{FF2B5EF4-FFF2-40B4-BE49-F238E27FC236}">
                <a16:creationId xmlns:a16="http://schemas.microsoft.com/office/drawing/2014/main" id="{49BCF048-107B-582A-49EE-4D720048AE98}"/>
              </a:ext>
            </a:extLst>
          </p:cNvPr>
          <p:cNvSpPr/>
          <p:nvPr/>
        </p:nvSpPr>
        <p:spPr>
          <a:xfrm>
            <a:off x="7877672" y="3983191"/>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9" name="正方形/長方形 31">
            <a:extLst>
              <a:ext uri="{FF2B5EF4-FFF2-40B4-BE49-F238E27FC236}">
                <a16:creationId xmlns:a16="http://schemas.microsoft.com/office/drawing/2014/main" id="{F3C27ECC-B8D9-F86D-9F59-A92E61EAFF7D}"/>
              </a:ext>
            </a:extLst>
          </p:cNvPr>
          <p:cNvSpPr/>
          <p:nvPr/>
        </p:nvSpPr>
        <p:spPr>
          <a:xfrm>
            <a:off x="7826217" y="5478031"/>
            <a:ext cx="973426" cy="502619"/>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pp</a:t>
            </a:r>
            <a:endParaRPr kumimoji="0" lang="en-US" altLang="ja-JP"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1200" kern="0" dirty="0">
                <a:solidFill>
                  <a:srgbClr val="000000"/>
                </a:solidFill>
                <a:latin typeface="メイリオ"/>
                <a:ea typeface="メイリオ"/>
                <a:cs typeface="Meiryo UI" panose="020B0604030504040204" pitchFamily="50" charset="-128"/>
              </a:rPr>
              <a:t>S</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0" name="直線コネクタ 19">
            <a:extLst>
              <a:ext uri="{FF2B5EF4-FFF2-40B4-BE49-F238E27FC236}">
                <a16:creationId xmlns:a16="http://schemas.microsoft.com/office/drawing/2014/main" id="{F1ECA36C-51F7-C1D1-DBDC-1677E065091D}"/>
              </a:ext>
            </a:extLst>
          </p:cNvPr>
          <p:cNvCxnSpPr>
            <a:cxnSpLocks/>
            <a:stCxn id="6" idx="3"/>
          </p:cNvCxnSpPr>
          <p:nvPr/>
        </p:nvCxnSpPr>
        <p:spPr>
          <a:xfrm>
            <a:off x="2434659" y="4256394"/>
            <a:ext cx="1382437"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59D3CB9-DA70-F994-8FA6-00E8604F1D20}"/>
              </a:ext>
            </a:extLst>
          </p:cNvPr>
          <p:cNvCxnSpPr>
            <a:cxnSpLocks/>
            <a:stCxn id="11" idx="3"/>
          </p:cNvCxnSpPr>
          <p:nvPr/>
        </p:nvCxnSpPr>
        <p:spPr>
          <a:xfrm flipV="1">
            <a:off x="1668746" y="5044014"/>
            <a:ext cx="2163519"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502A6FB-8ADA-10A4-C15D-52110141FB99}"/>
              </a:ext>
            </a:extLst>
          </p:cNvPr>
          <p:cNvCxnSpPr>
            <a:cxnSpLocks/>
            <a:stCxn id="8" idx="3"/>
          </p:cNvCxnSpPr>
          <p:nvPr/>
        </p:nvCxnSpPr>
        <p:spPr>
          <a:xfrm flipV="1">
            <a:off x="2563966" y="5729339"/>
            <a:ext cx="1247273"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2AB49A2-E886-D7BF-20CC-DE996E6F2F25}"/>
              </a:ext>
            </a:extLst>
          </p:cNvPr>
          <p:cNvCxnSpPr>
            <a:cxnSpLocks/>
          </p:cNvCxnSpPr>
          <p:nvPr/>
        </p:nvCxnSpPr>
        <p:spPr>
          <a:xfrm>
            <a:off x="8827239" y="4234501"/>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F5C9E26-0246-C515-FC80-EDAD84C63C75}"/>
              </a:ext>
            </a:extLst>
          </p:cNvPr>
          <p:cNvCxnSpPr>
            <a:cxnSpLocks/>
          </p:cNvCxnSpPr>
          <p:nvPr/>
        </p:nvCxnSpPr>
        <p:spPr>
          <a:xfrm flipV="1">
            <a:off x="7717884" y="5023001"/>
            <a:ext cx="2148350" cy="1"/>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AEEC9F8-6BA4-297D-848C-A73498E62D43}"/>
              </a:ext>
            </a:extLst>
          </p:cNvPr>
          <p:cNvCxnSpPr>
            <a:cxnSpLocks/>
          </p:cNvCxnSpPr>
          <p:nvPr/>
        </p:nvCxnSpPr>
        <p:spPr>
          <a:xfrm>
            <a:off x="8812070" y="5730388"/>
            <a:ext cx="1054164" cy="0"/>
          </a:xfrm>
          <a:prstGeom prst="line">
            <a:avLst/>
          </a:prstGeom>
          <a:ln w="19050">
            <a:solidFill>
              <a:srgbClr val="24235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66BB25D0-9374-97D5-E69C-0D098095C495}"/>
              </a:ext>
            </a:extLst>
          </p:cNvPr>
          <p:cNvSpPr/>
          <p:nvPr/>
        </p:nvSpPr>
        <p:spPr>
          <a:xfrm>
            <a:off x="9728732" y="3558911"/>
            <a:ext cx="1434568" cy="26102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rgbClr val="FFFFFF"/>
                </a:solidFill>
                <a:latin typeface="Meiryo UI"/>
                <a:ea typeface="Meiryo UI"/>
              </a:rPr>
              <a:t>Connector</a:t>
            </a:r>
            <a:endParaRPr kumimoji="1" lang="ja-JP" altLang="en-US" sz="1800" b="1"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7" name="テキスト ボックス 26">
            <a:extLst>
              <a:ext uri="{FF2B5EF4-FFF2-40B4-BE49-F238E27FC236}">
                <a16:creationId xmlns:a16="http://schemas.microsoft.com/office/drawing/2014/main" id="{3F79FBF0-AEB4-D8FF-6ECB-003E6AF05CCF}"/>
              </a:ext>
            </a:extLst>
          </p:cNvPr>
          <p:cNvSpPr txBox="1"/>
          <p:nvPr/>
        </p:nvSpPr>
        <p:spPr>
          <a:xfrm>
            <a:off x="8888805" y="3824552"/>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28" name="テキスト ボックス 27">
            <a:extLst>
              <a:ext uri="{FF2B5EF4-FFF2-40B4-BE49-F238E27FC236}">
                <a16:creationId xmlns:a16="http://schemas.microsoft.com/office/drawing/2014/main" id="{6590B75F-3583-AA64-5E26-14A4849C710F}"/>
              </a:ext>
            </a:extLst>
          </p:cNvPr>
          <p:cNvSpPr txBox="1"/>
          <p:nvPr/>
        </p:nvSpPr>
        <p:spPr>
          <a:xfrm>
            <a:off x="8878728" y="5334511"/>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29" name="テキスト ボックス 28">
            <a:extLst>
              <a:ext uri="{FF2B5EF4-FFF2-40B4-BE49-F238E27FC236}">
                <a16:creationId xmlns:a16="http://schemas.microsoft.com/office/drawing/2014/main" id="{40327909-D006-0536-9050-9EA47279CEBB}"/>
              </a:ext>
            </a:extLst>
          </p:cNvPr>
          <p:cNvSpPr txBox="1"/>
          <p:nvPr/>
        </p:nvSpPr>
        <p:spPr>
          <a:xfrm>
            <a:off x="8882507" y="4637521"/>
            <a:ext cx="850335"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D</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ata</a:t>
            </a:r>
          </a:p>
        </p:txBody>
      </p:sp>
      <p:sp>
        <p:nvSpPr>
          <p:cNvPr id="31" name="テキスト ボックス 30">
            <a:extLst>
              <a:ext uri="{FF2B5EF4-FFF2-40B4-BE49-F238E27FC236}">
                <a16:creationId xmlns:a16="http://schemas.microsoft.com/office/drawing/2014/main" id="{E8AFC824-F214-AEB5-6852-1658D489D6F3}"/>
              </a:ext>
            </a:extLst>
          </p:cNvPr>
          <p:cNvSpPr txBox="1"/>
          <p:nvPr/>
        </p:nvSpPr>
        <p:spPr>
          <a:xfrm>
            <a:off x="2549522" y="3877301"/>
            <a:ext cx="1132742" cy="307777"/>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
        <p:nvSpPr>
          <p:cNvPr id="91" name="コンテンツ プレースホルダー 4">
            <a:extLst>
              <a:ext uri="{FF2B5EF4-FFF2-40B4-BE49-F238E27FC236}">
                <a16:creationId xmlns:a16="http://schemas.microsoft.com/office/drawing/2014/main" id="{79B5E892-AE67-52CE-19A5-A610219C9CC7}"/>
              </a:ext>
            </a:extLst>
          </p:cNvPr>
          <p:cNvSpPr>
            <a:spLocks noGrp="1"/>
          </p:cNvSpPr>
          <p:nvPr>
            <p:ph idx="1"/>
          </p:nvPr>
        </p:nvSpPr>
        <p:spPr>
          <a:xfrm>
            <a:off x="334963" y="1624131"/>
            <a:ext cx="11737701" cy="896358"/>
          </a:xfrm>
        </p:spPr>
        <p:txBody>
          <a:bodyPr/>
          <a:lstStyle/>
          <a:p>
            <a:pPr marL="0" indent="0">
              <a:buNone/>
            </a:pPr>
            <a:r>
              <a:rPr lang="en" altLang="en-US" sz="1600" dirty="0">
                <a:solidFill>
                  <a:schemeClr val="tx2"/>
                </a:solidFill>
              </a:rPr>
              <a:t>- Connector is like “Outlet”.</a:t>
            </a:r>
          </a:p>
          <a:p>
            <a:pPr marL="0" indent="0">
              <a:buNone/>
            </a:pPr>
            <a:r>
              <a:rPr lang="en-US" altLang="en-US" sz="1600" dirty="0">
                <a:solidFill>
                  <a:schemeClr val="tx2"/>
                </a:solidFill>
              </a:rPr>
              <a:t>  "Appliances" can receive "electricity" by using the common “Outlet".</a:t>
            </a:r>
          </a:p>
          <a:p>
            <a:pPr marL="0" indent="0">
              <a:buNone/>
            </a:pPr>
            <a:r>
              <a:rPr lang="en-US" altLang="en-US" sz="1600" dirty="0">
                <a:solidFill>
                  <a:schemeClr val="tx2"/>
                </a:solidFill>
              </a:rPr>
              <a:t>  "Apps" can access "data" by using a common “Connector".</a:t>
            </a:r>
            <a:endParaRPr lang="en-US" altLang="ja-JP" sz="1600" b="1" dirty="0">
              <a:solidFill>
                <a:srgbClr val="C00000"/>
              </a:solidFill>
            </a:endParaRPr>
          </a:p>
        </p:txBody>
      </p:sp>
      <p:sp>
        <p:nvSpPr>
          <p:cNvPr id="3" name="テキスト ボックス 2">
            <a:extLst>
              <a:ext uri="{FF2B5EF4-FFF2-40B4-BE49-F238E27FC236}">
                <a16:creationId xmlns:a16="http://schemas.microsoft.com/office/drawing/2014/main" id="{BB7C5F89-373E-C3BF-F8B2-6E3F8EDB2FAB}"/>
              </a:ext>
            </a:extLst>
          </p:cNvPr>
          <p:cNvSpPr txBox="1"/>
          <p:nvPr/>
        </p:nvSpPr>
        <p:spPr>
          <a:xfrm>
            <a:off x="2548017" y="4653934"/>
            <a:ext cx="1132742" cy="254361"/>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
        <p:nvSpPr>
          <p:cNvPr id="4" name="テキスト ボックス 3">
            <a:extLst>
              <a:ext uri="{FF2B5EF4-FFF2-40B4-BE49-F238E27FC236}">
                <a16:creationId xmlns:a16="http://schemas.microsoft.com/office/drawing/2014/main" id="{AD03DFC9-D378-588D-666D-87CA1C67F750}"/>
              </a:ext>
            </a:extLst>
          </p:cNvPr>
          <p:cNvSpPr txBox="1"/>
          <p:nvPr/>
        </p:nvSpPr>
        <p:spPr>
          <a:xfrm>
            <a:off x="2525960" y="5370048"/>
            <a:ext cx="1132742" cy="254361"/>
          </a:xfrm>
          <a:prstGeom prst="rect">
            <a:avLst/>
          </a:prstGeom>
          <a:noFill/>
          <a:ln>
            <a:noFill/>
          </a:ln>
        </p:spPr>
        <p:txBody>
          <a:bodyPr wrap="square" rtlCol="0">
            <a:spAutoFit/>
          </a:bodyPr>
          <a:lstStyle/>
          <a:p>
            <a:pPr marL="0" marR="0" lvl="0" indent="0" defTabSz="914423" rtl="0" eaLnBrk="1" fontAlgn="auto" latinLnBrk="0" hangingPunct="1">
              <a:lnSpc>
                <a:spcPct val="100000"/>
              </a:lnSpc>
              <a:spcBef>
                <a:spcPts val="0"/>
              </a:spcBef>
              <a:spcAft>
                <a:spcPts val="0"/>
              </a:spcAft>
              <a:buClrTx/>
              <a:buSzTx/>
              <a:buFontTx/>
              <a:buNone/>
              <a:tabLst/>
              <a:defRPr/>
            </a:pPr>
            <a:r>
              <a:rPr lang="en" altLang="en-US" sz="1400" b="1" dirty="0">
                <a:solidFill>
                  <a:prstClr val="black"/>
                </a:solidFill>
                <a:latin typeface="Meiryo UI" panose="020B0604030504040204" pitchFamily="50" charset="-128"/>
                <a:ea typeface="Meiryo UI" panose="020B0604030504040204" pitchFamily="50" charset="-128"/>
              </a:rPr>
              <a:t>E</a:t>
            </a:r>
            <a:r>
              <a:rPr kumimoji="1" lang="en"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lectricity</a:t>
            </a:r>
          </a:p>
        </p:txBody>
      </p:sp>
    </p:spTree>
    <p:extLst>
      <p:ext uri="{BB962C8B-B14F-4D97-AF65-F5344CB8AC3E}">
        <p14:creationId xmlns:p14="http://schemas.microsoft.com/office/powerpoint/2010/main" val="15222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92C7B4-E102-7977-B7B3-D91DAA2F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B1F43-6F2E-4538-AABB-23AEDF146290}" type="slidenum">
              <a:rPr kumimoji="1" lang="ja-JP" altLang="en-US" sz="1100" b="0" i="0" u="none" strike="noStrike" kern="1200" cap="none" spc="0" normalizeH="0" baseline="0" noProof="0" smtClean="0">
                <a:ln>
                  <a:noFill/>
                </a:ln>
                <a:solidFill>
                  <a:srgbClr val="FFFFFF"/>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100" b="0" i="0" u="none" strike="noStrike" kern="120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5" name="タイトル 4">
            <a:extLst>
              <a:ext uri="{FF2B5EF4-FFF2-40B4-BE49-F238E27FC236}">
                <a16:creationId xmlns:a16="http://schemas.microsoft.com/office/drawing/2014/main" id="{F0BA6621-91E7-18A9-019E-18AD8E765758}"/>
              </a:ext>
            </a:extLst>
          </p:cNvPr>
          <p:cNvSpPr>
            <a:spLocks noGrp="1"/>
          </p:cNvSpPr>
          <p:nvPr>
            <p:ph type="title"/>
          </p:nvPr>
        </p:nvSpPr>
        <p:spPr>
          <a:xfrm>
            <a:off x="658813" y="219162"/>
            <a:ext cx="9654254" cy="676276"/>
          </a:xfrm>
        </p:spPr>
        <p:txBody>
          <a:bodyPr/>
          <a:lstStyle/>
          <a:p>
            <a:r>
              <a:rPr kumimoji="1" lang="en" altLang="en-US" sz="2800" dirty="0"/>
              <a:t>Benefits of using connector</a:t>
            </a:r>
            <a:endParaRPr kumimoji="1" lang="ja-JP" altLang="en-US" sz="2800" dirty="0"/>
          </a:p>
        </p:txBody>
      </p:sp>
      <p:sp>
        <p:nvSpPr>
          <p:cNvPr id="9" name="コンテンツ プレースホルダー 4">
            <a:extLst>
              <a:ext uri="{FF2B5EF4-FFF2-40B4-BE49-F238E27FC236}">
                <a16:creationId xmlns:a16="http://schemas.microsoft.com/office/drawing/2014/main" id="{8C73DF41-ACAF-7226-A91B-B10B57B4DBC5}"/>
              </a:ext>
            </a:extLst>
          </p:cNvPr>
          <p:cNvSpPr txBox="1">
            <a:spLocks/>
          </p:cNvSpPr>
          <p:nvPr/>
        </p:nvSpPr>
        <p:spPr bwMode="auto">
          <a:xfrm>
            <a:off x="334963" y="1268413"/>
            <a:ext cx="11353408" cy="842959"/>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kumimoji="1" lang="en-US" altLang="en-US"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When developing data exchange applications, the provided connector can be used to </a:t>
            </a:r>
            <a:r>
              <a:rPr kumimoji="1" lang="en-US" altLang="en-US" sz="1800" b="1" i="0" u="none" strike="noStrike" kern="0" cap="none" spc="0" normalizeH="0" baseline="0" noProof="0" dirty="0">
                <a:ln>
                  <a:noFill/>
                </a:ln>
                <a:solidFill>
                  <a:srgbClr val="C00000"/>
                </a:solidFill>
                <a:effectLst/>
                <a:uLnTx/>
                <a:uFillTx/>
                <a:latin typeface="Meiryo UI" panose="020B0604030504040204" pitchFamily="34" charset="-128"/>
                <a:ea typeface="Meiryo UI" panose="020B0604030504040204" pitchFamily="34" charset="-128"/>
                <a:cs typeface="+mn-cs"/>
              </a:rPr>
              <a:t>reduce the cost and time</a:t>
            </a:r>
            <a:r>
              <a:rPr kumimoji="1" lang="en-US" altLang="en-US"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rPr>
              <a:t> required for design and development.</a:t>
            </a:r>
            <a:endParaRPr kumimoji="1" lang="en-US" altLang="ja-JP" sz="1800" b="0" i="0" u="none" strike="noStrike" kern="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mn-cs"/>
            </a:endParaRPr>
          </a:p>
        </p:txBody>
      </p:sp>
      <p:sp>
        <p:nvSpPr>
          <p:cNvPr id="7" name="正方形/長方形 6">
            <a:extLst>
              <a:ext uri="{FF2B5EF4-FFF2-40B4-BE49-F238E27FC236}">
                <a16:creationId xmlns:a16="http://schemas.microsoft.com/office/drawing/2014/main" id="{2C6C7CB2-D182-84F1-B3F3-F62364A0F8B0}"/>
              </a:ext>
            </a:extLst>
          </p:cNvPr>
          <p:cNvSpPr/>
          <p:nvPr/>
        </p:nvSpPr>
        <p:spPr>
          <a:xfrm>
            <a:off x="334964"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981E8D8-D007-C4F5-265D-F205476CD4FA}"/>
              </a:ext>
            </a:extLst>
          </p:cNvPr>
          <p:cNvSpPr/>
          <p:nvPr/>
        </p:nvSpPr>
        <p:spPr>
          <a:xfrm>
            <a:off x="341269" y="2486478"/>
            <a:ext cx="5537907" cy="3956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 altLang="en-US" sz="2000" b="1" dirty="0">
                <a:solidFill>
                  <a:schemeClr val="bg1"/>
                </a:solidFill>
                <a:latin typeface="Meiryo UI" panose="020B0604030504040204" pitchFamily="50" charset="-128"/>
                <a:ea typeface="Meiryo UI" panose="020B0604030504040204" pitchFamily="50" charset="-128"/>
              </a:rPr>
              <a:t>Without connector</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0" name="コンテンツ プレースホルダー 4">
            <a:extLst>
              <a:ext uri="{FF2B5EF4-FFF2-40B4-BE49-F238E27FC236}">
                <a16:creationId xmlns:a16="http://schemas.microsoft.com/office/drawing/2014/main" id="{3F48CB70-3BE7-247B-8EEC-C870A98640A2}"/>
              </a:ext>
            </a:extLst>
          </p:cNvPr>
          <p:cNvSpPr txBox="1">
            <a:spLocks/>
          </p:cNvSpPr>
          <p:nvPr/>
        </p:nvSpPr>
        <p:spPr bwMode="auto">
          <a:xfrm>
            <a:off x="509286" y="2980267"/>
            <a:ext cx="5369889"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Design and development of data transfer with specific counterparties is necessary.</a:t>
            </a:r>
          </a:p>
        </p:txBody>
      </p:sp>
      <p:sp>
        <p:nvSpPr>
          <p:cNvPr id="16" name="正方形/長方形 15">
            <a:extLst>
              <a:ext uri="{FF2B5EF4-FFF2-40B4-BE49-F238E27FC236}">
                <a16:creationId xmlns:a16="http://schemas.microsoft.com/office/drawing/2014/main" id="{33BFE34A-462D-33F1-5080-986CC4AA62A0}"/>
              </a:ext>
            </a:extLst>
          </p:cNvPr>
          <p:cNvSpPr/>
          <p:nvPr/>
        </p:nvSpPr>
        <p:spPr>
          <a:xfrm>
            <a:off x="6096001" y="2484347"/>
            <a:ext cx="5544212" cy="378913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5D95D4C-8243-A845-F85B-2AB2A50192D7}"/>
              </a:ext>
            </a:extLst>
          </p:cNvPr>
          <p:cNvSpPr/>
          <p:nvPr/>
        </p:nvSpPr>
        <p:spPr>
          <a:xfrm>
            <a:off x="6102306" y="2486478"/>
            <a:ext cx="5537907" cy="395617"/>
          </a:xfrm>
          <a:prstGeom prst="rect">
            <a:avLst/>
          </a:prstGeom>
          <a:solidFill>
            <a:srgbClr val="7F9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 altLang="en-US" sz="2000" b="1" dirty="0">
                <a:solidFill>
                  <a:schemeClr val="bg1"/>
                </a:solidFill>
                <a:latin typeface="Meiryo UI" panose="020B0604030504040204" pitchFamily="50" charset="-128"/>
                <a:ea typeface="Meiryo UI" panose="020B0604030504040204" pitchFamily="50" charset="-128"/>
              </a:rPr>
              <a:t>With connector</a:t>
            </a:r>
            <a:endParaRPr kumimoji="1" lang="en-US" altLang="ja-JP" sz="2000" b="0" i="0" u="none" strike="noStrike" kern="1200" cap="none" spc="0" normalizeH="0" baseline="0" noProof="0" dirty="0">
              <a:ln>
                <a:noFill/>
              </a:ln>
              <a:solidFill>
                <a:schemeClr val="bg1"/>
              </a:solidFill>
              <a:effectLst/>
              <a:uLnTx/>
              <a:uFillTx/>
              <a:latin typeface="Meiryo UI"/>
              <a:ea typeface="Meiryo UI"/>
              <a:cs typeface="+mn-cs"/>
            </a:endParaRPr>
          </a:p>
        </p:txBody>
      </p:sp>
      <p:sp>
        <p:nvSpPr>
          <p:cNvPr id="19" name="コンテンツ プレースホルダー 4">
            <a:extLst>
              <a:ext uri="{FF2B5EF4-FFF2-40B4-BE49-F238E27FC236}">
                <a16:creationId xmlns:a16="http://schemas.microsoft.com/office/drawing/2014/main" id="{3FEF7937-B27F-F266-EFF1-B610A79F769A}"/>
              </a:ext>
            </a:extLst>
          </p:cNvPr>
          <p:cNvSpPr txBox="1">
            <a:spLocks/>
          </p:cNvSpPr>
          <p:nvPr/>
        </p:nvSpPr>
        <p:spPr bwMode="auto">
          <a:xfrm>
            <a:off x="6096000" y="2988226"/>
            <a:ext cx="5761036" cy="770722"/>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000066"/>
              </a:buClr>
              <a:buSzTx/>
              <a:buFont typeface="Wingdings" pitchFamily="2" charset="2"/>
              <a:buNone/>
              <a:tabLst/>
              <a:defRPr/>
            </a:pPr>
            <a:r>
              <a:rPr lang="en" altLang="en-US" sz="1600" kern="0" dirty="0">
                <a:solidFill>
                  <a:srgbClr val="000000"/>
                </a:solidFill>
              </a:rPr>
              <a:t>Reduce cost and time by using connectors</a:t>
            </a:r>
            <a:endParaRPr lang="en-US" altLang="ja-JP" sz="1600" kern="0" dirty="0">
              <a:solidFill>
                <a:srgbClr val="000000"/>
              </a:solidFill>
            </a:endParaRPr>
          </a:p>
        </p:txBody>
      </p:sp>
      <p:pic>
        <p:nvPicPr>
          <p:cNvPr id="59" name="グラフィックス 58" descr="プログラマー男性 単色塗りつぶし">
            <a:extLst>
              <a:ext uri="{FF2B5EF4-FFF2-40B4-BE49-F238E27FC236}">
                <a16:creationId xmlns:a16="http://schemas.microsoft.com/office/drawing/2014/main" id="{415EBAA7-3EBD-7274-4DE2-DA7FB640B7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653" y="4569926"/>
            <a:ext cx="910103" cy="910103"/>
          </a:xfrm>
          <a:prstGeom prst="rect">
            <a:avLst/>
          </a:prstGeom>
        </p:spPr>
      </p:pic>
      <p:sp>
        <p:nvSpPr>
          <p:cNvPr id="3" name="正方形/長方形 2">
            <a:extLst>
              <a:ext uri="{FF2B5EF4-FFF2-40B4-BE49-F238E27FC236}">
                <a16:creationId xmlns:a16="http://schemas.microsoft.com/office/drawing/2014/main" id="{33798ADF-B9D6-24F0-8528-918D68F677F4}"/>
              </a:ext>
            </a:extLst>
          </p:cNvPr>
          <p:cNvSpPr/>
          <p:nvPr/>
        </p:nvSpPr>
        <p:spPr>
          <a:xfrm>
            <a:off x="994438" y="4504742"/>
            <a:ext cx="2327388"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en-US" sz="1600" dirty="0">
                <a:solidFill>
                  <a:srgbClr val="C00000"/>
                </a:solidFill>
              </a:rPr>
              <a:t> Design and development</a:t>
            </a:r>
          </a:p>
        </p:txBody>
      </p:sp>
      <p:sp>
        <p:nvSpPr>
          <p:cNvPr id="13" name="正方形/長方形 12">
            <a:extLst>
              <a:ext uri="{FF2B5EF4-FFF2-40B4-BE49-F238E27FC236}">
                <a16:creationId xmlns:a16="http://schemas.microsoft.com/office/drawing/2014/main" id="{506A97A8-0AE1-A00D-BEB4-896C31024BA5}"/>
              </a:ext>
            </a:extLst>
          </p:cNvPr>
          <p:cNvSpPr/>
          <p:nvPr/>
        </p:nvSpPr>
        <p:spPr>
          <a:xfrm>
            <a:off x="7230452" y="4477870"/>
            <a:ext cx="1826790" cy="49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en-US" b="1" dirty="0">
                <a:solidFill>
                  <a:srgbClr val="7F99E5"/>
                </a:solidFill>
              </a:rPr>
              <a:t>Use provided</a:t>
            </a:r>
            <a:endParaRPr lang="en-US" altLang="ja-JP" b="1" dirty="0">
              <a:solidFill>
                <a:srgbClr val="7F99E5"/>
              </a:solidFill>
            </a:endParaRPr>
          </a:p>
          <a:p>
            <a:pPr algn="ctr"/>
            <a:r>
              <a:rPr lang="en" altLang="en-US" b="1" dirty="0">
                <a:solidFill>
                  <a:srgbClr val="7F99E5"/>
                </a:solidFill>
              </a:rPr>
              <a:t>connector</a:t>
            </a:r>
            <a:endParaRPr kumimoji="1" lang="ja-JP" altLang="en-US" b="1" dirty="0">
              <a:solidFill>
                <a:srgbClr val="7F99E5"/>
              </a:solidFill>
            </a:endParaRPr>
          </a:p>
        </p:txBody>
      </p:sp>
      <p:sp>
        <p:nvSpPr>
          <p:cNvPr id="6" name="正方形/長方形 5">
            <a:extLst>
              <a:ext uri="{FF2B5EF4-FFF2-40B4-BE49-F238E27FC236}">
                <a16:creationId xmlns:a16="http://schemas.microsoft.com/office/drawing/2014/main" id="{142EE368-A3E3-3A2F-4CB5-E244920792D6}"/>
              </a:ext>
            </a:extLst>
          </p:cNvPr>
          <p:cNvSpPr/>
          <p:nvPr/>
        </p:nvSpPr>
        <p:spPr>
          <a:xfrm>
            <a:off x="3288135"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2"/>
                </a:solidFill>
                <a:latin typeface="Meiryo UI"/>
                <a:ea typeface="Meiryo UI"/>
              </a:rPr>
              <a:t>A</a:t>
            </a:r>
            <a:r>
              <a:rPr lang="en" altLang="en-US" b="1" dirty="0">
                <a:solidFill>
                  <a:schemeClr val="tx2"/>
                </a:solidFill>
                <a:latin typeface="Meiryo UI"/>
                <a:ea typeface="Meiryo UI"/>
              </a:rPr>
              <a:t>pp</a:t>
            </a:r>
            <a:endParaRPr lang="en-US" altLang="ja-JP" b="1" dirty="0">
              <a:solidFill>
                <a:schemeClr val="tx2"/>
              </a:solidFill>
              <a:latin typeface="Meiryo UI"/>
              <a:ea typeface="Meiryo UI"/>
            </a:endParaRPr>
          </a:p>
        </p:txBody>
      </p:sp>
      <p:sp>
        <p:nvSpPr>
          <p:cNvPr id="14" name="正方形/長方形 31">
            <a:extLst>
              <a:ext uri="{FF2B5EF4-FFF2-40B4-BE49-F238E27FC236}">
                <a16:creationId xmlns:a16="http://schemas.microsoft.com/office/drawing/2014/main" id="{B69A820C-C936-6158-6E9C-52E6BA615B01}"/>
              </a:ext>
            </a:extLst>
          </p:cNvPr>
          <p:cNvSpPr/>
          <p:nvPr/>
        </p:nvSpPr>
        <p:spPr>
          <a:xfrm>
            <a:off x="3527245" y="453764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Authentication/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kern="0" dirty="0">
                <a:solidFill>
                  <a:srgbClr val="000000"/>
                </a:solidFill>
                <a:latin typeface="メイリオ"/>
                <a:ea typeface="メイリオ"/>
                <a:cs typeface="Meiryo UI" panose="020B0604030504040204" pitchFamily="50" charset="-128"/>
              </a:rPr>
              <a:t>A</a:t>
            </a: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uthorization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15" name="正方形/長方形 31">
            <a:extLst>
              <a:ext uri="{FF2B5EF4-FFF2-40B4-BE49-F238E27FC236}">
                <a16:creationId xmlns:a16="http://schemas.microsoft.com/office/drawing/2014/main" id="{EBE4143D-6680-39CD-D9C6-FF1E79AD0800}"/>
              </a:ext>
            </a:extLst>
          </p:cNvPr>
          <p:cNvSpPr/>
          <p:nvPr/>
        </p:nvSpPr>
        <p:spPr>
          <a:xfrm>
            <a:off x="3527244"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Preprocessing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2" name="正方形/長方形 31">
            <a:extLst>
              <a:ext uri="{FF2B5EF4-FFF2-40B4-BE49-F238E27FC236}">
                <a16:creationId xmlns:a16="http://schemas.microsoft.com/office/drawing/2014/main" id="{D0D76629-3631-FEBC-55B5-E6713547D8B4}"/>
              </a:ext>
            </a:extLst>
          </p:cNvPr>
          <p:cNvSpPr/>
          <p:nvPr/>
        </p:nvSpPr>
        <p:spPr>
          <a:xfrm>
            <a:off x="3527243" y="5140483"/>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Data exchange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 function</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23" name="正方形/長方形 31">
            <a:extLst>
              <a:ext uri="{FF2B5EF4-FFF2-40B4-BE49-F238E27FC236}">
                <a16:creationId xmlns:a16="http://schemas.microsoft.com/office/drawing/2014/main" id="{BA57B7FE-63D2-5327-4ADC-DFBDBE7C0185}"/>
              </a:ext>
            </a:extLst>
          </p:cNvPr>
          <p:cNvSpPr/>
          <p:nvPr/>
        </p:nvSpPr>
        <p:spPr>
          <a:xfrm>
            <a:off x="3527243"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Post-processing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25" name="直線矢印コネクタ 24">
            <a:extLst>
              <a:ext uri="{FF2B5EF4-FFF2-40B4-BE49-F238E27FC236}">
                <a16:creationId xmlns:a16="http://schemas.microsoft.com/office/drawing/2014/main" id="{5120B145-0EB0-1E47-4CC1-076CC87565A6}"/>
              </a:ext>
            </a:extLst>
          </p:cNvPr>
          <p:cNvCxnSpPr>
            <a:cxnSpLocks/>
            <a:stCxn id="59" idx="3"/>
            <a:endCxn id="32" idx="2"/>
          </p:cNvCxnSpPr>
          <p:nvPr/>
        </p:nvCxnSpPr>
        <p:spPr>
          <a:xfrm>
            <a:off x="1305756"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右大かっこ 31">
            <a:extLst>
              <a:ext uri="{FF2B5EF4-FFF2-40B4-BE49-F238E27FC236}">
                <a16:creationId xmlns:a16="http://schemas.microsoft.com/office/drawing/2014/main" id="{FEE3434E-C15B-A568-47A1-A041B278CE81}"/>
              </a:ext>
            </a:extLst>
          </p:cNvPr>
          <p:cNvSpPr/>
          <p:nvPr/>
        </p:nvSpPr>
        <p:spPr>
          <a:xfrm flipH="1">
            <a:off x="3380231" y="4537023"/>
            <a:ext cx="178802"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38" name="グラフィックス 37" descr="プログラマー男性 単色塗りつぶし">
            <a:extLst>
              <a:ext uri="{FF2B5EF4-FFF2-40B4-BE49-F238E27FC236}">
                <a16:creationId xmlns:a16="http://schemas.microsoft.com/office/drawing/2014/main" id="{74399ED3-A577-075B-52BF-3E62F11DA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6672" y="4569926"/>
            <a:ext cx="910103" cy="910103"/>
          </a:xfrm>
          <a:prstGeom prst="rect">
            <a:avLst/>
          </a:prstGeom>
        </p:spPr>
      </p:pic>
      <p:sp>
        <p:nvSpPr>
          <p:cNvPr id="39" name="正方形/長方形 38">
            <a:extLst>
              <a:ext uri="{FF2B5EF4-FFF2-40B4-BE49-F238E27FC236}">
                <a16:creationId xmlns:a16="http://schemas.microsoft.com/office/drawing/2014/main" id="{E36A4BD1-1B43-38A4-A1DC-B4DAB8F15AE8}"/>
              </a:ext>
            </a:extLst>
          </p:cNvPr>
          <p:cNvSpPr/>
          <p:nvPr/>
        </p:nvSpPr>
        <p:spPr>
          <a:xfrm>
            <a:off x="8586346" y="3512820"/>
            <a:ext cx="941793"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7DC980F-A1A0-4925-CD47-4FFDAFE39D43}"/>
              </a:ext>
            </a:extLst>
          </p:cNvPr>
          <p:cNvSpPr/>
          <p:nvPr/>
        </p:nvSpPr>
        <p:spPr>
          <a:xfrm>
            <a:off x="7135753" y="4599332"/>
            <a:ext cx="1979894" cy="396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41" name="正方形/長方形 40">
            <a:extLst>
              <a:ext uri="{FF2B5EF4-FFF2-40B4-BE49-F238E27FC236}">
                <a16:creationId xmlns:a16="http://schemas.microsoft.com/office/drawing/2014/main" id="{195D9E81-7FCD-F95D-1216-4CFA8721A0B8}"/>
              </a:ext>
            </a:extLst>
          </p:cNvPr>
          <p:cNvSpPr/>
          <p:nvPr/>
        </p:nvSpPr>
        <p:spPr>
          <a:xfrm>
            <a:off x="9189154" y="3587732"/>
            <a:ext cx="1826790" cy="26102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chemeClr val="tx2"/>
                </a:solidFill>
                <a:latin typeface="Meiryo UI"/>
                <a:ea typeface="Meiryo UI"/>
              </a:rPr>
              <a:t>App</a:t>
            </a:r>
            <a:endParaRPr lang="en-US" altLang="ja-JP" b="1" dirty="0">
              <a:solidFill>
                <a:schemeClr val="tx2"/>
              </a:solidFill>
              <a:latin typeface="Meiryo UI"/>
              <a:ea typeface="Meiryo UI"/>
            </a:endParaRPr>
          </a:p>
        </p:txBody>
      </p:sp>
      <p:sp>
        <p:nvSpPr>
          <p:cNvPr id="43" name="正方形/長方形 31">
            <a:extLst>
              <a:ext uri="{FF2B5EF4-FFF2-40B4-BE49-F238E27FC236}">
                <a16:creationId xmlns:a16="http://schemas.microsoft.com/office/drawing/2014/main" id="{6AB8D3A6-5BAC-AFF0-2EF5-3783081E159B}"/>
              </a:ext>
            </a:extLst>
          </p:cNvPr>
          <p:cNvSpPr/>
          <p:nvPr/>
        </p:nvSpPr>
        <p:spPr>
          <a:xfrm>
            <a:off x="9428263" y="3977572"/>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Preprocessing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sp>
        <p:nvSpPr>
          <p:cNvPr id="45" name="正方形/長方形 31">
            <a:extLst>
              <a:ext uri="{FF2B5EF4-FFF2-40B4-BE49-F238E27FC236}">
                <a16:creationId xmlns:a16="http://schemas.microsoft.com/office/drawing/2014/main" id="{2BEC5C78-47E0-AAAE-C203-43D091907135}"/>
              </a:ext>
            </a:extLst>
          </p:cNvPr>
          <p:cNvSpPr/>
          <p:nvPr/>
        </p:nvSpPr>
        <p:spPr>
          <a:xfrm>
            <a:off x="9428262" y="5709999"/>
            <a:ext cx="1348569" cy="396240"/>
          </a:xfrm>
          <a:prstGeom prst="rect">
            <a:avLst/>
          </a:prstGeom>
          <a:solidFill>
            <a:sysClr val="window" lastClr="FFFFFF"/>
          </a:solidFill>
          <a:ln w="19050" cap="flat" cmpd="sng" algn="ctr">
            <a:solidFill>
              <a:srgbClr val="002060"/>
            </a:solidFill>
            <a:prstDash val="solid"/>
            <a:miter lim="800000"/>
          </a:ln>
          <a:effectLst/>
        </p:spPr>
        <p:txBody>
          <a:bodyPr wrap="none"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rPr>
              <a:t>Post-processing</a:t>
            </a:r>
            <a:endParaRPr kumimoji="0" lang="en-US" sz="1200" b="0" i="0" u="none" strike="noStrike" kern="0" cap="none" spc="0" normalizeH="0" baseline="0" noProof="0" dirty="0">
              <a:ln>
                <a:noFill/>
              </a:ln>
              <a:solidFill>
                <a:srgbClr val="000000"/>
              </a:solidFill>
              <a:effectLst/>
              <a:uLnTx/>
              <a:uFillTx/>
              <a:latin typeface="メイリオ"/>
              <a:ea typeface="メイリオ"/>
              <a:cs typeface="Meiryo UI" panose="020B0604030504040204" pitchFamily="50" charset="-128"/>
            </a:endParaRPr>
          </a:p>
        </p:txBody>
      </p:sp>
      <p:cxnSp>
        <p:nvCxnSpPr>
          <p:cNvPr id="46" name="直線矢印コネクタ 45">
            <a:extLst>
              <a:ext uri="{FF2B5EF4-FFF2-40B4-BE49-F238E27FC236}">
                <a16:creationId xmlns:a16="http://schemas.microsoft.com/office/drawing/2014/main" id="{F984B035-B9CB-A0A5-9A78-90E7D9EAC6A9}"/>
              </a:ext>
            </a:extLst>
          </p:cNvPr>
          <p:cNvCxnSpPr>
            <a:cxnSpLocks/>
            <a:stCxn id="38" idx="3"/>
            <a:endCxn id="47" idx="2"/>
          </p:cNvCxnSpPr>
          <p:nvPr/>
        </p:nvCxnSpPr>
        <p:spPr>
          <a:xfrm>
            <a:off x="7206775" y="5024978"/>
            <a:ext cx="2074475" cy="3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右大かっこ 46">
            <a:extLst>
              <a:ext uri="{FF2B5EF4-FFF2-40B4-BE49-F238E27FC236}">
                <a16:creationId xmlns:a16="http://schemas.microsoft.com/office/drawing/2014/main" id="{A0370A17-AA36-625F-60B3-E78C5727DE04}"/>
              </a:ext>
            </a:extLst>
          </p:cNvPr>
          <p:cNvSpPr/>
          <p:nvPr/>
        </p:nvSpPr>
        <p:spPr>
          <a:xfrm flipH="1">
            <a:off x="9281250" y="4537023"/>
            <a:ext cx="73505" cy="983825"/>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76F785C0-9E83-8383-933A-870A02343B30}"/>
              </a:ext>
            </a:extLst>
          </p:cNvPr>
          <p:cNvSpPr/>
          <p:nvPr/>
        </p:nvSpPr>
        <p:spPr>
          <a:xfrm>
            <a:off x="9428262" y="4537022"/>
            <a:ext cx="1394377" cy="983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kumimoji="1" lang="en" altLang="ja-JP" sz="1400" b="1" i="0" u="none" strike="noStrike" kern="1200" cap="none" spc="0" normalizeH="0" baseline="0" noProof="0" dirty="0">
              <a:ln>
                <a:noFill/>
              </a:ln>
              <a:solidFill>
                <a:srgbClr val="FFFFFF"/>
              </a:solidFill>
              <a:effectLst/>
              <a:uLnTx/>
              <a:uFillTx/>
              <a:latin typeface="Meiryo UI"/>
              <a:ea typeface="Meiryo UI"/>
              <a:cs typeface="+mn-cs"/>
            </a:endParaRPr>
          </a:p>
          <a:p>
            <a:pPr algn="ctr">
              <a:defRPr/>
            </a:pPr>
            <a:r>
              <a:rPr kumimoji="1" lang="en" altLang="ja-JP" sz="1400" b="1" i="0" u="none" strike="noStrike" kern="1200" cap="none" spc="0" normalizeH="0" baseline="0" noProof="0" dirty="0">
                <a:ln>
                  <a:noFill/>
                </a:ln>
                <a:solidFill>
                  <a:srgbClr val="FFFFFF"/>
                </a:solidFill>
                <a:effectLst/>
                <a:uLnTx/>
                <a:uFillTx/>
                <a:latin typeface="Meiryo UI"/>
                <a:ea typeface="Meiryo UI"/>
                <a:cs typeface="+mn-cs"/>
              </a:rPr>
              <a:t>(</a:t>
            </a:r>
            <a:r>
              <a:rPr lang="en" altLang="en-US" sz="1400" b="1" dirty="0">
                <a:solidFill>
                  <a:srgbClr val="FFFFFF"/>
                </a:solidFill>
                <a:latin typeface="Meiryo UI"/>
                <a:ea typeface="Meiryo UI"/>
              </a:rPr>
              <a:t>provided</a:t>
            </a:r>
            <a:r>
              <a:rPr kumimoji="1" lang="en" altLang="ja-JP" sz="1400" b="1" i="0" u="none" strike="noStrike" kern="1200" cap="none" spc="0" normalizeH="0" baseline="0" noProof="0" dirty="0">
                <a:ln>
                  <a:noFill/>
                </a:ln>
                <a:solidFill>
                  <a:srgbClr val="FFFFFF"/>
                </a:solidFill>
                <a:effectLst/>
                <a:uLnTx/>
                <a:uFillTx/>
                <a:latin typeface="Meiryo UI"/>
                <a:ea typeface="Meiryo UI"/>
                <a:cs typeface="+mn-cs"/>
              </a:rPr>
              <a:t>) </a:t>
            </a:r>
            <a:endParaRPr lang="en-US" altLang="ja-JP" sz="1400" b="1" dirty="0">
              <a:solidFill>
                <a:srgbClr val="FFFFFF"/>
              </a:solidFill>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 altLang="en-US" b="1" dirty="0">
                <a:solidFill>
                  <a:srgbClr val="FFFFFF"/>
                </a:solidFill>
                <a:latin typeface="Meiryo UI"/>
                <a:ea typeface="Meiryo UI"/>
              </a:rPr>
              <a:t>connector</a:t>
            </a:r>
            <a:endParaRPr lang="en-US" altLang="ja-JP" b="1" dirty="0">
              <a:solidFill>
                <a:srgbClr val="FFFFFF"/>
              </a:solidFill>
              <a:latin typeface="Meiryo UI"/>
              <a:ea typeface="Meiryo UI"/>
            </a:endParaRPr>
          </a:p>
        </p:txBody>
      </p:sp>
      <p:sp>
        <p:nvSpPr>
          <p:cNvPr id="2" name="コンテンツ プレースホルダー 4">
            <a:extLst>
              <a:ext uri="{FF2B5EF4-FFF2-40B4-BE49-F238E27FC236}">
                <a16:creationId xmlns:a16="http://schemas.microsoft.com/office/drawing/2014/main" id="{D25C541F-71E2-85E6-647E-B37079295679}"/>
              </a:ext>
            </a:extLst>
          </p:cNvPr>
          <p:cNvSpPr txBox="1">
            <a:spLocks/>
          </p:cNvSpPr>
          <p:nvPr/>
        </p:nvSpPr>
        <p:spPr bwMode="auto">
          <a:xfrm>
            <a:off x="1293745" y="5104904"/>
            <a:ext cx="2056135" cy="5897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Burden the cost and time</a:t>
            </a:r>
          </a:p>
        </p:txBody>
      </p:sp>
      <p:sp>
        <p:nvSpPr>
          <p:cNvPr id="12" name="コンテンツ プレースホルダー 4">
            <a:extLst>
              <a:ext uri="{FF2B5EF4-FFF2-40B4-BE49-F238E27FC236}">
                <a16:creationId xmlns:a16="http://schemas.microsoft.com/office/drawing/2014/main" id="{A597CEB6-E425-459E-351C-1BCB3A84B2BF}"/>
              </a:ext>
            </a:extLst>
          </p:cNvPr>
          <p:cNvSpPr txBox="1">
            <a:spLocks/>
          </p:cNvSpPr>
          <p:nvPr/>
        </p:nvSpPr>
        <p:spPr bwMode="auto">
          <a:xfrm>
            <a:off x="7293823" y="5132631"/>
            <a:ext cx="1826789" cy="589727"/>
          </a:xfrm>
          <a:prstGeom prst="rect">
            <a:avLst/>
          </a:prstGeom>
          <a:noFill/>
          <a:ln>
            <a:noFill/>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n"/>
              <a:defRPr kumimoji="1" sz="2800" baseline="0">
                <a:solidFill>
                  <a:srgbClr val="000066"/>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defRPr/>
            </a:pPr>
            <a:r>
              <a:rPr lang="en-US" altLang="ja-JP" sz="1600" kern="0" dirty="0">
                <a:solidFill>
                  <a:srgbClr val="000000"/>
                </a:solidFill>
              </a:rPr>
              <a:t>Reduce the cost and time</a:t>
            </a:r>
          </a:p>
        </p:txBody>
      </p:sp>
    </p:spTree>
    <p:extLst>
      <p:ext uri="{BB962C8B-B14F-4D97-AF65-F5344CB8AC3E}">
        <p14:creationId xmlns:p14="http://schemas.microsoft.com/office/powerpoint/2010/main" val="1338107595"/>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3.xml><?xml version="1.0" encoding="utf-8"?>
<a:theme xmlns:a="http://schemas.openxmlformats.org/drawingml/2006/main" name="2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4.xml><?xml version="1.0" encoding="utf-8"?>
<a:theme xmlns:a="http://schemas.openxmlformats.org/drawingml/2006/main" name="3_IPA200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5.xml><?xml version="1.0" encoding="utf-8"?>
<a:theme xmlns:a="http://schemas.openxmlformats.org/drawingml/2006/main" name="4_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30805データスペース全体像整理" id="{C9731D2C-B3D4-47EF-863D-2210CC0D4301}" vid="{BE3E8DF1-C807-4C62-B961-66EBA7C0704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データスペース入門編</Template>
  <TotalTime>13911</TotalTime>
  <Words>4323</Words>
  <PresentationFormat>ワイド画面</PresentationFormat>
  <Paragraphs>751</Paragraphs>
  <Slides>17</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17</vt:i4>
      </vt:variant>
    </vt:vector>
  </HeadingPairs>
  <TitlesOfParts>
    <vt:vector size="30" baseType="lpstr">
      <vt:lpstr>Meiryo UI</vt:lpstr>
      <vt:lpstr>MeiryoUI</vt:lpstr>
      <vt:lpstr>Söhne</vt:lpstr>
      <vt:lpstr>ヒラギノ角ゴ Pro W3</vt:lpstr>
      <vt:lpstr>メイリオ</vt:lpstr>
      <vt:lpstr>游ゴシック</vt:lpstr>
      <vt:lpstr>Arial</vt:lpstr>
      <vt:lpstr>Wingdings</vt:lpstr>
      <vt:lpstr>IPA2004</vt:lpstr>
      <vt:lpstr>1_IPA2004</vt:lpstr>
      <vt:lpstr>2_IPA2004</vt:lpstr>
      <vt:lpstr>3_IPA2004</vt:lpstr>
      <vt:lpstr>4_IPA2004</vt:lpstr>
      <vt:lpstr>PowerPoint プレゼンテーション</vt:lpstr>
      <vt:lpstr>About this document</vt:lpstr>
      <vt:lpstr>Background: global data spaces initiatives</vt:lpstr>
      <vt:lpstr>What are data spaces?</vt:lpstr>
      <vt:lpstr>Advantages of data spaces</vt:lpstr>
      <vt:lpstr>Active and Inevitable aspects of data spaces</vt:lpstr>
      <vt:lpstr>The image of data space  characteristics and data exchange</vt:lpstr>
      <vt:lpstr>"Connector" that realizes data exchange</vt:lpstr>
      <vt:lpstr>Benefits of using connector</vt:lpstr>
      <vt:lpstr>Digital infrastructure </vt:lpstr>
      <vt:lpstr>Differences from other data sharing structure</vt:lpstr>
      <vt:lpstr>Role in acceralating data spaces in Japan</vt:lpstr>
      <vt:lpstr>Area of  the data space</vt:lpstr>
      <vt:lpstr>Case study (1) - Osaka City “Super city concept”</vt:lpstr>
      <vt:lpstr>Case study (2) - Sapporo City “Marketing optimization”</vt:lpstr>
      <vt:lpstr>Idea of business Case   “Enhanced Marketing”</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2023-12-25T05:42:03Z</cp:lastPrinted>
  <dcterms:created xsi:type="dcterms:W3CDTF">2023-10-02T05:48:01Z</dcterms:created>
  <dcterms:modified xsi:type="dcterms:W3CDTF">2023-12-28T00:57:02Z</dcterms:modified>
</cp:coreProperties>
</file>