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1862287541" r:id="rId2"/>
    <p:sldId id="1862287542" r:id="rId3"/>
    <p:sldId id="1862287543" r:id="rId4"/>
    <p:sldId id="1862287544"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5" autoAdjust="0"/>
    <p:restoredTop sz="59351" autoAdjust="0"/>
  </p:normalViewPr>
  <p:slideViewPr>
    <p:cSldViewPr snapToGrid="0">
      <p:cViewPr>
        <p:scale>
          <a:sx n="50" d="100"/>
          <a:sy n="50" d="100"/>
        </p:scale>
        <p:origin x="1980" y="183"/>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F0AFF-F7E0-49CB-B4ED-FF806BA57170}"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8D30D7-1F40-4130-B1B6-BD3993A7ED53}" type="slidenum">
              <a:rPr kumimoji="1" lang="ja-JP" altLang="en-US" smtClean="0"/>
              <a:t>‹#›</a:t>
            </a:fld>
            <a:endParaRPr kumimoji="1" lang="ja-JP" altLang="en-US"/>
          </a:p>
        </p:txBody>
      </p:sp>
    </p:spTree>
    <p:extLst>
      <p:ext uri="{BB962C8B-B14F-4D97-AF65-F5344CB8AC3E}">
        <p14:creationId xmlns:p14="http://schemas.microsoft.com/office/powerpoint/2010/main" val="39454080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メイリオ" panose="020B0604030504040204" pitchFamily="50" charset="-128"/>
                <a:ea typeface="メイリオ" panose="020B0604030504040204" pitchFamily="50" charset="-128"/>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特徴と使い方</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・スライド</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・対象者に「自分事」として考えてもらえるよう、</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枚目のスライドは、「発問」から始まります。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枚目のスライドでは、「答え」や「様々な視点」を提示します。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想定する啓発対象者</a:t>
            </a:r>
            <a:r>
              <a:rPr lang="en-US" altLang="ja-JP"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インターネットを利用し始めて間もない方</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ポイント</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SNS</a:t>
            </a:r>
            <a:r>
              <a:rPr lang="ja-JP" altLang="en-US" sz="1200" dirty="0">
                <a:latin typeface="メイリオ" panose="020B0604030504040204" pitchFamily="50" charset="-128"/>
                <a:ea typeface="メイリオ" panose="020B0604030504040204" pitchFamily="50" charset="-128"/>
              </a:rPr>
              <a:t>上の情報の信ぴょう性について考えさせ、インターネット上には誤った情報も存在することを伝える。</a:t>
            </a:r>
            <a:endParaRPr lang="en-US" altLang="ja-JP" sz="1200" dirty="0">
              <a:latin typeface="メイリオ" panose="020B0604030504040204" pitchFamily="50" charset="-128"/>
              <a:ea typeface="メイリオ" panose="020B0604030504040204" pitchFamily="50" charset="-128"/>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本教材利用規約</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本教材は、情報セキュリティに関する啓発を目的に独立行政法人情報処理推進機構（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に申し出て別途許諾を得てください。</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本教材に関する著作権その他すべての権利は独立行政法人情報処理推進機構（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）が保有しており、国際条約、著作権法その他の法律により保護されています。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必要な範囲での複製（生徒等受講者への配布のための複製を含む。）は可能とします。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4.</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6.</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いかなる形で利用する場合においても本教材を利用する際は、出典（</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の名称、資料名、</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URL</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等）を容易に判る態様で明記または明示してください。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7.</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8.</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9.</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本教材で提供する情報の正確性、信頼性、網羅性及び完全性については、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が保証するものではありません。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10.</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は何ら責任を負いません。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本利用規約は予告なく改正する場合があります。その場合、改正後の内容は、それが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のウェブページ上で公表された時以降の利用に適用するものとします。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本教材及び本利用規約に関する質問は、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net-anzen@ipa.go.jp</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までお寄せください。なお、</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からの応答等は、その業務に支障のない範囲内とさせていただきます。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独立行政法人情報処理推進機構　セキュリティセンター</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以上</a:t>
            </a:r>
          </a:p>
        </p:txBody>
      </p:sp>
    </p:spTree>
    <p:extLst>
      <p:ext uri="{BB962C8B-B14F-4D97-AF65-F5344CB8AC3E}">
        <p14:creationId xmlns:p14="http://schemas.microsoft.com/office/powerpoint/2010/main" val="3692974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啓発時のセリフ例</a:t>
            </a:r>
            <a:r>
              <a:rPr lang="en-US" altLang="ja-JP"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インターネット上の各種サイト、</a:t>
            </a:r>
            <a:r>
              <a:rPr kumimoji="1" lang="en-US" altLang="ja-JP" dirty="0">
                <a:latin typeface="メイリオ" panose="020B0604030504040204" pitchFamily="50" charset="-128"/>
                <a:ea typeface="メイリオ" panose="020B0604030504040204" pitchFamily="50" charset="-128"/>
              </a:rPr>
              <a:t>SNS</a:t>
            </a:r>
            <a:r>
              <a:rPr kumimoji="1" lang="ja-JP" altLang="en-US" dirty="0">
                <a:latin typeface="メイリオ" panose="020B0604030504040204" pitchFamily="50" charset="-128"/>
                <a:ea typeface="メイリオ" panose="020B0604030504040204" pitchFamily="50" charset="-128"/>
              </a:rPr>
              <a:t>などを見ると、たくさんの情報に触れることができます。</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特に、</a:t>
            </a:r>
            <a:r>
              <a:rPr kumimoji="1" lang="en-US" altLang="ja-JP" dirty="0">
                <a:latin typeface="メイリオ" panose="020B0604030504040204" pitchFamily="50" charset="-128"/>
                <a:ea typeface="メイリオ" panose="020B0604030504040204" pitchFamily="50" charset="-128"/>
              </a:rPr>
              <a:t>SNS</a:t>
            </a:r>
            <a:r>
              <a:rPr kumimoji="1" lang="ja-JP" altLang="en-US" dirty="0">
                <a:latin typeface="メイリオ" panose="020B0604030504040204" pitchFamily="50" charset="-128"/>
                <a:ea typeface="メイリオ" panose="020B0604030504040204" pitchFamily="50" charset="-128"/>
              </a:rPr>
              <a:t>は情報の共有や拡散がしやすい仕組みになっており、ニュース性のある情報やタイムリーな話題ほど、拡散する（広がる）傾向があります。</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そして、</a:t>
            </a:r>
            <a:r>
              <a:rPr kumimoji="1" lang="en-US" altLang="ja-JP" dirty="0">
                <a:latin typeface="メイリオ" panose="020B0604030504040204" pitchFamily="50" charset="-128"/>
                <a:ea typeface="メイリオ" panose="020B0604030504040204" pitchFamily="50" charset="-128"/>
              </a:rPr>
              <a:t>SNS</a:t>
            </a:r>
            <a:r>
              <a:rPr kumimoji="1" lang="ja-JP" altLang="en-US" dirty="0">
                <a:latin typeface="メイリオ" panose="020B0604030504040204" pitchFamily="50" charset="-128"/>
                <a:ea typeface="メイリオ" panose="020B0604030504040204" pitchFamily="50" charset="-128"/>
              </a:rPr>
              <a:t>上の情報を見たことで、情報を見た人の行動が影響される場合もあります。</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この人のように、毎日使うトイレットペーパーが「不足する」という情報を目にしたら、慌ててしまう人も多いのではないでしょうか？</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みなさんはどうでしょうか？</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47631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啓発時のセリフ例</a:t>
            </a:r>
            <a:r>
              <a:rPr lang="en-US" altLang="ja-JP"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さて、さまざまな意見が出ました。</a:t>
            </a:r>
            <a:endParaRPr lang="en-US" altLang="ja-JP" sz="1200" dirty="0">
              <a:latin typeface="メイリオ" panose="020B0604030504040204" pitchFamily="50" charset="-128"/>
              <a:ea typeface="メイリオ" panose="020B0604030504040204" pitchFamily="50" charset="-128"/>
            </a:endParaRPr>
          </a:p>
          <a:p>
            <a:pPr marL="0" indent="0">
              <a:lnSpc>
                <a:spcPts val="3400"/>
              </a:lnSpc>
              <a:buNone/>
            </a:pPr>
            <a:endParaRPr lang="en-US" altLang="ja-JP" sz="1200" dirty="0">
              <a:latin typeface="メイリオ" panose="020B0604030504040204" pitchFamily="50" charset="-128"/>
              <a:ea typeface="メイリオ" panose="020B0604030504040204" pitchFamily="50" charset="-128"/>
            </a:endParaRPr>
          </a:p>
          <a:p>
            <a:pPr marL="0" indent="0">
              <a:lnSpc>
                <a:spcPts val="3400"/>
              </a:lnSpc>
              <a:buNone/>
            </a:pPr>
            <a:r>
              <a:rPr lang="ja-JP" altLang="en-US" sz="1200"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たしかに。</a:t>
            </a:r>
            <a:r>
              <a:rPr lang="en-US" altLang="ja-JP" dirty="0">
                <a:latin typeface="メイリオ" panose="020B0604030504040204" pitchFamily="50" charset="-128"/>
                <a:ea typeface="メイリオ" panose="020B0604030504040204" pitchFamily="50" charset="-128"/>
              </a:rPr>
              <a:t>SNS</a:t>
            </a:r>
            <a:r>
              <a:rPr lang="ja-JP" altLang="en-US" dirty="0">
                <a:latin typeface="メイリオ" panose="020B0604030504040204" pitchFamily="50" charset="-128"/>
                <a:ea typeface="メイリオ" panose="020B0604030504040204" pitchFamily="50" charset="-128"/>
              </a:rPr>
              <a:t>でみんな言ってるね。</a:t>
            </a:r>
            <a:r>
              <a:rPr lang="ja-JP" altLang="en-US" sz="12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それってウソじゃない？</a:t>
            </a:r>
            <a:r>
              <a:rPr lang="ja-JP" altLang="en-US" sz="12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「どうすればウソか本当かわかるだろう</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みなさんはどう思いますか？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まず、一番目の意見を考えてみましょう。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SNS</a:t>
            </a:r>
            <a:r>
              <a:rPr lang="ja-JP" altLang="en-US" sz="1200" dirty="0">
                <a:latin typeface="メイリオ" panose="020B0604030504040204" pitchFamily="50" charset="-128"/>
                <a:ea typeface="メイリオ" panose="020B0604030504040204" pitchFamily="50" charset="-128"/>
              </a:rPr>
              <a:t>でみんなが言っている話はすべて本当なのでしょうか？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次に、二番目の意見を考えてみましょう。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この人のように、</a:t>
            </a:r>
            <a:r>
              <a:rPr lang="en-US" altLang="ja-JP" sz="1200" dirty="0">
                <a:latin typeface="メイリオ" panose="020B0604030504040204" pitchFamily="50" charset="-128"/>
                <a:ea typeface="メイリオ" panose="020B0604030504040204" pitchFamily="50" charset="-128"/>
              </a:rPr>
              <a:t>SNS</a:t>
            </a:r>
            <a:r>
              <a:rPr lang="ja-JP" altLang="en-US" sz="1200" dirty="0">
                <a:latin typeface="メイリオ" panose="020B0604030504040204" pitchFamily="50" charset="-128"/>
                <a:ea typeface="メイリオ" panose="020B0604030504040204" pitchFamily="50" charset="-128"/>
              </a:rPr>
              <a:t>に書いてある情報を一度疑ってみることはとても大事ですね。</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最後に、三番目の意見を考えてみましょう。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この視点も重要ですね。</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もしウソか本当か分からない情報を</a:t>
            </a:r>
            <a:r>
              <a:rPr lang="en-US" altLang="ja-JP" sz="1200" dirty="0">
                <a:latin typeface="メイリオ" panose="020B0604030504040204" pitchFamily="50" charset="-128"/>
                <a:ea typeface="メイリオ" panose="020B0604030504040204" pitchFamily="50" charset="-128"/>
              </a:rPr>
              <a:t>SNS</a:t>
            </a:r>
            <a:r>
              <a:rPr lang="ja-JP" altLang="en-US" sz="1200" dirty="0">
                <a:latin typeface="メイリオ" panose="020B0604030504040204" pitchFamily="50" charset="-128"/>
                <a:ea typeface="メイリオ" panose="020B0604030504040204" pitchFamily="50" charset="-128"/>
              </a:rPr>
              <a:t>で見かけた場合、どうすれば真偽を判別できるのでしょうか？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次のスライドでも考えてみたいと思います。</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82571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啓発時のセリフ例</a:t>
            </a:r>
            <a:r>
              <a:rPr lang="en-US" altLang="ja-JP" sz="1200" dirty="0">
                <a:latin typeface="メイリオ" panose="020B0604030504040204" pitchFamily="50" charset="-128"/>
                <a:ea typeface="メイリオ" panose="020B0604030504040204" pitchFamily="50" charset="-128"/>
              </a:rPr>
              <a:t>】</a:t>
            </a:r>
          </a:p>
          <a:p>
            <a:r>
              <a:rPr kumimoji="1" lang="ja-JP" altLang="en-US" dirty="0">
                <a:latin typeface="メイリオ" panose="020B0604030504040204" pitchFamily="50" charset="-128"/>
                <a:ea typeface="メイリオ" panose="020B0604030504040204" pitchFamily="50" charset="-128"/>
              </a:rPr>
              <a:t>インターネットを使った情報発信は、誰でも可能です。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そのため、誤った情報が発信されることは日常的に起こっています。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誤った情報だと誰もがすぐに気づくことができれば、問題ないかもしれませんが、誤った情報が正しい情報として広まり、みんながそれを信じてしまうと、商品の買い占めなど、社会不安につながる事態に発展し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そのため、インターネットで得た情報は、安易に拡散しないことが重要です。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また、身近な人から聞いた情報であっても、それが本当であるとは限りません。</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情報元が、インターネット上の誤った情報である可能性があるからです。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次のこともぜひ考えてみてください。</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どうしてウソの情報が拡散されるのでしょうか？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おなじウソの情報でも、どういった情報が拡散されやすいのかということも合わせて、話し合ってみましょう。</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また、ネット上の情報がウソか本当かを調べたり、確かめたりする方法も考えてみましょう。</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ウソの情報は、悪意をもって広められているケースの他、ウソとは知らずに拡散しているケースがあります。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また、拡散されやすい情報としては、危険性や危機感をあおるものが多いようです。</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247479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77295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215930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63433421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47036509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58768007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411855468"/>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639730448"/>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82897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26246126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タイトル 2">
            <a:extLst>
              <a:ext uri="{FF2B5EF4-FFF2-40B4-BE49-F238E27FC236}">
                <a16:creationId xmlns:a16="http://schemas.microsoft.com/office/drawing/2014/main" id="{CBD26067-FAB5-7ACF-7A91-DC8F1250B329}"/>
              </a:ext>
            </a:extLst>
          </p:cNvPr>
          <p:cNvSpPr>
            <a:spLocks noGrp="1"/>
          </p:cNvSpPr>
          <p:nvPr>
            <p:ph type="title"/>
          </p:nvPr>
        </p:nvSpPr>
        <p:spPr>
          <a:xfrm>
            <a:off x="606798" y="799434"/>
            <a:ext cx="7930403" cy="5314149"/>
          </a:xfrm>
        </p:spPr>
        <p:txBody>
          <a:bodyPr>
            <a:normAutofit/>
          </a:bodyPr>
          <a:lstStyle/>
          <a:p>
            <a:r>
              <a:rPr lang="en-US" altLang="ja-JP" sz="4000" dirty="0">
                <a:latin typeface="メイリオ" panose="020B0604030504040204" pitchFamily="50" charset="-128"/>
                <a:ea typeface="メイリオ" panose="020B0604030504040204" pitchFamily="50" charset="-128"/>
              </a:rPr>
              <a:t>4-1-1</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ネット情報の信ぴょう性</a:t>
            </a:r>
            <a:br>
              <a:rPr lang="en-US" altLang="ja-JP" sz="40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1988037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リーフォーム: 図形 12">
            <a:extLst>
              <a:ext uri="{FF2B5EF4-FFF2-40B4-BE49-F238E27FC236}">
                <a16:creationId xmlns:a16="http://schemas.microsoft.com/office/drawing/2014/main" id="{3718D9E3-B08E-0F7C-3E1F-0B87D46CC541}"/>
              </a:ext>
            </a:extLst>
          </p:cNvPr>
          <p:cNvSpPr/>
          <p:nvPr/>
        </p:nvSpPr>
        <p:spPr>
          <a:xfrm>
            <a:off x="523514" y="1667976"/>
            <a:ext cx="7950200" cy="3915702"/>
          </a:xfrm>
          <a:custGeom>
            <a:avLst/>
            <a:gdLst>
              <a:gd name="connsiteX0" fmla="*/ 324146 w 7950200"/>
              <a:gd name="connsiteY0" fmla="*/ 0 h 5200390"/>
              <a:gd name="connsiteX1" fmla="*/ 7626054 w 7950200"/>
              <a:gd name="connsiteY1" fmla="*/ 0 h 5200390"/>
              <a:gd name="connsiteX2" fmla="*/ 7950200 w 7950200"/>
              <a:gd name="connsiteY2" fmla="*/ 324146 h 5200390"/>
              <a:gd name="connsiteX3" fmla="*/ 7950200 w 7950200"/>
              <a:gd name="connsiteY3" fmla="*/ 4189789 h 5200390"/>
              <a:gd name="connsiteX4" fmla="*/ 7626054 w 7950200"/>
              <a:gd name="connsiteY4" fmla="*/ 4513935 h 5200390"/>
              <a:gd name="connsiteX5" fmla="*/ 5028729 w 7950200"/>
              <a:gd name="connsiteY5" fmla="*/ 4513935 h 5200390"/>
              <a:gd name="connsiteX6" fmla="*/ 5065705 w 7950200"/>
              <a:gd name="connsiteY6" fmla="*/ 4618791 h 5200390"/>
              <a:gd name="connsiteX7" fmla="*/ 5451322 w 7950200"/>
              <a:gd name="connsiteY7" fmla="*/ 5200390 h 5200390"/>
              <a:gd name="connsiteX8" fmla="*/ 4256910 w 7950200"/>
              <a:gd name="connsiteY8" fmla="*/ 4642314 h 5200390"/>
              <a:gd name="connsiteX9" fmla="*/ 4151392 w 7950200"/>
              <a:gd name="connsiteY9" fmla="*/ 4513935 h 5200390"/>
              <a:gd name="connsiteX10" fmla="*/ 324146 w 7950200"/>
              <a:gd name="connsiteY10" fmla="*/ 4513935 h 5200390"/>
              <a:gd name="connsiteX11" fmla="*/ 0 w 7950200"/>
              <a:gd name="connsiteY11" fmla="*/ 4189789 h 5200390"/>
              <a:gd name="connsiteX12" fmla="*/ 0 w 7950200"/>
              <a:gd name="connsiteY12" fmla="*/ 324146 h 5200390"/>
              <a:gd name="connsiteX13" fmla="*/ 324146 w 7950200"/>
              <a:gd name="connsiteY13" fmla="*/ 0 h 5200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0200" h="5200390">
                <a:moveTo>
                  <a:pt x="324146" y="0"/>
                </a:moveTo>
                <a:lnTo>
                  <a:pt x="7626054" y="0"/>
                </a:lnTo>
                <a:cubicBezTo>
                  <a:pt x="7805075" y="0"/>
                  <a:pt x="7950200" y="145125"/>
                  <a:pt x="7950200" y="324146"/>
                </a:cubicBezTo>
                <a:lnTo>
                  <a:pt x="7950200" y="4189789"/>
                </a:lnTo>
                <a:cubicBezTo>
                  <a:pt x="7950200" y="4368810"/>
                  <a:pt x="7805075" y="4513935"/>
                  <a:pt x="7626054" y="4513935"/>
                </a:cubicBezTo>
                <a:lnTo>
                  <a:pt x="5028729" y="4513935"/>
                </a:lnTo>
                <a:lnTo>
                  <a:pt x="5065705" y="4618791"/>
                </a:lnTo>
                <a:cubicBezTo>
                  <a:pt x="5141573" y="4802045"/>
                  <a:pt x="5272728" y="4986078"/>
                  <a:pt x="5451322" y="5200390"/>
                </a:cubicBezTo>
                <a:cubicBezTo>
                  <a:pt x="4834578" y="5108713"/>
                  <a:pt x="4502245" y="4913116"/>
                  <a:pt x="4256910" y="4642314"/>
                </a:cubicBezTo>
                <a:lnTo>
                  <a:pt x="4151392" y="4513935"/>
                </a:lnTo>
                <a:lnTo>
                  <a:pt x="324146" y="4513935"/>
                </a:lnTo>
                <a:cubicBezTo>
                  <a:pt x="145125" y="4513935"/>
                  <a:pt x="0" y="4368810"/>
                  <a:pt x="0" y="4189789"/>
                </a:cubicBezTo>
                <a:lnTo>
                  <a:pt x="0" y="324146"/>
                </a:lnTo>
                <a:cubicBezTo>
                  <a:pt x="0" y="145125"/>
                  <a:pt x="145125" y="0"/>
                  <a:pt x="324146"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744274" y="1885253"/>
            <a:ext cx="7500937" cy="2891176"/>
          </a:xfrm>
          <a:prstGeom prst="rect">
            <a:avLst/>
          </a:prstGeom>
          <a:noFill/>
        </p:spPr>
        <p:txBody>
          <a:bodyPr wrap="square">
            <a:spAutoFit/>
          </a:bodyPr>
          <a:lstStyle/>
          <a:p>
            <a:pPr marL="0" marR="0" lvl="0" indent="0" algn="l" defTabSz="914400" rtl="0" eaLnBrk="1" fontAlgn="auto" latinLnBrk="0" hangingPunct="1">
              <a:lnSpc>
                <a:spcPts val="55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SNS</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で「トイレットペーパーが不足する」っていう投稿を見つけたよ。</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5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急いで買ってこなきゃ！！</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6" name="図 5">
            <a:extLst>
              <a:ext uri="{FF2B5EF4-FFF2-40B4-BE49-F238E27FC236}">
                <a16:creationId xmlns:a16="http://schemas.microsoft.com/office/drawing/2014/main" id="{FEA2AE0E-AD40-BB9A-509F-933E86B8E4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2475" y="3811349"/>
            <a:ext cx="4581686" cy="3665348"/>
          </a:xfrm>
          <a:prstGeom prst="rect">
            <a:avLst/>
          </a:prstGeom>
        </p:spPr>
      </p:pic>
      <p:sp>
        <p:nvSpPr>
          <p:cNvPr id="3" name="タイトル 2">
            <a:extLst>
              <a:ext uri="{FF2B5EF4-FFF2-40B4-BE49-F238E27FC236}">
                <a16:creationId xmlns:a16="http://schemas.microsoft.com/office/drawing/2014/main" id="{D7BBB5BA-76F8-AA2B-85B9-1F9A46A0DFFF}"/>
              </a:ext>
            </a:extLst>
          </p:cNvPr>
          <p:cNvSpPr>
            <a:spLocks noGrp="1"/>
          </p:cNvSpPr>
          <p:nvPr>
            <p:ph type="title"/>
          </p:nvPr>
        </p:nvSpPr>
        <p:spPr>
          <a:xfrm>
            <a:off x="1168957" y="532722"/>
            <a:ext cx="7958418" cy="697099"/>
          </a:xfrm>
        </p:spPr>
        <p:txBody>
          <a:bodyPr/>
          <a:lstStyle/>
          <a:p>
            <a:r>
              <a:rPr lang="ja-JP" altLang="en-US" dirty="0"/>
              <a:t>考えてみよう</a:t>
            </a:r>
          </a:p>
        </p:txBody>
      </p:sp>
      <p:sp>
        <p:nvSpPr>
          <p:cNvPr id="5" name="テキスト ボックス 4">
            <a:extLst>
              <a:ext uri="{FF2B5EF4-FFF2-40B4-BE49-F238E27FC236}">
                <a16:creationId xmlns:a16="http://schemas.microsoft.com/office/drawing/2014/main" id="{2579878B-795D-B049-FA68-A58DCAD6C49E}"/>
              </a:ext>
            </a:extLst>
          </p:cNvPr>
          <p:cNvSpPr txBox="1"/>
          <p:nvPr/>
        </p:nvSpPr>
        <p:spPr>
          <a:xfrm>
            <a:off x="941075" y="2514600"/>
            <a:ext cx="848368" cy="276999"/>
          </a:xfrm>
          <a:prstGeom prst="rect">
            <a:avLst/>
          </a:prstGeom>
          <a:noFill/>
        </p:spPr>
        <p:txBody>
          <a:bodyPr wrap="square" rtlCol="0">
            <a:spAutoFit/>
          </a:bodyPr>
          <a:lstStyle/>
          <a:p>
            <a:r>
              <a:rPr kumimoji="1" lang="ja-JP" altLang="en-US" sz="1200" dirty="0"/>
              <a:t>ふ そ く</a:t>
            </a:r>
          </a:p>
        </p:txBody>
      </p:sp>
      <p:sp>
        <p:nvSpPr>
          <p:cNvPr id="7" name="テキスト ボックス 6">
            <a:extLst>
              <a:ext uri="{FF2B5EF4-FFF2-40B4-BE49-F238E27FC236}">
                <a16:creationId xmlns:a16="http://schemas.microsoft.com/office/drawing/2014/main" id="{46513407-F90F-AFFF-54AF-0B230A0EF4CA}"/>
              </a:ext>
            </a:extLst>
          </p:cNvPr>
          <p:cNvSpPr txBox="1"/>
          <p:nvPr/>
        </p:nvSpPr>
        <p:spPr>
          <a:xfrm>
            <a:off x="5532591" y="2514599"/>
            <a:ext cx="848368" cy="276999"/>
          </a:xfrm>
          <a:prstGeom prst="rect">
            <a:avLst/>
          </a:prstGeom>
          <a:noFill/>
        </p:spPr>
        <p:txBody>
          <a:bodyPr wrap="square" rtlCol="0">
            <a:spAutoFit/>
          </a:bodyPr>
          <a:lstStyle/>
          <a:p>
            <a:r>
              <a:rPr kumimoji="1" lang="ja-JP" altLang="en-US" sz="1200" dirty="0"/>
              <a:t>とうこう</a:t>
            </a:r>
          </a:p>
        </p:txBody>
      </p:sp>
    </p:spTree>
    <p:extLst>
      <p:ext uri="{BB962C8B-B14F-4D97-AF65-F5344CB8AC3E}">
        <p14:creationId xmlns:p14="http://schemas.microsoft.com/office/powerpoint/2010/main" val="47137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794342" y="1793688"/>
            <a:ext cx="7859459" cy="1300783"/>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921982" y="3288951"/>
            <a:ext cx="7731819" cy="1443344"/>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1040236" y="5013865"/>
            <a:ext cx="7613566" cy="1485091"/>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dirty="0"/>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93556" y="1398507"/>
            <a:ext cx="1107872" cy="1700479"/>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349759" y="3055486"/>
            <a:ext cx="1304042" cy="1647800"/>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202983" y="4788130"/>
            <a:ext cx="1153070" cy="1677239"/>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1933216" y="1945790"/>
            <a:ext cx="7480284" cy="1374416"/>
          </a:xfrm>
        </p:spPr>
        <p:txBody>
          <a:bodyPr>
            <a:noAutofit/>
          </a:bodyPr>
          <a:lstStyle/>
          <a:p>
            <a:pPr marL="0" indent="0">
              <a:lnSpc>
                <a:spcPts val="3400"/>
              </a:lnSpc>
              <a:buNone/>
            </a:pPr>
            <a:r>
              <a:rPr lang="ja-JP" altLang="en-US" dirty="0"/>
              <a:t>たしかに。</a:t>
            </a:r>
            <a:endParaRPr lang="en-US" altLang="ja-JP" dirty="0"/>
          </a:p>
          <a:p>
            <a:pPr marL="0" indent="0">
              <a:lnSpc>
                <a:spcPts val="3400"/>
              </a:lnSpc>
              <a:buNone/>
            </a:pPr>
            <a:r>
              <a:rPr lang="en-US" altLang="ja-JP" dirty="0"/>
              <a:t>SNS</a:t>
            </a:r>
            <a:r>
              <a:rPr lang="ja-JP" altLang="en-US" dirty="0"/>
              <a:t>でみんな言ってるね。</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1515203" y="3769449"/>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500"/>
              </a:lnSpc>
              <a:spcBef>
                <a:spcPts val="1000"/>
              </a:spcBef>
              <a:spcAft>
                <a:spcPts val="0"/>
              </a:spcAft>
              <a:buClrTx/>
              <a:buSzTx/>
              <a:buFont typeface="Arial" panose="020B0604020202020204" pitchFamily="34" charset="0"/>
              <a:buNone/>
              <a:tabLst/>
              <a:defRPr/>
            </a:pPr>
            <a:r>
              <a:rPr kumimoji="1" lang="ja-JP" altLang="en-US" sz="3600" b="0" i="0" u="none" strike="noStrike" kern="1200" cap="none" spc="0" normalizeH="0" baseline="0" noProof="0" dirty="0">
                <a:ln>
                  <a:noFill/>
                </a:ln>
                <a:solidFill>
                  <a:prstClr val="black"/>
                </a:solidFill>
                <a:effectLst/>
                <a:uLnTx/>
                <a:uFillTx/>
                <a:latin typeface="Segoe UI"/>
                <a:ea typeface="メイリオ"/>
                <a:cs typeface="+mn-cs"/>
              </a:rPr>
              <a:t>それってウソじゃない？</a:t>
            </a:r>
            <a:endPar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2598476" y="5373132"/>
            <a:ext cx="4954840"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3800"/>
              </a:lnSpc>
              <a:spcBef>
                <a:spcPts val="1000"/>
              </a:spcBef>
              <a:spcAft>
                <a:spcPts val="0"/>
              </a:spcAft>
              <a:buClrTx/>
              <a:buSzTx/>
              <a:buFont typeface="Arial" panose="020B0604020202020204" pitchFamily="34" charset="0"/>
              <a:buNone/>
              <a:tabLst/>
              <a:defRPr/>
            </a:pPr>
            <a:r>
              <a:rPr kumimoji="1" lang="ja-JP" altLang="en-US" sz="3600" b="0" i="0" u="none" strike="noStrike" kern="1200" cap="none" spc="-300" normalizeH="0" baseline="0" noProof="0" dirty="0">
                <a:ln>
                  <a:noFill/>
                </a:ln>
                <a:solidFill>
                  <a:prstClr val="black"/>
                </a:solidFill>
                <a:effectLst/>
                <a:uLnTx/>
                <a:uFillTx/>
                <a:latin typeface="Segoe UI"/>
                <a:ea typeface="メイリオ"/>
                <a:cs typeface="+mn-cs"/>
              </a:rPr>
              <a:t>どうすればウソか本当か分かるだろう</a:t>
            </a:r>
            <a:r>
              <a:rPr kumimoji="1" lang="en-US" altLang="ja-JP" sz="3600" b="0" i="0" u="none" strike="noStrike" kern="1200" cap="none" spc="-300" normalizeH="0" baseline="0" noProof="0" dirty="0">
                <a:ln>
                  <a:noFill/>
                </a:ln>
                <a:solidFill>
                  <a:prstClr val="black"/>
                </a:solidFill>
                <a:effectLst/>
                <a:uLnTx/>
                <a:uFillTx/>
                <a:latin typeface="Segoe UI"/>
                <a:ea typeface="メイリオ"/>
                <a:cs typeface="+mn-cs"/>
              </a:rPr>
              <a:t>…</a:t>
            </a:r>
            <a:r>
              <a:rPr kumimoji="1" lang="ja-JP" altLang="en-US" sz="3600" b="0" i="0" u="none" strike="noStrike" kern="1200" cap="none" spc="-300" normalizeH="0" baseline="0" noProof="0" dirty="0">
                <a:ln>
                  <a:noFill/>
                </a:ln>
                <a:solidFill>
                  <a:prstClr val="black"/>
                </a:solidFill>
                <a:effectLst/>
                <a:uLnTx/>
                <a:uFillTx/>
                <a:latin typeface="Segoe UI"/>
                <a:ea typeface="メイリオ"/>
                <a:cs typeface="+mn-cs"/>
              </a:rPr>
              <a:t>？</a:t>
            </a:r>
            <a:endParaRPr kumimoji="1" lang="en-US" altLang="ja-JP" sz="3600" b="0" i="0" u="none" strike="noStrike" kern="1200" cap="none" spc="-300" normalizeH="0" baseline="0" noProof="0" dirty="0">
              <a:ln>
                <a:noFill/>
              </a:ln>
              <a:solidFill>
                <a:prstClr val="black"/>
              </a:solidFill>
              <a:effectLst/>
              <a:uLnTx/>
              <a:uFillTx/>
              <a:latin typeface="Segoe UI"/>
              <a:ea typeface="メイリオ"/>
              <a:cs typeface="+mn-cs"/>
            </a:endParaRPr>
          </a:p>
        </p:txBody>
      </p:sp>
    </p:spTree>
    <p:extLst>
      <p:ext uri="{BB962C8B-B14F-4D97-AF65-F5344CB8AC3E}">
        <p14:creationId xmlns:p14="http://schemas.microsoft.com/office/powerpoint/2010/main" val="1265792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a:extLst>
              <a:ext uri="{FF2B5EF4-FFF2-40B4-BE49-F238E27FC236}">
                <a16:creationId xmlns:a16="http://schemas.microsoft.com/office/drawing/2014/main" id="{A9CC0E13-796C-CD77-D041-A7CC78580FB6}"/>
              </a:ext>
            </a:extLst>
          </p:cNvPr>
          <p:cNvSpPr/>
          <p:nvPr/>
        </p:nvSpPr>
        <p:spPr>
          <a:xfrm>
            <a:off x="103420" y="3905010"/>
            <a:ext cx="8975260" cy="222329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コンテンツ プレースホルダー 4">
            <a:extLst>
              <a:ext uri="{FF2B5EF4-FFF2-40B4-BE49-F238E27FC236}">
                <a16:creationId xmlns:a16="http://schemas.microsoft.com/office/drawing/2014/main" id="{910B4E9C-48F5-3859-576B-B009B9E3A8E3}"/>
              </a:ext>
            </a:extLst>
          </p:cNvPr>
          <p:cNvSpPr txBox="1">
            <a:spLocks/>
          </p:cNvSpPr>
          <p:nvPr/>
        </p:nvSpPr>
        <p:spPr>
          <a:xfrm>
            <a:off x="271810" y="4325087"/>
            <a:ext cx="8977281" cy="20802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ts val="3600"/>
              </a:lnSpc>
              <a:spcBef>
                <a:spcPts val="1000"/>
              </a:spcBef>
              <a:spcAft>
                <a:spcPts val="0"/>
              </a:spcAft>
              <a:buClrTx/>
              <a:buSzTx/>
              <a:buFont typeface="Arial" panose="020B0604020202020204" pitchFamily="34" charset="0"/>
              <a:buChar char="•"/>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どうしてウソの情報が拡散されるのだろう？</a:t>
            </a:r>
            <a:endParaRPr lang="en-US" altLang="ja-JP" sz="3200" dirty="0">
              <a:solidFill>
                <a:prstClr val="black"/>
              </a:solidFill>
              <a:latin typeface="Segoe UI"/>
              <a:ea typeface="メイリオ"/>
            </a:endParaRPr>
          </a:p>
          <a:p>
            <a:pPr marL="228600" marR="0" lvl="0" indent="-228600" algn="l" defTabSz="914400" rtl="0" eaLnBrk="1" fontAlgn="auto" latinLnBrk="0" hangingPunct="1">
              <a:lnSpc>
                <a:spcPts val="3600"/>
              </a:lnSpc>
              <a:spcBef>
                <a:spcPts val="1000"/>
              </a:spcBef>
              <a:spcAft>
                <a:spcPts val="0"/>
              </a:spcAft>
              <a:buClrTx/>
              <a:buSzTx/>
              <a:buFont typeface="Arial" panose="020B0604020202020204" pitchFamily="34" charset="0"/>
              <a:buChar char="•"/>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ネット上の書き込みがウソか本当か、</a:t>
            </a:r>
            <a:endPar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3600"/>
              </a:lnSpc>
              <a:spcBef>
                <a:spcPts val="1000"/>
              </a:spcBef>
              <a:spcAft>
                <a:spcPts val="0"/>
              </a:spcAft>
              <a:buClrTx/>
              <a:buSzTx/>
              <a:buNone/>
              <a:tabLst/>
              <a:defRPr/>
            </a:pPr>
            <a:r>
              <a:rPr lang="ja-JP" altLang="en-US" sz="3200" dirty="0">
                <a:solidFill>
                  <a:prstClr val="black"/>
                </a:solidFill>
                <a:latin typeface="Segoe UI"/>
                <a:ea typeface="メイリオ"/>
              </a:rPr>
              <a:t>  </a:t>
            </a: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どうすればわかるだろうか？</a:t>
            </a:r>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507539" y="1244767"/>
            <a:ext cx="8505825" cy="1196796"/>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3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ネットには、正しい情報も誤った情報もある</a:t>
            </a:r>
          </a:p>
        </p:txBody>
      </p:sp>
      <p:sp>
        <p:nvSpPr>
          <p:cNvPr id="27" name="四角形: 角を丸くする 26">
            <a:extLst>
              <a:ext uri="{FF2B5EF4-FFF2-40B4-BE49-F238E27FC236}">
                <a16:creationId xmlns:a16="http://schemas.microsoft.com/office/drawing/2014/main" id="{07B8F087-2284-A630-52B7-A86947BB547D}"/>
              </a:ext>
            </a:extLst>
          </p:cNvPr>
          <p:cNvSpPr/>
          <p:nvPr/>
        </p:nvSpPr>
        <p:spPr>
          <a:xfrm>
            <a:off x="246112" y="3647655"/>
            <a:ext cx="2637302" cy="497017"/>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9" name="コンテンツ プレースホルダー 4">
            <a:extLst>
              <a:ext uri="{FF2B5EF4-FFF2-40B4-BE49-F238E27FC236}">
                <a16:creationId xmlns:a16="http://schemas.microsoft.com/office/drawing/2014/main" id="{6CA4325D-76F0-17D2-BACE-D7C0F05A4F69}"/>
              </a:ext>
            </a:extLst>
          </p:cNvPr>
          <p:cNvSpPr txBox="1">
            <a:spLocks/>
          </p:cNvSpPr>
          <p:nvPr/>
        </p:nvSpPr>
        <p:spPr>
          <a:xfrm>
            <a:off x="518665" y="3713759"/>
            <a:ext cx="2464139" cy="7189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sp>
        <p:nvSpPr>
          <p:cNvPr id="31" name="コンテンツ プレースホルダー 4">
            <a:extLst>
              <a:ext uri="{FF2B5EF4-FFF2-40B4-BE49-F238E27FC236}">
                <a16:creationId xmlns:a16="http://schemas.microsoft.com/office/drawing/2014/main" id="{27E0115C-4822-13D6-2A39-A11D48D42730}"/>
              </a:ext>
            </a:extLst>
          </p:cNvPr>
          <p:cNvSpPr txBox="1">
            <a:spLocks/>
          </p:cNvSpPr>
          <p:nvPr/>
        </p:nvSpPr>
        <p:spPr>
          <a:xfrm>
            <a:off x="124983" y="2215100"/>
            <a:ext cx="8977281" cy="16899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ts val="4000"/>
              </a:lnSpc>
              <a:spcBef>
                <a:spcPts val="1000"/>
              </a:spcBef>
              <a:spcAft>
                <a:spcPts val="0"/>
              </a:spcAft>
              <a:buClrTx/>
              <a:buSzTx/>
              <a:buFont typeface="Arial" panose="020B0604020202020204" pitchFamily="34" charset="0"/>
              <a:buChar char="•"/>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インターネットで得た情報を安易に拡散しない</a:t>
            </a:r>
            <a:endPar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endParaRPr>
          </a:p>
          <a:p>
            <a:pPr marL="228600" marR="0" lvl="0" indent="-228600" algn="l" defTabSz="914400" rtl="0" eaLnBrk="1" fontAlgn="auto" latinLnBrk="0" hangingPunct="1">
              <a:lnSpc>
                <a:spcPts val="4000"/>
              </a:lnSpc>
              <a:spcBef>
                <a:spcPts val="1000"/>
              </a:spcBef>
              <a:spcAft>
                <a:spcPts val="0"/>
              </a:spcAft>
              <a:buClrTx/>
              <a:buSzTx/>
              <a:buFont typeface="Arial" panose="020B0604020202020204" pitchFamily="34" charset="0"/>
              <a:buChar char="•"/>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身近な人からの情報でも、誤っている可能性はある</a:t>
            </a:r>
          </a:p>
        </p:txBody>
      </p:sp>
      <p:sp>
        <p:nvSpPr>
          <p:cNvPr id="10" name="テキスト ボックス 9">
            <a:extLst>
              <a:ext uri="{FF2B5EF4-FFF2-40B4-BE49-F238E27FC236}">
                <a16:creationId xmlns:a16="http://schemas.microsoft.com/office/drawing/2014/main" id="{5E5DB36D-7BDA-A724-8183-57EB8C04A12B}"/>
              </a:ext>
            </a:extLst>
          </p:cNvPr>
          <p:cNvSpPr txBox="1"/>
          <p:nvPr/>
        </p:nvSpPr>
        <p:spPr>
          <a:xfrm>
            <a:off x="6407986" y="1432208"/>
            <a:ext cx="1080480" cy="276999"/>
          </a:xfrm>
          <a:prstGeom prst="rect">
            <a:avLst/>
          </a:prstGeom>
          <a:noFill/>
        </p:spPr>
        <p:txBody>
          <a:bodyPr wrap="square" rtlCol="0">
            <a:spAutoFit/>
          </a:bodyPr>
          <a:lstStyle/>
          <a:p>
            <a:r>
              <a:rPr kumimoji="1" lang="ja-JP" altLang="en-US" sz="1200" b="1" dirty="0"/>
              <a:t>じょうほう</a:t>
            </a:r>
          </a:p>
        </p:txBody>
      </p:sp>
      <p:sp>
        <p:nvSpPr>
          <p:cNvPr id="11" name="テキスト ボックス 10">
            <a:extLst>
              <a:ext uri="{FF2B5EF4-FFF2-40B4-BE49-F238E27FC236}">
                <a16:creationId xmlns:a16="http://schemas.microsoft.com/office/drawing/2014/main" id="{E3A59063-3071-3997-0585-E4A6EF2804D7}"/>
              </a:ext>
            </a:extLst>
          </p:cNvPr>
          <p:cNvSpPr txBox="1"/>
          <p:nvPr/>
        </p:nvSpPr>
        <p:spPr>
          <a:xfrm>
            <a:off x="3888455" y="2110771"/>
            <a:ext cx="1080480" cy="276999"/>
          </a:xfrm>
          <a:prstGeom prst="rect">
            <a:avLst/>
          </a:prstGeom>
          <a:noFill/>
        </p:spPr>
        <p:txBody>
          <a:bodyPr wrap="square" rtlCol="0">
            <a:spAutoFit/>
          </a:bodyPr>
          <a:lstStyle/>
          <a:p>
            <a:r>
              <a:rPr kumimoji="1" lang="ja-JP" altLang="en-US" sz="1200" dirty="0"/>
              <a:t>じょうほう</a:t>
            </a:r>
          </a:p>
        </p:txBody>
      </p:sp>
      <p:sp>
        <p:nvSpPr>
          <p:cNvPr id="12" name="テキスト ボックス 11">
            <a:extLst>
              <a:ext uri="{FF2B5EF4-FFF2-40B4-BE49-F238E27FC236}">
                <a16:creationId xmlns:a16="http://schemas.microsoft.com/office/drawing/2014/main" id="{A0F6C2ED-208C-EA56-AD02-58991334521D}"/>
              </a:ext>
            </a:extLst>
          </p:cNvPr>
          <p:cNvSpPr txBox="1"/>
          <p:nvPr/>
        </p:nvSpPr>
        <p:spPr>
          <a:xfrm>
            <a:off x="2827853" y="2709318"/>
            <a:ext cx="1080480" cy="276999"/>
          </a:xfrm>
          <a:prstGeom prst="rect">
            <a:avLst/>
          </a:prstGeom>
          <a:noFill/>
        </p:spPr>
        <p:txBody>
          <a:bodyPr wrap="square" rtlCol="0">
            <a:spAutoFit/>
          </a:bodyPr>
          <a:lstStyle/>
          <a:p>
            <a:r>
              <a:rPr kumimoji="1" lang="ja-JP" altLang="en-US" sz="1200" dirty="0"/>
              <a:t>じょうほう</a:t>
            </a:r>
          </a:p>
        </p:txBody>
      </p:sp>
      <p:sp>
        <p:nvSpPr>
          <p:cNvPr id="13" name="テキスト ボックス 12">
            <a:extLst>
              <a:ext uri="{FF2B5EF4-FFF2-40B4-BE49-F238E27FC236}">
                <a16:creationId xmlns:a16="http://schemas.microsoft.com/office/drawing/2014/main" id="{C26742DE-04C0-3724-7CF2-4D34AA9C541C}"/>
              </a:ext>
            </a:extLst>
          </p:cNvPr>
          <p:cNvSpPr txBox="1"/>
          <p:nvPr/>
        </p:nvSpPr>
        <p:spPr>
          <a:xfrm>
            <a:off x="3327386" y="4101346"/>
            <a:ext cx="1080480" cy="276999"/>
          </a:xfrm>
          <a:prstGeom prst="rect">
            <a:avLst/>
          </a:prstGeom>
          <a:noFill/>
        </p:spPr>
        <p:txBody>
          <a:bodyPr wrap="square" rtlCol="0">
            <a:spAutoFit/>
          </a:bodyPr>
          <a:lstStyle/>
          <a:p>
            <a:r>
              <a:rPr kumimoji="1" lang="ja-JP" altLang="en-US" sz="1200" dirty="0"/>
              <a:t>じょうほう</a:t>
            </a:r>
          </a:p>
        </p:txBody>
      </p:sp>
      <p:sp>
        <p:nvSpPr>
          <p:cNvPr id="14" name="テキスト ボックス 13">
            <a:extLst>
              <a:ext uri="{FF2B5EF4-FFF2-40B4-BE49-F238E27FC236}">
                <a16:creationId xmlns:a16="http://schemas.microsoft.com/office/drawing/2014/main" id="{FF1F07B8-455D-61B6-EE14-FE05F25B8D5A}"/>
              </a:ext>
            </a:extLst>
          </p:cNvPr>
          <p:cNvSpPr txBox="1"/>
          <p:nvPr/>
        </p:nvSpPr>
        <p:spPr>
          <a:xfrm>
            <a:off x="5191395" y="1433654"/>
            <a:ext cx="1080480" cy="276999"/>
          </a:xfrm>
          <a:prstGeom prst="rect">
            <a:avLst/>
          </a:prstGeom>
          <a:noFill/>
        </p:spPr>
        <p:txBody>
          <a:bodyPr wrap="square" rtlCol="0">
            <a:spAutoFit/>
          </a:bodyPr>
          <a:lstStyle/>
          <a:p>
            <a:r>
              <a:rPr kumimoji="1" lang="ja-JP" altLang="en-US" sz="1200" b="1" dirty="0"/>
              <a:t>あやま</a:t>
            </a:r>
          </a:p>
        </p:txBody>
      </p:sp>
      <p:sp>
        <p:nvSpPr>
          <p:cNvPr id="15" name="テキスト ボックス 14">
            <a:extLst>
              <a:ext uri="{FF2B5EF4-FFF2-40B4-BE49-F238E27FC236}">
                <a16:creationId xmlns:a16="http://schemas.microsoft.com/office/drawing/2014/main" id="{F6E9987D-8457-B302-02D7-0AF20B22348B}"/>
              </a:ext>
            </a:extLst>
          </p:cNvPr>
          <p:cNvSpPr txBox="1"/>
          <p:nvPr/>
        </p:nvSpPr>
        <p:spPr>
          <a:xfrm>
            <a:off x="4047482" y="1427057"/>
            <a:ext cx="1080480" cy="276999"/>
          </a:xfrm>
          <a:prstGeom prst="rect">
            <a:avLst/>
          </a:prstGeom>
          <a:noFill/>
        </p:spPr>
        <p:txBody>
          <a:bodyPr wrap="square" rtlCol="0">
            <a:spAutoFit/>
          </a:bodyPr>
          <a:lstStyle/>
          <a:p>
            <a:r>
              <a:rPr kumimoji="1" lang="ja-JP" altLang="en-US" sz="1200" b="1" dirty="0"/>
              <a:t>じょうほう</a:t>
            </a:r>
          </a:p>
        </p:txBody>
      </p:sp>
      <p:sp>
        <p:nvSpPr>
          <p:cNvPr id="16" name="テキスト ボックス 15">
            <a:extLst>
              <a:ext uri="{FF2B5EF4-FFF2-40B4-BE49-F238E27FC236}">
                <a16:creationId xmlns:a16="http://schemas.microsoft.com/office/drawing/2014/main" id="{98F1A474-080A-FA99-70BE-6F5B8724B57C}"/>
              </a:ext>
            </a:extLst>
          </p:cNvPr>
          <p:cNvSpPr txBox="1"/>
          <p:nvPr/>
        </p:nvSpPr>
        <p:spPr>
          <a:xfrm>
            <a:off x="3273321" y="2094592"/>
            <a:ext cx="360541" cy="276999"/>
          </a:xfrm>
          <a:prstGeom prst="rect">
            <a:avLst/>
          </a:prstGeom>
          <a:noFill/>
        </p:spPr>
        <p:txBody>
          <a:bodyPr wrap="square" rtlCol="0">
            <a:spAutoFit/>
          </a:bodyPr>
          <a:lstStyle/>
          <a:p>
            <a:r>
              <a:rPr kumimoji="1" lang="ja-JP" altLang="en-US" sz="1200" dirty="0"/>
              <a:t>え</a:t>
            </a:r>
          </a:p>
        </p:txBody>
      </p:sp>
      <p:sp>
        <p:nvSpPr>
          <p:cNvPr id="17" name="テキスト ボックス 16">
            <a:extLst>
              <a:ext uri="{FF2B5EF4-FFF2-40B4-BE49-F238E27FC236}">
                <a16:creationId xmlns:a16="http://schemas.microsoft.com/office/drawing/2014/main" id="{69AAD08A-11F8-86F4-8EDE-9A1478ABE8D6}"/>
              </a:ext>
            </a:extLst>
          </p:cNvPr>
          <p:cNvSpPr txBox="1"/>
          <p:nvPr/>
        </p:nvSpPr>
        <p:spPr>
          <a:xfrm>
            <a:off x="5097241" y="2108544"/>
            <a:ext cx="1080480" cy="276999"/>
          </a:xfrm>
          <a:prstGeom prst="rect">
            <a:avLst/>
          </a:prstGeom>
          <a:noFill/>
        </p:spPr>
        <p:txBody>
          <a:bodyPr wrap="square" rtlCol="0">
            <a:spAutoFit/>
          </a:bodyPr>
          <a:lstStyle/>
          <a:p>
            <a:r>
              <a:rPr kumimoji="1" lang="ja-JP" altLang="en-US" sz="1200" dirty="0"/>
              <a:t>あんい</a:t>
            </a:r>
          </a:p>
        </p:txBody>
      </p:sp>
      <p:sp>
        <p:nvSpPr>
          <p:cNvPr id="18" name="テキスト ボックス 17">
            <a:extLst>
              <a:ext uri="{FF2B5EF4-FFF2-40B4-BE49-F238E27FC236}">
                <a16:creationId xmlns:a16="http://schemas.microsoft.com/office/drawing/2014/main" id="{76443DB6-E08E-4D86-C871-641AC14931DF}"/>
              </a:ext>
            </a:extLst>
          </p:cNvPr>
          <p:cNvSpPr txBox="1"/>
          <p:nvPr/>
        </p:nvSpPr>
        <p:spPr>
          <a:xfrm>
            <a:off x="6108937" y="2129955"/>
            <a:ext cx="1080480" cy="276999"/>
          </a:xfrm>
          <a:prstGeom prst="rect">
            <a:avLst/>
          </a:prstGeom>
          <a:noFill/>
        </p:spPr>
        <p:txBody>
          <a:bodyPr wrap="square" rtlCol="0">
            <a:spAutoFit/>
          </a:bodyPr>
          <a:lstStyle/>
          <a:p>
            <a:r>
              <a:rPr kumimoji="1" lang="ja-JP" altLang="en-US" sz="1200" dirty="0"/>
              <a:t>かくさん</a:t>
            </a:r>
          </a:p>
        </p:txBody>
      </p:sp>
      <p:sp>
        <p:nvSpPr>
          <p:cNvPr id="19" name="テキスト ボックス 18">
            <a:extLst>
              <a:ext uri="{FF2B5EF4-FFF2-40B4-BE49-F238E27FC236}">
                <a16:creationId xmlns:a16="http://schemas.microsoft.com/office/drawing/2014/main" id="{FF117428-0691-6F96-B209-5EAF71A9DE39}"/>
              </a:ext>
            </a:extLst>
          </p:cNvPr>
          <p:cNvSpPr txBox="1"/>
          <p:nvPr/>
        </p:nvSpPr>
        <p:spPr>
          <a:xfrm>
            <a:off x="4576879" y="2746409"/>
            <a:ext cx="1080480" cy="276999"/>
          </a:xfrm>
          <a:prstGeom prst="rect">
            <a:avLst/>
          </a:prstGeom>
          <a:noFill/>
        </p:spPr>
        <p:txBody>
          <a:bodyPr wrap="square" rtlCol="0">
            <a:spAutoFit/>
          </a:bodyPr>
          <a:lstStyle/>
          <a:p>
            <a:r>
              <a:rPr kumimoji="1" lang="ja-JP" altLang="en-US" sz="1200" dirty="0"/>
              <a:t>あやま</a:t>
            </a:r>
          </a:p>
        </p:txBody>
      </p:sp>
      <p:sp>
        <p:nvSpPr>
          <p:cNvPr id="20" name="テキスト ボックス 19">
            <a:extLst>
              <a:ext uri="{FF2B5EF4-FFF2-40B4-BE49-F238E27FC236}">
                <a16:creationId xmlns:a16="http://schemas.microsoft.com/office/drawing/2014/main" id="{007DF926-B55E-31D3-D5AD-5E98B672A3CC}"/>
              </a:ext>
            </a:extLst>
          </p:cNvPr>
          <p:cNvSpPr txBox="1"/>
          <p:nvPr/>
        </p:nvSpPr>
        <p:spPr>
          <a:xfrm>
            <a:off x="6496886" y="2734150"/>
            <a:ext cx="1080480" cy="276999"/>
          </a:xfrm>
          <a:prstGeom prst="rect">
            <a:avLst/>
          </a:prstGeom>
          <a:noFill/>
        </p:spPr>
        <p:txBody>
          <a:bodyPr wrap="square" rtlCol="0">
            <a:spAutoFit/>
          </a:bodyPr>
          <a:lstStyle/>
          <a:p>
            <a:r>
              <a:rPr kumimoji="1" lang="ja-JP" altLang="en-US" sz="1200" dirty="0"/>
              <a:t>かのうせい</a:t>
            </a:r>
          </a:p>
        </p:txBody>
      </p:sp>
      <p:sp>
        <p:nvSpPr>
          <p:cNvPr id="21" name="テキスト ボックス 20">
            <a:extLst>
              <a:ext uri="{FF2B5EF4-FFF2-40B4-BE49-F238E27FC236}">
                <a16:creationId xmlns:a16="http://schemas.microsoft.com/office/drawing/2014/main" id="{5B65C290-4007-6979-0E1F-33B61C5F7F96}"/>
              </a:ext>
            </a:extLst>
          </p:cNvPr>
          <p:cNvSpPr txBox="1"/>
          <p:nvPr/>
        </p:nvSpPr>
        <p:spPr>
          <a:xfrm>
            <a:off x="4630011" y="4101346"/>
            <a:ext cx="1080480" cy="276999"/>
          </a:xfrm>
          <a:prstGeom prst="rect">
            <a:avLst/>
          </a:prstGeom>
          <a:noFill/>
        </p:spPr>
        <p:txBody>
          <a:bodyPr wrap="square" rtlCol="0">
            <a:spAutoFit/>
          </a:bodyPr>
          <a:lstStyle/>
          <a:p>
            <a:r>
              <a:rPr kumimoji="1" lang="ja-JP" altLang="en-US" sz="1200" dirty="0"/>
              <a:t>かくさん</a:t>
            </a:r>
          </a:p>
        </p:txBody>
      </p:sp>
      <p:pic>
        <p:nvPicPr>
          <p:cNvPr id="5" name="図 4">
            <a:extLst>
              <a:ext uri="{FF2B5EF4-FFF2-40B4-BE49-F238E27FC236}">
                <a16:creationId xmlns:a16="http://schemas.microsoft.com/office/drawing/2014/main" id="{154174BF-1BF4-7DE7-319D-7A54B2E44A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2094" y="4877012"/>
            <a:ext cx="2355574" cy="2355574"/>
          </a:xfrm>
          <a:prstGeom prst="rect">
            <a:avLst/>
          </a:prstGeom>
        </p:spPr>
      </p:pic>
      <p:sp>
        <p:nvSpPr>
          <p:cNvPr id="22" name="テキスト ボックス 21">
            <a:extLst>
              <a:ext uri="{FF2B5EF4-FFF2-40B4-BE49-F238E27FC236}">
                <a16:creationId xmlns:a16="http://schemas.microsoft.com/office/drawing/2014/main" id="{5594D2F3-D05B-1104-7BCE-F756DF198180}"/>
              </a:ext>
            </a:extLst>
          </p:cNvPr>
          <p:cNvSpPr txBox="1"/>
          <p:nvPr/>
        </p:nvSpPr>
        <p:spPr>
          <a:xfrm>
            <a:off x="3447451" y="4739361"/>
            <a:ext cx="360541" cy="276999"/>
          </a:xfrm>
          <a:prstGeom prst="rect">
            <a:avLst/>
          </a:prstGeom>
          <a:noFill/>
        </p:spPr>
        <p:txBody>
          <a:bodyPr wrap="square" rtlCol="0">
            <a:spAutoFit/>
          </a:bodyPr>
          <a:lstStyle/>
          <a:p>
            <a:r>
              <a:rPr kumimoji="1" lang="ja-JP" altLang="en-US" sz="1200" dirty="0"/>
              <a:t>こ</a:t>
            </a:r>
          </a:p>
        </p:txBody>
      </p:sp>
    </p:spTree>
    <p:extLst>
      <p:ext uri="{BB962C8B-B14F-4D97-AF65-F5344CB8AC3E}">
        <p14:creationId xmlns:p14="http://schemas.microsoft.com/office/powerpoint/2010/main" val="2656772484"/>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1645</Words>
  <PresentationFormat>画面に合わせる (4:3)</PresentationFormat>
  <Paragraphs>112</Paragraphs>
  <Slides>4</Slides>
  <Notes>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游ゴシック</vt:lpstr>
      <vt:lpstr>Arial</vt:lpstr>
      <vt:lpstr>Segoe UI</vt:lpstr>
      <vt:lpstr>2_Office テーマ</vt:lpstr>
      <vt:lpstr>4-1-1 ネット情報の信ぴょう性  </vt:lpstr>
      <vt:lpstr>考えてみよう</vt:lpstr>
      <vt:lpstr>みなさんはどう思いますか？</vt:lpstr>
      <vt:lpstr>知っておこう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2023-03-15T05:03:36Z</dcterms:created>
  <dcterms:modified xsi:type="dcterms:W3CDTF">2023-03-16T04:26:50Z</dcterms:modified>
</cp:coreProperties>
</file>