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1862287533" r:id="rId2"/>
    <p:sldId id="1862287534" r:id="rId3"/>
    <p:sldId id="1862287535" r:id="rId4"/>
    <p:sldId id="1862287536"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11" autoAdjust="0"/>
    <p:restoredTop sz="50198" autoAdjust="0"/>
  </p:normalViewPr>
  <p:slideViewPr>
    <p:cSldViewPr snapToGrid="0">
      <p:cViewPr>
        <p:scale>
          <a:sx n="50" d="100"/>
          <a:sy n="50" d="100"/>
        </p:scale>
        <p:origin x="1989" y="-12"/>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8C9EE1-2227-4350-8F1A-34A12F8CCC89}"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271ACB-8E54-49BF-8B0C-DA0E3CAA8D9F}" type="slidenum">
              <a:rPr kumimoji="1" lang="ja-JP" altLang="en-US" smtClean="0"/>
              <a:t>‹#›</a:t>
            </a:fld>
            <a:endParaRPr kumimoji="1" lang="ja-JP" altLang="en-US"/>
          </a:p>
        </p:txBody>
      </p:sp>
    </p:spTree>
    <p:extLst>
      <p:ext uri="{BB962C8B-B14F-4D97-AF65-F5344CB8AC3E}">
        <p14:creationId xmlns:p14="http://schemas.microsoft.com/office/powerpoint/2010/main" val="10423998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メイリオ" panose="020B0604030504040204" pitchFamily="50" charset="-128"/>
                <a:ea typeface="メイリオ" panose="020B0604030504040204" pitchFamily="50" charset="-128"/>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特徴と使い方</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・スライド</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・対象者に「自分事」として考えてもらえるよう、</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枚目のスライドは、「発問」から始まります。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枚目のスライドでは、「答え」や「様々な視点」を提示します。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想定する啓発対象者</a:t>
            </a:r>
            <a:r>
              <a:rPr lang="en-US" altLang="ja-JP" sz="1200"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SNS</a:t>
            </a:r>
            <a:r>
              <a:rPr lang="ja-JP" altLang="en-US" sz="1200" dirty="0">
                <a:latin typeface="メイリオ" panose="020B0604030504040204" pitchFamily="50" charset="-128"/>
                <a:ea typeface="メイリオ" panose="020B0604030504040204" pitchFamily="50" charset="-128"/>
              </a:rPr>
              <a:t>の利用者</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メイリオ" panose="020B0604030504040204" pitchFamily="50" charset="-128"/>
              <a:ea typeface="メイリオ" panose="020B0604030504040204" pitchFamily="50" charset="-128"/>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ポイント</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実在する人物になりすまして投稿することの問題点を考えさせる。</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本教材利用規約</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本教材は、情報セキュリティに関する啓発を目的に独立行政法人情報処理推進機構（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に申し出て別途許諾を得てください。</a:t>
            </a: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本教材に関する著作権その他すべての権利は独立行政法人情報処理推進機構（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）が保有しており、国際条約、著作権法その他の法律により保護されています。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必要な範囲での複製（生徒等受講者への配布のための複製を含む。）は可能とします。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4.</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5.</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6.</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いかなる形で利用する場合においても本教材を利用する際は、出典（</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の名称、資料名、</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URL</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等）を容易に判る態様で明記または明示してください。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7.</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8.</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9.</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本教材で提供する情報の正確性、信頼性、網羅性及び完全性については、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が保証するものではありません。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10.</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は何ら責任を負いません。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本利用規約は予告なく改正する場合があります。その場合、改正後の内容は、それが</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のウェブページ上で公表された時以降の利用に適用するものとします。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本教材及び本利用規約に関する質問は、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net-anzen@ipa.go.jp</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までお寄せください。なお、</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からの応答等は、その業務に支障のない範囲内とさせていただきます。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独立行政法人情報処理推進機構　セキュリティセンター</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以上</a:t>
            </a:r>
          </a:p>
        </p:txBody>
      </p:sp>
    </p:spTree>
    <p:extLst>
      <p:ext uri="{BB962C8B-B14F-4D97-AF65-F5344CB8AC3E}">
        <p14:creationId xmlns:p14="http://schemas.microsoft.com/office/powerpoint/2010/main" val="3692974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latin typeface="メイリオ" panose="020B0604030504040204" pitchFamily="50" charset="-128"/>
                <a:ea typeface="メイリオ" panose="020B0604030504040204" pitchFamily="50" charset="-128"/>
              </a:rPr>
              <a:t>【</a:t>
            </a:r>
            <a:r>
              <a:rPr kumimoji="1" lang="ja-JP" altLang="en-US" dirty="0">
                <a:solidFill>
                  <a:srgbClr val="FF0000"/>
                </a:solidFill>
                <a:latin typeface="メイリオ" panose="020B0604030504040204" pitchFamily="50" charset="-128"/>
                <a:ea typeface="メイリオ" panose="020B0604030504040204" pitchFamily="50" charset="-128"/>
              </a:rPr>
              <a:t>啓発時のセリフ例</a:t>
            </a:r>
            <a:r>
              <a:rPr kumimoji="1" lang="en-US" altLang="ja-JP" dirty="0">
                <a:solidFill>
                  <a:srgbClr val="FF0000"/>
                </a:solidFill>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latin typeface="メイリオ" panose="020B0604030504040204" pitchFamily="50" charset="-128"/>
                <a:ea typeface="メイリオ" panose="020B0604030504040204" pitchFamily="50" charset="-128"/>
              </a:rPr>
              <a:t>SNS</a:t>
            </a:r>
            <a:r>
              <a:rPr kumimoji="1" lang="ja-JP" altLang="en-US" dirty="0">
                <a:solidFill>
                  <a:srgbClr val="FF0000"/>
                </a:solidFill>
                <a:latin typeface="メイリオ" panose="020B0604030504040204" pitchFamily="50" charset="-128"/>
                <a:ea typeface="メイリオ" panose="020B0604030504040204" pitchFamily="50" charset="-128"/>
              </a:rPr>
              <a:t>を使う時、自分のアイコンとして写真を使うこともできます。</a:t>
            </a:r>
            <a:endParaRPr kumimoji="1" lang="en-US" altLang="ja-JP" dirty="0">
              <a:solidFill>
                <a:srgbClr val="FF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メイリオ" panose="020B0604030504040204" pitchFamily="50" charset="-128"/>
                <a:ea typeface="メイリオ" panose="020B0604030504040204" pitchFamily="50" charset="-128"/>
              </a:rPr>
              <a:t>必ずしも顔である必要はありませんが、自分の顔をアイコンにする人も多数います。</a:t>
            </a:r>
            <a:endParaRPr kumimoji="1" lang="en-US" altLang="ja-JP" dirty="0">
              <a:solidFill>
                <a:srgbClr val="FF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solidFill>
                <a:srgbClr val="FF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メイリオ" panose="020B0604030504040204" pitchFamily="50" charset="-128"/>
                <a:ea typeface="メイリオ" panose="020B0604030504040204" pitchFamily="50" charset="-128"/>
              </a:rPr>
              <a:t>さて、この人のように友達の写真を使って</a:t>
            </a:r>
            <a:r>
              <a:rPr kumimoji="1" lang="en-US" altLang="ja-JP" dirty="0">
                <a:solidFill>
                  <a:srgbClr val="FF0000"/>
                </a:solidFill>
                <a:latin typeface="メイリオ" panose="020B0604030504040204" pitchFamily="50" charset="-128"/>
                <a:ea typeface="メイリオ" panose="020B0604030504040204" pitchFamily="50" charset="-128"/>
              </a:rPr>
              <a:t>SNS</a:t>
            </a:r>
            <a:r>
              <a:rPr kumimoji="1" lang="ja-JP" altLang="en-US" dirty="0">
                <a:solidFill>
                  <a:srgbClr val="FF0000"/>
                </a:solidFill>
                <a:latin typeface="メイリオ" panose="020B0604030504040204" pitchFamily="50" charset="-128"/>
                <a:ea typeface="メイリオ" panose="020B0604030504040204" pitchFamily="50" charset="-128"/>
              </a:rPr>
              <a:t>アカウントを作成することについて、どう思いますか？</a:t>
            </a:r>
            <a:endParaRPr kumimoji="1" lang="en-US" altLang="ja-JP" dirty="0">
              <a:solidFill>
                <a:srgbClr val="FF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メイリオ" panose="020B0604030504040204" pitchFamily="50" charset="-128"/>
                <a:ea typeface="メイリオ" panose="020B0604030504040204" pitchFamily="50" charset="-128"/>
              </a:rPr>
              <a:t>また、そのアカウントで炎上しそうな投稿、つまり、その友達にとって悪い評価となるような投稿をした場合にはどうなるのでしょうか。</a:t>
            </a:r>
            <a:endParaRPr kumimoji="1"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47631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latin typeface="メイリオ" panose="020B0604030504040204" pitchFamily="50" charset="-128"/>
                <a:ea typeface="メイリオ" panose="020B0604030504040204" pitchFamily="50" charset="-128"/>
              </a:rPr>
              <a:t>【</a:t>
            </a:r>
            <a:r>
              <a:rPr kumimoji="1" lang="ja-JP" altLang="en-US" dirty="0">
                <a:solidFill>
                  <a:srgbClr val="FF0000"/>
                </a:solidFill>
                <a:latin typeface="メイリオ" panose="020B0604030504040204" pitchFamily="50" charset="-128"/>
                <a:ea typeface="メイリオ" panose="020B0604030504040204" pitchFamily="50" charset="-128"/>
              </a:rPr>
              <a:t>啓発時のセリフ例</a:t>
            </a:r>
            <a:r>
              <a:rPr kumimoji="1" lang="en-US" altLang="ja-JP" dirty="0">
                <a:solidFill>
                  <a:srgbClr val="FF0000"/>
                </a:solidFill>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さて、さまざまな意見が出ました。</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実在する誰かのふりをして、その人が発言しているように見せかける行為を「なりすまし」といいます。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ばれないと思うけど、やめたほうがいいよ。</a:t>
            </a:r>
            <a:r>
              <a:rPr lang="ja-JP" altLang="en-US" sz="1200"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友達の写真を使うのはよくないと思う。</a:t>
            </a:r>
            <a:r>
              <a:rPr lang="ja-JP" altLang="en-US" sz="1200"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「炎上したら誰がやったかわかるんじゃない？」</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みなさんはどう思いますか？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まず、一番目の意見を考えてみましょう。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友だちの写真を使えば、投稿した本人の仕業だとばれないのか？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そして、ばれなければ、炎上するような投稿をしてもいいのか？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という二つの観点があります。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前者の観点については、次のスライドで触れます。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後者の観点ですが、たとえ投稿した本人の仕業だとばれなかったとしても、炎上するような投稿をしてはいけませんよね。</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次に、二番目の意見を考えてみましょう。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みなさんが自分の写真を勝手に使われたときのことを考えてみてください。良い気分ではありませんよね。</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最後に、三番目の意見を考えてみましょう。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炎上することと、その人が特定されることに直接的な因果関係はありませんが、炎上することでその投稿が多くの人の目に触れて、これまでの投稿内容を含めて分析され、特定される場合があります。</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例えば、投稿している時間帯や言葉の使い方から、本名で使っているアカウントとの類似性に気付かれ、特定されるケースがあります。</a:t>
            </a:r>
            <a:r>
              <a:rPr lang="en-US" altLang="ja-JP" sz="1200" dirty="0">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3182571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latin typeface="メイリオ" panose="020B0604030504040204" pitchFamily="50" charset="-128"/>
                <a:ea typeface="メイリオ" panose="020B0604030504040204" pitchFamily="50" charset="-128"/>
              </a:rPr>
              <a:t>【</a:t>
            </a:r>
            <a:r>
              <a:rPr kumimoji="1" lang="ja-JP" altLang="en-US" dirty="0">
                <a:solidFill>
                  <a:srgbClr val="FF0000"/>
                </a:solidFill>
                <a:latin typeface="メイリオ" panose="020B0604030504040204" pitchFamily="50" charset="-128"/>
                <a:ea typeface="メイリオ" panose="020B0604030504040204" pitchFamily="50" charset="-128"/>
              </a:rPr>
              <a:t>啓発時のセリフ例</a:t>
            </a:r>
            <a:r>
              <a:rPr kumimoji="1" lang="en-US" altLang="ja-JP" dirty="0">
                <a:solidFill>
                  <a:srgbClr val="FF0000"/>
                </a:solidFill>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今回のような、実在する人に「なりすます」行為は、多くの</a:t>
            </a:r>
            <a:r>
              <a:rPr lang="en-US" altLang="ja-JP" sz="1200" dirty="0">
                <a:latin typeface="メイリオ" panose="020B0604030504040204" pitchFamily="50" charset="-128"/>
                <a:ea typeface="メイリオ" panose="020B0604030504040204" pitchFamily="50" charset="-128"/>
              </a:rPr>
              <a:t>SNS</a:t>
            </a:r>
            <a:r>
              <a:rPr lang="ja-JP" altLang="en-US" sz="1200" dirty="0">
                <a:latin typeface="メイリオ" panose="020B0604030504040204" pitchFamily="50" charset="-128"/>
                <a:ea typeface="メイリオ" panose="020B0604030504040204" pitchFamily="50" charset="-128"/>
              </a:rPr>
              <a:t>で禁止されています。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発覚した場合は、アカウントを削除されたり、利用できなくなったりすることもあります。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さらに、今回のケースのように、なりすましをした相手の不利益になるようなことをすると、名誉棄損などの理由で訴えられる場合もあります。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では、もう少し考えてみましょう。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なぜ、なりすましをする人がいるのでしょうか？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どのような動機でなりすましをするのか、ということと合わせて考えてみましょう。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また、みなさん自身がなりすましをされたらどのような気持ちになりますか？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どうすればなりすましをする人が少なくなるのか、ということと合わせて考えてみましょう。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名誉棄損、侮辱、プライバシー侵害、肖像権侵害、アイデンティティ権侵害当の権利侵害とみなされる可能性があります。</a:t>
            </a:r>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247479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14826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1447423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07399120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7651491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239931926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428995824"/>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26060080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11526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25237201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3-2-4</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他者になりすました投稿</a:t>
            </a:r>
            <a:br>
              <a:rPr lang="en-US" altLang="ja-JP" sz="32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3817702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フリーフォーム: 図形 12">
            <a:extLst>
              <a:ext uri="{FF2B5EF4-FFF2-40B4-BE49-F238E27FC236}">
                <a16:creationId xmlns:a16="http://schemas.microsoft.com/office/drawing/2014/main" id="{3718D9E3-B08E-0F7C-3E1F-0B87D46CC541}"/>
              </a:ext>
            </a:extLst>
          </p:cNvPr>
          <p:cNvSpPr/>
          <p:nvPr/>
        </p:nvSpPr>
        <p:spPr>
          <a:xfrm>
            <a:off x="523514" y="1667975"/>
            <a:ext cx="7950200" cy="3422640"/>
          </a:xfrm>
          <a:custGeom>
            <a:avLst/>
            <a:gdLst>
              <a:gd name="connsiteX0" fmla="*/ 324146 w 7950200"/>
              <a:gd name="connsiteY0" fmla="*/ 0 h 5200390"/>
              <a:gd name="connsiteX1" fmla="*/ 7626054 w 7950200"/>
              <a:gd name="connsiteY1" fmla="*/ 0 h 5200390"/>
              <a:gd name="connsiteX2" fmla="*/ 7950200 w 7950200"/>
              <a:gd name="connsiteY2" fmla="*/ 324146 h 5200390"/>
              <a:gd name="connsiteX3" fmla="*/ 7950200 w 7950200"/>
              <a:gd name="connsiteY3" fmla="*/ 4189789 h 5200390"/>
              <a:gd name="connsiteX4" fmla="*/ 7626054 w 7950200"/>
              <a:gd name="connsiteY4" fmla="*/ 4513935 h 5200390"/>
              <a:gd name="connsiteX5" fmla="*/ 5028729 w 7950200"/>
              <a:gd name="connsiteY5" fmla="*/ 4513935 h 5200390"/>
              <a:gd name="connsiteX6" fmla="*/ 5065705 w 7950200"/>
              <a:gd name="connsiteY6" fmla="*/ 4618791 h 5200390"/>
              <a:gd name="connsiteX7" fmla="*/ 5451322 w 7950200"/>
              <a:gd name="connsiteY7" fmla="*/ 5200390 h 5200390"/>
              <a:gd name="connsiteX8" fmla="*/ 4256910 w 7950200"/>
              <a:gd name="connsiteY8" fmla="*/ 4642314 h 5200390"/>
              <a:gd name="connsiteX9" fmla="*/ 4151392 w 7950200"/>
              <a:gd name="connsiteY9" fmla="*/ 4513935 h 5200390"/>
              <a:gd name="connsiteX10" fmla="*/ 324146 w 7950200"/>
              <a:gd name="connsiteY10" fmla="*/ 4513935 h 5200390"/>
              <a:gd name="connsiteX11" fmla="*/ 0 w 7950200"/>
              <a:gd name="connsiteY11" fmla="*/ 4189789 h 5200390"/>
              <a:gd name="connsiteX12" fmla="*/ 0 w 7950200"/>
              <a:gd name="connsiteY12" fmla="*/ 324146 h 5200390"/>
              <a:gd name="connsiteX13" fmla="*/ 324146 w 7950200"/>
              <a:gd name="connsiteY13" fmla="*/ 0 h 5200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0200" h="5200390">
                <a:moveTo>
                  <a:pt x="324146" y="0"/>
                </a:moveTo>
                <a:lnTo>
                  <a:pt x="7626054" y="0"/>
                </a:lnTo>
                <a:cubicBezTo>
                  <a:pt x="7805075" y="0"/>
                  <a:pt x="7950200" y="145125"/>
                  <a:pt x="7950200" y="324146"/>
                </a:cubicBezTo>
                <a:lnTo>
                  <a:pt x="7950200" y="4189789"/>
                </a:lnTo>
                <a:cubicBezTo>
                  <a:pt x="7950200" y="4368810"/>
                  <a:pt x="7805075" y="4513935"/>
                  <a:pt x="7626054" y="4513935"/>
                </a:cubicBezTo>
                <a:lnTo>
                  <a:pt x="5028729" y="4513935"/>
                </a:lnTo>
                <a:lnTo>
                  <a:pt x="5065705" y="4618791"/>
                </a:lnTo>
                <a:cubicBezTo>
                  <a:pt x="5141573" y="4802045"/>
                  <a:pt x="5272728" y="4986078"/>
                  <a:pt x="5451322" y="5200390"/>
                </a:cubicBezTo>
                <a:cubicBezTo>
                  <a:pt x="4834578" y="5108713"/>
                  <a:pt x="4502245" y="4913116"/>
                  <a:pt x="4256910" y="4642314"/>
                </a:cubicBezTo>
                <a:lnTo>
                  <a:pt x="4151392" y="4513935"/>
                </a:lnTo>
                <a:lnTo>
                  <a:pt x="324146" y="4513935"/>
                </a:lnTo>
                <a:cubicBezTo>
                  <a:pt x="145125" y="4513935"/>
                  <a:pt x="0" y="4368810"/>
                  <a:pt x="0" y="4189789"/>
                </a:cubicBezTo>
                <a:lnTo>
                  <a:pt x="0" y="324146"/>
                </a:lnTo>
                <a:cubicBezTo>
                  <a:pt x="0" y="145125"/>
                  <a:pt x="145125" y="0"/>
                  <a:pt x="324146"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925923" y="2036331"/>
            <a:ext cx="7500937" cy="2185855"/>
          </a:xfrm>
          <a:prstGeom prst="rect">
            <a:avLst/>
          </a:prstGeom>
          <a:noFill/>
        </p:spPr>
        <p:txBody>
          <a:bodyPr wrap="square">
            <a:spAutoFit/>
          </a:bodyPr>
          <a:lstStyle/>
          <a:p>
            <a:pPr marL="0" marR="0" lvl="0" indent="0" algn="l" defTabSz="914400" rtl="0" eaLnBrk="1" fontAlgn="auto" latinLnBrk="0" hangingPunct="1">
              <a:lnSpc>
                <a:spcPts val="55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友</a:t>
            </a:r>
            <a:r>
              <a:rPr kumimoji="1" lang="ja-JP" altLang="en-US" sz="4000" b="1" dirty="0">
                <a:solidFill>
                  <a:prstClr val="black"/>
                </a:solidFill>
                <a:latin typeface="Segoe UI"/>
                <a:ea typeface="メイリオ"/>
              </a:rPr>
              <a:t>だち</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の写真を使って</a:t>
            </a:r>
            <a: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t>SNS</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のアカウントを作った。炎上しそうな投稿でもしようかな。</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3" name="タイトル 2">
            <a:extLst>
              <a:ext uri="{FF2B5EF4-FFF2-40B4-BE49-F238E27FC236}">
                <a16:creationId xmlns:a16="http://schemas.microsoft.com/office/drawing/2014/main" id="{D7BBB5BA-76F8-AA2B-85B9-1F9A46A0DFFF}"/>
              </a:ext>
            </a:extLst>
          </p:cNvPr>
          <p:cNvSpPr>
            <a:spLocks noGrp="1"/>
          </p:cNvSpPr>
          <p:nvPr>
            <p:ph type="title"/>
          </p:nvPr>
        </p:nvSpPr>
        <p:spPr>
          <a:xfrm>
            <a:off x="1168957" y="532722"/>
            <a:ext cx="7958418" cy="697099"/>
          </a:xfrm>
        </p:spPr>
        <p:txBody>
          <a:bodyPr/>
          <a:lstStyle/>
          <a:p>
            <a:r>
              <a:rPr lang="ja-JP" altLang="en-US" dirty="0"/>
              <a:t>考えてみよう</a:t>
            </a:r>
          </a:p>
        </p:txBody>
      </p:sp>
      <p:sp>
        <p:nvSpPr>
          <p:cNvPr id="7" name="テキスト ボックス 6">
            <a:extLst>
              <a:ext uri="{FF2B5EF4-FFF2-40B4-BE49-F238E27FC236}">
                <a16:creationId xmlns:a16="http://schemas.microsoft.com/office/drawing/2014/main" id="{12CBEBBE-FDDC-CD62-1C38-5E1EE2E76179}"/>
              </a:ext>
            </a:extLst>
          </p:cNvPr>
          <p:cNvSpPr txBox="1"/>
          <p:nvPr/>
        </p:nvSpPr>
        <p:spPr>
          <a:xfrm>
            <a:off x="5578068" y="2646841"/>
            <a:ext cx="1079142" cy="276999"/>
          </a:xfrm>
          <a:prstGeom prst="rect">
            <a:avLst/>
          </a:prstGeom>
          <a:noFill/>
        </p:spPr>
        <p:txBody>
          <a:bodyPr wrap="none" rtlCol="0">
            <a:spAutoFit/>
          </a:bodyPr>
          <a:lstStyle/>
          <a:p>
            <a:r>
              <a:rPr kumimoji="1" lang="ja-JP" altLang="en-US" sz="1200" dirty="0"/>
              <a:t>えん   じょう</a:t>
            </a:r>
          </a:p>
        </p:txBody>
      </p:sp>
      <p:sp>
        <p:nvSpPr>
          <p:cNvPr id="8" name="テキスト ボックス 7">
            <a:extLst>
              <a:ext uri="{FF2B5EF4-FFF2-40B4-BE49-F238E27FC236}">
                <a16:creationId xmlns:a16="http://schemas.microsoft.com/office/drawing/2014/main" id="{E3F3398C-3463-5C36-6770-B4BADE01964C}"/>
              </a:ext>
            </a:extLst>
          </p:cNvPr>
          <p:cNvSpPr txBox="1"/>
          <p:nvPr/>
        </p:nvSpPr>
        <p:spPr>
          <a:xfrm>
            <a:off x="1565658" y="3338764"/>
            <a:ext cx="925253" cy="276999"/>
          </a:xfrm>
          <a:prstGeom prst="rect">
            <a:avLst/>
          </a:prstGeom>
          <a:noFill/>
        </p:spPr>
        <p:txBody>
          <a:bodyPr wrap="none" rtlCol="0">
            <a:spAutoFit/>
          </a:bodyPr>
          <a:lstStyle/>
          <a:p>
            <a:r>
              <a:rPr kumimoji="1" lang="ja-JP" altLang="en-US" sz="1200" dirty="0"/>
              <a:t>と う こ う</a:t>
            </a:r>
          </a:p>
        </p:txBody>
      </p:sp>
      <p:pic>
        <p:nvPicPr>
          <p:cNvPr id="4" name="図 3">
            <a:extLst>
              <a:ext uri="{FF2B5EF4-FFF2-40B4-BE49-F238E27FC236}">
                <a16:creationId xmlns:a16="http://schemas.microsoft.com/office/drawing/2014/main" id="{60EB9D21-A34D-FD17-95C1-FB86AD1AB2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9075" y="3467011"/>
            <a:ext cx="3666257" cy="3666257"/>
          </a:xfrm>
          <a:prstGeom prst="rect">
            <a:avLst/>
          </a:prstGeom>
        </p:spPr>
      </p:pic>
    </p:spTree>
    <p:extLst>
      <p:ext uri="{BB962C8B-B14F-4D97-AF65-F5344CB8AC3E}">
        <p14:creationId xmlns:p14="http://schemas.microsoft.com/office/powerpoint/2010/main" val="165372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588381" y="1468044"/>
            <a:ext cx="8261949" cy="1479026"/>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588381" y="3152930"/>
            <a:ext cx="8261949" cy="1443344"/>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588380" y="4835527"/>
            <a:ext cx="8261949" cy="1400261"/>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192710" cy="805362"/>
          </a:xfrm>
        </p:spPr>
        <p:txBody>
          <a:bodyPr>
            <a:normAutofit fontScale="90000"/>
          </a:bodyPr>
          <a:lstStyle/>
          <a:p>
            <a:r>
              <a:rPr lang="ja-JP" altLang="en-US" sz="4000" b="1" dirty="0"/>
              <a:t>みなさんはどう思いますか？</a:t>
            </a:r>
            <a:endParaRPr kumimoji="1" lang="ja-JP" altLang="en-US" sz="4000" b="1" dirty="0"/>
          </a:p>
        </p:txBody>
      </p:sp>
      <p:pic>
        <p:nvPicPr>
          <p:cNvPr id="10" name="図 9">
            <a:extLst>
              <a:ext uri="{FF2B5EF4-FFF2-40B4-BE49-F238E27FC236}">
                <a16:creationId xmlns:a16="http://schemas.microsoft.com/office/drawing/2014/main" id="{F5BB2251-1532-BD64-60E0-089A6E1F79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79553" y="1257901"/>
            <a:ext cx="1114322" cy="1710380"/>
          </a:xfrm>
          <a:prstGeom prst="rect">
            <a:avLst/>
          </a:prstGeom>
        </p:spPr>
      </p:pic>
      <p:pic>
        <p:nvPicPr>
          <p:cNvPr id="12" name="図 11">
            <a:extLst>
              <a:ext uri="{FF2B5EF4-FFF2-40B4-BE49-F238E27FC236}">
                <a16:creationId xmlns:a16="http://schemas.microsoft.com/office/drawing/2014/main" id="{3251B545-B3FC-CD17-634D-FE2B6BE2F93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675170" y="3236784"/>
            <a:ext cx="1120744" cy="1416183"/>
          </a:xfrm>
          <a:prstGeom prst="rect">
            <a:avLst/>
          </a:prstGeom>
        </p:spPr>
      </p:pic>
      <p:pic>
        <p:nvPicPr>
          <p:cNvPr id="14" name="図 13">
            <a:extLst>
              <a:ext uri="{FF2B5EF4-FFF2-40B4-BE49-F238E27FC236}">
                <a16:creationId xmlns:a16="http://schemas.microsoft.com/office/drawing/2014/main" id="{AD2FC9B9-4CA1-1B6D-E3EC-712DDF982DB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883977" y="4660828"/>
            <a:ext cx="1082756" cy="1574961"/>
          </a:xfrm>
          <a:prstGeom prst="rect">
            <a:avLst/>
          </a:prstGeom>
        </p:spPr>
      </p:pic>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1591513" y="1677947"/>
            <a:ext cx="7480284" cy="1374416"/>
          </a:xfrm>
        </p:spPr>
        <p:txBody>
          <a:bodyPr>
            <a:noAutofit/>
          </a:bodyPr>
          <a:lstStyle/>
          <a:p>
            <a:pPr marL="0" indent="0">
              <a:lnSpc>
                <a:spcPct val="100000"/>
              </a:lnSpc>
              <a:buNone/>
            </a:pPr>
            <a:r>
              <a:rPr lang="ja-JP" altLang="en-US" dirty="0"/>
              <a:t>ばれないと思うけど、やめたほうがいいよ。</a:t>
            </a:r>
            <a:endParaRPr lang="en-US" altLang="ja-JP"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873281" y="3392259"/>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500"/>
              </a:lnSpc>
              <a:spcBef>
                <a:spcPts val="1000"/>
              </a:spcBef>
              <a:spcAft>
                <a:spcPts val="0"/>
              </a:spcAft>
              <a:buClrTx/>
              <a:buSzTx/>
              <a:buFont typeface="Arial" panose="020B0604020202020204" pitchFamily="34" charset="0"/>
              <a:buNone/>
              <a:tabLst/>
              <a:defRPr/>
            </a:pPr>
            <a:r>
              <a:rPr kumimoji="1" lang="ja-JP" altLang="en-US" sz="4000" b="0" i="0" u="none" strike="noStrike" kern="1200" cap="none" spc="0" normalizeH="0" baseline="0" noProof="0" dirty="0">
                <a:ln>
                  <a:noFill/>
                </a:ln>
                <a:solidFill>
                  <a:prstClr val="black"/>
                </a:solidFill>
                <a:effectLst/>
                <a:uLnTx/>
                <a:uFillTx/>
                <a:latin typeface="Segoe UI"/>
                <a:ea typeface="メイリオ"/>
                <a:cs typeface="+mn-cs"/>
              </a:rPr>
              <a:t>友達の写真を使うのはよくないと思う。</a:t>
            </a:r>
            <a:endParaRPr kumimoji="1" lang="en-US" altLang="ja-JP" sz="40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3" name="コンテンツ プレースホルダー 4">
            <a:extLst>
              <a:ext uri="{FF2B5EF4-FFF2-40B4-BE49-F238E27FC236}">
                <a16:creationId xmlns:a16="http://schemas.microsoft.com/office/drawing/2014/main" id="{DF560ABB-E0FD-75FF-DF75-A41B09665BED}"/>
              </a:ext>
            </a:extLst>
          </p:cNvPr>
          <p:cNvSpPr txBox="1">
            <a:spLocks/>
          </p:cNvSpPr>
          <p:nvPr/>
        </p:nvSpPr>
        <p:spPr>
          <a:xfrm>
            <a:off x="2484030" y="5103720"/>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300"/>
              </a:lnSpc>
              <a:spcBef>
                <a:spcPts val="1000"/>
              </a:spcBef>
              <a:spcAft>
                <a:spcPts val="0"/>
              </a:spcAft>
              <a:buClrTx/>
              <a:buSzTx/>
              <a:buFont typeface="Arial" panose="020B0604020202020204" pitchFamily="34" charset="0"/>
              <a:buNone/>
              <a:tabLst/>
              <a:defRPr/>
            </a:pPr>
            <a:r>
              <a:rPr lang="ja-JP" altLang="en-US" sz="4000" spc="-300" dirty="0">
                <a:solidFill>
                  <a:prstClr val="black"/>
                </a:solidFill>
                <a:latin typeface="Segoe UI"/>
                <a:ea typeface="メイリオ"/>
              </a:rPr>
              <a:t>炎上したら誰がやったか</a:t>
            </a:r>
            <a:br>
              <a:rPr lang="en-US" altLang="ja-JP" sz="4000" spc="-300" dirty="0">
                <a:solidFill>
                  <a:prstClr val="black"/>
                </a:solidFill>
                <a:latin typeface="Segoe UI"/>
                <a:ea typeface="メイリオ"/>
              </a:rPr>
            </a:br>
            <a:r>
              <a:rPr lang="ja-JP" altLang="en-US" sz="4000" spc="-300" dirty="0">
                <a:solidFill>
                  <a:prstClr val="black"/>
                </a:solidFill>
                <a:latin typeface="Segoe UI"/>
                <a:ea typeface="メイリオ"/>
              </a:rPr>
              <a:t>わかるんじゃない？</a:t>
            </a:r>
            <a:endParaRPr kumimoji="1" lang="en-US" altLang="ja-JP" sz="4000" b="0" i="0" u="none" strike="noStrike" kern="1200" cap="none" spc="-300" normalizeH="0" baseline="0" noProof="0" dirty="0">
              <a:ln>
                <a:noFill/>
              </a:ln>
              <a:solidFill>
                <a:prstClr val="black"/>
              </a:solidFill>
              <a:effectLst/>
              <a:uLnTx/>
              <a:uFillTx/>
              <a:latin typeface="Segoe UI"/>
              <a:ea typeface="メイリオ"/>
              <a:cs typeface="+mn-cs"/>
            </a:endParaRPr>
          </a:p>
        </p:txBody>
      </p:sp>
      <p:sp>
        <p:nvSpPr>
          <p:cNvPr id="3" name="テキスト ボックス 2">
            <a:extLst>
              <a:ext uri="{FF2B5EF4-FFF2-40B4-BE49-F238E27FC236}">
                <a16:creationId xmlns:a16="http://schemas.microsoft.com/office/drawing/2014/main" id="{FE1850E5-046D-91BA-60D7-7A12EFCDD71B}"/>
              </a:ext>
            </a:extLst>
          </p:cNvPr>
          <p:cNvSpPr txBox="1"/>
          <p:nvPr/>
        </p:nvSpPr>
        <p:spPr>
          <a:xfrm>
            <a:off x="999716" y="3174928"/>
            <a:ext cx="925253" cy="276999"/>
          </a:xfrm>
          <a:prstGeom prst="rect">
            <a:avLst/>
          </a:prstGeom>
          <a:noFill/>
        </p:spPr>
        <p:txBody>
          <a:bodyPr wrap="none" rtlCol="0">
            <a:spAutoFit/>
          </a:bodyPr>
          <a:lstStyle/>
          <a:p>
            <a:r>
              <a:rPr kumimoji="1" lang="ja-JP" altLang="en-US" sz="1200" dirty="0"/>
              <a:t>と も だ ち</a:t>
            </a:r>
          </a:p>
        </p:txBody>
      </p:sp>
      <p:sp>
        <p:nvSpPr>
          <p:cNvPr id="5" name="テキスト ボックス 4">
            <a:extLst>
              <a:ext uri="{FF2B5EF4-FFF2-40B4-BE49-F238E27FC236}">
                <a16:creationId xmlns:a16="http://schemas.microsoft.com/office/drawing/2014/main" id="{628FBD37-6BDC-96DC-9F94-582E89ABF98E}"/>
              </a:ext>
            </a:extLst>
          </p:cNvPr>
          <p:cNvSpPr txBox="1"/>
          <p:nvPr/>
        </p:nvSpPr>
        <p:spPr>
          <a:xfrm>
            <a:off x="2556219" y="4895585"/>
            <a:ext cx="954107" cy="276999"/>
          </a:xfrm>
          <a:prstGeom prst="rect">
            <a:avLst/>
          </a:prstGeom>
          <a:noFill/>
        </p:spPr>
        <p:txBody>
          <a:bodyPr wrap="none" rtlCol="0">
            <a:spAutoFit/>
          </a:bodyPr>
          <a:lstStyle/>
          <a:p>
            <a:r>
              <a:rPr kumimoji="1" lang="ja-JP" altLang="en-US" sz="1200" dirty="0"/>
              <a:t>えんじょう</a:t>
            </a:r>
          </a:p>
        </p:txBody>
      </p:sp>
      <p:sp>
        <p:nvSpPr>
          <p:cNvPr id="6" name="テキスト ボックス 5">
            <a:extLst>
              <a:ext uri="{FF2B5EF4-FFF2-40B4-BE49-F238E27FC236}">
                <a16:creationId xmlns:a16="http://schemas.microsoft.com/office/drawing/2014/main" id="{29BAD873-4CDD-68E7-6A13-5B4B903BA794}"/>
              </a:ext>
            </a:extLst>
          </p:cNvPr>
          <p:cNvSpPr txBox="1"/>
          <p:nvPr/>
        </p:nvSpPr>
        <p:spPr>
          <a:xfrm>
            <a:off x="4876207" y="4895585"/>
            <a:ext cx="492443" cy="276999"/>
          </a:xfrm>
          <a:prstGeom prst="rect">
            <a:avLst/>
          </a:prstGeom>
          <a:noFill/>
        </p:spPr>
        <p:txBody>
          <a:bodyPr wrap="none" rtlCol="0">
            <a:spAutoFit/>
          </a:bodyPr>
          <a:lstStyle/>
          <a:p>
            <a:r>
              <a:rPr kumimoji="1" lang="ja-JP" altLang="en-US" sz="1200" dirty="0"/>
              <a:t>だれ</a:t>
            </a:r>
          </a:p>
        </p:txBody>
      </p:sp>
    </p:spTree>
    <p:extLst>
      <p:ext uri="{BB962C8B-B14F-4D97-AF65-F5344CB8AC3E}">
        <p14:creationId xmlns:p14="http://schemas.microsoft.com/office/powerpoint/2010/main" val="4191173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a:extLst>
              <a:ext uri="{FF2B5EF4-FFF2-40B4-BE49-F238E27FC236}">
                <a16:creationId xmlns:a16="http://schemas.microsoft.com/office/drawing/2014/main" id="{A9CC0E13-796C-CD77-D041-A7CC78580FB6}"/>
              </a:ext>
            </a:extLst>
          </p:cNvPr>
          <p:cNvSpPr/>
          <p:nvPr/>
        </p:nvSpPr>
        <p:spPr>
          <a:xfrm>
            <a:off x="462652" y="4374521"/>
            <a:ext cx="8277634" cy="180562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 name="タイトル 1"/>
          <p:cNvSpPr>
            <a:spLocks noGrp="1"/>
          </p:cNvSpPr>
          <p:nvPr>
            <p:ph type="title"/>
          </p:nvPr>
        </p:nvSpPr>
        <p:spPr>
          <a:xfrm>
            <a:off x="275753" y="471094"/>
            <a:ext cx="7958418" cy="784598"/>
          </a:xfrm>
        </p:spPr>
        <p:txBody>
          <a:bodyPr>
            <a:normAutofit/>
          </a:bodyPr>
          <a:lstStyle/>
          <a:p>
            <a:r>
              <a:rPr lang="ja-JP" altLang="en-US" sz="4000" dirty="0"/>
              <a:t>知っておこう</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412926" y="1255178"/>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なりすましは禁止行為</a:t>
            </a:r>
          </a:p>
        </p:txBody>
      </p:sp>
      <p:sp>
        <p:nvSpPr>
          <p:cNvPr id="5" name="コンテンツ プレースホルダー 4">
            <a:extLst>
              <a:ext uri="{FF2B5EF4-FFF2-40B4-BE49-F238E27FC236}">
                <a16:creationId xmlns:a16="http://schemas.microsoft.com/office/drawing/2014/main" id="{049CBAC0-4FC7-7DD0-E94F-FE7916946416}"/>
              </a:ext>
            </a:extLst>
          </p:cNvPr>
          <p:cNvSpPr txBox="1">
            <a:spLocks/>
          </p:cNvSpPr>
          <p:nvPr/>
        </p:nvSpPr>
        <p:spPr>
          <a:xfrm>
            <a:off x="225249" y="2295300"/>
            <a:ext cx="7958418" cy="23864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000"/>
              </a:lnSpc>
              <a:spcBef>
                <a:spcPts val="1000"/>
              </a:spcBef>
              <a:spcAft>
                <a:spcPts val="0"/>
              </a:spcAft>
              <a:buClrTx/>
              <a:buSzTx/>
              <a:buNone/>
              <a:tabLst/>
              <a:defRPr/>
            </a:pPr>
            <a:r>
              <a:rPr kumimoji="1" lang="ja-JP" altLang="en-US" b="0" i="0" u="none" strike="noStrike" kern="1200" cap="none" spc="0" normalizeH="0" baseline="0" noProof="0" dirty="0">
                <a:ln>
                  <a:noFill/>
                </a:ln>
                <a:solidFill>
                  <a:prstClr val="black"/>
                </a:solidFill>
                <a:effectLst/>
                <a:uLnTx/>
                <a:uFillTx/>
                <a:latin typeface="Segoe UI"/>
                <a:ea typeface="メイリオ"/>
                <a:cs typeface="+mn-cs"/>
              </a:rPr>
              <a:t>なりすました相手の不利益になることをすると名誉棄損になることも</a:t>
            </a:r>
          </a:p>
        </p:txBody>
      </p:sp>
      <p:grpSp>
        <p:nvGrpSpPr>
          <p:cNvPr id="9" name="グループ化 8">
            <a:extLst>
              <a:ext uri="{FF2B5EF4-FFF2-40B4-BE49-F238E27FC236}">
                <a16:creationId xmlns:a16="http://schemas.microsoft.com/office/drawing/2014/main" id="{98F3D0E1-AE06-D20E-D930-49FC137D3AE9}"/>
              </a:ext>
            </a:extLst>
          </p:cNvPr>
          <p:cNvGrpSpPr/>
          <p:nvPr/>
        </p:nvGrpSpPr>
        <p:grpSpPr>
          <a:xfrm>
            <a:off x="700055" y="4086697"/>
            <a:ext cx="2561632" cy="649712"/>
            <a:chOff x="700055" y="3709044"/>
            <a:chExt cx="2561632" cy="649712"/>
          </a:xfrm>
        </p:grpSpPr>
        <p:sp>
          <p:nvSpPr>
            <p:cNvPr id="27" name="四角形: 角を丸くする 26">
              <a:extLst>
                <a:ext uri="{FF2B5EF4-FFF2-40B4-BE49-F238E27FC236}">
                  <a16:creationId xmlns:a16="http://schemas.microsoft.com/office/drawing/2014/main" id="{07B8F087-2284-A630-52B7-A86947BB547D}"/>
                </a:ext>
              </a:extLst>
            </p:cNvPr>
            <p:cNvSpPr/>
            <p:nvPr/>
          </p:nvSpPr>
          <p:spPr>
            <a:xfrm>
              <a:off x="700055" y="3709044"/>
              <a:ext cx="2539789" cy="44671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9" name="コンテンツ プレースホルダー 4">
              <a:extLst>
                <a:ext uri="{FF2B5EF4-FFF2-40B4-BE49-F238E27FC236}">
                  <a16:creationId xmlns:a16="http://schemas.microsoft.com/office/drawing/2014/main" id="{6CA4325D-76F0-17D2-BACE-D7C0F05A4F69}"/>
                </a:ext>
              </a:extLst>
            </p:cNvPr>
            <p:cNvSpPr txBox="1">
              <a:spLocks/>
            </p:cNvSpPr>
            <p:nvPr/>
          </p:nvSpPr>
          <p:spPr>
            <a:xfrm>
              <a:off x="888658" y="3712543"/>
              <a:ext cx="2373029" cy="6462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考えてみよう</a:t>
              </a:r>
            </a:p>
          </p:txBody>
        </p:sp>
      </p:grpSp>
      <p:sp>
        <p:nvSpPr>
          <p:cNvPr id="31" name="コンテンツ プレースホルダー 4">
            <a:extLst>
              <a:ext uri="{FF2B5EF4-FFF2-40B4-BE49-F238E27FC236}">
                <a16:creationId xmlns:a16="http://schemas.microsoft.com/office/drawing/2014/main" id="{27E0115C-4822-13D6-2A39-A11D48D42730}"/>
              </a:ext>
            </a:extLst>
          </p:cNvPr>
          <p:cNvSpPr txBox="1">
            <a:spLocks/>
          </p:cNvSpPr>
          <p:nvPr/>
        </p:nvSpPr>
        <p:spPr>
          <a:xfrm>
            <a:off x="548634" y="4501881"/>
            <a:ext cx="8277634" cy="2676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ts val="4000"/>
              </a:lnSpc>
              <a:spcBef>
                <a:spcPts val="1000"/>
              </a:spcBef>
              <a:spcAft>
                <a:spcPts val="0"/>
              </a:spcAft>
              <a:buClrTx/>
              <a:buSzTx/>
              <a:buFont typeface="Arial" panose="020B0604020202020204" pitchFamily="34" charset="0"/>
              <a:buChar char="•"/>
              <a:tabLst/>
              <a:defRPr/>
            </a:pPr>
            <a:r>
              <a:rPr kumimoji="1" lang="ja-JP" altLang="en-US" sz="2600" b="0" i="0" u="none" strike="noStrike" kern="1200" cap="none" spc="0" normalizeH="0" baseline="0" noProof="0" dirty="0">
                <a:ln>
                  <a:noFill/>
                </a:ln>
                <a:solidFill>
                  <a:prstClr val="black"/>
                </a:solidFill>
                <a:effectLst/>
                <a:uLnTx/>
                <a:uFillTx/>
                <a:latin typeface="Segoe UI"/>
                <a:ea typeface="メイリオ"/>
                <a:cs typeface="+mn-cs"/>
              </a:rPr>
              <a:t>なぜ、なりすましをする人がいるのだろうか？</a:t>
            </a:r>
            <a:endParaRPr kumimoji="1" lang="en-US" altLang="ja-JP" sz="2600" b="0" i="0" u="none" strike="noStrike" kern="1200" cap="none" spc="0" normalizeH="0" baseline="0" noProof="0" dirty="0">
              <a:ln>
                <a:noFill/>
              </a:ln>
              <a:solidFill>
                <a:prstClr val="black"/>
              </a:solidFill>
              <a:effectLst/>
              <a:uLnTx/>
              <a:uFillTx/>
              <a:latin typeface="Segoe UI"/>
              <a:ea typeface="メイリオ"/>
              <a:cs typeface="+mn-cs"/>
            </a:endParaRPr>
          </a:p>
          <a:p>
            <a:pPr marL="228600" marR="0" lvl="0" indent="-228600" algn="l" defTabSz="914400" rtl="0" eaLnBrk="1" fontAlgn="auto" latinLnBrk="0" hangingPunct="1">
              <a:lnSpc>
                <a:spcPts val="4000"/>
              </a:lnSpc>
              <a:spcBef>
                <a:spcPts val="1000"/>
              </a:spcBef>
              <a:spcAft>
                <a:spcPts val="0"/>
              </a:spcAft>
              <a:buClrTx/>
              <a:buSzTx/>
              <a:buFont typeface="Arial" panose="020B0604020202020204" pitchFamily="34" charset="0"/>
              <a:buChar char="•"/>
              <a:tabLst/>
              <a:defRPr/>
            </a:pPr>
            <a:r>
              <a:rPr lang="ja-JP" altLang="en-US" sz="2600" dirty="0">
                <a:solidFill>
                  <a:prstClr val="black"/>
                </a:solidFill>
                <a:latin typeface="Segoe UI"/>
                <a:ea typeface="メイリオ"/>
              </a:rPr>
              <a:t>あなたがなりすまされたら、どのような気持ちになりますか？</a:t>
            </a:r>
            <a:endParaRPr kumimoji="1" lang="ja-JP" altLang="en-US" sz="26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10" name="テキスト ボックス 9">
            <a:extLst>
              <a:ext uri="{FF2B5EF4-FFF2-40B4-BE49-F238E27FC236}">
                <a16:creationId xmlns:a16="http://schemas.microsoft.com/office/drawing/2014/main" id="{E9BE076D-9BEE-23FA-D085-E648C5A17D69}"/>
              </a:ext>
            </a:extLst>
          </p:cNvPr>
          <p:cNvSpPr txBox="1"/>
          <p:nvPr/>
        </p:nvSpPr>
        <p:spPr>
          <a:xfrm>
            <a:off x="3590561" y="1278539"/>
            <a:ext cx="1877437" cy="276999"/>
          </a:xfrm>
          <a:prstGeom prst="rect">
            <a:avLst/>
          </a:prstGeom>
          <a:noFill/>
        </p:spPr>
        <p:txBody>
          <a:bodyPr wrap="none" rtlCol="0">
            <a:spAutoFit/>
          </a:bodyPr>
          <a:lstStyle/>
          <a:p>
            <a:r>
              <a:rPr kumimoji="1" lang="ja-JP" altLang="en-US" sz="1200" dirty="0"/>
              <a:t>き　ん　し　こ　う　い</a:t>
            </a:r>
          </a:p>
        </p:txBody>
      </p:sp>
      <p:sp>
        <p:nvSpPr>
          <p:cNvPr id="11" name="テキスト ボックス 10">
            <a:extLst>
              <a:ext uri="{FF2B5EF4-FFF2-40B4-BE49-F238E27FC236}">
                <a16:creationId xmlns:a16="http://schemas.microsoft.com/office/drawing/2014/main" id="{0C9B4A78-51A2-2E2D-DC8B-9D31E3FF7923}"/>
              </a:ext>
            </a:extLst>
          </p:cNvPr>
          <p:cNvSpPr txBox="1"/>
          <p:nvPr/>
        </p:nvSpPr>
        <p:spPr>
          <a:xfrm>
            <a:off x="4493527" y="2076781"/>
            <a:ext cx="1370888" cy="276999"/>
          </a:xfrm>
          <a:prstGeom prst="rect">
            <a:avLst/>
          </a:prstGeom>
          <a:noFill/>
        </p:spPr>
        <p:txBody>
          <a:bodyPr wrap="none" rtlCol="0">
            <a:spAutoFit/>
          </a:bodyPr>
          <a:lstStyle/>
          <a:p>
            <a:r>
              <a:rPr kumimoji="1" lang="ja-JP" altLang="en-US" sz="1200" dirty="0"/>
              <a:t>ふ　   り     え き</a:t>
            </a:r>
          </a:p>
        </p:txBody>
      </p:sp>
      <p:sp>
        <p:nvSpPr>
          <p:cNvPr id="12" name="テキスト ボックス 11">
            <a:extLst>
              <a:ext uri="{FF2B5EF4-FFF2-40B4-BE49-F238E27FC236}">
                <a16:creationId xmlns:a16="http://schemas.microsoft.com/office/drawing/2014/main" id="{6C5187C8-61AB-F990-DC77-E6C9F805D367}"/>
              </a:ext>
            </a:extLst>
          </p:cNvPr>
          <p:cNvSpPr txBox="1"/>
          <p:nvPr/>
        </p:nvSpPr>
        <p:spPr>
          <a:xfrm>
            <a:off x="2095537" y="2626539"/>
            <a:ext cx="1944763" cy="276999"/>
          </a:xfrm>
          <a:prstGeom prst="rect">
            <a:avLst/>
          </a:prstGeom>
          <a:noFill/>
        </p:spPr>
        <p:txBody>
          <a:bodyPr wrap="none" rtlCol="0">
            <a:spAutoFit/>
          </a:bodyPr>
          <a:lstStyle/>
          <a:p>
            <a:r>
              <a:rPr kumimoji="1" lang="ja-JP" altLang="en-US" sz="1200" dirty="0"/>
              <a:t>め い　 よ　    き　 そ ん</a:t>
            </a:r>
          </a:p>
        </p:txBody>
      </p:sp>
      <p:pic>
        <p:nvPicPr>
          <p:cNvPr id="19" name="図 18">
            <a:extLst>
              <a:ext uri="{FF2B5EF4-FFF2-40B4-BE49-F238E27FC236}">
                <a16:creationId xmlns:a16="http://schemas.microsoft.com/office/drawing/2014/main" id="{92B715E8-F8C7-3D97-E80C-E26A1441BA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5962" y="2402518"/>
            <a:ext cx="2021727" cy="2021727"/>
          </a:xfrm>
          <a:prstGeom prst="rect">
            <a:avLst/>
          </a:prstGeom>
        </p:spPr>
      </p:pic>
    </p:spTree>
    <p:extLst>
      <p:ext uri="{BB962C8B-B14F-4D97-AF65-F5344CB8AC3E}">
        <p14:creationId xmlns:p14="http://schemas.microsoft.com/office/powerpoint/2010/main" val="1559410154"/>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1692</Words>
  <PresentationFormat>画面に合わせる (4:3)</PresentationFormat>
  <Paragraphs>97</Paragraphs>
  <Slides>4</Slides>
  <Notes>4</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游ゴシック</vt:lpstr>
      <vt:lpstr>Arial</vt:lpstr>
      <vt:lpstr>Segoe UI</vt:lpstr>
      <vt:lpstr>2_Office テーマ</vt:lpstr>
      <vt:lpstr>3-2-4 他者になりすました投稿  </vt:lpstr>
      <vt:lpstr>考えてみよう</vt:lpstr>
      <vt:lpstr>みなさんはどう思いますか？</vt:lpstr>
      <vt:lpstr>知っておこう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2023-03-15T07:27:51Z</dcterms:created>
  <dcterms:modified xsi:type="dcterms:W3CDTF">2023-03-16T04:25:24Z</dcterms:modified>
</cp:coreProperties>
</file>