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5" r:id="rId1"/>
    <p:sldMasterId id="2147483985" r:id="rId2"/>
  </p:sldMasterIdLst>
  <p:notesMasterIdLst>
    <p:notesMasterId r:id="rId7"/>
  </p:notesMasterIdLst>
  <p:handoutMasterIdLst>
    <p:handoutMasterId r:id="rId8"/>
  </p:handoutMasterIdLst>
  <p:sldIdLst>
    <p:sldId id="1862287421" r:id="rId3"/>
    <p:sldId id="1862287422" r:id="rId4"/>
    <p:sldId id="1862287423" r:id="rId5"/>
    <p:sldId id="846" r:id="rId6"/>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281E"/>
    <a:srgbClr val="AA7322"/>
    <a:srgbClr val="FDE1B0"/>
    <a:srgbClr val="ED7D31"/>
    <a:srgbClr val="FF99CC"/>
    <a:srgbClr val="D62475"/>
    <a:srgbClr val="FFFFCC"/>
    <a:srgbClr val="F60052"/>
    <a:srgbClr val="FBD1AF"/>
    <a:srgbClr val="FFF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20" autoAdjust="0"/>
    <p:restoredTop sz="49965" autoAdjust="0"/>
  </p:normalViewPr>
  <p:slideViewPr>
    <p:cSldViewPr snapToGrid="0">
      <p:cViewPr varScale="1">
        <p:scale>
          <a:sx n="57" d="100"/>
          <a:sy n="57" d="100"/>
        </p:scale>
        <p:origin x="2952"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1" d="100"/>
          <a:sy n="61" d="100"/>
        </p:scale>
        <p:origin x="3206"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dirty="0">
                <a:ea typeface="メイリオ" panose="020B0604030504040204" pitchFamily="50" charset="-128"/>
              </a:rPr>
              <a:t>Copyright (C) 2009-2017 Edu-net Co., Ltd.  All Rights Reserved. </a:t>
            </a:r>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ea typeface="メイリオ" panose="020B0604030504040204" pitchFamily="50" charset="-128"/>
              </a:defRPr>
            </a:lvl1pPr>
          </a:lstStyle>
          <a:p>
            <a:endParaRPr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mn-lt"/>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mn-lt"/>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mn-lt"/>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mn-lt"/>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特徴と使い方</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　・スライド</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mn-lt"/>
                <a:cs typeface="+mn-cs"/>
              </a:rPr>
              <a:t>　・対象者に「自分事」として考えてもらえるよう、</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枚目のスライドは、「発問」から始まります。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枚目のスライドでは、「答え」や「様々な視点」を提示します。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mn-lt"/>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想定する啓発対象者</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パソコンでインターネットを利用する方</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ポイント</a:t>
            </a:r>
            <a:r>
              <a:rPr kumimoji="1" lang="en-US" altLang="ja-JP" sz="1200" kern="1200" dirty="0">
                <a:solidFill>
                  <a:schemeClr val="tx1"/>
                </a:solidFill>
                <a:effectLst/>
                <a:latin typeface="+mn-lt"/>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偽セキュリティ警告の手口を知り、その対処法を理解させる。</a:t>
            </a:r>
            <a:endParaRPr lang="en-US" altLang="ja-JP" sz="1200" dirty="0">
              <a:latin typeface="メイリオ" panose="020B0604030504040204" pitchFamily="50" charset="-128"/>
            </a:endParaRPr>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本教材利用規約</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本教材は、情報セキュリティに関する啓発を目的に独立行政法人情報処理推進機構（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）（以下「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に申し出て別途許諾を得てください。</a:t>
            </a:r>
          </a:p>
          <a:p>
            <a:endParaRPr kumimoji="1" lang="ja-JP" altLang="en-US"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本教材に関する著作権その他すべての権利は独立行政法人情報処理推進機構（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）が保有しており、国際条約、著作権法その他の法律により保護されています。</a:t>
            </a:r>
          </a:p>
          <a:p>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必要な範囲での複製（生徒等受講者への配布のための複製を含む。）は可能とします。</a:t>
            </a:r>
          </a:p>
          <a:p>
            <a:r>
              <a:rPr kumimoji="1" lang="en-US" altLang="ja-JP" sz="1200" kern="1200" dirty="0">
                <a:solidFill>
                  <a:schemeClr val="tx1"/>
                </a:solidFill>
                <a:effectLst/>
                <a:latin typeface="+mn-lt"/>
                <a:cs typeface="+mn-cs"/>
              </a:rPr>
              <a:t>4.</a:t>
            </a:r>
            <a:r>
              <a:rPr kumimoji="1" lang="ja-JP" altLang="en-US" sz="1200" kern="1200" dirty="0">
                <a:solidFill>
                  <a:schemeClr val="tx1"/>
                </a:solidFill>
                <a:effectLst/>
                <a:latin typeface="+mn-lt"/>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mn-lt"/>
                <a:cs typeface="+mn-cs"/>
              </a:rPr>
              <a:t>5.</a:t>
            </a:r>
            <a:r>
              <a:rPr kumimoji="1" lang="ja-JP" altLang="en-US" sz="1200" kern="1200" dirty="0">
                <a:solidFill>
                  <a:schemeClr val="tx1"/>
                </a:solidFill>
                <a:effectLst/>
                <a:latin typeface="+mn-lt"/>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mn-lt"/>
                <a:cs typeface="+mn-cs"/>
              </a:rPr>
              <a:t>6.</a:t>
            </a:r>
            <a:r>
              <a:rPr kumimoji="1" lang="ja-JP" altLang="en-US" sz="1200" kern="1200" dirty="0">
                <a:solidFill>
                  <a:schemeClr val="tx1"/>
                </a:solidFill>
                <a:effectLst/>
                <a:latin typeface="+mn-lt"/>
                <a:cs typeface="+mn-cs"/>
              </a:rPr>
              <a:t>いかなる形で利用する場合においても本教材を利用する際は、出典（</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の名称、資料名、</a:t>
            </a:r>
            <a:r>
              <a:rPr kumimoji="1" lang="en-US" altLang="ja-JP" sz="1200" kern="1200" dirty="0">
                <a:solidFill>
                  <a:schemeClr val="tx1"/>
                </a:solidFill>
                <a:effectLst/>
                <a:latin typeface="+mn-lt"/>
                <a:cs typeface="+mn-cs"/>
              </a:rPr>
              <a:t>URL</a:t>
            </a:r>
            <a:r>
              <a:rPr kumimoji="1" lang="ja-JP" altLang="en-US" sz="1200" kern="1200" dirty="0">
                <a:solidFill>
                  <a:schemeClr val="tx1"/>
                </a:solidFill>
                <a:effectLst/>
                <a:latin typeface="+mn-lt"/>
                <a:cs typeface="+mn-cs"/>
              </a:rPr>
              <a:t>等）を容易に判る態様で明記または明示してください。</a:t>
            </a:r>
          </a:p>
          <a:p>
            <a:r>
              <a:rPr kumimoji="1" lang="en-US" altLang="ja-JP" sz="1200" kern="1200" dirty="0">
                <a:solidFill>
                  <a:schemeClr val="tx1"/>
                </a:solidFill>
                <a:effectLst/>
                <a:latin typeface="+mn-lt"/>
                <a:cs typeface="+mn-cs"/>
              </a:rPr>
              <a:t>7.</a:t>
            </a:r>
            <a:r>
              <a:rPr kumimoji="1" lang="ja-JP" altLang="en-US" sz="1200" kern="1200" dirty="0">
                <a:solidFill>
                  <a:schemeClr val="tx1"/>
                </a:solidFill>
                <a:effectLst/>
                <a:latin typeface="+mn-lt"/>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mn-lt"/>
                <a:cs typeface="+mn-cs"/>
              </a:rPr>
              <a:t>8.</a:t>
            </a:r>
            <a:r>
              <a:rPr kumimoji="1" lang="ja-JP" altLang="en-US" sz="1200" kern="1200" dirty="0">
                <a:solidFill>
                  <a:schemeClr val="tx1"/>
                </a:solidFill>
                <a:effectLst/>
                <a:latin typeface="+mn-lt"/>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mn-lt"/>
                <a:cs typeface="+mn-cs"/>
              </a:rPr>
              <a:t>9.</a:t>
            </a:r>
            <a:r>
              <a:rPr kumimoji="1" lang="ja-JP" altLang="en-US" sz="1200" kern="1200" dirty="0">
                <a:solidFill>
                  <a:schemeClr val="tx1"/>
                </a:solidFill>
                <a:effectLst/>
                <a:latin typeface="+mn-lt"/>
                <a:cs typeface="+mn-cs"/>
              </a:rPr>
              <a:t>本教材で提供する情報の正確性、信頼性、網羅性及び完全性については、</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が保証するものではありません。</a:t>
            </a:r>
          </a:p>
          <a:p>
            <a:r>
              <a:rPr kumimoji="1" lang="en-US" altLang="ja-JP" sz="1200" kern="1200" dirty="0">
                <a:solidFill>
                  <a:schemeClr val="tx1"/>
                </a:solidFill>
                <a:effectLst/>
                <a:latin typeface="+mn-lt"/>
                <a:cs typeface="+mn-cs"/>
              </a:rPr>
              <a:t>10.</a:t>
            </a:r>
            <a:r>
              <a:rPr kumimoji="1" lang="ja-JP" altLang="en-US" sz="1200" kern="1200" dirty="0">
                <a:solidFill>
                  <a:schemeClr val="tx1"/>
                </a:solidFill>
                <a:effectLst/>
                <a:latin typeface="+mn-lt"/>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は何ら責任を負いません。</a:t>
            </a:r>
          </a:p>
          <a:p>
            <a:r>
              <a:rPr kumimoji="1" lang="en-US" altLang="ja-JP" sz="1200" kern="1200" dirty="0">
                <a:solidFill>
                  <a:schemeClr val="tx1"/>
                </a:solidFill>
                <a:effectLst/>
                <a:latin typeface="+mn-lt"/>
                <a:cs typeface="+mn-cs"/>
              </a:rPr>
              <a:t>11.</a:t>
            </a:r>
            <a:r>
              <a:rPr kumimoji="1" lang="ja-JP" altLang="en-US" sz="1200" kern="1200" dirty="0">
                <a:solidFill>
                  <a:schemeClr val="tx1"/>
                </a:solidFill>
                <a:effectLst/>
                <a:latin typeface="+mn-lt"/>
                <a:cs typeface="+mn-cs"/>
              </a:rPr>
              <a:t>本利用規約は予告なく改正する場合があります。その場合、改正後の内容は、それが</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のウェブページ上で公表された時以降の利用に適用するものとします。</a:t>
            </a: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12.</a:t>
            </a:r>
            <a:r>
              <a:rPr kumimoji="1" lang="ja-JP" altLang="en-US" sz="1200" kern="1200" dirty="0">
                <a:solidFill>
                  <a:schemeClr val="tx1"/>
                </a:solidFill>
                <a:effectLst/>
                <a:latin typeface="+mn-lt"/>
                <a:cs typeface="+mn-cs"/>
              </a:rPr>
              <a:t>本教材及び本利用規約に関する質問は、</a:t>
            </a:r>
            <a:r>
              <a:rPr kumimoji="1" lang="en-US" altLang="ja-JP" sz="1200" kern="1200" dirty="0">
                <a:solidFill>
                  <a:schemeClr val="tx1"/>
                </a:solidFill>
                <a:effectLst/>
                <a:latin typeface="+mn-lt"/>
                <a:cs typeface="+mn-cs"/>
              </a:rPr>
              <a:t>net-anzen@ipa.go.jp</a:t>
            </a:r>
            <a:r>
              <a:rPr kumimoji="1" lang="ja-JP" altLang="en-US" sz="1200" kern="1200" dirty="0">
                <a:solidFill>
                  <a:schemeClr val="tx1"/>
                </a:solidFill>
                <a:effectLst/>
                <a:latin typeface="+mn-lt"/>
                <a:cs typeface="+mn-cs"/>
              </a:rPr>
              <a:t>までお寄せください。なお、</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からの応答等は、その業務に支障のない範囲内とさせていただきます。</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独立行政法人情報処理推進機構　セキュリティセンター</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以上</a:t>
            </a:r>
          </a:p>
        </p:txBody>
      </p:sp>
    </p:spTree>
    <p:extLst>
      <p:ext uri="{BB962C8B-B14F-4D97-AF65-F5344CB8AC3E}">
        <p14:creationId xmlns:p14="http://schemas.microsoft.com/office/powerpoint/2010/main" val="228740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a:t>
            </a:r>
            <a:r>
              <a:rPr lang="ja-JP" altLang="en-US" sz="1200" dirty="0">
                <a:latin typeface="メイリオ" panose="020B0604030504040204" pitchFamily="50" charset="-128"/>
              </a:rPr>
              <a:t>啓発時のセリフ例</a:t>
            </a:r>
            <a:r>
              <a:rPr lang="en-US" altLang="ja-JP" sz="1200" dirty="0">
                <a:latin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パソコンを利用していると、ブラウザ画面に「ウイルス感染しています。サポートセンターに電話してください。」</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という警告メッセージが出てきました。</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みなさんはこのような経験はありますか？</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a:t>
            </a:r>
            <a:r>
              <a:rPr lang="ja-JP" altLang="en-US" sz="1200" dirty="0">
                <a:latin typeface="メイリオ" panose="020B0604030504040204" pitchFamily="50" charset="-128"/>
              </a:rPr>
              <a:t>経験値を問う。また、その場合の対応について意見を聞く。</a:t>
            </a:r>
            <a:endParaRPr lang="en-US" altLang="ja-JP" sz="1200" dirty="0">
              <a:latin typeface="メイリオ" panose="020B0604030504040204" pitchFamily="50" charset="-128"/>
            </a:endParaRPr>
          </a:p>
        </p:txBody>
      </p:sp>
    </p:spTree>
    <p:extLst>
      <p:ext uri="{BB962C8B-B14F-4D97-AF65-F5344CB8AC3E}">
        <p14:creationId xmlns:p14="http://schemas.microsoft.com/office/powerpoint/2010/main" val="2623207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a:t>
            </a:r>
            <a:r>
              <a:rPr lang="ja-JP" altLang="en-US" sz="1200" dirty="0">
                <a:latin typeface="メイリオ" panose="020B0604030504040204" pitchFamily="50" charset="-128"/>
              </a:rPr>
              <a:t>啓発時のセリフ例</a:t>
            </a:r>
            <a:r>
              <a:rPr lang="en-US" altLang="ja-JP" sz="1200" dirty="0">
                <a:latin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偽セキュリティ警告の手口は、パソコンのブラウザ画面上にいきなりセキュリティに関する偽の警告メッセージが表示され、</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そのメッセージに記載しているサポートセンターの電話番号に電話をかけさせることで、だまされた人を誘導し、金銭的な被害を起こすものです。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サポートセンターに電話をかけると、オペレーターにパソコンの操作を指示または遠隔操作され、有償のサポート契約と代金支払いへと誘導されます。</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最近の手口では、代金支払いの方法としてプリペイドカードを指定される場合が多いです。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コンビニエンスストアに電子マネーのプリペイドカードを買いに行くように指示され、カードに記載されたコードを教えるよう言われます。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パソコンユーザーのみなさんは、このような手口があることを知っておきましょう。</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a:t>
            </a:r>
            <a:r>
              <a:rPr lang="ja-JP" altLang="en-US" sz="1200" dirty="0">
                <a:latin typeface="メイリオ" panose="020B0604030504040204" pitchFamily="50" charset="-128"/>
              </a:rPr>
              <a:t>参考資料</a:t>
            </a:r>
            <a:r>
              <a:rPr lang="en-US" altLang="ja-JP" sz="1200" dirty="0">
                <a:latin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IPA</a:t>
            </a:r>
            <a:r>
              <a:rPr lang="ja-JP" altLang="en-US" sz="1200" dirty="0">
                <a:latin typeface="メイリオ" panose="020B0604030504040204" pitchFamily="50" charset="-128"/>
              </a:rPr>
              <a:t>：安心相談窓口だより</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https://www.ipa.go.jp/security/anshin/attention/2022/mgdayori20230228.html</a:t>
            </a:r>
          </a:p>
        </p:txBody>
      </p:sp>
    </p:spTree>
    <p:extLst>
      <p:ext uri="{BB962C8B-B14F-4D97-AF65-F5344CB8AC3E}">
        <p14:creationId xmlns:p14="http://schemas.microsoft.com/office/powerpoint/2010/main" val="474764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a:t>
            </a:r>
            <a:r>
              <a:rPr lang="ja-JP" altLang="en-US" sz="1200" dirty="0">
                <a:latin typeface="メイリオ" panose="020B0604030504040204" pitchFamily="50" charset="-128"/>
              </a:rPr>
              <a:t>啓発時のセリフ例</a:t>
            </a:r>
            <a:r>
              <a:rPr lang="en-US" altLang="ja-JP" sz="1200" dirty="0">
                <a:latin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警告画面が出たときの対処法を知っておきましょう。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まず、慌てて電話をかけないことです。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警告音などが流れるケースもありますが、音量を落として、冷静にブラウザ画面を閉じましょう。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リモート操作をするためのソフトを案内されるケースもありますが、ダウンロード・インストールしないようにしましょう。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偽セキュリティ警告は、驚かせたり、慌てさせたりすることで、私たちが冷静に判断させないように仕向けてきます。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警告画面が次々と出てくる、警告音やアナウンスが流れる、実在する企業やロゴを使うことで信用させる、</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こうした特徴があります。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もし、みなさんの周りでもこのような事例を耳にしたら、電話番号を表示されたことでつい電話をかけてしまうことがないよう、みなさんからもしっかりケアしていただきたいと思います。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a:t>
            </a:r>
            <a:r>
              <a:rPr lang="ja-JP" altLang="en-US" sz="1200" dirty="0">
                <a:latin typeface="メイリオ" panose="020B0604030504040204" pitchFamily="50" charset="-128"/>
              </a:rPr>
              <a:t>参考資料</a:t>
            </a:r>
            <a:r>
              <a:rPr lang="en-US" altLang="ja-JP" sz="1200" dirty="0">
                <a:latin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IPA</a:t>
            </a:r>
            <a:r>
              <a:rPr lang="ja-JP" altLang="en-US" sz="1200" dirty="0">
                <a:latin typeface="メイリオ" panose="020B0604030504040204" pitchFamily="50" charset="-128"/>
              </a:rPr>
              <a:t>：安心相談窓口だより</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a:latin typeface="メイリオ" panose="020B0604030504040204" pitchFamily="50" charset="-128"/>
              </a:rPr>
              <a:t>https://www.ipa.go.jp/security/anshin/attention/2021/mgdayori20211116.html</a:t>
            </a:r>
            <a:endParaRPr lang="en-US" altLang="ja-JP" sz="1200" dirty="0">
              <a:latin typeface="メイリオ" panose="020B0604030504040204" pitchFamily="50" charset="-128"/>
            </a:endParaRPr>
          </a:p>
        </p:txBody>
      </p:sp>
    </p:spTree>
    <p:extLst>
      <p:ext uri="{BB962C8B-B14F-4D97-AF65-F5344CB8AC3E}">
        <p14:creationId xmlns:p14="http://schemas.microsoft.com/office/powerpoint/2010/main" val="28771344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4135051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33403" y="27508"/>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361666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25416263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42992783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1787627681"/>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420075818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276597288"/>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15714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84505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246856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959152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0419058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4742901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9504929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71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7" name="TextBox 9">
            <a:extLst>
              <a:ext uri="{FF2B5EF4-FFF2-40B4-BE49-F238E27FC236}">
                <a16:creationId xmlns:a16="http://schemas.microsoft.com/office/drawing/2014/main" id="{55EF4343-A537-4FAD-A602-01CE1357E21E}"/>
              </a:ext>
            </a:extLst>
          </p:cNvPr>
          <p:cNvSpPr txBox="1"/>
          <p:nvPr userDrawn="1"/>
        </p:nvSpPr>
        <p:spPr>
          <a:xfrm>
            <a:off x="249337" y="1937740"/>
            <a:ext cx="7472502" cy="1545038"/>
          </a:xfrm>
          <a:prstGeom prst="rect">
            <a:avLst/>
          </a:prstGeom>
          <a:noFill/>
        </p:spPr>
        <p:txBody>
          <a:bodyPr wrap="square" rtlCol="0">
            <a:spAutoFit/>
          </a:bodyPr>
          <a:lstStyle/>
          <a:p>
            <a:pPr>
              <a:lnSpc>
                <a:spcPct val="80000"/>
              </a:lnSpc>
            </a:pPr>
            <a:r>
              <a:rPr lang="ja-JP" altLang="en-US" sz="4000" dirty="0">
                <a:solidFill>
                  <a:srgbClr val="4472C4">
                    <a:lumMod val="50000"/>
                  </a:srgbClr>
                </a:solidFill>
                <a:latin typeface="HGPSoeiKakugothicUB" pitchFamily="50" charset="-128"/>
                <a:ea typeface="HGPSoeiKakugothicUB" pitchFamily="50" charset="-128"/>
              </a:rPr>
              <a:t>ともに学ぶ。考える。</a:t>
            </a:r>
            <a:endParaRPr lang="en-US" altLang="ja-JP" sz="4000" dirty="0">
              <a:solidFill>
                <a:srgbClr val="4472C4">
                  <a:lumMod val="50000"/>
                </a:srgbClr>
              </a:solidFill>
              <a:latin typeface="HGPSoeiKakugothicUB" pitchFamily="50" charset="-128"/>
              <a:ea typeface="HGPSoeiKakugothicUB" pitchFamily="50" charset="-128"/>
            </a:endParaRPr>
          </a:p>
          <a:p>
            <a:pPr>
              <a:lnSpc>
                <a:spcPct val="80000"/>
              </a:lnSpc>
            </a:pPr>
            <a:endParaRPr lang="en-US" altLang="ja-JP" sz="2400" dirty="0">
              <a:solidFill>
                <a:srgbClr val="4472C4">
                  <a:lumMod val="50000"/>
                </a:srgbClr>
              </a:solidFill>
              <a:latin typeface="HGPSoeiKakugothicUB" pitchFamily="50" charset="-128"/>
              <a:ea typeface="HGPSoeiKakugothicUB" pitchFamily="50" charset="-128"/>
            </a:endParaRPr>
          </a:p>
          <a:p>
            <a:pPr>
              <a:lnSpc>
                <a:spcPct val="80000"/>
              </a:lnSpc>
            </a:pPr>
            <a:r>
              <a:rPr lang="ja-JP" alt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rPr>
              <a:t>インターネット安全教室</a:t>
            </a:r>
            <a:endParaRPr 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endParaRPr>
          </a:p>
        </p:txBody>
      </p:sp>
      <p:sp>
        <p:nvSpPr>
          <p:cNvPr id="9" name="テキスト ボックス 8">
            <a:extLst>
              <a:ext uri="{FF2B5EF4-FFF2-40B4-BE49-F238E27FC236}">
                <a16:creationId xmlns:a16="http://schemas.microsoft.com/office/drawing/2014/main" id="{69C675DA-34DA-4185-A64C-416D885BEA85}"/>
              </a:ext>
            </a:extLst>
          </p:cNvPr>
          <p:cNvSpPr txBox="1"/>
          <p:nvPr userDrawn="1"/>
        </p:nvSpPr>
        <p:spPr>
          <a:xfrm>
            <a:off x="249337" y="3683510"/>
            <a:ext cx="8522898" cy="369332"/>
          </a:xfrm>
          <a:prstGeom prst="rect">
            <a:avLst/>
          </a:prstGeom>
          <a:noFill/>
        </p:spPr>
        <p:txBody>
          <a:bodyPr wrap="square" rtlCol="0">
            <a:spAutoFit/>
          </a:bodyPr>
          <a:lstStyle/>
          <a:p>
            <a:r>
              <a:rPr lang="ja-JP" altLang="en-US" dirty="0">
                <a:solidFill>
                  <a:prstClr val="black"/>
                </a:solidFill>
              </a:rPr>
              <a:t>～大人もこどもも一緒に学び、考える。インターネットとのつきあい方～</a:t>
            </a:r>
          </a:p>
        </p:txBody>
      </p:sp>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3084909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1.pn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59711035"/>
      </p:ext>
    </p:extLst>
  </p:cSld>
  <p:clrMap bg1="lt1" tx1="dk1" bg2="lt2" tx2="dk2" accent1="accent1" accent2="accent2" accent3="accent3" accent4="accent4" accent5="accent5" accent6="accent6" hlink="hlink" folHlink="folHlink"/>
  <p:sldLayoutIdLst>
    <p:sldLayoutId id="2147483971" r:id="rId1"/>
    <p:sldLayoutId id="2147483887" r:id="rId2"/>
    <p:sldLayoutId id="2147483888" r:id="rId3"/>
    <p:sldLayoutId id="2147483972" r:id="rId4"/>
    <p:sldLayoutId id="2147483891" r:id="rId5"/>
    <p:sldLayoutId id="2147483893" r:id="rId6"/>
    <p:sldLayoutId id="2147483894" r:id="rId7"/>
    <p:sldLayoutId id="2147483902"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1059025853"/>
      </p:ext>
    </p:extLst>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2-2-2</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偽セキュリティ警告</a:t>
            </a:r>
            <a:br>
              <a:rPr lang="en-US" altLang="ja-JP" sz="4000" dirty="0">
                <a:solidFill>
                  <a:srgbClr val="FF0000"/>
                </a:solidFill>
                <a:latin typeface="メイリオ" panose="020B0604030504040204" pitchFamily="50" charset="-128"/>
                <a:ea typeface="メイリオ" panose="020B0604030504040204" pitchFamily="50" charset="-128"/>
              </a:rPr>
            </a:br>
            <a:br>
              <a:rPr lang="en-US" altLang="ja-JP" sz="3200" dirty="0">
                <a:solidFill>
                  <a:srgbClr val="FF0000"/>
                </a:solidFill>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4127332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リーフォーム: 図形 3">
            <a:extLst>
              <a:ext uri="{FF2B5EF4-FFF2-40B4-BE49-F238E27FC236}">
                <a16:creationId xmlns:a16="http://schemas.microsoft.com/office/drawing/2014/main" id="{1A6644EF-DCFA-0765-130B-40D5205D6A3B}"/>
              </a:ext>
            </a:extLst>
          </p:cNvPr>
          <p:cNvSpPr/>
          <p:nvPr/>
        </p:nvSpPr>
        <p:spPr>
          <a:xfrm>
            <a:off x="445655" y="1635607"/>
            <a:ext cx="7950200" cy="5056742"/>
          </a:xfrm>
          <a:custGeom>
            <a:avLst/>
            <a:gdLst>
              <a:gd name="connsiteX0" fmla="*/ 324146 w 7950200"/>
              <a:gd name="connsiteY0" fmla="*/ 0 h 5200390"/>
              <a:gd name="connsiteX1" fmla="*/ 7626054 w 7950200"/>
              <a:gd name="connsiteY1" fmla="*/ 0 h 5200390"/>
              <a:gd name="connsiteX2" fmla="*/ 7950200 w 7950200"/>
              <a:gd name="connsiteY2" fmla="*/ 324146 h 5200390"/>
              <a:gd name="connsiteX3" fmla="*/ 7950200 w 7950200"/>
              <a:gd name="connsiteY3" fmla="*/ 4189789 h 5200390"/>
              <a:gd name="connsiteX4" fmla="*/ 7626054 w 7950200"/>
              <a:gd name="connsiteY4" fmla="*/ 4513935 h 5200390"/>
              <a:gd name="connsiteX5" fmla="*/ 5028729 w 7950200"/>
              <a:gd name="connsiteY5" fmla="*/ 4513935 h 5200390"/>
              <a:gd name="connsiteX6" fmla="*/ 5065705 w 7950200"/>
              <a:gd name="connsiteY6" fmla="*/ 4618791 h 5200390"/>
              <a:gd name="connsiteX7" fmla="*/ 5451322 w 7950200"/>
              <a:gd name="connsiteY7" fmla="*/ 5200390 h 5200390"/>
              <a:gd name="connsiteX8" fmla="*/ 4256910 w 7950200"/>
              <a:gd name="connsiteY8" fmla="*/ 4642314 h 5200390"/>
              <a:gd name="connsiteX9" fmla="*/ 4151392 w 7950200"/>
              <a:gd name="connsiteY9" fmla="*/ 4513935 h 5200390"/>
              <a:gd name="connsiteX10" fmla="*/ 324146 w 7950200"/>
              <a:gd name="connsiteY10" fmla="*/ 4513935 h 5200390"/>
              <a:gd name="connsiteX11" fmla="*/ 0 w 7950200"/>
              <a:gd name="connsiteY11" fmla="*/ 4189789 h 5200390"/>
              <a:gd name="connsiteX12" fmla="*/ 0 w 7950200"/>
              <a:gd name="connsiteY12" fmla="*/ 324146 h 5200390"/>
              <a:gd name="connsiteX13" fmla="*/ 324146 w 7950200"/>
              <a:gd name="connsiteY13" fmla="*/ 0 h 5200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0200" h="5200390">
                <a:moveTo>
                  <a:pt x="324146" y="0"/>
                </a:moveTo>
                <a:lnTo>
                  <a:pt x="7626054" y="0"/>
                </a:lnTo>
                <a:cubicBezTo>
                  <a:pt x="7805075" y="0"/>
                  <a:pt x="7950200" y="145125"/>
                  <a:pt x="7950200" y="324146"/>
                </a:cubicBezTo>
                <a:lnTo>
                  <a:pt x="7950200" y="4189789"/>
                </a:lnTo>
                <a:cubicBezTo>
                  <a:pt x="7950200" y="4368810"/>
                  <a:pt x="7805075" y="4513935"/>
                  <a:pt x="7626054" y="4513935"/>
                </a:cubicBezTo>
                <a:lnTo>
                  <a:pt x="5028729" y="4513935"/>
                </a:lnTo>
                <a:lnTo>
                  <a:pt x="5065705" y="4618791"/>
                </a:lnTo>
                <a:cubicBezTo>
                  <a:pt x="5141573" y="4802045"/>
                  <a:pt x="5272728" y="4986078"/>
                  <a:pt x="5451322" y="5200390"/>
                </a:cubicBezTo>
                <a:cubicBezTo>
                  <a:pt x="4834578" y="5108713"/>
                  <a:pt x="4502245" y="4913116"/>
                  <a:pt x="4256910" y="4642314"/>
                </a:cubicBezTo>
                <a:lnTo>
                  <a:pt x="4151392" y="4513935"/>
                </a:lnTo>
                <a:lnTo>
                  <a:pt x="324146" y="4513935"/>
                </a:lnTo>
                <a:cubicBezTo>
                  <a:pt x="145125" y="4513935"/>
                  <a:pt x="0" y="4368810"/>
                  <a:pt x="0" y="4189789"/>
                </a:cubicBezTo>
                <a:lnTo>
                  <a:pt x="0" y="324146"/>
                </a:lnTo>
                <a:cubicBezTo>
                  <a:pt x="0" y="145125"/>
                  <a:pt x="145125" y="0"/>
                  <a:pt x="324146"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815392" y="1634712"/>
            <a:ext cx="7214703" cy="4449295"/>
          </a:xfrm>
          <a:prstGeom prst="rect">
            <a:avLst/>
          </a:prstGeom>
          <a:noFill/>
        </p:spPr>
        <p:txBody>
          <a:bodyPr wrap="square">
            <a:spAutoFit/>
          </a:bodyPr>
          <a:lstStyle/>
          <a:p>
            <a:pPr marL="0" marR="0" lvl="0" indent="0" algn="l" defTabSz="914400" rtl="0" eaLnBrk="1" fontAlgn="auto" latinLnBrk="0" hangingPunct="1">
              <a:lnSpc>
                <a:spcPts val="57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パソコンに</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57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srgbClr val="F6281E"/>
                </a:solidFill>
                <a:effectLst/>
                <a:uLnTx/>
                <a:uFillTx/>
                <a:latin typeface="Segoe UI"/>
                <a:ea typeface="メイリオ"/>
                <a:cs typeface="+mn-cs"/>
              </a:rPr>
              <a:t>「ウイルス感染しています。</a:t>
            </a:r>
            <a:endParaRPr kumimoji="1" lang="en-US" altLang="ja-JP" sz="4000" b="1" i="0" u="none" strike="noStrike" kern="1200" cap="none" spc="0" normalizeH="0" baseline="0" noProof="0" dirty="0">
              <a:ln>
                <a:noFill/>
              </a:ln>
              <a:solidFill>
                <a:srgbClr val="F6281E"/>
              </a:solidFill>
              <a:effectLst/>
              <a:uLnTx/>
              <a:uFillTx/>
              <a:latin typeface="Segoe UI"/>
              <a:ea typeface="メイリオ"/>
              <a:cs typeface="+mn-cs"/>
            </a:endParaRPr>
          </a:p>
          <a:p>
            <a:pPr marL="0" marR="0" lvl="0" indent="0" algn="l" defTabSz="914400" rtl="0" eaLnBrk="1" fontAlgn="auto" latinLnBrk="0" hangingPunct="1">
              <a:lnSpc>
                <a:spcPts val="57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srgbClr val="F6281E"/>
                </a:solidFill>
                <a:effectLst/>
                <a:uLnTx/>
                <a:uFillTx/>
                <a:latin typeface="Segoe UI"/>
                <a:ea typeface="メイリオ"/>
                <a:cs typeface="+mn-cs"/>
              </a:rPr>
              <a:t>サポートセンターに電話してください。」</a:t>
            </a:r>
            <a:endParaRPr kumimoji="1" lang="en-US" altLang="ja-JP" sz="4000" b="1" i="0" u="none" strike="noStrike" kern="1200" cap="none" spc="0" normalizeH="0" baseline="0" noProof="0" dirty="0">
              <a:ln>
                <a:noFill/>
              </a:ln>
              <a:solidFill>
                <a:srgbClr val="F6281E"/>
              </a:solidFill>
              <a:effectLst/>
              <a:uLnTx/>
              <a:uFillTx/>
              <a:latin typeface="Segoe UI"/>
              <a:ea typeface="メイリオ"/>
              <a:cs typeface="+mn-cs"/>
            </a:endParaRPr>
          </a:p>
          <a:p>
            <a:pPr marL="0" marR="0" lvl="0" indent="0" algn="l" defTabSz="914400" rtl="0" eaLnBrk="1" fontAlgn="auto" latinLnBrk="0" hangingPunct="1">
              <a:lnSpc>
                <a:spcPts val="57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って</a:t>
            </a:r>
            <a:r>
              <a:rPr lang="ja-JP" altLang="en-US" sz="4000" b="1" dirty="0">
                <a:solidFill>
                  <a:prstClr val="black"/>
                </a:solidFill>
                <a:latin typeface="Segoe UI"/>
                <a:ea typeface="メイリオ"/>
              </a:rPr>
              <a:t>、</a:t>
            </a: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警告が出てきたよ。</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57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どうすればいいの</a:t>
            </a:r>
            <a:r>
              <a:rPr lang="ja-JP" altLang="en-US" sz="4000" b="1" dirty="0">
                <a:solidFill>
                  <a:prstClr val="black"/>
                </a:solidFill>
                <a:latin typeface="Segoe UI"/>
                <a:ea typeface="メイリオ"/>
              </a:rPr>
              <a:t>？！</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a:xfrm>
            <a:off x="1109382" y="523699"/>
            <a:ext cx="7958418" cy="697099"/>
          </a:xfrm>
        </p:spPr>
        <p:txBody>
          <a:bodyPr/>
          <a:lstStyle/>
          <a:p>
            <a:r>
              <a:rPr lang="ja-JP" altLang="en-US" dirty="0"/>
              <a:t>考えてみよう</a:t>
            </a:r>
          </a:p>
        </p:txBody>
      </p:sp>
      <p:pic>
        <p:nvPicPr>
          <p:cNvPr id="9" name="図 8">
            <a:extLst>
              <a:ext uri="{FF2B5EF4-FFF2-40B4-BE49-F238E27FC236}">
                <a16:creationId xmlns:a16="http://schemas.microsoft.com/office/drawing/2014/main" id="{8E35E983-1EFC-121A-ECF8-F8FCD5C012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27925" y="3765202"/>
            <a:ext cx="3316075" cy="3316075"/>
          </a:xfrm>
          <a:prstGeom prst="rect">
            <a:avLst/>
          </a:prstGeom>
        </p:spPr>
      </p:pic>
      <p:sp>
        <p:nvSpPr>
          <p:cNvPr id="3" name="テキスト ボックス 2">
            <a:extLst>
              <a:ext uri="{FF2B5EF4-FFF2-40B4-BE49-F238E27FC236}">
                <a16:creationId xmlns:a16="http://schemas.microsoft.com/office/drawing/2014/main" id="{6DA5334D-E8B2-F651-BB1A-07FAB20B9371}"/>
              </a:ext>
            </a:extLst>
          </p:cNvPr>
          <p:cNvSpPr txBox="1"/>
          <p:nvPr/>
        </p:nvSpPr>
        <p:spPr>
          <a:xfrm>
            <a:off x="3454262" y="2212811"/>
            <a:ext cx="1005403" cy="338554"/>
          </a:xfrm>
          <a:prstGeom prst="rect">
            <a:avLst/>
          </a:prstGeom>
          <a:noFill/>
        </p:spPr>
        <p:txBody>
          <a:bodyPr wrap="none" rtlCol="0">
            <a:spAutoFit/>
          </a:bodyPr>
          <a:lstStyle/>
          <a:p>
            <a:r>
              <a:rPr kumimoji="1" lang="ja-JP" altLang="en-US" sz="1600" dirty="0"/>
              <a:t>かんせん</a:t>
            </a:r>
          </a:p>
        </p:txBody>
      </p:sp>
      <p:sp>
        <p:nvSpPr>
          <p:cNvPr id="6" name="テキスト ボックス 5">
            <a:extLst>
              <a:ext uri="{FF2B5EF4-FFF2-40B4-BE49-F238E27FC236}">
                <a16:creationId xmlns:a16="http://schemas.microsoft.com/office/drawing/2014/main" id="{5A0E83E4-468D-3FA1-1198-B5C4C510A448}"/>
              </a:ext>
            </a:extLst>
          </p:cNvPr>
          <p:cNvSpPr txBox="1"/>
          <p:nvPr/>
        </p:nvSpPr>
        <p:spPr>
          <a:xfrm>
            <a:off x="2448859" y="4388883"/>
            <a:ext cx="1005403" cy="338554"/>
          </a:xfrm>
          <a:prstGeom prst="rect">
            <a:avLst/>
          </a:prstGeom>
          <a:noFill/>
        </p:spPr>
        <p:txBody>
          <a:bodyPr wrap="none" rtlCol="0">
            <a:spAutoFit/>
          </a:bodyPr>
          <a:lstStyle/>
          <a:p>
            <a:r>
              <a:rPr kumimoji="1" lang="ja-JP" altLang="en-US" sz="1600" dirty="0"/>
              <a:t>けいこく</a:t>
            </a:r>
          </a:p>
        </p:txBody>
      </p:sp>
    </p:spTree>
    <p:extLst>
      <p:ext uri="{BB962C8B-B14F-4D97-AF65-F5344CB8AC3E}">
        <p14:creationId xmlns:p14="http://schemas.microsoft.com/office/powerpoint/2010/main" val="3491678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フリーフォーム: 図形 10">
            <a:extLst>
              <a:ext uri="{FF2B5EF4-FFF2-40B4-BE49-F238E27FC236}">
                <a16:creationId xmlns:a16="http://schemas.microsoft.com/office/drawing/2014/main" id="{AC49CBBF-DB0A-8496-1BF6-8929B7DD7C71}"/>
              </a:ext>
            </a:extLst>
          </p:cNvPr>
          <p:cNvSpPr/>
          <p:nvPr/>
        </p:nvSpPr>
        <p:spPr>
          <a:xfrm>
            <a:off x="314154" y="1654762"/>
            <a:ext cx="8375184" cy="1479667"/>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5" name="コンテンツ プレースホルダー 4"/>
          <p:cNvSpPr>
            <a:spLocks noGrp="1"/>
          </p:cNvSpPr>
          <p:nvPr>
            <p:ph sz="half" idx="1"/>
          </p:nvPr>
        </p:nvSpPr>
        <p:spPr>
          <a:xfrm>
            <a:off x="192204" y="3405873"/>
            <a:ext cx="8759592" cy="3026569"/>
          </a:xfrm>
        </p:spPr>
        <p:txBody>
          <a:bodyPr>
            <a:noAutofit/>
          </a:bodyPr>
          <a:lstStyle/>
          <a:p>
            <a:pPr marL="0" indent="0">
              <a:lnSpc>
                <a:spcPct val="100000"/>
              </a:lnSpc>
              <a:buNone/>
            </a:pPr>
            <a:r>
              <a:rPr lang="ja-JP" altLang="en-US" sz="2800" dirty="0"/>
              <a:t>・偽物の警告画面を出して、利用者に電話を</a:t>
            </a:r>
            <a:endParaRPr lang="en-US" altLang="ja-JP" sz="2800" dirty="0"/>
          </a:p>
          <a:p>
            <a:pPr marL="0" indent="0">
              <a:lnSpc>
                <a:spcPct val="100000"/>
              </a:lnSpc>
              <a:buNone/>
            </a:pPr>
            <a:r>
              <a:rPr lang="ja-JP" altLang="en-US" sz="2800" dirty="0"/>
              <a:t>　かけさせる</a:t>
            </a:r>
          </a:p>
          <a:p>
            <a:pPr marL="0" indent="0">
              <a:lnSpc>
                <a:spcPct val="100000"/>
              </a:lnSpc>
              <a:buNone/>
            </a:pPr>
            <a:r>
              <a:rPr lang="ja-JP" altLang="en-US" sz="2800" dirty="0"/>
              <a:t>・遠隔操作ソフトでパソコンを操作され、</a:t>
            </a:r>
            <a:endParaRPr lang="en-US" altLang="ja-JP" sz="2800" dirty="0"/>
          </a:p>
          <a:p>
            <a:pPr marL="0" indent="0">
              <a:lnSpc>
                <a:spcPct val="100000"/>
              </a:lnSpc>
              <a:buNone/>
            </a:pPr>
            <a:r>
              <a:rPr lang="ja-JP" altLang="en-US" sz="2800" dirty="0"/>
              <a:t>　架空のサポート費用をだまし取られる</a:t>
            </a:r>
            <a:endParaRPr lang="en-US" altLang="ja-JP" sz="4000" dirty="0"/>
          </a:p>
        </p:txBody>
      </p:sp>
      <p:sp>
        <p:nvSpPr>
          <p:cNvPr id="4" name="タイトル 3"/>
          <p:cNvSpPr>
            <a:spLocks noGrp="1"/>
          </p:cNvSpPr>
          <p:nvPr>
            <p:ph type="title"/>
          </p:nvPr>
        </p:nvSpPr>
        <p:spPr>
          <a:xfrm>
            <a:off x="386766" y="466187"/>
            <a:ext cx="1645529" cy="805362"/>
          </a:xfrm>
        </p:spPr>
        <p:txBody>
          <a:bodyPr>
            <a:normAutofit/>
          </a:bodyPr>
          <a:lstStyle/>
          <a:p>
            <a:r>
              <a:rPr lang="ja-JP" altLang="en-US" sz="4000" b="1" dirty="0"/>
              <a:t>答え</a:t>
            </a:r>
            <a:endParaRPr kumimoji="1" lang="ja-JP" altLang="en-US" sz="4000" b="1" dirty="0"/>
          </a:p>
        </p:txBody>
      </p:sp>
      <p:sp>
        <p:nvSpPr>
          <p:cNvPr id="7" name="タイトル 3">
            <a:extLst>
              <a:ext uri="{FF2B5EF4-FFF2-40B4-BE49-F238E27FC236}">
                <a16:creationId xmlns:a16="http://schemas.microsoft.com/office/drawing/2014/main" id="{16FB2DF2-6B9D-D4DA-8E2A-C82C2D29C8E9}"/>
              </a:ext>
            </a:extLst>
          </p:cNvPr>
          <p:cNvSpPr txBox="1">
            <a:spLocks/>
          </p:cNvSpPr>
          <p:nvPr/>
        </p:nvSpPr>
        <p:spPr>
          <a:xfrm>
            <a:off x="384408" y="1943241"/>
            <a:ext cx="7958418" cy="784598"/>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kumimoji="1" sz="4400" b="1" kern="1200">
                <a:solidFill>
                  <a:schemeClr val="tx1"/>
                </a:solidFill>
                <a:latin typeface="+mj-ea"/>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400" b="1" i="0" u="none" strike="noStrike" kern="1200" cap="none" spc="0" normalizeH="0" baseline="0" noProof="0" dirty="0">
                <a:ln>
                  <a:noFill/>
                </a:ln>
                <a:solidFill>
                  <a:srgbClr val="ED7D31"/>
                </a:solidFill>
                <a:effectLst/>
                <a:uLnTx/>
                <a:uFillTx/>
                <a:latin typeface="メイリオ"/>
                <a:ea typeface="メイリオ"/>
                <a:cs typeface="+mj-cs"/>
              </a:rPr>
              <a:t>「偽セキュリティ警告」かもしれません。</a:t>
            </a:r>
          </a:p>
        </p:txBody>
      </p:sp>
      <p:pic>
        <p:nvPicPr>
          <p:cNvPr id="13" name="図 12">
            <a:extLst>
              <a:ext uri="{FF2B5EF4-FFF2-40B4-BE49-F238E27FC236}">
                <a16:creationId xmlns:a16="http://schemas.microsoft.com/office/drawing/2014/main" id="{0C3B06A8-8064-1C95-14EF-A5C022A4E1E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flipH="1">
            <a:off x="7480862" y="2508693"/>
            <a:ext cx="1685159" cy="1479667"/>
          </a:xfrm>
          <a:prstGeom prst="rect">
            <a:avLst/>
          </a:prstGeom>
        </p:spPr>
      </p:pic>
      <p:pic>
        <p:nvPicPr>
          <p:cNvPr id="8" name="図 7">
            <a:extLst>
              <a:ext uri="{FF2B5EF4-FFF2-40B4-BE49-F238E27FC236}">
                <a16:creationId xmlns:a16="http://schemas.microsoft.com/office/drawing/2014/main" id="{8371D2DB-0A4A-B506-F87E-3AD7D7564EF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51426" y="4770349"/>
            <a:ext cx="2397309" cy="2397309"/>
          </a:xfrm>
          <a:prstGeom prst="rect">
            <a:avLst/>
          </a:prstGeom>
        </p:spPr>
      </p:pic>
      <p:sp>
        <p:nvSpPr>
          <p:cNvPr id="14" name="テキスト ボックス 13">
            <a:extLst>
              <a:ext uri="{FF2B5EF4-FFF2-40B4-BE49-F238E27FC236}">
                <a16:creationId xmlns:a16="http://schemas.microsoft.com/office/drawing/2014/main" id="{3518A7D7-9F7B-0BCF-3F0E-28CAF37313A1}"/>
              </a:ext>
            </a:extLst>
          </p:cNvPr>
          <p:cNvSpPr txBox="1"/>
          <p:nvPr/>
        </p:nvSpPr>
        <p:spPr>
          <a:xfrm>
            <a:off x="825644" y="1745683"/>
            <a:ext cx="595035" cy="338554"/>
          </a:xfrm>
          <a:prstGeom prst="rect">
            <a:avLst/>
          </a:prstGeom>
          <a:noFill/>
        </p:spPr>
        <p:txBody>
          <a:bodyPr wrap="none" rtlCol="0">
            <a:spAutoFit/>
          </a:bodyPr>
          <a:lstStyle/>
          <a:p>
            <a:r>
              <a:rPr lang="ja-JP" altLang="en-US" sz="1600" dirty="0"/>
              <a:t>にせ</a:t>
            </a:r>
            <a:endParaRPr kumimoji="1" lang="ja-JP" altLang="en-US" sz="1600" dirty="0"/>
          </a:p>
        </p:txBody>
      </p:sp>
      <p:sp>
        <p:nvSpPr>
          <p:cNvPr id="16" name="テキスト ボックス 15">
            <a:extLst>
              <a:ext uri="{FF2B5EF4-FFF2-40B4-BE49-F238E27FC236}">
                <a16:creationId xmlns:a16="http://schemas.microsoft.com/office/drawing/2014/main" id="{3A203122-B05F-9B33-BC6A-08B0556F4270}"/>
              </a:ext>
            </a:extLst>
          </p:cNvPr>
          <p:cNvSpPr txBox="1"/>
          <p:nvPr/>
        </p:nvSpPr>
        <p:spPr>
          <a:xfrm>
            <a:off x="3840474" y="1773634"/>
            <a:ext cx="1283634" cy="338554"/>
          </a:xfrm>
          <a:prstGeom prst="rect">
            <a:avLst/>
          </a:prstGeom>
          <a:noFill/>
        </p:spPr>
        <p:txBody>
          <a:bodyPr wrap="square" rtlCol="0">
            <a:spAutoFit/>
          </a:bodyPr>
          <a:lstStyle/>
          <a:p>
            <a:r>
              <a:rPr lang="ja-JP" altLang="en-US" sz="1600" dirty="0"/>
              <a:t>けいこく</a:t>
            </a:r>
            <a:endParaRPr kumimoji="1" lang="ja-JP" altLang="en-US" sz="1600" dirty="0"/>
          </a:p>
        </p:txBody>
      </p:sp>
      <p:sp>
        <p:nvSpPr>
          <p:cNvPr id="18" name="テキスト ボックス 17">
            <a:extLst>
              <a:ext uri="{FF2B5EF4-FFF2-40B4-BE49-F238E27FC236}">
                <a16:creationId xmlns:a16="http://schemas.microsoft.com/office/drawing/2014/main" id="{B8B987E6-906F-E533-6A21-95E09E8FFDA1}"/>
              </a:ext>
            </a:extLst>
          </p:cNvPr>
          <p:cNvSpPr txBox="1"/>
          <p:nvPr/>
        </p:nvSpPr>
        <p:spPr>
          <a:xfrm>
            <a:off x="555555" y="3183967"/>
            <a:ext cx="1005403" cy="338554"/>
          </a:xfrm>
          <a:prstGeom prst="rect">
            <a:avLst/>
          </a:prstGeom>
          <a:noFill/>
        </p:spPr>
        <p:txBody>
          <a:bodyPr wrap="none" rtlCol="0">
            <a:spAutoFit/>
          </a:bodyPr>
          <a:lstStyle/>
          <a:p>
            <a:r>
              <a:rPr lang="ja-JP" altLang="en-US" sz="1600" dirty="0"/>
              <a:t>にせもの</a:t>
            </a:r>
            <a:endParaRPr kumimoji="1" lang="ja-JP" altLang="en-US" sz="1600" dirty="0"/>
          </a:p>
        </p:txBody>
      </p:sp>
      <p:sp>
        <p:nvSpPr>
          <p:cNvPr id="19" name="テキスト ボックス 18">
            <a:extLst>
              <a:ext uri="{FF2B5EF4-FFF2-40B4-BE49-F238E27FC236}">
                <a16:creationId xmlns:a16="http://schemas.microsoft.com/office/drawing/2014/main" id="{CCC3D161-11A9-E6BA-4EC6-49D4F69470A8}"/>
              </a:ext>
            </a:extLst>
          </p:cNvPr>
          <p:cNvSpPr txBox="1"/>
          <p:nvPr/>
        </p:nvSpPr>
        <p:spPr>
          <a:xfrm>
            <a:off x="1580413" y="3182938"/>
            <a:ext cx="1005403" cy="338554"/>
          </a:xfrm>
          <a:prstGeom prst="rect">
            <a:avLst/>
          </a:prstGeom>
          <a:noFill/>
        </p:spPr>
        <p:txBody>
          <a:bodyPr wrap="none" rtlCol="0">
            <a:spAutoFit/>
          </a:bodyPr>
          <a:lstStyle/>
          <a:p>
            <a:r>
              <a:rPr lang="ja-JP" altLang="en-US" sz="1600" dirty="0"/>
              <a:t>けいこく</a:t>
            </a:r>
            <a:endParaRPr kumimoji="1" lang="ja-JP" altLang="en-US" sz="1600" dirty="0"/>
          </a:p>
        </p:txBody>
      </p:sp>
      <p:sp>
        <p:nvSpPr>
          <p:cNvPr id="20" name="テキスト ボックス 19">
            <a:extLst>
              <a:ext uri="{FF2B5EF4-FFF2-40B4-BE49-F238E27FC236}">
                <a16:creationId xmlns:a16="http://schemas.microsoft.com/office/drawing/2014/main" id="{F6514A80-E49E-5827-BA99-F6D49CBB9394}"/>
              </a:ext>
            </a:extLst>
          </p:cNvPr>
          <p:cNvSpPr txBox="1"/>
          <p:nvPr/>
        </p:nvSpPr>
        <p:spPr>
          <a:xfrm>
            <a:off x="4881086" y="3221848"/>
            <a:ext cx="1210588" cy="338554"/>
          </a:xfrm>
          <a:prstGeom prst="rect">
            <a:avLst/>
          </a:prstGeom>
          <a:noFill/>
        </p:spPr>
        <p:txBody>
          <a:bodyPr wrap="none" rtlCol="0">
            <a:spAutoFit/>
          </a:bodyPr>
          <a:lstStyle/>
          <a:p>
            <a:r>
              <a:rPr lang="ja-JP" altLang="en-US" sz="1600" dirty="0"/>
              <a:t>りようしゃ</a:t>
            </a:r>
            <a:endParaRPr kumimoji="1" lang="ja-JP" altLang="en-US" sz="1600" dirty="0"/>
          </a:p>
        </p:txBody>
      </p:sp>
      <p:sp>
        <p:nvSpPr>
          <p:cNvPr id="21" name="テキスト ボックス 20">
            <a:extLst>
              <a:ext uri="{FF2B5EF4-FFF2-40B4-BE49-F238E27FC236}">
                <a16:creationId xmlns:a16="http://schemas.microsoft.com/office/drawing/2014/main" id="{77661DC1-F76A-8CAF-4D69-985A43F90538}"/>
              </a:ext>
            </a:extLst>
          </p:cNvPr>
          <p:cNvSpPr txBox="1"/>
          <p:nvPr/>
        </p:nvSpPr>
        <p:spPr>
          <a:xfrm>
            <a:off x="555555" y="4312063"/>
            <a:ext cx="1620957" cy="338554"/>
          </a:xfrm>
          <a:prstGeom prst="rect">
            <a:avLst/>
          </a:prstGeom>
          <a:noFill/>
        </p:spPr>
        <p:txBody>
          <a:bodyPr wrap="none" rtlCol="0">
            <a:spAutoFit/>
          </a:bodyPr>
          <a:lstStyle/>
          <a:p>
            <a:r>
              <a:rPr lang="ja-JP" altLang="en-US" sz="1600" dirty="0"/>
              <a:t>えんかくそうさ</a:t>
            </a:r>
            <a:endParaRPr kumimoji="1" lang="ja-JP" altLang="en-US" sz="1600" dirty="0"/>
          </a:p>
        </p:txBody>
      </p:sp>
      <p:sp>
        <p:nvSpPr>
          <p:cNvPr id="22" name="テキスト ボックス 21">
            <a:extLst>
              <a:ext uri="{FF2B5EF4-FFF2-40B4-BE49-F238E27FC236}">
                <a16:creationId xmlns:a16="http://schemas.microsoft.com/office/drawing/2014/main" id="{1BBDB8F8-9D16-530C-A698-A2388D7115A9}"/>
              </a:ext>
            </a:extLst>
          </p:cNvPr>
          <p:cNvSpPr txBox="1"/>
          <p:nvPr/>
        </p:nvSpPr>
        <p:spPr>
          <a:xfrm>
            <a:off x="5217206" y="4309942"/>
            <a:ext cx="800219" cy="338554"/>
          </a:xfrm>
          <a:prstGeom prst="rect">
            <a:avLst/>
          </a:prstGeom>
          <a:noFill/>
        </p:spPr>
        <p:txBody>
          <a:bodyPr wrap="none" rtlCol="0">
            <a:spAutoFit/>
          </a:bodyPr>
          <a:lstStyle/>
          <a:p>
            <a:r>
              <a:rPr kumimoji="1" lang="ja-JP" altLang="en-US" sz="1600" dirty="0"/>
              <a:t>そうさ</a:t>
            </a:r>
          </a:p>
        </p:txBody>
      </p:sp>
      <p:sp>
        <p:nvSpPr>
          <p:cNvPr id="23" name="テキスト ボックス 22">
            <a:extLst>
              <a:ext uri="{FF2B5EF4-FFF2-40B4-BE49-F238E27FC236}">
                <a16:creationId xmlns:a16="http://schemas.microsoft.com/office/drawing/2014/main" id="{9FB9EF67-678C-9E63-04D3-25783ABD44BF}"/>
              </a:ext>
            </a:extLst>
          </p:cNvPr>
          <p:cNvSpPr txBox="1"/>
          <p:nvPr/>
        </p:nvSpPr>
        <p:spPr>
          <a:xfrm>
            <a:off x="652807" y="4869042"/>
            <a:ext cx="3262432" cy="338554"/>
          </a:xfrm>
          <a:prstGeom prst="rect">
            <a:avLst/>
          </a:prstGeom>
          <a:noFill/>
        </p:spPr>
        <p:txBody>
          <a:bodyPr wrap="none" rtlCol="0">
            <a:spAutoFit/>
          </a:bodyPr>
          <a:lstStyle/>
          <a:p>
            <a:r>
              <a:rPr lang="ja-JP" altLang="en-US" sz="1600" dirty="0"/>
              <a:t>かくう　　　　　　　　　ひよう</a:t>
            </a:r>
            <a:endParaRPr kumimoji="1" lang="ja-JP" altLang="en-US" sz="1600" dirty="0"/>
          </a:p>
        </p:txBody>
      </p:sp>
    </p:spTree>
    <p:extLst>
      <p:ext uri="{BB962C8B-B14F-4D97-AF65-F5344CB8AC3E}">
        <p14:creationId xmlns:p14="http://schemas.microsoft.com/office/powerpoint/2010/main" val="4205974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a:extLst>
              <a:ext uri="{FF2B5EF4-FFF2-40B4-BE49-F238E27FC236}">
                <a16:creationId xmlns:a16="http://schemas.microsoft.com/office/drawing/2014/main" id="{A46C5B9F-AE45-6B1C-8E5C-F5419BCB99DB}"/>
              </a:ext>
            </a:extLst>
          </p:cNvPr>
          <p:cNvSpPr/>
          <p:nvPr/>
        </p:nvSpPr>
        <p:spPr>
          <a:xfrm>
            <a:off x="1188719" y="4020491"/>
            <a:ext cx="5693343" cy="2581936"/>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 name="タイトル 1"/>
          <p:cNvSpPr>
            <a:spLocks noGrp="1"/>
          </p:cNvSpPr>
          <p:nvPr>
            <p:ph type="title"/>
          </p:nvPr>
        </p:nvSpPr>
        <p:spPr>
          <a:xfrm>
            <a:off x="275753" y="471094"/>
            <a:ext cx="7958418" cy="784598"/>
          </a:xfrm>
        </p:spPr>
        <p:txBody>
          <a:bodyPr>
            <a:normAutofit/>
          </a:bodyPr>
          <a:lstStyle/>
          <a:p>
            <a:r>
              <a:rPr lang="ja-JP" altLang="en-US" sz="4000" dirty="0"/>
              <a:t>対処の解説</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627519" y="1177180"/>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警告画面がでても、電話しない</a:t>
            </a:r>
          </a:p>
        </p:txBody>
      </p:sp>
      <p:sp>
        <p:nvSpPr>
          <p:cNvPr id="31" name="テキスト ボックス 30">
            <a:extLst>
              <a:ext uri="{FF2B5EF4-FFF2-40B4-BE49-F238E27FC236}">
                <a16:creationId xmlns:a16="http://schemas.microsoft.com/office/drawing/2014/main" id="{F0390BE6-F231-B98E-D421-E0CBC31F9735}"/>
              </a:ext>
            </a:extLst>
          </p:cNvPr>
          <p:cNvSpPr txBox="1"/>
          <p:nvPr/>
        </p:nvSpPr>
        <p:spPr>
          <a:xfrm>
            <a:off x="430059" y="1975287"/>
            <a:ext cx="8505825" cy="4478149"/>
          </a:xfrm>
          <a:prstGeom prst="rect">
            <a:avLst/>
          </a:prstGeom>
          <a:noFill/>
        </p:spPr>
        <p:txBody>
          <a:bodyPr wrap="square">
            <a:spAutoFit/>
          </a:bodyPr>
          <a:lstStyle/>
          <a:p>
            <a:pPr>
              <a:lnSpc>
                <a:spcPct val="150000"/>
              </a:lnSpc>
            </a:pPr>
            <a:r>
              <a:rPr lang="ja-JP" altLang="en-US" sz="2400" dirty="0"/>
              <a:t>・冷静になってブラウザをとじる</a:t>
            </a:r>
          </a:p>
          <a:p>
            <a:pPr>
              <a:lnSpc>
                <a:spcPct val="150000"/>
              </a:lnSpc>
            </a:pPr>
            <a:r>
              <a:rPr lang="ja-JP" altLang="en-US" sz="2400" dirty="0"/>
              <a:t>・案内されたソフトをダウンロード・インストールしない</a:t>
            </a:r>
          </a:p>
          <a:p>
            <a:endParaRPr lang="en-US" altLang="ja-JP" sz="2400" dirty="0"/>
          </a:p>
          <a:p>
            <a:endParaRPr lang="en-US" altLang="ja-JP" sz="2400" dirty="0"/>
          </a:p>
          <a:p>
            <a:endParaRPr lang="en-US" altLang="ja-JP" sz="2400" dirty="0"/>
          </a:p>
          <a:p>
            <a:pPr>
              <a:lnSpc>
                <a:spcPct val="150000"/>
              </a:lnSpc>
            </a:pPr>
            <a:r>
              <a:rPr lang="ja-JP" altLang="en-US" sz="2400" dirty="0"/>
              <a:t> 　 　・警告画面が次々とでる</a:t>
            </a:r>
          </a:p>
          <a:p>
            <a:pPr>
              <a:lnSpc>
                <a:spcPct val="150000"/>
              </a:lnSpc>
            </a:pPr>
            <a:r>
              <a:rPr lang="ja-JP" altLang="en-US" sz="2400" dirty="0"/>
              <a:t>  　　・警告音やアナウンスが流れる</a:t>
            </a:r>
          </a:p>
          <a:p>
            <a:pPr>
              <a:lnSpc>
                <a:spcPct val="150000"/>
              </a:lnSpc>
            </a:pPr>
            <a:r>
              <a:rPr lang="ja-JP" altLang="en-US" sz="2400" dirty="0"/>
              <a:t>  　　・実在する企業のロゴが表示される</a:t>
            </a:r>
          </a:p>
          <a:p>
            <a:pPr>
              <a:lnSpc>
                <a:spcPct val="150000"/>
              </a:lnSpc>
            </a:pPr>
            <a:r>
              <a:rPr lang="ja-JP" altLang="en-US" sz="2400" dirty="0"/>
              <a:t>  　　・サポート窓口の電話番号が表示される</a:t>
            </a:r>
          </a:p>
        </p:txBody>
      </p:sp>
      <p:sp>
        <p:nvSpPr>
          <p:cNvPr id="40" name="四角形: 角を丸くする 39">
            <a:extLst>
              <a:ext uri="{FF2B5EF4-FFF2-40B4-BE49-F238E27FC236}">
                <a16:creationId xmlns:a16="http://schemas.microsoft.com/office/drawing/2014/main" id="{0183B296-04E9-4B01-9332-9DCDF29EB663}"/>
              </a:ext>
            </a:extLst>
          </p:cNvPr>
          <p:cNvSpPr/>
          <p:nvPr/>
        </p:nvSpPr>
        <p:spPr>
          <a:xfrm>
            <a:off x="553829" y="3511081"/>
            <a:ext cx="3008457" cy="568783"/>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spc="600" dirty="0">
                <a:solidFill>
                  <a:prstClr val="white"/>
                </a:solidFill>
                <a:latin typeface="Segoe UI"/>
                <a:ea typeface="メイリオ"/>
              </a:rPr>
              <a:t>偽警告の特徴</a:t>
            </a:r>
            <a:endParaRPr kumimoji="1" lang="ja-JP" altLang="en-US" sz="2800" b="1" i="0" u="none" strike="noStrike" kern="1200" cap="none" spc="600" normalizeH="0" baseline="0" noProof="0" dirty="0">
              <a:ln>
                <a:noFill/>
              </a:ln>
              <a:solidFill>
                <a:prstClr val="white"/>
              </a:solidFill>
              <a:effectLst/>
              <a:uLnTx/>
              <a:uFillTx/>
              <a:latin typeface="Segoe UI"/>
              <a:ea typeface="メイリオ"/>
              <a:cs typeface="+mn-cs"/>
            </a:endParaRPr>
          </a:p>
        </p:txBody>
      </p:sp>
      <p:pic>
        <p:nvPicPr>
          <p:cNvPr id="5" name="図 4">
            <a:extLst>
              <a:ext uri="{FF2B5EF4-FFF2-40B4-BE49-F238E27FC236}">
                <a16:creationId xmlns:a16="http://schemas.microsoft.com/office/drawing/2014/main" id="{62053811-A4DB-9E57-29E2-7CE62DB174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90861" y="4624208"/>
            <a:ext cx="2397309" cy="2397309"/>
          </a:xfrm>
          <a:prstGeom prst="rect">
            <a:avLst/>
          </a:prstGeom>
        </p:spPr>
      </p:pic>
      <p:sp>
        <p:nvSpPr>
          <p:cNvPr id="8" name="テキスト ボックス 7">
            <a:extLst>
              <a:ext uri="{FF2B5EF4-FFF2-40B4-BE49-F238E27FC236}">
                <a16:creationId xmlns:a16="http://schemas.microsoft.com/office/drawing/2014/main" id="{DB49BD08-EBAC-E4F1-E9B0-886A9C3278C5}"/>
              </a:ext>
            </a:extLst>
          </p:cNvPr>
          <p:cNvSpPr txBox="1"/>
          <p:nvPr/>
        </p:nvSpPr>
        <p:spPr>
          <a:xfrm>
            <a:off x="686017" y="1222181"/>
            <a:ext cx="1005403" cy="338554"/>
          </a:xfrm>
          <a:prstGeom prst="rect">
            <a:avLst/>
          </a:prstGeom>
          <a:noFill/>
        </p:spPr>
        <p:txBody>
          <a:bodyPr wrap="none" rtlCol="0">
            <a:spAutoFit/>
          </a:bodyPr>
          <a:lstStyle/>
          <a:p>
            <a:r>
              <a:rPr kumimoji="1" lang="ja-JP" altLang="en-US" sz="1600" dirty="0"/>
              <a:t>けいこく</a:t>
            </a:r>
          </a:p>
        </p:txBody>
      </p:sp>
      <p:sp>
        <p:nvSpPr>
          <p:cNvPr id="9" name="テキスト ボックス 8">
            <a:extLst>
              <a:ext uri="{FF2B5EF4-FFF2-40B4-BE49-F238E27FC236}">
                <a16:creationId xmlns:a16="http://schemas.microsoft.com/office/drawing/2014/main" id="{9029C992-6D9E-7981-8E26-13F174919BEA}"/>
              </a:ext>
            </a:extLst>
          </p:cNvPr>
          <p:cNvSpPr txBox="1"/>
          <p:nvPr/>
        </p:nvSpPr>
        <p:spPr>
          <a:xfrm>
            <a:off x="648676" y="1917187"/>
            <a:ext cx="1005403" cy="338554"/>
          </a:xfrm>
          <a:prstGeom prst="rect">
            <a:avLst/>
          </a:prstGeom>
          <a:noFill/>
        </p:spPr>
        <p:txBody>
          <a:bodyPr wrap="none" rtlCol="0">
            <a:spAutoFit/>
          </a:bodyPr>
          <a:lstStyle/>
          <a:p>
            <a:r>
              <a:rPr kumimoji="1" lang="ja-JP" altLang="en-US" sz="1600" dirty="0"/>
              <a:t>れいせい</a:t>
            </a:r>
          </a:p>
        </p:txBody>
      </p:sp>
      <p:sp>
        <p:nvSpPr>
          <p:cNvPr id="11" name="テキスト ボックス 10">
            <a:extLst>
              <a:ext uri="{FF2B5EF4-FFF2-40B4-BE49-F238E27FC236}">
                <a16:creationId xmlns:a16="http://schemas.microsoft.com/office/drawing/2014/main" id="{B7B22263-584C-1D81-F246-F33D5C31841C}"/>
              </a:ext>
            </a:extLst>
          </p:cNvPr>
          <p:cNvSpPr txBox="1"/>
          <p:nvPr/>
        </p:nvSpPr>
        <p:spPr>
          <a:xfrm>
            <a:off x="727269" y="2460069"/>
            <a:ext cx="1005403" cy="338554"/>
          </a:xfrm>
          <a:prstGeom prst="rect">
            <a:avLst/>
          </a:prstGeom>
          <a:noFill/>
        </p:spPr>
        <p:txBody>
          <a:bodyPr wrap="none" rtlCol="0">
            <a:spAutoFit/>
          </a:bodyPr>
          <a:lstStyle/>
          <a:p>
            <a:r>
              <a:rPr kumimoji="1" lang="ja-JP" altLang="en-US" sz="1600" dirty="0"/>
              <a:t>あんない</a:t>
            </a:r>
          </a:p>
        </p:txBody>
      </p:sp>
      <p:sp>
        <p:nvSpPr>
          <p:cNvPr id="13" name="テキスト ボックス 12">
            <a:extLst>
              <a:ext uri="{FF2B5EF4-FFF2-40B4-BE49-F238E27FC236}">
                <a16:creationId xmlns:a16="http://schemas.microsoft.com/office/drawing/2014/main" id="{7D4EEEF6-6224-EDFF-5695-DA0AD54F686D}"/>
              </a:ext>
            </a:extLst>
          </p:cNvPr>
          <p:cNvSpPr txBox="1"/>
          <p:nvPr/>
        </p:nvSpPr>
        <p:spPr>
          <a:xfrm>
            <a:off x="569664" y="3234823"/>
            <a:ext cx="3057247" cy="338554"/>
          </a:xfrm>
          <a:prstGeom prst="rect">
            <a:avLst/>
          </a:prstGeom>
          <a:noFill/>
        </p:spPr>
        <p:txBody>
          <a:bodyPr wrap="none" rtlCol="0">
            <a:spAutoFit/>
          </a:bodyPr>
          <a:lstStyle/>
          <a:p>
            <a:r>
              <a:rPr lang="ja-JP" altLang="en-US" sz="1600" dirty="0"/>
              <a:t>にせ</a:t>
            </a:r>
            <a:r>
              <a:rPr kumimoji="1" lang="ja-JP" altLang="en-US" sz="1600" dirty="0"/>
              <a:t>けいこく　　　とくちょう</a:t>
            </a:r>
          </a:p>
        </p:txBody>
      </p:sp>
      <p:sp>
        <p:nvSpPr>
          <p:cNvPr id="14" name="テキスト ボックス 13">
            <a:extLst>
              <a:ext uri="{FF2B5EF4-FFF2-40B4-BE49-F238E27FC236}">
                <a16:creationId xmlns:a16="http://schemas.microsoft.com/office/drawing/2014/main" id="{A185B3E7-7B5D-EB1A-DDC7-662ADDEF3DD5}"/>
              </a:ext>
            </a:extLst>
          </p:cNvPr>
          <p:cNvSpPr txBox="1"/>
          <p:nvPr/>
        </p:nvSpPr>
        <p:spPr>
          <a:xfrm>
            <a:off x="1422925" y="4091135"/>
            <a:ext cx="1005403" cy="338554"/>
          </a:xfrm>
          <a:prstGeom prst="rect">
            <a:avLst/>
          </a:prstGeom>
          <a:noFill/>
        </p:spPr>
        <p:txBody>
          <a:bodyPr wrap="none" rtlCol="0">
            <a:spAutoFit/>
          </a:bodyPr>
          <a:lstStyle/>
          <a:p>
            <a:r>
              <a:rPr kumimoji="1" lang="ja-JP" altLang="en-US" sz="1600" dirty="0"/>
              <a:t>けいこく</a:t>
            </a:r>
          </a:p>
        </p:txBody>
      </p:sp>
      <p:sp>
        <p:nvSpPr>
          <p:cNvPr id="15" name="テキスト ボックス 14">
            <a:extLst>
              <a:ext uri="{FF2B5EF4-FFF2-40B4-BE49-F238E27FC236}">
                <a16:creationId xmlns:a16="http://schemas.microsoft.com/office/drawing/2014/main" id="{BEE91BCB-F356-EF2E-A01B-17AAE1A98EA8}"/>
              </a:ext>
            </a:extLst>
          </p:cNvPr>
          <p:cNvSpPr txBox="1"/>
          <p:nvPr/>
        </p:nvSpPr>
        <p:spPr>
          <a:xfrm>
            <a:off x="1457960" y="4649637"/>
            <a:ext cx="1415772" cy="338554"/>
          </a:xfrm>
          <a:prstGeom prst="rect">
            <a:avLst/>
          </a:prstGeom>
          <a:noFill/>
        </p:spPr>
        <p:txBody>
          <a:bodyPr wrap="none" rtlCol="0">
            <a:spAutoFit/>
          </a:bodyPr>
          <a:lstStyle/>
          <a:p>
            <a:r>
              <a:rPr kumimoji="1" lang="ja-JP" altLang="en-US" sz="1600" dirty="0"/>
              <a:t>けいこくおん</a:t>
            </a:r>
          </a:p>
        </p:txBody>
      </p:sp>
      <p:sp>
        <p:nvSpPr>
          <p:cNvPr id="16" name="テキスト ボックス 15">
            <a:extLst>
              <a:ext uri="{FF2B5EF4-FFF2-40B4-BE49-F238E27FC236}">
                <a16:creationId xmlns:a16="http://schemas.microsoft.com/office/drawing/2014/main" id="{CBEBB2BB-6C29-B5A8-2E76-FBB010F13B90}"/>
              </a:ext>
            </a:extLst>
          </p:cNvPr>
          <p:cNvSpPr txBox="1"/>
          <p:nvPr/>
        </p:nvSpPr>
        <p:spPr>
          <a:xfrm>
            <a:off x="1457960" y="5202134"/>
            <a:ext cx="4083169" cy="338554"/>
          </a:xfrm>
          <a:prstGeom prst="rect">
            <a:avLst/>
          </a:prstGeom>
          <a:noFill/>
        </p:spPr>
        <p:txBody>
          <a:bodyPr wrap="none" rtlCol="0">
            <a:spAutoFit/>
          </a:bodyPr>
          <a:lstStyle/>
          <a:p>
            <a:r>
              <a:rPr kumimoji="1" lang="ja-JP" altLang="en-US" sz="1600" dirty="0"/>
              <a:t>じつざい　　きぎょう　　　　　ひょうじ</a:t>
            </a:r>
          </a:p>
        </p:txBody>
      </p:sp>
      <p:sp>
        <p:nvSpPr>
          <p:cNvPr id="17" name="テキスト ボックス 16">
            <a:extLst>
              <a:ext uri="{FF2B5EF4-FFF2-40B4-BE49-F238E27FC236}">
                <a16:creationId xmlns:a16="http://schemas.microsoft.com/office/drawing/2014/main" id="{EB731F4C-5B85-F9B3-E9E2-4C6D8FAF0E64}"/>
              </a:ext>
            </a:extLst>
          </p:cNvPr>
          <p:cNvSpPr txBox="1"/>
          <p:nvPr/>
        </p:nvSpPr>
        <p:spPr>
          <a:xfrm>
            <a:off x="2605714" y="5754498"/>
            <a:ext cx="3467616" cy="338554"/>
          </a:xfrm>
          <a:prstGeom prst="rect">
            <a:avLst/>
          </a:prstGeom>
          <a:noFill/>
        </p:spPr>
        <p:txBody>
          <a:bodyPr wrap="none" rtlCol="0">
            <a:spAutoFit/>
          </a:bodyPr>
          <a:lstStyle/>
          <a:p>
            <a:r>
              <a:rPr kumimoji="1" lang="ja-JP" altLang="en-US" sz="1600" dirty="0"/>
              <a:t>まどぐち　　　　　　　　ひょうじ</a:t>
            </a:r>
          </a:p>
        </p:txBody>
      </p:sp>
    </p:spTree>
    <p:extLst>
      <p:ext uri="{BB962C8B-B14F-4D97-AF65-F5344CB8AC3E}">
        <p14:creationId xmlns:p14="http://schemas.microsoft.com/office/powerpoint/2010/main" val="1308765693"/>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1582</Words>
  <Application>Microsoft Office PowerPoint</Application>
  <PresentationFormat>画面に合わせる (4:3)</PresentationFormat>
  <Paragraphs>114</Paragraphs>
  <Slides>4</Slides>
  <Notes>4</Notes>
  <HiddenSlides>1</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4</vt:i4>
      </vt:variant>
    </vt:vector>
  </HeadingPairs>
  <TitlesOfParts>
    <vt:vector size="11" baseType="lpstr">
      <vt:lpstr>HGPSoeiKakugothicUB</vt:lpstr>
      <vt:lpstr>メイリオ</vt:lpstr>
      <vt:lpstr>Arial</vt:lpstr>
      <vt:lpstr>Calibri</vt:lpstr>
      <vt:lpstr>Segoe UI</vt:lpstr>
      <vt:lpstr>2_Office テーマ</vt:lpstr>
      <vt:lpstr>3_Office テーマ</vt:lpstr>
      <vt:lpstr>2-2-2 偽セキュリティ警告   </vt:lpstr>
      <vt:lpstr>考えてみよう</vt:lpstr>
      <vt:lpstr>答え</vt:lpstr>
      <vt:lpstr>対処の解説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2019-09-18T06:25:29Z</dcterms:created>
  <dcterms:modified xsi:type="dcterms:W3CDTF">2023-05-19T02:24:55Z</dcterms:modified>
</cp:coreProperties>
</file>