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Lst>
  <p:notesMasterIdLst>
    <p:notesMasterId r:id="rId6"/>
  </p:notesMasterIdLst>
  <p:handoutMasterIdLst>
    <p:handoutMasterId r:id="rId7"/>
  </p:handoutMasterIdLst>
  <p:sldIdLst>
    <p:sldId id="1862287437" r:id="rId2"/>
    <p:sldId id="1862287438" r:id="rId3"/>
    <p:sldId id="1862287439" r:id="rId4"/>
    <p:sldId id="1862287440" r:id="rId5"/>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7322"/>
    <a:srgbClr val="FDE1B0"/>
    <a:srgbClr val="ED7D31"/>
    <a:srgbClr val="FF99CC"/>
    <a:srgbClr val="D62475"/>
    <a:srgbClr val="F6281E"/>
    <a:srgbClr val="FFFFCC"/>
    <a:srgbClr val="F60052"/>
    <a:srgbClr val="FBD1AF"/>
    <a:srgbClr val="FF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20" autoAdjust="0"/>
    <p:restoredTop sz="52727" autoAdjust="0"/>
  </p:normalViewPr>
  <p:slideViewPr>
    <p:cSldViewPr snapToGrid="0">
      <p:cViewPr varScale="1">
        <p:scale>
          <a:sx n="60" d="100"/>
          <a:sy n="60" d="100"/>
        </p:scale>
        <p:origin x="2814" y="54"/>
      </p:cViewPr>
      <p:guideLst>
        <p:guide orient="horz" pos="2160"/>
        <p:guide pos="2880"/>
      </p:guideLst>
    </p:cSldViewPr>
  </p:slideViewPr>
  <p:notesTextViewPr>
    <p:cViewPr>
      <p:scale>
        <a:sx n="3" d="2"/>
        <a:sy n="3" d="2"/>
      </p:scale>
      <p:origin x="0" y="-366"/>
    </p:cViewPr>
  </p:notesTextViewPr>
  <p:sorterViewPr>
    <p:cViewPr varScale="1">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baseline="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baseline="0" dirty="0">
              <a:solidFill>
                <a:schemeClr val="tx1"/>
              </a:solidFill>
              <a:effectLst/>
              <a:latin typeface="+mn-lt"/>
              <a:cs typeface="+mn-cs"/>
            </a:endParaRPr>
          </a:p>
          <a:p>
            <a:r>
              <a:rPr kumimoji="1" lang="en-US" altLang="ja-JP" sz="1200" kern="1200" baseline="0" dirty="0">
                <a:solidFill>
                  <a:schemeClr val="tx1"/>
                </a:solidFill>
                <a:effectLst/>
                <a:latin typeface="+mn-lt"/>
                <a:cs typeface="+mn-cs"/>
              </a:rPr>
              <a:t>【</a:t>
            </a:r>
            <a:r>
              <a:rPr kumimoji="1" lang="ja-JP" altLang="en-US" sz="1200" kern="1200" baseline="0" dirty="0">
                <a:solidFill>
                  <a:schemeClr val="tx1"/>
                </a:solidFill>
                <a:effectLst/>
                <a:latin typeface="+mn-lt"/>
                <a:cs typeface="+mn-cs"/>
              </a:rPr>
              <a:t>特徴と使い方</a:t>
            </a:r>
            <a:r>
              <a:rPr kumimoji="1" lang="en-US" altLang="ja-JP" sz="1200" kern="1200" baseline="0" dirty="0">
                <a:solidFill>
                  <a:schemeClr val="tx1"/>
                </a:solidFill>
                <a:effectLst/>
                <a:latin typeface="+mn-lt"/>
                <a:cs typeface="+mn-cs"/>
              </a:rPr>
              <a:t>】</a:t>
            </a:r>
          </a:p>
          <a:p>
            <a:r>
              <a:rPr kumimoji="1" lang="ja-JP" altLang="en-US" sz="1200" kern="1200" baseline="0" dirty="0">
                <a:solidFill>
                  <a:schemeClr val="tx1"/>
                </a:solidFill>
                <a:effectLst/>
                <a:latin typeface="+mn-lt"/>
                <a:cs typeface="+mn-cs"/>
              </a:rPr>
              <a:t>　・スライド</a:t>
            </a:r>
            <a:r>
              <a:rPr kumimoji="1" lang="en-US" altLang="ja-JP" sz="1200" kern="1200" baseline="0" dirty="0">
                <a:solidFill>
                  <a:schemeClr val="tx1"/>
                </a:solidFill>
                <a:effectLst/>
                <a:latin typeface="+mn-lt"/>
                <a:cs typeface="+mn-cs"/>
              </a:rPr>
              <a:t>3</a:t>
            </a:r>
            <a:r>
              <a:rPr kumimoji="1" lang="ja-JP" altLang="en-US" sz="1200" kern="1200" baseline="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baseline="0" dirty="0">
                <a:solidFill>
                  <a:schemeClr val="tx1"/>
                </a:solidFill>
                <a:effectLst/>
                <a:latin typeface="+mn-lt"/>
                <a:cs typeface="+mn-cs"/>
              </a:rPr>
              <a:t>　・対象者に「自分事」として考えてもらえるよう、</a:t>
            </a:r>
            <a:endParaRPr kumimoji="1" lang="en-US" altLang="ja-JP" sz="1200" kern="1200" baseline="0" dirty="0">
              <a:solidFill>
                <a:schemeClr val="tx1"/>
              </a:solidFill>
              <a:effectLst/>
              <a:latin typeface="+mn-lt"/>
              <a:cs typeface="+mn-cs"/>
            </a:endParaRPr>
          </a:p>
          <a:p>
            <a:r>
              <a:rPr kumimoji="1" lang="ja-JP" altLang="en-US" sz="1200" kern="1200" baseline="0" dirty="0">
                <a:solidFill>
                  <a:schemeClr val="tx1"/>
                </a:solidFill>
                <a:effectLst/>
                <a:latin typeface="+mn-lt"/>
                <a:cs typeface="+mn-cs"/>
              </a:rPr>
              <a:t>　　　</a:t>
            </a:r>
            <a:r>
              <a:rPr kumimoji="1" lang="en-US" altLang="ja-JP" sz="1200" kern="1200" baseline="0" dirty="0">
                <a:solidFill>
                  <a:schemeClr val="tx1"/>
                </a:solidFill>
                <a:effectLst/>
                <a:latin typeface="+mn-lt"/>
                <a:cs typeface="+mn-cs"/>
              </a:rPr>
              <a:t>1</a:t>
            </a:r>
            <a:r>
              <a:rPr kumimoji="1" lang="ja-JP" altLang="en-US" sz="1200" kern="1200" baseline="0" dirty="0">
                <a:solidFill>
                  <a:schemeClr val="tx1"/>
                </a:solidFill>
                <a:effectLst/>
                <a:latin typeface="+mn-lt"/>
                <a:cs typeface="+mn-cs"/>
              </a:rPr>
              <a:t>枚目のスライドは、「発問」から始まります。</a:t>
            </a:r>
            <a:endParaRPr kumimoji="1" lang="en-US" altLang="ja-JP" sz="1200" kern="1200" baseline="0" dirty="0">
              <a:solidFill>
                <a:schemeClr val="tx1"/>
              </a:solidFill>
              <a:effectLst/>
              <a:latin typeface="+mn-lt"/>
              <a:cs typeface="+mn-cs"/>
            </a:endParaRPr>
          </a:p>
          <a:p>
            <a:r>
              <a:rPr kumimoji="1" lang="ja-JP" altLang="en-US" sz="1200" kern="1200" baseline="0" dirty="0">
                <a:solidFill>
                  <a:schemeClr val="tx1"/>
                </a:solidFill>
                <a:effectLst/>
                <a:latin typeface="+mn-lt"/>
                <a:cs typeface="+mn-cs"/>
              </a:rPr>
              <a:t>　　　</a:t>
            </a:r>
            <a:r>
              <a:rPr kumimoji="1" lang="en-US" altLang="ja-JP" sz="1200" kern="1200" baseline="0" dirty="0">
                <a:solidFill>
                  <a:schemeClr val="tx1"/>
                </a:solidFill>
                <a:effectLst/>
                <a:latin typeface="+mn-lt"/>
                <a:cs typeface="+mn-cs"/>
              </a:rPr>
              <a:t>2</a:t>
            </a:r>
            <a:r>
              <a:rPr kumimoji="1" lang="ja-JP" altLang="en-US" sz="1200" kern="1200" baseline="0" dirty="0">
                <a:solidFill>
                  <a:schemeClr val="tx1"/>
                </a:solidFill>
                <a:effectLst/>
                <a:latin typeface="+mn-lt"/>
                <a:cs typeface="+mn-cs"/>
              </a:rPr>
              <a:t>枚目のスライドでは、「答え」や「様々な視点」を提示します。</a:t>
            </a:r>
            <a:endParaRPr kumimoji="1" lang="en-US" altLang="ja-JP" sz="1200" kern="1200" baseline="0" dirty="0">
              <a:solidFill>
                <a:schemeClr val="tx1"/>
              </a:solidFill>
              <a:effectLst/>
              <a:latin typeface="+mn-lt"/>
              <a:cs typeface="+mn-cs"/>
            </a:endParaRPr>
          </a:p>
          <a:p>
            <a:r>
              <a:rPr kumimoji="1" lang="ja-JP" altLang="en-US" sz="1200" kern="1200" baseline="0" dirty="0">
                <a:solidFill>
                  <a:schemeClr val="tx1"/>
                </a:solidFill>
                <a:effectLst/>
                <a:latin typeface="+mn-lt"/>
                <a:cs typeface="+mn-cs"/>
              </a:rPr>
              <a:t>　　　</a:t>
            </a:r>
            <a:r>
              <a:rPr kumimoji="1" lang="en-US" altLang="ja-JP" sz="1200" kern="1200" baseline="0" dirty="0">
                <a:solidFill>
                  <a:schemeClr val="tx1"/>
                </a:solidFill>
                <a:effectLst/>
                <a:latin typeface="+mn-lt"/>
                <a:cs typeface="+mn-cs"/>
              </a:rPr>
              <a:t>3</a:t>
            </a:r>
            <a:r>
              <a:rPr kumimoji="1" lang="ja-JP" altLang="en-US" sz="1200" kern="1200" baseline="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baseline="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baseline="0" dirty="0">
              <a:solidFill>
                <a:schemeClr val="tx1"/>
              </a:solidFill>
              <a:effectLst/>
              <a:latin typeface="+mn-lt"/>
              <a:cs typeface="+mn-cs"/>
            </a:endParaRPr>
          </a:p>
          <a:p>
            <a:endParaRPr kumimoji="1" lang="en-US" altLang="ja-JP" sz="1200" kern="1200" baseline="0" dirty="0">
              <a:solidFill>
                <a:schemeClr val="tx1"/>
              </a:solidFill>
              <a:effectLst/>
              <a:latin typeface="+mn-lt"/>
              <a:cs typeface="+mn-cs"/>
            </a:endParaRPr>
          </a:p>
          <a:p>
            <a:r>
              <a:rPr kumimoji="1" lang="en-US" altLang="ja-JP" sz="1200" kern="1200" baseline="0" dirty="0">
                <a:solidFill>
                  <a:schemeClr val="tx1"/>
                </a:solidFill>
                <a:effectLst/>
                <a:latin typeface="+mn-lt"/>
                <a:cs typeface="+mn-cs"/>
              </a:rPr>
              <a:t>【</a:t>
            </a:r>
            <a:r>
              <a:rPr kumimoji="1" lang="ja-JP" altLang="en-US" sz="1200" kern="1200" baseline="0" dirty="0">
                <a:solidFill>
                  <a:schemeClr val="tx1"/>
                </a:solidFill>
                <a:effectLst/>
                <a:latin typeface="+mn-lt"/>
                <a:cs typeface="+mn-cs"/>
              </a:rPr>
              <a:t>想定する啓発対象者</a:t>
            </a:r>
            <a:r>
              <a:rPr kumimoji="1" lang="en-US" altLang="ja-JP" sz="1200" kern="1200" baseline="0" dirty="0">
                <a:solidFill>
                  <a:schemeClr val="tx1"/>
                </a:solidFill>
                <a:effectLst/>
                <a:latin typeface="+mn-lt"/>
                <a:cs typeface="+mn-cs"/>
              </a:rPr>
              <a:t>】</a:t>
            </a:r>
          </a:p>
          <a:p>
            <a:r>
              <a:rPr kumimoji="1" lang="ja-JP" altLang="en-US" sz="1200" kern="1200" baseline="0" dirty="0">
                <a:solidFill>
                  <a:schemeClr val="tx1"/>
                </a:solidFill>
                <a:effectLst/>
                <a:latin typeface="+mn-lt"/>
                <a:cs typeface="+mn-cs"/>
              </a:rPr>
              <a:t>インターネットを利用して、日常的にメールの利用やサイトの閲覧などを行っている方</a:t>
            </a:r>
            <a:endParaRPr kumimoji="1" lang="en-US" altLang="ja-JP" sz="1200" kern="1200" baseline="0" dirty="0">
              <a:solidFill>
                <a:schemeClr val="tx1"/>
              </a:solidFill>
              <a:effectLst/>
              <a:latin typeface="+mn-lt"/>
              <a:cs typeface="+mn-cs"/>
            </a:endParaRPr>
          </a:p>
          <a:p>
            <a:endParaRPr kumimoji="1" lang="en-US" altLang="ja-JP" sz="1200" kern="1200" baseline="0" dirty="0">
              <a:solidFill>
                <a:schemeClr val="tx1"/>
              </a:solidFill>
              <a:effectLst/>
              <a:latin typeface="+mn-lt"/>
              <a:cs typeface="+mn-cs"/>
            </a:endParaRPr>
          </a:p>
          <a:p>
            <a:r>
              <a:rPr kumimoji="1" lang="en-US" altLang="ja-JP" sz="1200" kern="1200" baseline="0" dirty="0">
                <a:solidFill>
                  <a:schemeClr val="tx1"/>
                </a:solidFill>
                <a:effectLst/>
                <a:latin typeface="+mn-lt"/>
                <a:cs typeface="+mn-cs"/>
              </a:rPr>
              <a:t>【</a:t>
            </a:r>
            <a:r>
              <a:rPr kumimoji="1" lang="ja-JP" altLang="en-US" sz="1200" kern="1200" baseline="0" dirty="0">
                <a:solidFill>
                  <a:schemeClr val="tx1"/>
                </a:solidFill>
                <a:effectLst/>
                <a:latin typeface="+mn-lt"/>
                <a:cs typeface="+mn-cs"/>
              </a:rPr>
              <a:t>ポイント</a:t>
            </a:r>
            <a:r>
              <a:rPr kumimoji="1" lang="en-US" altLang="ja-JP" sz="1200" kern="1200" baseline="0" dirty="0">
                <a:solidFill>
                  <a:schemeClr val="tx1"/>
                </a:solidFill>
                <a:effectLst/>
                <a:latin typeface="+mn-lt"/>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latin typeface="メイリオ" panose="020B0604030504040204" pitchFamily="50" charset="-128"/>
              </a:rPr>
              <a:t>フィッシング（フィッシングメールやフィッシングサイト）とは何か、またその対策について伝える。</a:t>
            </a:r>
            <a:endParaRPr kumimoji="1" lang="en-US" altLang="ja-JP" sz="1200" kern="1200" baseline="0" dirty="0">
              <a:solidFill>
                <a:schemeClr val="tx1"/>
              </a:solidFill>
              <a:effectLst/>
              <a:latin typeface="+mn-lt"/>
              <a:cs typeface="+mn-cs"/>
            </a:endParaRPr>
          </a:p>
          <a:p>
            <a:endParaRPr kumimoji="1" lang="en-US" altLang="ja-JP" sz="1200" kern="1200" baseline="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baseline="0" dirty="0">
                <a:solidFill>
                  <a:schemeClr val="tx1"/>
                </a:solidFill>
                <a:effectLst/>
                <a:latin typeface="+mn-lt"/>
                <a:cs typeface="+mn-cs"/>
              </a:rPr>
              <a:t>【</a:t>
            </a:r>
            <a:r>
              <a:rPr kumimoji="1" lang="ja-JP" altLang="en-US" sz="1200" kern="1200" baseline="0" dirty="0">
                <a:solidFill>
                  <a:schemeClr val="tx1"/>
                </a:solidFill>
                <a:effectLst/>
                <a:latin typeface="+mn-lt"/>
                <a:cs typeface="+mn-cs"/>
              </a:rPr>
              <a:t>本教材利用規約</a:t>
            </a:r>
            <a:r>
              <a:rPr kumimoji="1" lang="en-US" altLang="ja-JP" sz="1200" kern="1200" baseline="0" dirty="0">
                <a:solidFill>
                  <a:schemeClr val="tx1"/>
                </a:solidFill>
                <a:effectLst/>
                <a:latin typeface="+mn-lt"/>
                <a:cs typeface="+mn-cs"/>
              </a:rPr>
              <a:t>】</a:t>
            </a:r>
          </a:p>
          <a:p>
            <a:r>
              <a:rPr kumimoji="1" lang="ja-JP" altLang="en-US" sz="1200" kern="1200" baseline="0" dirty="0">
                <a:solidFill>
                  <a:schemeClr val="tx1"/>
                </a:solidFill>
                <a:effectLst/>
                <a:latin typeface="+mn-lt"/>
                <a:cs typeface="+mn-cs"/>
              </a:rPr>
              <a:t>本教材は、情報セキュリティに関する啓発を目的に独立行政法人情報処理推進機構（</a:t>
            </a:r>
            <a:r>
              <a:rPr kumimoji="1" lang="en-US" altLang="ja-JP" sz="1200" kern="1200" baseline="0" dirty="0">
                <a:solidFill>
                  <a:schemeClr val="tx1"/>
                </a:solidFill>
                <a:effectLst/>
                <a:latin typeface="+mn-lt"/>
                <a:cs typeface="+mn-cs"/>
              </a:rPr>
              <a:t>IPA</a:t>
            </a:r>
            <a:r>
              <a:rPr kumimoji="1" lang="ja-JP" altLang="en-US" sz="1200" kern="1200" baseline="0" dirty="0">
                <a:solidFill>
                  <a:schemeClr val="tx1"/>
                </a:solidFill>
                <a:effectLst/>
                <a:latin typeface="+mn-lt"/>
                <a:cs typeface="+mn-cs"/>
              </a:rPr>
              <a:t>）（以下「</a:t>
            </a:r>
            <a:r>
              <a:rPr kumimoji="1" lang="en-US" altLang="ja-JP" sz="1200" kern="1200" baseline="0" dirty="0">
                <a:solidFill>
                  <a:schemeClr val="tx1"/>
                </a:solidFill>
                <a:effectLst/>
                <a:latin typeface="+mn-lt"/>
                <a:cs typeface="+mn-cs"/>
              </a:rPr>
              <a:t>IPA</a:t>
            </a:r>
            <a:r>
              <a:rPr kumimoji="1" lang="ja-JP" altLang="en-US" sz="1200" kern="1200" baseline="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baseline="0" dirty="0">
                <a:solidFill>
                  <a:schemeClr val="tx1"/>
                </a:solidFill>
                <a:effectLst/>
                <a:latin typeface="+mn-lt"/>
                <a:cs typeface="+mn-cs"/>
              </a:rPr>
              <a:t>IPA</a:t>
            </a:r>
            <a:r>
              <a:rPr kumimoji="1" lang="ja-JP" altLang="en-US" sz="1200" kern="1200" baseline="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baseline="0" dirty="0">
                <a:solidFill>
                  <a:schemeClr val="tx1"/>
                </a:solidFill>
                <a:effectLst/>
                <a:latin typeface="+mn-lt"/>
                <a:cs typeface="+mn-cs"/>
              </a:rPr>
              <a:t>IPA</a:t>
            </a:r>
            <a:r>
              <a:rPr kumimoji="1" lang="ja-JP" altLang="en-US" sz="1200" kern="1200" baseline="0" dirty="0">
                <a:solidFill>
                  <a:schemeClr val="tx1"/>
                </a:solidFill>
                <a:effectLst/>
                <a:latin typeface="+mn-lt"/>
                <a:cs typeface="+mn-cs"/>
              </a:rPr>
              <a:t>に申し出て別途許諾を得てください。</a:t>
            </a:r>
          </a:p>
          <a:p>
            <a:endParaRPr kumimoji="1" lang="ja-JP" altLang="en-US" sz="1200" kern="1200" baseline="0" dirty="0">
              <a:solidFill>
                <a:schemeClr val="tx1"/>
              </a:solidFill>
              <a:effectLst/>
              <a:latin typeface="+mn-lt"/>
              <a:cs typeface="+mn-cs"/>
            </a:endParaRPr>
          </a:p>
          <a:p>
            <a:r>
              <a:rPr kumimoji="1" lang="en-US" altLang="ja-JP" sz="1200" kern="1200" baseline="0" dirty="0">
                <a:solidFill>
                  <a:schemeClr val="tx1"/>
                </a:solidFill>
                <a:effectLst/>
                <a:latin typeface="+mn-lt"/>
                <a:cs typeface="+mn-cs"/>
              </a:rPr>
              <a:t>1.</a:t>
            </a:r>
            <a:r>
              <a:rPr kumimoji="1" lang="ja-JP" altLang="en-US" sz="1200" kern="1200" baseline="0" dirty="0">
                <a:solidFill>
                  <a:schemeClr val="tx1"/>
                </a:solidFill>
                <a:effectLst/>
                <a:latin typeface="+mn-lt"/>
                <a:cs typeface="+mn-cs"/>
              </a:rPr>
              <a:t>本教材に関する著作権その他すべての権利は独立行政法人情報処理推進機構（</a:t>
            </a:r>
            <a:r>
              <a:rPr kumimoji="1" lang="en-US" altLang="ja-JP" sz="1200" kern="1200" baseline="0" dirty="0">
                <a:solidFill>
                  <a:schemeClr val="tx1"/>
                </a:solidFill>
                <a:effectLst/>
                <a:latin typeface="+mn-lt"/>
                <a:cs typeface="+mn-cs"/>
              </a:rPr>
              <a:t>IPA</a:t>
            </a:r>
            <a:r>
              <a:rPr kumimoji="1" lang="ja-JP" altLang="en-US" sz="1200" kern="1200" baseline="0" dirty="0">
                <a:solidFill>
                  <a:schemeClr val="tx1"/>
                </a:solidFill>
                <a:effectLst/>
                <a:latin typeface="+mn-lt"/>
                <a:cs typeface="+mn-cs"/>
              </a:rPr>
              <a:t>）が保有しており、国際条約、著作権法その他の法律により保護されています。</a:t>
            </a:r>
          </a:p>
          <a:p>
            <a:r>
              <a:rPr kumimoji="1" lang="en-US" altLang="ja-JP" sz="1200" kern="1200" baseline="0" dirty="0">
                <a:solidFill>
                  <a:schemeClr val="tx1"/>
                </a:solidFill>
                <a:effectLst/>
                <a:latin typeface="+mn-lt"/>
                <a:cs typeface="+mn-cs"/>
              </a:rPr>
              <a:t>2.</a:t>
            </a:r>
            <a:r>
              <a:rPr kumimoji="1" lang="ja-JP" altLang="en-US" sz="1200" kern="1200" baseline="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baseline="0" dirty="0">
                <a:solidFill>
                  <a:schemeClr val="tx1"/>
                </a:solidFill>
                <a:effectLst/>
                <a:latin typeface="+mn-lt"/>
                <a:cs typeface="+mn-cs"/>
              </a:rPr>
              <a:t>3.</a:t>
            </a:r>
            <a:r>
              <a:rPr kumimoji="1" lang="ja-JP" altLang="en-US" sz="1200" kern="1200" baseline="0" dirty="0">
                <a:solidFill>
                  <a:schemeClr val="tx1"/>
                </a:solidFill>
                <a:effectLst/>
                <a:latin typeface="+mn-lt"/>
                <a:cs typeface="+mn-cs"/>
              </a:rPr>
              <a:t>必要な範囲での複製（生徒等受講者への配布のための複製を含む。）は可能とします。</a:t>
            </a:r>
          </a:p>
          <a:p>
            <a:r>
              <a:rPr kumimoji="1" lang="en-US" altLang="ja-JP" sz="1200" kern="1200" baseline="0" dirty="0">
                <a:solidFill>
                  <a:schemeClr val="tx1"/>
                </a:solidFill>
                <a:effectLst/>
                <a:latin typeface="+mn-lt"/>
                <a:cs typeface="+mn-cs"/>
              </a:rPr>
              <a:t>4.</a:t>
            </a:r>
            <a:r>
              <a:rPr kumimoji="1" lang="ja-JP" altLang="en-US" sz="1200" kern="1200" baseline="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baseline="0" dirty="0">
                <a:solidFill>
                  <a:schemeClr val="tx1"/>
                </a:solidFill>
                <a:effectLst/>
                <a:latin typeface="+mn-lt"/>
                <a:cs typeface="+mn-cs"/>
              </a:rPr>
              <a:t>5.</a:t>
            </a:r>
            <a:r>
              <a:rPr kumimoji="1" lang="ja-JP" altLang="en-US" sz="1200" kern="1200" baseline="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baseline="0" dirty="0">
                <a:solidFill>
                  <a:schemeClr val="tx1"/>
                </a:solidFill>
                <a:effectLst/>
                <a:latin typeface="+mn-lt"/>
                <a:cs typeface="+mn-cs"/>
              </a:rPr>
              <a:t>6.</a:t>
            </a:r>
            <a:r>
              <a:rPr kumimoji="1" lang="ja-JP" altLang="en-US" sz="1200" kern="1200" baseline="0" dirty="0">
                <a:solidFill>
                  <a:schemeClr val="tx1"/>
                </a:solidFill>
                <a:effectLst/>
                <a:latin typeface="+mn-lt"/>
                <a:cs typeface="+mn-cs"/>
              </a:rPr>
              <a:t>いかなる形で利用する場合においても本教材を利用する際は、出典（</a:t>
            </a:r>
            <a:r>
              <a:rPr kumimoji="1" lang="en-US" altLang="ja-JP" sz="1200" kern="1200" baseline="0" dirty="0">
                <a:solidFill>
                  <a:schemeClr val="tx1"/>
                </a:solidFill>
                <a:effectLst/>
                <a:latin typeface="+mn-lt"/>
                <a:cs typeface="+mn-cs"/>
              </a:rPr>
              <a:t>IPA</a:t>
            </a:r>
            <a:r>
              <a:rPr kumimoji="1" lang="ja-JP" altLang="en-US" sz="1200" kern="1200" baseline="0" dirty="0">
                <a:solidFill>
                  <a:schemeClr val="tx1"/>
                </a:solidFill>
                <a:effectLst/>
                <a:latin typeface="+mn-lt"/>
                <a:cs typeface="+mn-cs"/>
              </a:rPr>
              <a:t>の名称、資料名、</a:t>
            </a:r>
            <a:r>
              <a:rPr kumimoji="1" lang="en-US" altLang="ja-JP" sz="1200" kern="1200" baseline="0" dirty="0">
                <a:solidFill>
                  <a:schemeClr val="tx1"/>
                </a:solidFill>
                <a:effectLst/>
                <a:latin typeface="+mn-lt"/>
                <a:cs typeface="+mn-cs"/>
              </a:rPr>
              <a:t>URL</a:t>
            </a:r>
            <a:r>
              <a:rPr kumimoji="1" lang="ja-JP" altLang="en-US" sz="1200" kern="1200" baseline="0" dirty="0">
                <a:solidFill>
                  <a:schemeClr val="tx1"/>
                </a:solidFill>
                <a:effectLst/>
                <a:latin typeface="+mn-lt"/>
                <a:cs typeface="+mn-cs"/>
              </a:rPr>
              <a:t>等）を容易に判る態様で明記または明示してください。</a:t>
            </a:r>
          </a:p>
          <a:p>
            <a:r>
              <a:rPr kumimoji="1" lang="en-US" altLang="ja-JP" sz="1200" kern="1200" baseline="0" dirty="0">
                <a:solidFill>
                  <a:schemeClr val="tx1"/>
                </a:solidFill>
                <a:effectLst/>
                <a:latin typeface="+mn-lt"/>
                <a:cs typeface="+mn-cs"/>
              </a:rPr>
              <a:t>7.</a:t>
            </a:r>
            <a:r>
              <a:rPr kumimoji="1" lang="ja-JP" altLang="en-US" sz="1200" kern="1200" baseline="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baseline="0" dirty="0">
                <a:solidFill>
                  <a:schemeClr val="tx1"/>
                </a:solidFill>
                <a:effectLst/>
                <a:latin typeface="+mn-lt"/>
                <a:cs typeface="+mn-cs"/>
              </a:rPr>
              <a:t>8.</a:t>
            </a:r>
            <a:r>
              <a:rPr kumimoji="1" lang="ja-JP" altLang="en-US" sz="1200" kern="1200" baseline="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baseline="0" dirty="0">
                <a:solidFill>
                  <a:schemeClr val="tx1"/>
                </a:solidFill>
                <a:effectLst/>
                <a:latin typeface="+mn-lt"/>
                <a:cs typeface="+mn-cs"/>
              </a:rPr>
              <a:t>9.</a:t>
            </a:r>
            <a:r>
              <a:rPr kumimoji="1" lang="ja-JP" altLang="en-US" sz="1200" kern="1200" baseline="0" dirty="0">
                <a:solidFill>
                  <a:schemeClr val="tx1"/>
                </a:solidFill>
                <a:effectLst/>
                <a:latin typeface="+mn-lt"/>
                <a:cs typeface="+mn-cs"/>
              </a:rPr>
              <a:t>本教材で提供する情報の正確性、信頼性、網羅性及び完全性については、</a:t>
            </a:r>
            <a:r>
              <a:rPr kumimoji="1" lang="en-US" altLang="ja-JP" sz="1200" kern="1200" baseline="0" dirty="0">
                <a:solidFill>
                  <a:schemeClr val="tx1"/>
                </a:solidFill>
                <a:effectLst/>
                <a:latin typeface="+mn-lt"/>
                <a:cs typeface="+mn-cs"/>
              </a:rPr>
              <a:t>IPA</a:t>
            </a:r>
            <a:r>
              <a:rPr kumimoji="1" lang="ja-JP" altLang="en-US" sz="1200" kern="1200" baseline="0" dirty="0">
                <a:solidFill>
                  <a:schemeClr val="tx1"/>
                </a:solidFill>
                <a:effectLst/>
                <a:latin typeface="+mn-lt"/>
                <a:cs typeface="+mn-cs"/>
              </a:rPr>
              <a:t>が保証するものではありません。</a:t>
            </a:r>
          </a:p>
          <a:p>
            <a:r>
              <a:rPr kumimoji="1" lang="en-US" altLang="ja-JP" sz="1200" kern="1200" baseline="0" dirty="0">
                <a:solidFill>
                  <a:schemeClr val="tx1"/>
                </a:solidFill>
                <a:effectLst/>
                <a:latin typeface="+mn-lt"/>
                <a:cs typeface="+mn-cs"/>
              </a:rPr>
              <a:t>10.</a:t>
            </a:r>
            <a:r>
              <a:rPr kumimoji="1" lang="ja-JP" altLang="en-US" sz="1200" kern="1200" baseline="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baseline="0" dirty="0">
                <a:solidFill>
                  <a:schemeClr val="tx1"/>
                </a:solidFill>
                <a:effectLst/>
                <a:latin typeface="+mn-lt"/>
                <a:cs typeface="+mn-cs"/>
              </a:rPr>
              <a:t>IPA</a:t>
            </a:r>
            <a:r>
              <a:rPr kumimoji="1" lang="ja-JP" altLang="en-US" sz="1200" kern="1200" baseline="0" dirty="0">
                <a:solidFill>
                  <a:schemeClr val="tx1"/>
                </a:solidFill>
                <a:effectLst/>
                <a:latin typeface="+mn-lt"/>
                <a:cs typeface="+mn-cs"/>
              </a:rPr>
              <a:t>は何ら責任を負いません。</a:t>
            </a:r>
          </a:p>
          <a:p>
            <a:r>
              <a:rPr kumimoji="1" lang="en-US" altLang="ja-JP" sz="1200" kern="1200" baseline="0" dirty="0">
                <a:solidFill>
                  <a:schemeClr val="tx1"/>
                </a:solidFill>
                <a:effectLst/>
                <a:latin typeface="+mn-lt"/>
                <a:cs typeface="+mn-cs"/>
              </a:rPr>
              <a:t>11.</a:t>
            </a:r>
            <a:r>
              <a:rPr kumimoji="1" lang="ja-JP" altLang="en-US" sz="1200" kern="1200" baseline="0" dirty="0">
                <a:solidFill>
                  <a:schemeClr val="tx1"/>
                </a:solidFill>
                <a:effectLst/>
                <a:latin typeface="+mn-lt"/>
                <a:cs typeface="+mn-cs"/>
              </a:rPr>
              <a:t>本利用規約は予告なく改正する場合があります。その場合、改正後の内容は、それが</a:t>
            </a:r>
            <a:r>
              <a:rPr kumimoji="1" lang="en-US" altLang="ja-JP" sz="1200" kern="1200" baseline="0" dirty="0">
                <a:solidFill>
                  <a:schemeClr val="tx1"/>
                </a:solidFill>
                <a:effectLst/>
                <a:latin typeface="+mn-lt"/>
                <a:cs typeface="+mn-cs"/>
              </a:rPr>
              <a:t>IPA</a:t>
            </a:r>
            <a:r>
              <a:rPr kumimoji="1" lang="ja-JP" altLang="en-US" sz="1200" kern="1200" baseline="0" dirty="0">
                <a:solidFill>
                  <a:schemeClr val="tx1"/>
                </a:solidFill>
                <a:effectLst/>
                <a:latin typeface="+mn-lt"/>
                <a:cs typeface="+mn-cs"/>
              </a:rPr>
              <a:t>のウェブページ上で公表された時以降の利用に適用するものとします。</a:t>
            </a:r>
            <a:endParaRPr kumimoji="1" lang="en-US" altLang="ja-JP" sz="1200" kern="1200" baseline="0" dirty="0">
              <a:solidFill>
                <a:schemeClr val="tx1"/>
              </a:solidFill>
              <a:effectLst/>
              <a:latin typeface="+mn-lt"/>
              <a:cs typeface="+mn-cs"/>
            </a:endParaRPr>
          </a:p>
          <a:p>
            <a:r>
              <a:rPr kumimoji="1" lang="en-US" altLang="ja-JP" sz="1200" kern="1200" baseline="0" dirty="0">
                <a:solidFill>
                  <a:schemeClr val="tx1"/>
                </a:solidFill>
                <a:effectLst/>
                <a:latin typeface="+mn-lt"/>
                <a:cs typeface="+mn-cs"/>
              </a:rPr>
              <a:t>12.</a:t>
            </a:r>
            <a:r>
              <a:rPr kumimoji="1" lang="ja-JP" altLang="en-US" sz="1200" kern="1200" baseline="0" dirty="0">
                <a:solidFill>
                  <a:schemeClr val="tx1"/>
                </a:solidFill>
                <a:effectLst/>
                <a:latin typeface="+mn-lt"/>
                <a:cs typeface="+mn-cs"/>
              </a:rPr>
              <a:t>本教材及び本利用規約に関する質問は、</a:t>
            </a:r>
            <a:r>
              <a:rPr kumimoji="1" lang="en-US" altLang="ja-JP" sz="1200" kern="1200" baseline="0" dirty="0">
                <a:solidFill>
                  <a:schemeClr val="tx1"/>
                </a:solidFill>
                <a:effectLst/>
                <a:latin typeface="+mn-lt"/>
                <a:cs typeface="+mn-cs"/>
              </a:rPr>
              <a:t>net-anzen@ipa.go.jp</a:t>
            </a:r>
            <a:r>
              <a:rPr kumimoji="1" lang="ja-JP" altLang="en-US" sz="1200" kern="1200" baseline="0" dirty="0">
                <a:solidFill>
                  <a:schemeClr val="tx1"/>
                </a:solidFill>
                <a:effectLst/>
                <a:latin typeface="+mn-lt"/>
                <a:cs typeface="+mn-cs"/>
              </a:rPr>
              <a:t>までお寄せください。なお、</a:t>
            </a:r>
            <a:r>
              <a:rPr kumimoji="1" lang="en-US" altLang="ja-JP" sz="1200" kern="1200" baseline="0" dirty="0">
                <a:solidFill>
                  <a:schemeClr val="tx1"/>
                </a:solidFill>
                <a:effectLst/>
                <a:latin typeface="+mn-lt"/>
                <a:cs typeface="+mn-cs"/>
              </a:rPr>
              <a:t>IPA</a:t>
            </a:r>
            <a:r>
              <a:rPr kumimoji="1" lang="ja-JP" altLang="en-US" sz="1200" kern="1200" baseline="0" dirty="0">
                <a:solidFill>
                  <a:schemeClr val="tx1"/>
                </a:solidFill>
                <a:effectLst/>
                <a:latin typeface="+mn-lt"/>
                <a:cs typeface="+mn-cs"/>
              </a:rPr>
              <a:t>からの応答等は、その業務に支障のない範囲内とさせていただきます。</a:t>
            </a:r>
            <a:endParaRPr kumimoji="1" lang="en-US" altLang="ja-JP" sz="1200" kern="1200" baseline="0" dirty="0">
              <a:solidFill>
                <a:schemeClr val="tx1"/>
              </a:solidFill>
              <a:effectLst/>
              <a:latin typeface="+mn-lt"/>
              <a:cs typeface="+mn-cs"/>
            </a:endParaRPr>
          </a:p>
          <a:p>
            <a:pPr marL="0" indent="0">
              <a:buNone/>
            </a:pPr>
            <a:endParaRPr kumimoji="1" lang="en-US" altLang="ja-JP" sz="1200" kern="1200" baseline="0" dirty="0">
              <a:solidFill>
                <a:schemeClr val="tx1"/>
              </a:solidFill>
              <a:effectLst/>
              <a:latin typeface="+mn-lt"/>
              <a:cs typeface="+mn-cs"/>
            </a:endParaRPr>
          </a:p>
          <a:p>
            <a:pPr marL="0" indent="0">
              <a:buNone/>
            </a:pPr>
            <a:r>
              <a:rPr kumimoji="1" lang="ja-JP" altLang="en-US" sz="1200" kern="1200" baseline="0" dirty="0">
                <a:solidFill>
                  <a:schemeClr val="tx1"/>
                </a:solidFill>
                <a:effectLst/>
                <a:latin typeface="+mn-lt"/>
                <a:cs typeface="+mn-cs"/>
              </a:rPr>
              <a:t>独立行政法人情報処理推進機構　セキュリティセンター</a:t>
            </a:r>
            <a:endParaRPr kumimoji="1" lang="en-US" altLang="ja-JP" sz="1200" kern="1200" baseline="0" dirty="0">
              <a:solidFill>
                <a:schemeClr val="tx1"/>
              </a:solidFill>
              <a:effectLst/>
              <a:latin typeface="+mn-lt"/>
              <a:cs typeface="+mn-cs"/>
            </a:endParaRPr>
          </a:p>
          <a:p>
            <a:pPr marL="0" indent="0">
              <a:buNone/>
            </a:pPr>
            <a:endParaRPr kumimoji="1" lang="en-US" altLang="ja-JP" sz="1200" kern="1200" baseline="0" dirty="0">
              <a:solidFill>
                <a:schemeClr val="tx1"/>
              </a:solidFill>
              <a:effectLst/>
              <a:latin typeface="+mn-lt"/>
              <a:cs typeface="+mn-cs"/>
            </a:endParaRPr>
          </a:p>
          <a:p>
            <a:pPr marL="0" indent="0">
              <a:buNone/>
            </a:pPr>
            <a:r>
              <a:rPr kumimoji="1" lang="ja-JP" altLang="en-US" sz="1200" kern="1200" baseline="0" dirty="0">
                <a:solidFill>
                  <a:schemeClr val="tx1"/>
                </a:solidFill>
                <a:effectLst/>
                <a:latin typeface="+mn-lt"/>
                <a:cs typeface="+mn-cs"/>
              </a:rPr>
              <a:t>以上</a:t>
            </a:r>
          </a:p>
        </p:txBody>
      </p:sp>
    </p:spTree>
    <p:extLst>
      <p:ext uri="{BB962C8B-B14F-4D97-AF65-F5344CB8AC3E}">
        <p14:creationId xmlns:p14="http://schemas.microsoft.com/office/powerpoint/2010/main" val="228740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aseline="0" dirty="0">
                <a:latin typeface="メイリオ" panose="020B0604030504040204" pitchFamily="50" charset="-128"/>
              </a:rPr>
              <a:t>【</a:t>
            </a:r>
            <a:r>
              <a:rPr lang="ja-JP" altLang="en-US" sz="1200" baseline="0" dirty="0">
                <a:latin typeface="メイリオ" panose="020B0604030504040204" pitchFamily="50" charset="-128"/>
              </a:rPr>
              <a:t>啓発時のセリフ例</a:t>
            </a:r>
            <a:r>
              <a:rPr lang="en-US" altLang="ja-JP" sz="1200" baseline="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aseline="0" dirty="0"/>
              <a:t>フィッシングという言葉を聞いたことはありますか？</a:t>
            </a:r>
            <a:endParaRPr kumimoji="1" lang="en-US" altLang="ja-JP" sz="12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aseline="0" dirty="0"/>
              <a:t>釣りを意味する「</a:t>
            </a:r>
            <a:r>
              <a:rPr kumimoji="1" lang="en-US" altLang="ja-JP" sz="1200" baseline="0" dirty="0"/>
              <a:t>fishing</a:t>
            </a:r>
            <a:r>
              <a:rPr kumimoji="1" lang="ja-JP" altLang="en-US" sz="1200" baseline="0" dirty="0"/>
              <a:t>（フィッシング）」が語源ですが、偽装が巧妙なことから「</a:t>
            </a:r>
            <a:r>
              <a:rPr lang="de-DE" altLang="ja-JP" sz="1200" b="0" i="0" baseline="0" dirty="0">
                <a:solidFill>
                  <a:srgbClr val="000000"/>
                </a:solidFill>
                <a:effectLst/>
                <a:latin typeface="Open Sans" panose="020B0604020202020204" pitchFamily="34" charset="0"/>
              </a:rPr>
              <a:t>phishing</a:t>
            </a:r>
            <a:r>
              <a:rPr kumimoji="1" lang="ja-JP" altLang="en-US" sz="1200" baseline="0" dirty="0"/>
              <a:t>（フィッシング）</a:t>
            </a:r>
            <a:r>
              <a:rPr kumimoji="1" lang="ja-JP" altLang="en-US" sz="1200" b="0" i="0" baseline="0" dirty="0">
                <a:solidFill>
                  <a:srgbClr val="000000"/>
                </a:solidFill>
                <a:effectLst/>
                <a:latin typeface="Open Sans" panose="020B0604020202020204" pitchFamily="34" charset="0"/>
              </a:rPr>
              <a:t>」という綴りになったといわれています。</a:t>
            </a:r>
            <a:endParaRPr kumimoji="1" lang="en-US" altLang="ja-JP" sz="1200" b="0" i="0" baseline="0" dirty="0">
              <a:solidFill>
                <a:srgbClr val="000000"/>
              </a:solidFill>
              <a:effectLst/>
              <a:latin typeface="Ope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baseline="0" dirty="0">
              <a:solidFill>
                <a:srgbClr val="000000"/>
              </a:solidFill>
              <a:effectLst/>
              <a:latin typeface="Ope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baseline="0" dirty="0">
                <a:solidFill>
                  <a:srgbClr val="000000"/>
                </a:solidFill>
                <a:effectLst/>
                <a:latin typeface="Open Sans" panose="020B0604020202020204" pitchFamily="34" charset="0"/>
              </a:rPr>
              <a:t>つまり、私たちが「釣られて」しまうということですが、実際にフィッシングされてしまうと、どんなことが起こるのでしょうか？</a:t>
            </a:r>
            <a:endParaRPr kumimoji="1" lang="en-US" altLang="ja-JP" sz="1200" b="0" i="0" baseline="0" dirty="0">
              <a:solidFill>
                <a:srgbClr val="000000"/>
              </a:solidFill>
              <a:effectLst/>
              <a:latin typeface="Open Sans"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baseline="0" dirty="0">
                <a:solidFill>
                  <a:srgbClr val="000000"/>
                </a:solidFill>
                <a:effectLst/>
                <a:latin typeface="Open Sans" panose="020B0604020202020204" pitchFamily="34" charset="0"/>
              </a:rPr>
              <a:t>また、どんな対策が必要でしょうか？</a:t>
            </a:r>
            <a:endParaRPr kumimoji="1" lang="en-US" altLang="ja-JP" sz="1200" b="0" i="0" baseline="0" dirty="0">
              <a:solidFill>
                <a:srgbClr val="000000"/>
              </a:solidFill>
              <a:effectLst/>
              <a:latin typeface="Open Sans" panose="020B0604020202020204" pitchFamily="34" charset="0"/>
            </a:endParaRPr>
          </a:p>
        </p:txBody>
      </p:sp>
    </p:spTree>
    <p:extLst>
      <p:ext uri="{BB962C8B-B14F-4D97-AF65-F5344CB8AC3E}">
        <p14:creationId xmlns:p14="http://schemas.microsoft.com/office/powerpoint/2010/main" val="262320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aseline="0" dirty="0">
                <a:latin typeface="メイリオ" panose="020B0604030504040204" pitchFamily="50" charset="-128"/>
              </a:rPr>
              <a:t>【</a:t>
            </a:r>
            <a:r>
              <a:rPr lang="ja-JP" altLang="en-US" sz="1200" baseline="0" dirty="0">
                <a:latin typeface="メイリオ" panose="020B0604030504040204" pitchFamily="50" charset="-128"/>
              </a:rPr>
              <a:t>啓発時のセリフ例</a:t>
            </a:r>
            <a:r>
              <a:rPr lang="en-US" altLang="ja-JP" sz="1200" baseline="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latin typeface="メイリオ" panose="020B0604030504040204" pitchFamily="50" charset="-128"/>
              </a:rPr>
              <a:t>フィッシングとは、偽のサイトを案内して、大事な情報を入力させる手口のことを言います。</a:t>
            </a: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latin typeface="メイリオ" panose="020B0604030504040204" pitchFamily="50" charset="-128"/>
              </a:rPr>
              <a:t>「フィッシング」ですので、私たちがつい釣られてしまいそうになるような文面で、メールや</a:t>
            </a:r>
            <a:r>
              <a:rPr lang="en-US" altLang="ja-JP" sz="1200" baseline="0" dirty="0">
                <a:latin typeface="メイリオ" panose="020B0604030504040204" pitchFamily="50" charset="-128"/>
              </a:rPr>
              <a:t>SMS</a:t>
            </a:r>
            <a:r>
              <a:rPr lang="ja-JP" altLang="en-US" sz="1200" baseline="0" dirty="0">
                <a:latin typeface="メイリオ" panose="020B0604030504040204" pitchFamily="50" charset="-128"/>
              </a:rPr>
              <a:t>が届きます。</a:t>
            </a: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latin typeface="メイリオ" panose="020B0604030504040204" pitchFamily="50" charset="-128"/>
              </a:rPr>
              <a:t>多くの場合、「サービスが使えなくなる」「費用が支払われていない」「荷物が届かないので連絡が欲しい」</a:t>
            </a: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latin typeface="メイリオ" panose="020B0604030504040204" pitchFamily="50" charset="-128"/>
              </a:rPr>
              <a:t>など、私たちが「急いで対応しなければいけないのではないか？」と思ってしまう内容が書かれています。</a:t>
            </a: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latin typeface="メイリオ" panose="020B0604030504040204" pitchFamily="50" charset="-128"/>
              </a:rPr>
              <a:t>慌てて</a:t>
            </a:r>
            <a:r>
              <a:rPr lang="en-US" altLang="ja-JP" sz="1200" baseline="0" dirty="0">
                <a:latin typeface="メイリオ" panose="020B0604030504040204" pitchFamily="50" charset="-128"/>
              </a:rPr>
              <a:t>URL</a:t>
            </a:r>
            <a:r>
              <a:rPr lang="ja-JP" altLang="en-US" sz="1200" baseline="0" dirty="0">
                <a:latin typeface="メイリオ" panose="020B0604030504040204" pitchFamily="50" charset="-128"/>
              </a:rPr>
              <a:t>をクリックした後、そのリンク先のページで、クレジットカード番号・アカウント情報・銀行口座情報などを入力・送信してしまうことで、相手に個人情報が渡ってしまい、被害に遭うケースがあります。</a:t>
            </a: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aseline="0" dirty="0">
                <a:latin typeface="メイリオ" panose="020B0604030504040204" pitchFamily="50" charset="-128"/>
              </a:rPr>
              <a:t>【</a:t>
            </a:r>
            <a:r>
              <a:rPr lang="ja-JP" altLang="en-US" sz="1200" baseline="0" dirty="0">
                <a:latin typeface="メイリオ" panose="020B0604030504040204" pitchFamily="50" charset="-128"/>
              </a:rPr>
              <a:t>参考資料</a:t>
            </a:r>
            <a:r>
              <a:rPr lang="en-US" altLang="ja-JP" sz="1200" baseline="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latin typeface="メイリオ" panose="020B0604030504040204" pitchFamily="50" charset="-128"/>
              </a:rPr>
              <a:t>フィッシング対策協議会：緊急情報（</a:t>
            </a:r>
            <a:r>
              <a:rPr lang="en-US" altLang="ja-JP" sz="1200" baseline="0" dirty="0">
                <a:latin typeface="メイリオ" panose="020B0604030504040204" pitchFamily="50" charset="-128"/>
              </a:rPr>
              <a:t>Amazon </a:t>
            </a:r>
            <a:r>
              <a:rPr lang="ja-JP" altLang="en-US" sz="1200" baseline="0" dirty="0">
                <a:latin typeface="メイリオ" panose="020B0604030504040204" pitchFamily="50" charset="-128"/>
              </a:rPr>
              <a:t>をかたるフィッシング </a:t>
            </a:r>
            <a:r>
              <a:rPr lang="en-US" altLang="ja-JP" sz="1200" baseline="0" dirty="0">
                <a:latin typeface="メイリオ" panose="020B0604030504040204" pitchFamily="50" charset="-128"/>
              </a:rPr>
              <a:t>(2020/05/29)</a:t>
            </a:r>
            <a:r>
              <a:rPr lang="ja-JP" altLang="en-US" sz="1200" baseline="0" dirty="0">
                <a:latin typeface="メイリオ" panose="020B0604030504040204" pitchFamily="50" charset="-128"/>
              </a:rPr>
              <a:t>）</a:t>
            </a: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aseline="0" dirty="0">
                <a:latin typeface="メイリオ" panose="020B0604030504040204" pitchFamily="50" charset="-128"/>
              </a:rPr>
              <a:t>https://www.antiphishing.jp/news/alert/amazon_20200529.html</a:t>
            </a:r>
          </a:p>
        </p:txBody>
      </p:sp>
    </p:spTree>
    <p:extLst>
      <p:ext uri="{BB962C8B-B14F-4D97-AF65-F5344CB8AC3E}">
        <p14:creationId xmlns:p14="http://schemas.microsoft.com/office/powerpoint/2010/main" val="474764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aseline="0" dirty="0">
                <a:latin typeface="メイリオ" panose="020B0604030504040204" pitchFamily="50" charset="-128"/>
              </a:rPr>
              <a:t>【</a:t>
            </a:r>
            <a:r>
              <a:rPr lang="ja-JP" altLang="en-US" sz="1200" baseline="0" dirty="0">
                <a:latin typeface="メイリオ" panose="020B0604030504040204" pitchFamily="50" charset="-128"/>
              </a:rPr>
              <a:t>啓発時のセリフ例</a:t>
            </a:r>
            <a:r>
              <a:rPr lang="en-US" altLang="ja-JP" sz="1200" baseline="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latin typeface="メイリオ" panose="020B0604030504040204" pitchFamily="50" charset="-128"/>
              </a:rPr>
              <a:t>フィッシングされないための対策として、軽い気持ちで</a:t>
            </a:r>
            <a:r>
              <a:rPr lang="en-US" altLang="ja-JP" sz="1200" baseline="0" dirty="0">
                <a:latin typeface="メイリオ" panose="020B0604030504040204" pitchFamily="50" charset="-128"/>
              </a:rPr>
              <a:t>URL</a:t>
            </a:r>
            <a:r>
              <a:rPr lang="ja-JP" altLang="en-US" sz="1200" baseline="0" dirty="0">
                <a:latin typeface="メイリオ" panose="020B0604030504040204" pitchFamily="50" charset="-128"/>
              </a:rPr>
              <a:t>リンクをクリックやタップしないようにしてください。</a:t>
            </a: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latin typeface="メイリオ" panose="020B0604030504040204" pitchFamily="50" charset="-128"/>
              </a:rPr>
              <a:t>　・突然送られてきた</a:t>
            </a:r>
            <a:r>
              <a:rPr lang="en-US" altLang="ja-JP" sz="1200" baseline="0" dirty="0">
                <a:latin typeface="メイリオ" panose="020B0604030504040204" pitchFamily="50" charset="-128"/>
              </a:rPr>
              <a:t>URL</a:t>
            </a:r>
            <a:r>
              <a:rPr lang="ja-JP" altLang="en-US" sz="1200" baseline="0" dirty="0">
                <a:latin typeface="メイリオ" panose="020B0604030504040204" pitchFamily="50" charset="-128"/>
              </a:rPr>
              <a:t>をクリックしない</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latin typeface="メイリオ" panose="020B0604030504040204" pitchFamily="50" charset="-128"/>
              </a:rPr>
              <a:t>　・画像がリンクボタンになっている</a:t>
            </a:r>
            <a:r>
              <a:rPr lang="en-US" altLang="ja-JP" sz="1200" baseline="0" dirty="0">
                <a:latin typeface="メイリオ" panose="020B0604030504040204" pitchFamily="50" charset="-128"/>
              </a:rPr>
              <a:t>URL</a:t>
            </a:r>
            <a:r>
              <a:rPr lang="ja-JP" altLang="en-US" sz="1200" baseline="0" dirty="0">
                <a:latin typeface="メイリオ" panose="020B0604030504040204" pitchFamily="50" charset="-128"/>
              </a:rPr>
              <a:t>リンクにも注意する</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latin typeface="メイリオ" panose="020B0604030504040204" pitchFamily="50" charset="-128"/>
              </a:rPr>
              <a:t>　・あえてリンクを使わずにブックマークを利用する</a:t>
            </a: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latin typeface="メイリオ" panose="020B0604030504040204" pitchFamily="50" charset="-128"/>
              </a:rPr>
              <a:t>このような心構えが大切です。</a:t>
            </a: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latin typeface="メイリオ" panose="020B0604030504040204" pitchFamily="50" charset="-128"/>
              </a:rPr>
              <a:t>一番の対策は、怪しいメールを見極めることですが、最近はとても巧妙になっており、偽物かどうかを見分けることがとても難しくなってきました。</a:t>
            </a: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latin typeface="メイリオ" panose="020B0604030504040204" pitchFamily="50" charset="-128"/>
              </a:rPr>
              <a:t>そのため、無理にメールを見極めようとするのは危険です。</a:t>
            </a: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baseline="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aseline="0" dirty="0">
                <a:latin typeface="メイリオ" panose="020B0604030504040204" pitchFamily="50" charset="-128"/>
              </a:rPr>
              <a:t>送られてきたメールアドレスやメールの件名をネット検索してみることで、フィッシングメールの情報にヒットすることもありますので、「あれ？」と思ったら、インターネットで検索してみましょう。</a:t>
            </a:r>
            <a:endParaRPr lang="en-US" altLang="ja-JP" sz="1200" baseline="0" dirty="0">
              <a:latin typeface="メイリオ" panose="020B0604030504040204" pitchFamily="50" charset="-128"/>
            </a:endParaRPr>
          </a:p>
          <a:p>
            <a:endParaRPr kumimoji="1" lang="en-US" altLang="ja-JP" baseline="0" dirty="0"/>
          </a:p>
          <a:p>
            <a:r>
              <a:rPr kumimoji="1" lang="en-US" altLang="ja-JP" baseline="0" dirty="0"/>
              <a:t>【</a:t>
            </a:r>
            <a:r>
              <a:rPr kumimoji="1" lang="ja-JP" altLang="en-US" baseline="0" dirty="0"/>
              <a:t>参考資料</a:t>
            </a:r>
            <a:r>
              <a:rPr kumimoji="1" lang="en-US" altLang="ja-JP" baseline="0" dirty="0"/>
              <a:t>】</a:t>
            </a:r>
          </a:p>
          <a:p>
            <a:r>
              <a:rPr kumimoji="1" lang="en-US" altLang="ja-JP" baseline="0" dirty="0"/>
              <a:t>IPA</a:t>
            </a:r>
            <a:r>
              <a:rPr kumimoji="1" lang="ja-JP" altLang="en-US" baseline="0" dirty="0"/>
              <a:t>：安心相談窓口だより</a:t>
            </a:r>
            <a:endParaRPr kumimoji="1" lang="en-US" altLang="ja-JP" baseline="0" dirty="0"/>
          </a:p>
          <a:p>
            <a:r>
              <a:rPr kumimoji="1" lang="en-US" altLang="ja-JP" baseline="0"/>
              <a:t>https://www.ipa.go.jp/security/anshin/attention/2021/mgdayori20210831.html</a:t>
            </a:r>
            <a:endParaRPr kumimoji="1" lang="ja-JP" altLang="en-US" baseline="0" dirty="0"/>
          </a:p>
        </p:txBody>
      </p:sp>
    </p:spTree>
    <p:extLst>
      <p:ext uri="{BB962C8B-B14F-4D97-AF65-F5344CB8AC3E}">
        <p14:creationId xmlns:p14="http://schemas.microsoft.com/office/powerpoint/2010/main" val="28771344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1-2-1</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フィッシング対策</a:t>
            </a:r>
            <a:br>
              <a:rPr lang="en-US" altLang="ja-JP" sz="3200" dirty="0">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3978268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508243" y="1733108"/>
            <a:ext cx="7956060" cy="3290956"/>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821531" y="1822698"/>
            <a:ext cx="7500937" cy="2362185"/>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フィッシングって何ですか？</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どんなことに気をつければ</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いいの？</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pic>
        <p:nvPicPr>
          <p:cNvPr id="4" name="図 3">
            <a:extLst>
              <a:ext uri="{FF2B5EF4-FFF2-40B4-BE49-F238E27FC236}">
                <a16:creationId xmlns:a16="http://schemas.microsoft.com/office/drawing/2014/main" id="{2C97C69F-2652-CC91-BD3E-8A205B5F76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5793" y="3886882"/>
            <a:ext cx="3036185" cy="3036185"/>
          </a:xfrm>
          <a:prstGeom prst="rect">
            <a:avLst/>
          </a:prstGeom>
        </p:spPr>
      </p:pic>
      <p:pic>
        <p:nvPicPr>
          <p:cNvPr id="5" name="図 4">
            <a:extLst>
              <a:ext uri="{FF2B5EF4-FFF2-40B4-BE49-F238E27FC236}">
                <a16:creationId xmlns:a16="http://schemas.microsoft.com/office/drawing/2014/main" id="{7B6CA815-0726-E958-AEFD-E1D8CB917E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2273" y="3248325"/>
            <a:ext cx="4663323" cy="3730658"/>
          </a:xfrm>
          <a:prstGeom prst="rect">
            <a:avLst/>
          </a:prstGeom>
        </p:spPr>
      </p:pic>
    </p:spTree>
    <p:extLst>
      <p:ext uri="{BB962C8B-B14F-4D97-AF65-F5344CB8AC3E}">
        <p14:creationId xmlns:p14="http://schemas.microsoft.com/office/powerpoint/2010/main" val="1584577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フリーフォーム: 図形 10">
            <a:extLst>
              <a:ext uri="{FF2B5EF4-FFF2-40B4-BE49-F238E27FC236}">
                <a16:creationId xmlns:a16="http://schemas.microsoft.com/office/drawing/2014/main" id="{AC49CBBF-DB0A-8496-1BF6-8929B7DD7C71}"/>
              </a:ext>
            </a:extLst>
          </p:cNvPr>
          <p:cNvSpPr/>
          <p:nvPr/>
        </p:nvSpPr>
        <p:spPr>
          <a:xfrm>
            <a:off x="176162" y="1686120"/>
            <a:ext cx="8759592" cy="2489954"/>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5" name="コンテンツ プレースホルダー 4"/>
          <p:cNvSpPr>
            <a:spLocks noGrp="1"/>
          </p:cNvSpPr>
          <p:nvPr>
            <p:ph sz="half" idx="1"/>
          </p:nvPr>
        </p:nvSpPr>
        <p:spPr>
          <a:xfrm>
            <a:off x="0" y="4346887"/>
            <a:ext cx="9049207" cy="4351338"/>
          </a:xfrm>
        </p:spPr>
        <p:txBody>
          <a:bodyPr>
            <a:noAutofit/>
          </a:bodyPr>
          <a:lstStyle/>
          <a:p>
            <a:pPr marL="0" indent="0">
              <a:lnSpc>
                <a:spcPts val="2600"/>
              </a:lnSpc>
              <a:buNone/>
            </a:pPr>
            <a:r>
              <a:rPr lang="ja-JP" altLang="en-US" sz="2800" dirty="0"/>
              <a:t>・偽装した相手から電子メールや</a:t>
            </a:r>
            <a:r>
              <a:rPr lang="en-US" altLang="ja-JP" sz="2800" dirty="0"/>
              <a:t>SMS</a:t>
            </a:r>
            <a:r>
              <a:rPr lang="ja-JP" altLang="en-US" sz="2800" dirty="0"/>
              <a:t>（ショートメッ</a:t>
            </a:r>
            <a:endParaRPr lang="en-US" altLang="ja-JP" sz="2800" dirty="0"/>
          </a:p>
          <a:p>
            <a:pPr marL="0" indent="0">
              <a:lnSpc>
                <a:spcPts val="2600"/>
              </a:lnSpc>
              <a:buNone/>
            </a:pPr>
            <a:r>
              <a:rPr lang="ja-JP" altLang="en-US" sz="2800" dirty="0"/>
              <a:t>　セージ）が送られてくる（本物と見分けにくい）</a:t>
            </a:r>
            <a:endParaRPr lang="en-US" altLang="ja-JP" sz="2800" dirty="0"/>
          </a:p>
          <a:p>
            <a:pPr marL="0" indent="0">
              <a:lnSpc>
                <a:spcPts val="2600"/>
              </a:lnSpc>
              <a:spcBef>
                <a:spcPts val="1200"/>
              </a:spcBef>
              <a:buNone/>
            </a:pPr>
            <a:r>
              <a:rPr lang="ja-JP" altLang="en-US" sz="2800" dirty="0"/>
              <a:t>・偽サイトのへのリンクが記載されており、リンク先</a:t>
            </a:r>
            <a:endParaRPr lang="en-US" altLang="ja-JP" sz="2800" dirty="0"/>
          </a:p>
          <a:p>
            <a:pPr marL="0" indent="0">
              <a:lnSpc>
                <a:spcPts val="2600"/>
              </a:lnSpc>
              <a:spcBef>
                <a:spcPts val="1200"/>
              </a:spcBef>
              <a:buNone/>
            </a:pPr>
            <a:r>
              <a:rPr lang="ja-JP" altLang="en-US" sz="2800" dirty="0"/>
              <a:t>　で大事な情報を入力すると、盗まれてしまう</a:t>
            </a:r>
            <a:endParaRPr lang="en-US" altLang="ja-JP" sz="2800" dirty="0"/>
          </a:p>
        </p:txBody>
      </p:sp>
      <p:sp>
        <p:nvSpPr>
          <p:cNvPr id="4" name="タイトル 3"/>
          <p:cNvSpPr>
            <a:spLocks noGrp="1"/>
          </p:cNvSpPr>
          <p:nvPr>
            <p:ph type="title"/>
          </p:nvPr>
        </p:nvSpPr>
        <p:spPr>
          <a:xfrm>
            <a:off x="386766" y="466187"/>
            <a:ext cx="1645529" cy="805362"/>
          </a:xfrm>
        </p:spPr>
        <p:txBody>
          <a:bodyPr>
            <a:normAutofit/>
          </a:bodyPr>
          <a:lstStyle/>
          <a:p>
            <a:r>
              <a:rPr lang="ja-JP" altLang="en-US" sz="4000" b="1" dirty="0"/>
              <a:t>答え</a:t>
            </a:r>
            <a:endParaRPr kumimoji="1" lang="ja-JP" altLang="en-US" sz="4000" b="1" dirty="0"/>
          </a:p>
        </p:txBody>
      </p:sp>
      <p:sp>
        <p:nvSpPr>
          <p:cNvPr id="7" name="タイトル 3">
            <a:extLst>
              <a:ext uri="{FF2B5EF4-FFF2-40B4-BE49-F238E27FC236}">
                <a16:creationId xmlns:a16="http://schemas.microsoft.com/office/drawing/2014/main" id="{16FB2DF2-6B9D-D4DA-8E2A-C82C2D29C8E9}"/>
              </a:ext>
            </a:extLst>
          </p:cNvPr>
          <p:cNvSpPr txBox="1">
            <a:spLocks/>
          </p:cNvSpPr>
          <p:nvPr/>
        </p:nvSpPr>
        <p:spPr>
          <a:xfrm>
            <a:off x="208246" y="1662175"/>
            <a:ext cx="9128560" cy="21259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pPr marL="0" marR="0" lvl="0" indent="0" algn="l" defTabSz="914400" rtl="0" eaLnBrk="1" fontAlgn="auto" latinLnBrk="0" hangingPunct="1">
              <a:lnSpc>
                <a:spcPts val="6000"/>
              </a:lnSpc>
              <a:spcBef>
                <a:spcPct val="0"/>
              </a:spcBef>
              <a:spcAft>
                <a:spcPts val="0"/>
              </a:spcAft>
              <a:buClrTx/>
              <a:buSzTx/>
              <a:buFontTx/>
              <a:buNone/>
              <a:tabLst/>
              <a:defRPr/>
            </a:pPr>
            <a:r>
              <a:rPr kumimoji="1" lang="ja-JP" altLang="en-US" sz="4400" b="1" i="0" u="none" strike="noStrike" kern="1200" cap="none" spc="0" normalizeH="0" baseline="0" noProof="0" dirty="0">
                <a:ln>
                  <a:noFill/>
                </a:ln>
                <a:solidFill>
                  <a:srgbClr val="ED7D31"/>
                </a:solidFill>
                <a:effectLst/>
                <a:uLnTx/>
                <a:uFillTx/>
                <a:latin typeface="メイリオ"/>
                <a:ea typeface="メイリオ"/>
                <a:cs typeface="+mj-cs"/>
              </a:rPr>
              <a:t>偽サイトを案内し、</a:t>
            </a:r>
            <a:endParaRPr kumimoji="1" lang="en-US" altLang="ja-JP" sz="4400" b="1" i="0" u="none" strike="noStrike" kern="1200" cap="none" spc="0" normalizeH="0" baseline="0" noProof="0" dirty="0">
              <a:ln>
                <a:noFill/>
              </a:ln>
              <a:solidFill>
                <a:srgbClr val="ED7D31"/>
              </a:solidFill>
              <a:effectLst/>
              <a:uLnTx/>
              <a:uFillTx/>
              <a:latin typeface="メイリオ"/>
              <a:ea typeface="メイリオ"/>
              <a:cs typeface="+mj-cs"/>
            </a:endParaRPr>
          </a:p>
          <a:p>
            <a:pPr marL="0" marR="0" lvl="0" indent="0" algn="l" defTabSz="914400" rtl="0" eaLnBrk="1" fontAlgn="auto" latinLnBrk="0" hangingPunct="1">
              <a:lnSpc>
                <a:spcPts val="6000"/>
              </a:lnSpc>
              <a:spcBef>
                <a:spcPct val="0"/>
              </a:spcBef>
              <a:spcAft>
                <a:spcPts val="0"/>
              </a:spcAft>
              <a:buClrTx/>
              <a:buSzTx/>
              <a:buFontTx/>
              <a:buNone/>
              <a:tabLst/>
              <a:defRPr/>
            </a:pPr>
            <a:r>
              <a:rPr kumimoji="1" lang="ja-JP" altLang="en-US" sz="4400" b="1" i="0" u="none" strike="noStrike" kern="1200" cap="none" spc="0" normalizeH="0" baseline="0" noProof="0" dirty="0">
                <a:ln>
                  <a:noFill/>
                </a:ln>
                <a:solidFill>
                  <a:srgbClr val="ED7D31"/>
                </a:solidFill>
                <a:effectLst/>
                <a:uLnTx/>
                <a:uFillTx/>
                <a:latin typeface="メイリオ"/>
                <a:ea typeface="メイリオ"/>
                <a:cs typeface="+mj-cs"/>
              </a:rPr>
              <a:t>大事な情報を入力させる手口。</a:t>
            </a:r>
          </a:p>
        </p:txBody>
      </p:sp>
      <p:pic>
        <p:nvPicPr>
          <p:cNvPr id="13" name="図 12">
            <a:extLst>
              <a:ext uri="{FF2B5EF4-FFF2-40B4-BE49-F238E27FC236}">
                <a16:creationId xmlns:a16="http://schemas.microsoft.com/office/drawing/2014/main" id="{0C3B06A8-8064-1C95-14EF-A5C022A4E1E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7095672" y="2273999"/>
            <a:ext cx="2154253" cy="1891559"/>
          </a:xfrm>
          <a:prstGeom prst="rect">
            <a:avLst/>
          </a:prstGeom>
        </p:spPr>
      </p:pic>
      <p:sp>
        <p:nvSpPr>
          <p:cNvPr id="3" name="テキスト ボックス 2">
            <a:extLst>
              <a:ext uri="{FF2B5EF4-FFF2-40B4-BE49-F238E27FC236}">
                <a16:creationId xmlns:a16="http://schemas.microsoft.com/office/drawing/2014/main" id="{43D0910B-0630-A102-217D-C1DA2A560F1A}"/>
              </a:ext>
            </a:extLst>
          </p:cNvPr>
          <p:cNvSpPr txBox="1"/>
          <p:nvPr/>
        </p:nvSpPr>
        <p:spPr>
          <a:xfrm>
            <a:off x="312122" y="1780711"/>
            <a:ext cx="543739" cy="307777"/>
          </a:xfrm>
          <a:prstGeom prst="rect">
            <a:avLst/>
          </a:prstGeom>
          <a:noFill/>
        </p:spPr>
        <p:txBody>
          <a:bodyPr wrap="none" rtlCol="0">
            <a:spAutoFit/>
          </a:bodyPr>
          <a:lstStyle/>
          <a:p>
            <a:r>
              <a:rPr lang="ja-JP" altLang="en-US" sz="1400" dirty="0"/>
              <a:t>にせ</a:t>
            </a:r>
            <a:endParaRPr kumimoji="1" lang="ja-JP" altLang="en-US" sz="1400" dirty="0"/>
          </a:p>
        </p:txBody>
      </p:sp>
      <p:sp>
        <p:nvSpPr>
          <p:cNvPr id="6" name="テキスト ボックス 5">
            <a:extLst>
              <a:ext uri="{FF2B5EF4-FFF2-40B4-BE49-F238E27FC236}">
                <a16:creationId xmlns:a16="http://schemas.microsoft.com/office/drawing/2014/main" id="{F82CE31A-3EF0-3A9A-2786-2BF0459D9E4B}"/>
              </a:ext>
            </a:extLst>
          </p:cNvPr>
          <p:cNvSpPr txBox="1"/>
          <p:nvPr/>
        </p:nvSpPr>
        <p:spPr>
          <a:xfrm>
            <a:off x="3191774" y="1762756"/>
            <a:ext cx="902811" cy="307777"/>
          </a:xfrm>
          <a:prstGeom prst="rect">
            <a:avLst/>
          </a:prstGeom>
          <a:noFill/>
        </p:spPr>
        <p:txBody>
          <a:bodyPr wrap="none" rtlCol="0">
            <a:spAutoFit/>
          </a:bodyPr>
          <a:lstStyle/>
          <a:p>
            <a:r>
              <a:rPr lang="ja-JP" altLang="en-US" sz="1400" dirty="0"/>
              <a:t>あんない</a:t>
            </a:r>
            <a:endParaRPr kumimoji="1" lang="ja-JP" altLang="en-US" sz="1400" dirty="0"/>
          </a:p>
        </p:txBody>
      </p:sp>
      <p:sp>
        <p:nvSpPr>
          <p:cNvPr id="8" name="テキスト ボックス 7">
            <a:extLst>
              <a:ext uri="{FF2B5EF4-FFF2-40B4-BE49-F238E27FC236}">
                <a16:creationId xmlns:a16="http://schemas.microsoft.com/office/drawing/2014/main" id="{F47DD70B-6C5F-0657-6849-2033C7FC4297}"/>
              </a:ext>
            </a:extLst>
          </p:cNvPr>
          <p:cNvSpPr txBox="1"/>
          <p:nvPr/>
        </p:nvSpPr>
        <p:spPr>
          <a:xfrm>
            <a:off x="1946728" y="2558602"/>
            <a:ext cx="1082348" cy="307777"/>
          </a:xfrm>
          <a:prstGeom prst="rect">
            <a:avLst/>
          </a:prstGeom>
          <a:noFill/>
        </p:spPr>
        <p:txBody>
          <a:bodyPr wrap="none" rtlCol="0">
            <a:spAutoFit/>
          </a:bodyPr>
          <a:lstStyle/>
          <a:p>
            <a:r>
              <a:rPr lang="ja-JP" altLang="en-US" sz="1400" dirty="0"/>
              <a:t>じょうほう</a:t>
            </a:r>
            <a:endParaRPr kumimoji="1" lang="ja-JP" altLang="en-US" sz="1400" dirty="0"/>
          </a:p>
        </p:txBody>
      </p:sp>
      <p:sp>
        <p:nvSpPr>
          <p:cNvPr id="12" name="テキスト ボックス 11">
            <a:extLst>
              <a:ext uri="{FF2B5EF4-FFF2-40B4-BE49-F238E27FC236}">
                <a16:creationId xmlns:a16="http://schemas.microsoft.com/office/drawing/2014/main" id="{87D95D60-EA01-A9CF-0CC2-17A46C1E391C}"/>
              </a:ext>
            </a:extLst>
          </p:cNvPr>
          <p:cNvSpPr txBox="1"/>
          <p:nvPr/>
        </p:nvSpPr>
        <p:spPr>
          <a:xfrm>
            <a:off x="481399" y="4109330"/>
            <a:ext cx="646331" cy="276999"/>
          </a:xfrm>
          <a:prstGeom prst="rect">
            <a:avLst/>
          </a:prstGeom>
          <a:noFill/>
        </p:spPr>
        <p:txBody>
          <a:bodyPr wrap="none" rtlCol="0">
            <a:spAutoFit/>
          </a:bodyPr>
          <a:lstStyle/>
          <a:p>
            <a:r>
              <a:rPr lang="ja-JP" altLang="en-US" sz="1200" dirty="0"/>
              <a:t>ぎそう</a:t>
            </a:r>
            <a:endParaRPr kumimoji="1" lang="ja-JP" altLang="en-US" sz="1200" dirty="0"/>
          </a:p>
        </p:txBody>
      </p:sp>
      <p:sp>
        <p:nvSpPr>
          <p:cNvPr id="14" name="テキスト ボックス 13">
            <a:extLst>
              <a:ext uri="{FF2B5EF4-FFF2-40B4-BE49-F238E27FC236}">
                <a16:creationId xmlns:a16="http://schemas.microsoft.com/office/drawing/2014/main" id="{3920376C-A4E8-6B10-5468-AD653350CA4B}"/>
              </a:ext>
            </a:extLst>
          </p:cNvPr>
          <p:cNvSpPr txBox="1"/>
          <p:nvPr/>
        </p:nvSpPr>
        <p:spPr>
          <a:xfrm>
            <a:off x="370237" y="5072339"/>
            <a:ext cx="5381330" cy="276999"/>
          </a:xfrm>
          <a:prstGeom prst="rect">
            <a:avLst/>
          </a:prstGeom>
          <a:noFill/>
        </p:spPr>
        <p:txBody>
          <a:bodyPr wrap="square" rtlCol="0">
            <a:spAutoFit/>
          </a:bodyPr>
          <a:lstStyle/>
          <a:p>
            <a:r>
              <a:rPr lang="ja-JP" altLang="en-US" sz="1200" dirty="0"/>
              <a:t>にせ　　　　　　　　　　　　　　　　　　　　　　　　きさい</a:t>
            </a:r>
            <a:endParaRPr kumimoji="1" lang="ja-JP" altLang="en-US" sz="1200" dirty="0"/>
          </a:p>
        </p:txBody>
      </p:sp>
      <p:sp>
        <p:nvSpPr>
          <p:cNvPr id="15" name="テキスト ボックス 14">
            <a:extLst>
              <a:ext uri="{FF2B5EF4-FFF2-40B4-BE49-F238E27FC236}">
                <a16:creationId xmlns:a16="http://schemas.microsoft.com/office/drawing/2014/main" id="{F6ED8952-E2E4-5146-45D7-9A004ABFD07A}"/>
              </a:ext>
            </a:extLst>
          </p:cNvPr>
          <p:cNvSpPr txBox="1"/>
          <p:nvPr/>
        </p:nvSpPr>
        <p:spPr>
          <a:xfrm>
            <a:off x="1773510" y="5562120"/>
            <a:ext cx="5381330" cy="276999"/>
          </a:xfrm>
          <a:prstGeom prst="rect">
            <a:avLst/>
          </a:prstGeom>
          <a:noFill/>
        </p:spPr>
        <p:txBody>
          <a:bodyPr wrap="square" rtlCol="0">
            <a:spAutoFit/>
          </a:bodyPr>
          <a:lstStyle/>
          <a:p>
            <a:r>
              <a:rPr lang="ja-JP" altLang="en-US" sz="1200" dirty="0"/>
              <a:t>じょうほう　　　　　 　　　　　　　　　　　ぬす</a:t>
            </a:r>
            <a:endParaRPr kumimoji="1" lang="ja-JP" altLang="en-US" sz="1200" dirty="0"/>
          </a:p>
        </p:txBody>
      </p:sp>
    </p:spTree>
    <p:extLst>
      <p:ext uri="{BB962C8B-B14F-4D97-AF65-F5344CB8AC3E}">
        <p14:creationId xmlns:p14="http://schemas.microsoft.com/office/powerpoint/2010/main" val="3869944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5753" y="471094"/>
            <a:ext cx="7958418" cy="784598"/>
          </a:xfrm>
        </p:spPr>
        <p:txBody>
          <a:bodyPr>
            <a:normAutofit/>
          </a:bodyPr>
          <a:lstStyle/>
          <a:p>
            <a:r>
              <a:rPr lang="ja-JP" altLang="en-US" sz="4000" dirty="0"/>
              <a:t>対策の解説</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456433" y="1501514"/>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安易に</a:t>
            </a:r>
            <a:r>
              <a:rPr kumimoji="1" lang="en-US" altLang="ja-JP" sz="4000" b="1" i="0" u="none" strike="noStrike" kern="1200" cap="none" spc="0" normalizeH="0" baseline="0" noProof="0" dirty="0">
                <a:ln>
                  <a:noFill/>
                </a:ln>
                <a:solidFill>
                  <a:srgbClr val="ED7D31"/>
                </a:solidFill>
                <a:effectLst/>
                <a:uLnTx/>
                <a:uFillTx/>
                <a:latin typeface="Segoe UI"/>
                <a:ea typeface="メイリオ"/>
                <a:cs typeface="+mj-cs"/>
              </a:rPr>
              <a:t>URL</a:t>
            </a: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リンクをクリックしない</a:t>
            </a:r>
          </a:p>
        </p:txBody>
      </p:sp>
      <p:sp>
        <p:nvSpPr>
          <p:cNvPr id="33" name="コンテンツ プレースホルダー 32">
            <a:extLst>
              <a:ext uri="{FF2B5EF4-FFF2-40B4-BE49-F238E27FC236}">
                <a16:creationId xmlns:a16="http://schemas.microsoft.com/office/drawing/2014/main" id="{E4862D63-C29D-25BB-F76D-6A6758D7C5B2}"/>
              </a:ext>
            </a:extLst>
          </p:cNvPr>
          <p:cNvSpPr>
            <a:spLocks noGrp="1"/>
          </p:cNvSpPr>
          <p:nvPr>
            <p:ph sz="half" idx="1"/>
          </p:nvPr>
        </p:nvSpPr>
        <p:spPr>
          <a:xfrm>
            <a:off x="275753" y="2737708"/>
            <a:ext cx="8579083" cy="4351338"/>
          </a:xfrm>
        </p:spPr>
        <p:txBody>
          <a:bodyPr/>
          <a:lstStyle/>
          <a:p>
            <a:pPr>
              <a:lnSpc>
                <a:spcPts val="4500"/>
              </a:lnSpc>
            </a:pPr>
            <a:r>
              <a:rPr lang="ja-JP" altLang="en-US" dirty="0"/>
              <a:t>突然送られてきた</a:t>
            </a:r>
            <a:r>
              <a:rPr lang="en-US" altLang="ja-JP" dirty="0"/>
              <a:t>URL</a:t>
            </a:r>
            <a:r>
              <a:rPr lang="ja-JP" altLang="en-US" dirty="0"/>
              <a:t>をクリックしない</a:t>
            </a:r>
            <a:endParaRPr lang="en-US" altLang="ja-JP" dirty="0"/>
          </a:p>
          <a:p>
            <a:pPr>
              <a:lnSpc>
                <a:spcPts val="4500"/>
              </a:lnSpc>
            </a:pPr>
            <a:r>
              <a:rPr lang="ja-JP" altLang="en-US" dirty="0"/>
              <a:t>画像として仕込まれている</a:t>
            </a:r>
            <a:r>
              <a:rPr lang="en-US" altLang="ja-JP" dirty="0"/>
              <a:t>URL</a:t>
            </a:r>
            <a:r>
              <a:rPr lang="ja-JP" altLang="en-US" dirty="0"/>
              <a:t>リンクにも注意 </a:t>
            </a:r>
            <a:endParaRPr lang="en-US" altLang="ja-JP" dirty="0"/>
          </a:p>
          <a:p>
            <a:pPr>
              <a:lnSpc>
                <a:spcPts val="4500"/>
              </a:lnSpc>
            </a:pPr>
            <a:r>
              <a:rPr lang="ja-JP" altLang="en-US" dirty="0"/>
              <a:t>リンクを使わない</a:t>
            </a:r>
            <a:endParaRPr lang="en-US" altLang="ja-JP" dirty="0"/>
          </a:p>
          <a:p>
            <a:pPr marL="0" indent="0">
              <a:lnSpc>
                <a:spcPts val="4500"/>
              </a:lnSpc>
              <a:buNone/>
            </a:pPr>
            <a:r>
              <a:rPr lang="ja-JP" altLang="en-US" dirty="0"/>
              <a:t>（ブックマークを利用する）</a:t>
            </a:r>
          </a:p>
        </p:txBody>
      </p:sp>
      <p:sp>
        <p:nvSpPr>
          <p:cNvPr id="5" name="テキスト ボックス 4">
            <a:extLst>
              <a:ext uri="{FF2B5EF4-FFF2-40B4-BE49-F238E27FC236}">
                <a16:creationId xmlns:a16="http://schemas.microsoft.com/office/drawing/2014/main" id="{D6E4E151-15BD-E94D-1FDA-0E129B4D7E9C}"/>
              </a:ext>
            </a:extLst>
          </p:cNvPr>
          <p:cNvSpPr txBox="1"/>
          <p:nvPr/>
        </p:nvSpPr>
        <p:spPr>
          <a:xfrm>
            <a:off x="653452" y="2581241"/>
            <a:ext cx="979727" cy="307777"/>
          </a:xfrm>
          <a:prstGeom prst="rect">
            <a:avLst/>
          </a:prstGeom>
          <a:noFill/>
        </p:spPr>
        <p:txBody>
          <a:bodyPr wrap="square" rtlCol="0">
            <a:spAutoFit/>
          </a:bodyPr>
          <a:lstStyle/>
          <a:p>
            <a:r>
              <a:rPr kumimoji="1" lang="ja-JP" altLang="en-US" sz="1400" dirty="0"/>
              <a:t>とつぜん</a:t>
            </a:r>
          </a:p>
        </p:txBody>
      </p:sp>
      <p:sp>
        <p:nvSpPr>
          <p:cNvPr id="10" name="テキスト ボックス 9">
            <a:extLst>
              <a:ext uri="{FF2B5EF4-FFF2-40B4-BE49-F238E27FC236}">
                <a16:creationId xmlns:a16="http://schemas.microsoft.com/office/drawing/2014/main" id="{0975D0A6-3E30-78C2-B443-3F0CB6AAF487}"/>
              </a:ext>
            </a:extLst>
          </p:cNvPr>
          <p:cNvSpPr txBox="1"/>
          <p:nvPr/>
        </p:nvSpPr>
        <p:spPr>
          <a:xfrm>
            <a:off x="3082843" y="3288663"/>
            <a:ext cx="612857" cy="307777"/>
          </a:xfrm>
          <a:prstGeom prst="rect">
            <a:avLst/>
          </a:prstGeom>
          <a:noFill/>
        </p:spPr>
        <p:txBody>
          <a:bodyPr wrap="square" rtlCol="0">
            <a:spAutoFit/>
          </a:bodyPr>
          <a:lstStyle/>
          <a:p>
            <a:r>
              <a:rPr lang="ja-JP" altLang="en-US" sz="1400" dirty="0"/>
              <a:t>しこ</a:t>
            </a:r>
            <a:endParaRPr kumimoji="1" lang="ja-JP" altLang="en-US" sz="1400" dirty="0"/>
          </a:p>
        </p:txBody>
      </p:sp>
      <p:sp>
        <p:nvSpPr>
          <p:cNvPr id="11" name="テキスト ボックス 10">
            <a:extLst>
              <a:ext uri="{FF2B5EF4-FFF2-40B4-BE49-F238E27FC236}">
                <a16:creationId xmlns:a16="http://schemas.microsoft.com/office/drawing/2014/main" id="{2AA958AB-AF44-F2FF-B82A-733CAD6AF341}"/>
              </a:ext>
            </a:extLst>
          </p:cNvPr>
          <p:cNvSpPr txBox="1"/>
          <p:nvPr/>
        </p:nvSpPr>
        <p:spPr>
          <a:xfrm>
            <a:off x="4156780" y="5255308"/>
            <a:ext cx="979727" cy="307777"/>
          </a:xfrm>
          <a:prstGeom prst="rect">
            <a:avLst/>
          </a:prstGeom>
          <a:noFill/>
        </p:spPr>
        <p:txBody>
          <a:bodyPr wrap="square" rtlCol="0">
            <a:spAutoFit/>
          </a:bodyPr>
          <a:lstStyle/>
          <a:p>
            <a:r>
              <a:rPr kumimoji="1" lang="ja-JP" altLang="en-US" sz="1400" dirty="0"/>
              <a:t>りよう</a:t>
            </a:r>
          </a:p>
        </p:txBody>
      </p:sp>
      <p:sp>
        <p:nvSpPr>
          <p:cNvPr id="4" name="テキスト ボックス 3">
            <a:extLst>
              <a:ext uri="{FF2B5EF4-FFF2-40B4-BE49-F238E27FC236}">
                <a16:creationId xmlns:a16="http://schemas.microsoft.com/office/drawing/2014/main" id="{E7D8875D-72C6-78AA-92D4-2BB2424D7037}"/>
              </a:ext>
            </a:extLst>
          </p:cNvPr>
          <p:cNvSpPr txBox="1"/>
          <p:nvPr/>
        </p:nvSpPr>
        <p:spPr>
          <a:xfrm>
            <a:off x="669068" y="3288663"/>
            <a:ext cx="778732" cy="307777"/>
          </a:xfrm>
          <a:prstGeom prst="rect">
            <a:avLst/>
          </a:prstGeom>
          <a:noFill/>
        </p:spPr>
        <p:txBody>
          <a:bodyPr wrap="square" rtlCol="0">
            <a:spAutoFit/>
          </a:bodyPr>
          <a:lstStyle/>
          <a:p>
            <a:r>
              <a:rPr kumimoji="1" lang="ja-JP" altLang="en-US" sz="1400" dirty="0"/>
              <a:t>がぞう</a:t>
            </a:r>
          </a:p>
        </p:txBody>
      </p:sp>
      <p:sp>
        <p:nvSpPr>
          <p:cNvPr id="7" name="テキスト ボックス 6">
            <a:extLst>
              <a:ext uri="{FF2B5EF4-FFF2-40B4-BE49-F238E27FC236}">
                <a16:creationId xmlns:a16="http://schemas.microsoft.com/office/drawing/2014/main" id="{70697710-464B-4619-13B9-2270A6647977}"/>
              </a:ext>
            </a:extLst>
          </p:cNvPr>
          <p:cNvSpPr txBox="1"/>
          <p:nvPr/>
        </p:nvSpPr>
        <p:spPr>
          <a:xfrm>
            <a:off x="713905" y="1510562"/>
            <a:ext cx="979727" cy="307777"/>
          </a:xfrm>
          <a:prstGeom prst="rect">
            <a:avLst/>
          </a:prstGeom>
          <a:noFill/>
        </p:spPr>
        <p:txBody>
          <a:bodyPr wrap="square" rtlCol="0">
            <a:spAutoFit/>
          </a:bodyPr>
          <a:lstStyle/>
          <a:p>
            <a:r>
              <a:rPr kumimoji="1" lang="ja-JP" altLang="en-US" sz="1400" dirty="0"/>
              <a:t>あんい</a:t>
            </a:r>
          </a:p>
        </p:txBody>
      </p:sp>
    </p:spTree>
    <p:extLst>
      <p:ext uri="{BB962C8B-B14F-4D97-AF65-F5344CB8AC3E}">
        <p14:creationId xmlns:p14="http://schemas.microsoft.com/office/powerpoint/2010/main" val="1868740462"/>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1575</Words>
  <Application>Microsoft Office PowerPoint</Application>
  <PresentationFormat>画面に合わせる (4:3)</PresentationFormat>
  <Paragraphs>99</Paragraphs>
  <Slides>4</Slides>
  <Notes>4</Notes>
  <HiddenSlides>1</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メイリオ</vt:lpstr>
      <vt:lpstr>Arial</vt:lpstr>
      <vt:lpstr>Calibri</vt:lpstr>
      <vt:lpstr>Open Sans</vt:lpstr>
      <vt:lpstr>Segoe UI</vt:lpstr>
      <vt:lpstr>2_Office テーマ</vt:lpstr>
      <vt:lpstr>1-2-1 フィッシング対策  </vt:lpstr>
      <vt:lpstr>考えてみよう</vt:lpstr>
      <vt:lpstr>答え</vt:lpstr>
      <vt:lpstr>対策の解説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2019-09-18T06:25:29Z</dcterms:created>
  <dcterms:modified xsi:type="dcterms:W3CDTF">2023-05-19T01:51:02Z</dcterms:modified>
</cp:coreProperties>
</file>