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32" r:id="rId3"/>
    <p:sldId id="1862287433" r:id="rId4"/>
    <p:sldId id="1862287434" r:id="rId5"/>
    <p:sldId id="1862287435"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281E"/>
    <a:srgbClr val="ED7D31"/>
    <a:srgbClr val="AA7322"/>
    <a:srgbClr val="FDE1B0"/>
    <a:srgbClr val="FF99CC"/>
    <a:srgbClr val="D62475"/>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0247" autoAdjust="0"/>
  </p:normalViewPr>
  <p:slideViewPr>
    <p:cSldViewPr snapToGrid="0">
      <p:cViewPr varScale="1">
        <p:scale>
          <a:sx n="48" d="100"/>
          <a:sy n="48" d="100"/>
        </p:scale>
        <p:origin x="2235" y="3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インターネットを利用し始めて間もない方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コンピュータウイルスの定義とコンピュータウイルスが持つ機能についておさえ、対策を知る。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06171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r>
              <a:rPr kumimoji="1" lang="ja-JP" altLang="en-US" dirty="0"/>
              <a:t>みなさんはコンピュータウイルスという言葉を知っていますか。</a:t>
            </a:r>
            <a:endParaRPr kumimoji="1" lang="en-US" altLang="ja-JP" dirty="0"/>
          </a:p>
          <a:p>
            <a:r>
              <a:rPr kumimoji="1" lang="ja-JP" altLang="en-US" dirty="0"/>
              <a:t>聞いたことがあるという人は多いと思います。</a:t>
            </a:r>
            <a:endParaRPr kumimoji="1" lang="en-US" altLang="ja-JP" dirty="0"/>
          </a:p>
          <a:p>
            <a:r>
              <a:rPr kumimoji="1" lang="ja-JP" altLang="en-US" dirty="0"/>
              <a:t>しかし、「コンピュータウイルスを説明して」と言われると、なかなか難しいものです。</a:t>
            </a:r>
            <a:endParaRPr kumimoji="1" lang="en-US" altLang="ja-JP" dirty="0"/>
          </a:p>
          <a:p>
            <a:endParaRPr kumimoji="1" lang="en-US" altLang="ja-JP" dirty="0"/>
          </a:p>
          <a:p>
            <a:r>
              <a:rPr kumimoji="1" lang="ja-JP" altLang="en-US" dirty="0"/>
              <a:t>そもそも、コンピュータウイルスとは何なのでしょうか。</a:t>
            </a:r>
            <a:endParaRPr kumimoji="1" lang="en-US" altLang="ja-JP" dirty="0"/>
          </a:p>
        </p:txBody>
      </p:sp>
    </p:spTree>
    <p:extLst>
      <p:ext uri="{BB962C8B-B14F-4D97-AF65-F5344CB8AC3E}">
        <p14:creationId xmlns:p14="http://schemas.microsoft.com/office/powerpoint/2010/main" val="93510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r>
              <a:rPr kumimoji="1" lang="ja-JP" altLang="en-US" dirty="0"/>
              <a:t>コンピュータウイルスは、「第三者のプログラムやデータベースに対して、意図的に被害を及ぼすように作られたプログラム」です。</a:t>
            </a:r>
            <a:endParaRPr kumimoji="1" lang="en-US" altLang="ja-JP" dirty="0"/>
          </a:p>
          <a:p>
            <a:r>
              <a:rPr kumimoji="1" lang="ja-JP" altLang="en-US" sz="1200" dirty="0">
                <a:latin typeface="メイリオ" panose="020B0604030504040204" pitchFamily="50" charset="-128"/>
              </a:rPr>
              <a:t>なんだか難しく感じますが、簡単にいうと誰かのパソコンの中にあるデータやソフトウエアに悪い影響を与え、</a:t>
            </a:r>
            <a:endParaRPr kumimoji="1" lang="en-US" altLang="ja-JP" sz="1200" dirty="0">
              <a:latin typeface="メイリオ" panose="020B0604030504040204" pitchFamily="50" charset="-128"/>
            </a:endParaRPr>
          </a:p>
          <a:p>
            <a:r>
              <a:rPr kumimoji="1" lang="ja-JP" altLang="en-US" sz="1200" dirty="0">
                <a:latin typeface="メイリオ" panose="020B0604030504040204" pitchFamily="50" charset="-128"/>
              </a:rPr>
              <a:t>場合によっては情報を盗み取ってしまったりするプログラムのことです。</a:t>
            </a:r>
            <a:endParaRPr kumimoji="1" lang="en-US" altLang="ja-JP" sz="1200" dirty="0">
              <a:latin typeface="メイリオ" panose="020B0604030504040204" pitchFamily="50" charset="-128"/>
            </a:endParaRPr>
          </a:p>
          <a:p>
            <a:endParaRPr kumimoji="1" lang="en-US" altLang="ja-JP" sz="1200" dirty="0">
              <a:latin typeface="メイリオ" panose="020B0604030504040204" pitchFamily="50" charset="-128"/>
            </a:endParaRPr>
          </a:p>
          <a:p>
            <a:r>
              <a:rPr kumimoji="1" lang="ja-JP" altLang="en-US" sz="1200" dirty="0">
                <a:latin typeface="メイリオ" panose="020B0604030504040204" pitchFamily="50" charset="-128"/>
              </a:rPr>
              <a:t>コンピュータウイルスには、潜伏機能、自己伝染機能、発病機能があります。</a:t>
            </a:r>
            <a:endParaRPr kumimoji="1" lang="en-US" altLang="ja-JP" sz="1200" dirty="0">
              <a:latin typeface="メイリオ" panose="020B0604030504040204" pitchFamily="50" charset="-128"/>
            </a:endParaRPr>
          </a:p>
          <a:p>
            <a:r>
              <a:rPr lang="ja-JP" altLang="en-US" sz="1200" dirty="0">
                <a:latin typeface="メイリオ" panose="020B0604030504040204" pitchFamily="50" charset="-128"/>
              </a:rPr>
              <a:t>病気の「ウイルス」と同じで、他にうつってしまうと大変です。</a:t>
            </a:r>
            <a:endParaRPr lang="en-US" altLang="ja-JP" sz="1200" dirty="0">
              <a:latin typeface="メイリオ" panose="020B0604030504040204" pitchFamily="50" charset="-128"/>
            </a:endParaRPr>
          </a:p>
          <a:p>
            <a:endParaRPr lang="en-US" altLang="ja-JP" sz="1200" dirty="0">
              <a:latin typeface="メイリオ" panose="020B0604030504040204" pitchFamily="50" charset="-128"/>
            </a:endParaRPr>
          </a:p>
          <a:p>
            <a:r>
              <a:rPr lang="ja-JP" altLang="en-US" sz="1200" dirty="0">
                <a:latin typeface="メイリオ" panose="020B0604030504040204" pitchFamily="50" charset="-128"/>
              </a:rPr>
              <a:t>では、コンピュータウイルスに感染しないためにはどうすれば良いのでしょうか？</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355662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r>
              <a:rPr kumimoji="1" lang="ja-JP" altLang="en-US" dirty="0"/>
              <a:t>さて、コンピュータウイルスに感染しない（悪影響をおよぼすプログラムを私たちのコンピュータに入れない）ために、いくつもの対策方法があります。</a:t>
            </a:r>
            <a:endParaRPr kumimoji="1" lang="en-US" altLang="ja-JP" dirty="0"/>
          </a:p>
          <a:p>
            <a:endParaRPr kumimoji="1" lang="en-US" altLang="ja-JP" dirty="0"/>
          </a:p>
          <a:p>
            <a:r>
              <a:rPr kumimoji="1" lang="ja-JP" altLang="en-US" dirty="0"/>
              <a:t>　・</a:t>
            </a:r>
            <a:r>
              <a:rPr kumimoji="1" lang="en-US" altLang="ja-JP" dirty="0"/>
              <a:t>OS</a:t>
            </a:r>
            <a:r>
              <a:rPr kumimoji="1" lang="ja-JP" altLang="en-US" dirty="0"/>
              <a:t>やソフトウェアを最新の状態にアップデートしておくこと</a:t>
            </a:r>
            <a:endParaRPr kumimoji="1" lang="en-US" altLang="ja-JP" dirty="0"/>
          </a:p>
          <a:p>
            <a:r>
              <a:rPr kumimoji="1" lang="ja-JP" altLang="en-US" dirty="0"/>
              <a:t>　・セキュリティソフトを導入し、いつも最新にしておくこと</a:t>
            </a:r>
            <a:endParaRPr kumimoji="1" lang="en-US" altLang="ja-JP" dirty="0"/>
          </a:p>
          <a:p>
            <a:r>
              <a:rPr kumimoji="1" lang="ja-JP" altLang="en-US" dirty="0"/>
              <a:t>　・メールに記載された</a:t>
            </a:r>
            <a:r>
              <a:rPr kumimoji="1" lang="en-US" altLang="ja-JP" dirty="0"/>
              <a:t>URL</a:t>
            </a:r>
            <a:r>
              <a:rPr kumimoji="1" lang="ja-JP" altLang="en-US" dirty="0"/>
              <a:t>や、ウェブサイトにあるよくわからない</a:t>
            </a:r>
            <a:r>
              <a:rPr kumimoji="1" lang="en-US" altLang="ja-JP" dirty="0"/>
              <a:t>URL</a:t>
            </a:r>
            <a:r>
              <a:rPr kumimoji="1" lang="ja-JP" altLang="en-US" dirty="0"/>
              <a:t>を安易にクリックしないこと</a:t>
            </a:r>
            <a:endParaRPr kumimoji="1" lang="en-US" altLang="ja-JP" dirty="0"/>
          </a:p>
          <a:p>
            <a:r>
              <a:rPr kumimoji="1" lang="ja-JP" altLang="en-US" dirty="0"/>
              <a:t>　・メールに添付されたファイルを安易に開かないこと</a:t>
            </a:r>
            <a:endParaRPr kumimoji="1" lang="en-US" altLang="ja-JP" dirty="0"/>
          </a:p>
          <a:p>
            <a:r>
              <a:rPr kumimoji="1" lang="ja-JP" altLang="en-US" dirty="0"/>
              <a:t>　・誰が作成したか分からないソフトウェアをインストールしないこと</a:t>
            </a:r>
            <a:endParaRPr kumimoji="1" lang="en-US" altLang="ja-JP" dirty="0"/>
          </a:p>
          <a:p>
            <a:r>
              <a:rPr kumimoji="1" lang="ja-JP" altLang="en-US" dirty="0"/>
              <a:t>　・自分が管理していない</a:t>
            </a:r>
            <a:r>
              <a:rPr kumimoji="1" lang="en-US" altLang="ja-JP" dirty="0"/>
              <a:t>USB</a:t>
            </a:r>
            <a:r>
              <a:rPr kumimoji="1" lang="ja-JP" altLang="en-US" dirty="0"/>
              <a:t>メモリをパソコンにつながないこと</a:t>
            </a:r>
            <a:endParaRPr kumimoji="1" lang="en-US" altLang="ja-JP" dirty="0"/>
          </a:p>
          <a:p>
            <a:endParaRPr kumimoji="1" lang="en-US" altLang="ja-JP" dirty="0"/>
          </a:p>
          <a:p>
            <a:r>
              <a:rPr kumimoji="1" lang="ja-JP" altLang="en-US" dirty="0"/>
              <a:t>などが挙げられます。</a:t>
            </a:r>
            <a:endParaRPr kumimoji="1" lang="en-US" altLang="ja-JP" dirty="0"/>
          </a:p>
          <a:p>
            <a:endParaRPr kumimoji="1" lang="en-US" altLang="ja-JP" dirty="0"/>
          </a:p>
          <a:p>
            <a:r>
              <a:rPr kumimoji="1" lang="ja-JP" altLang="en-US" dirty="0"/>
              <a:t>もちろんこれ以外にも対策できることはありますが、まずはこれが基本です。</a:t>
            </a:r>
            <a:endParaRPr kumimoji="1" lang="en-US" altLang="ja-JP" dirty="0"/>
          </a:p>
          <a:p>
            <a:r>
              <a:rPr kumimoji="1" lang="ja-JP" altLang="en-US" dirty="0"/>
              <a:t>コンピュータウイルスに感染してしまわないように、まずはこの対策を徹底しましょう。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ja-JP" altLang="en-US" dirty="0"/>
              <a:t>経済産業省：コンピュータウイルス対策基準</a:t>
            </a:r>
            <a:endParaRPr kumimoji="1" lang="en-US" altLang="ja-JP" dirty="0"/>
          </a:p>
          <a:p>
            <a:r>
              <a:rPr kumimoji="1" lang="en-US" altLang="ja-JP" dirty="0"/>
              <a:t>https://www.meti.go.jp/policy/netsecurity/CvirusCMG.htm</a:t>
            </a:r>
          </a:p>
        </p:txBody>
      </p:sp>
    </p:spTree>
    <p:extLst>
      <p:ext uri="{BB962C8B-B14F-4D97-AF65-F5344CB8AC3E}">
        <p14:creationId xmlns:p14="http://schemas.microsoft.com/office/powerpoint/2010/main" val="3413819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21721427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1-1-1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コンピュータウイルスとは？</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23089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5884" y="1733107"/>
            <a:ext cx="7958419" cy="3066641"/>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679697" y="1874831"/>
            <a:ext cx="7027631" cy="2150589"/>
          </a:xfrm>
          <a:prstGeom prst="rect">
            <a:avLst/>
          </a:prstGeom>
          <a:noFill/>
        </p:spPr>
        <p:txBody>
          <a:bodyPr wrap="square">
            <a:spAutoFit/>
          </a:bodyPr>
          <a:lstStyle/>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そもそも</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コンピュータウイルス</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って何ですか？</a:t>
            </a:r>
          </a:p>
        </p:txBody>
      </p:sp>
      <p:pic>
        <p:nvPicPr>
          <p:cNvPr id="5" name="図 4">
            <a:extLst>
              <a:ext uri="{FF2B5EF4-FFF2-40B4-BE49-F238E27FC236}">
                <a16:creationId xmlns:a16="http://schemas.microsoft.com/office/drawing/2014/main" id="{185EDE92-788A-2A71-BF7E-297DFB6AD6D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657654" y="2882650"/>
            <a:ext cx="3729909" cy="4257922"/>
          </a:xfrm>
          <a:prstGeom prst="rect">
            <a:avLst/>
          </a:prstGeom>
        </p:spPr>
      </p:pic>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6" name="図 5">
            <a:extLst>
              <a:ext uri="{FF2B5EF4-FFF2-40B4-BE49-F238E27FC236}">
                <a16:creationId xmlns:a16="http://schemas.microsoft.com/office/drawing/2014/main" id="{9CE15870-4356-80DC-C2AA-6446E857C7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0041" y="4378203"/>
            <a:ext cx="2373471" cy="2373471"/>
          </a:xfrm>
          <a:prstGeom prst="rect">
            <a:avLst/>
          </a:prstGeom>
        </p:spPr>
      </p:pic>
    </p:spTree>
    <p:extLst>
      <p:ext uri="{BB962C8B-B14F-4D97-AF65-F5344CB8AC3E}">
        <p14:creationId xmlns:p14="http://schemas.microsoft.com/office/powerpoint/2010/main" val="121028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図 44">
            <a:extLst>
              <a:ext uri="{FF2B5EF4-FFF2-40B4-BE49-F238E27FC236}">
                <a16:creationId xmlns:a16="http://schemas.microsoft.com/office/drawing/2014/main" id="{4441314E-D079-E8CF-7232-C702581101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65576">
            <a:off x="5961159" y="5333531"/>
            <a:ext cx="1405736" cy="1405736"/>
          </a:xfrm>
          <a:prstGeom prst="rect">
            <a:avLst/>
          </a:prstGeom>
        </p:spPr>
      </p:pic>
      <p:pic>
        <p:nvPicPr>
          <p:cNvPr id="41" name="図 40">
            <a:extLst>
              <a:ext uri="{FF2B5EF4-FFF2-40B4-BE49-F238E27FC236}">
                <a16:creationId xmlns:a16="http://schemas.microsoft.com/office/drawing/2014/main" id="{A1BFF163-8FBC-3C5F-6813-36DA401C8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2685" y="4358260"/>
            <a:ext cx="2410292" cy="2410292"/>
          </a:xfrm>
          <a:prstGeom prst="rect">
            <a:avLst/>
          </a:prstGeom>
        </p:spPr>
      </p:pic>
      <p:pic>
        <p:nvPicPr>
          <p:cNvPr id="43" name="図 42">
            <a:extLst>
              <a:ext uri="{FF2B5EF4-FFF2-40B4-BE49-F238E27FC236}">
                <a16:creationId xmlns:a16="http://schemas.microsoft.com/office/drawing/2014/main" id="{81852EAC-59F1-370C-7F02-6EDB23368E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40830" y="4696947"/>
            <a:ext cx="2558756" cy="2558756"/>
          </a:xfrm>
          <a:prstGeom prst="rect">
            <a:avLst/>
          </a:prstGeom>
        </p:spPr>
      </p:pic>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572295"/>
            <a:ext cx="8375184" cy="1608899"/>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404649" y="3231454"/>
            <a:ext cx="7133618" cy="1673810"/>
          </a:xfrm>
        </p:spPr>
        <p:txBody>
          <a:bodyPr>
            <a:noAutofit/>
          </a:bodyPr>
          <a:lstStyle/>
          <a:p>
            <a:pPr marL="0" indent="0">
              <a:lnSpc>
                <a:spcPts val="4100"/>
              </a:lnSpc>
              <a:buNone/>
            </a:pPr>
            <a:r>
              <a:rPr lang="ja-JP" altLang="en-US" sz="2800" dirty="0"/>
              <a:t>第三者のプログラムやデータべースに</a:t>
            </a:r>
            <a:br>
              <a:rPr lang="en-US" altLang="ja-JP" sz="2800" dirty="0"/>
            </a:br>
            <a:r>
              <a:rPr lang="ja-JP" altLang="en-US" sz="2800" dirty="0"/>
              <a:t>対して、意図的に被害をおよぼすように</a:t>
            </a:r>
            <a:br>
              <a:rPr lang="en-US" altLang="ja-JP" sz="2800" dirty="0"/>
            </a:br>
            <a:r>
              <a:rPr lang="ja-JP" altLang="en-US" sz="2800" dirty="0"/>
              <a:t>作られたプログラム</a:t>
            </a:r>
          </a:p>
        </p:txBody>
      </p:sp>
      <p:sp>
        <p:nvSpPr>
          <p:cNvPr id="4" name="タイトル 3"/>
          <p:cNvSpPr>
            <a:spLocks noGrp="1"/>
          </p:cNvSpPr>
          <p:nvPr>
            <p:ph type="title"/>
          </p:nvPr>
        </p:nvSpPr>
        <p:spPr>
          <a:xfrm>
            <a:off x="493677" y="438171"/>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689929" y="1876578"/>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rPr>
              <a:t>コンピュータウイルスとは</a:t>
            </a:r>
            <a:r>
              <a:rPr lang="en-US" altLang="ja-JP" sz="4000" dirty="0">
                <a:solidFill>
                  <a:srgbClr val="ED7D31"/>
                </a:solidFill>
                <a:latin typeface="メイリオ"/>
                <a:ea typeface="メイリオ"/>
              </a:rPr>
              <a:t>…</a:t>
            </a:r>
            <a:endPar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endParaRP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flipH="1">
            <a:off x="7232718" y="1905780"/>
            <a:ext cx="1735543" cy="1523908"/>
          </a:xfrm>
          <a:prstGeom prst="rect">
            <a:avLst/>
          </a:prstGeom>
        </p:spPr>
      </p:pic>
      <p:grpSp>
        <p:nvGrpSpPr>
          <p:cNvPr id="8" name="グループ化 7">
            <a:extLst>
              <a:ext uri="{FF2B5EF4-FFF2-40B4-BE49-F238E27FC236}">
                <a16:creationId xmlns:a16="http://schemas.microsoft.com/office/drawing/2014/main" id="{B3175691-3D71-7F7B-A5FD-C1E50D9D9FFD}"/>
              </a:ext>
            </a:extLst>
          </p:cNvPr>
          <p:cNvGrpSpPr/>
          <p:nvPr/>
        </p:nvGrpSpPr>
        <p:grpSpPr>
          <a:xfrm>
            <a:off x="388867" y="4667967"/>
            <a:ext cx="2809490" cy="1131878"/>
            <a:chOff x="-5003537" y="2189987"/>
            <a:chExt cx="2809490" cy="1131878"/>
          </a:xfrm>
        </p:grpSpPr>
        <p:sp>
          <p:nvSpPr>
            <p:cNvPr id="23" name="四角形: 角を丸くする 22">
              <a:extLst>
                <a:ext uri="{FF2B5EF4-FFF2-40B4-BE49-F238E27FC236}">
                  <a16:creationId xmlns:a16="http://schemas.microsoft.com/office/drawing/2014/main" id="{099BBFEE-CB00-FD84-4CFB-9B4401320D0C}"/>
                </a:ext>
              </a:extLst>
            </p:cNvPr>
            <p:cNvSpPr/>
            <p:nvPr/>
          </p:nvSpPr>
          <p:spPr>
            <a:xfrm>
              <a:off x="-4992066" y="2607377"/>
              <a:ext cx="2206878" cy="714488"/>
            </a:xfrm>
            <a:prstGeom prst="roundRect">
              <a:avLst>
                <a:gd name="adj" fmla="val 11488"/>
              </a:avLst>
            </a:prstGeom>
            <a:solidFill>
              <a:srgbClr val="F6281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dist" defTabSz="914400" rtl="0" eaLnBrk="1" fontAlgn="auto" latinLnBrk="0" hangingPunct="1">
                <a:lnSpc>
                  <a:spcPct val="100000"/>
                </a:lnSpc>
                <a:spcBef>
                  <a:spcPts val="0"/>
                </a:spcBef>
                <a:spcAft>
                  <a:spcPts val="0"/>
                </a:spcAft>
                <a:buClrTx/>
                <a:buSzTx/>
                <a:buFontTx/>
                <a:buNone/>
                <a:tabLst/>
                <a:defRPr/>
              </a:pPr>
              <a:endParaRPr kumimoji="1" lang="en-US" altLang="ja-JP" sz="2400" b="1" i="0" u="none" strike="noStrike" kern="1200" cap="none" spc="0" normalizeH="0" baseline="0" noProof="0" dirty="0">
                <a:ln>
                  <a:noFill/>
                </a:ln>
                <a:solidFill>
                  <a:schemeClr val="bg1"/>
                </a:solidFill>
                <a:effectLst/>
                <a:uLnTx/>
                <a:uFillTx/>
                <a:latin typeface="Segoe UI"/>
                <a:ea typeface="メイリオ"/>
                <a:cs typeface="+mn-cs"/>
              </a:endParaRPr>
            </a:p>
          </p:txBody>
        </p:sp>
        <p:sp>
          <p:nvSpPr>
            <p:cNvPr id="28" name="テキスト ボックス 27">
              <a:extLst>
                <a:ext uri="{FF2B5EF4-FFF2-40B4-BE49-F238E27FC236}">
                  <a16:creationId xmlns:a16="http://schemas.microsoft.com/office/drawing/2014/main" id="{7EB7B4F3-4A97-0317-F0DB-128D17FA312A}"/>
                </a:ext>
              </a:extLst>
            </p:cNvPr>
            <p:cNvSpPr txBox="1"/>
            <p:nvPr/>
          </p:nvSpPr>
          <p:spPr>
            <a:xfrm>
              <a:off x="-5003537" y="2189987"/>
              <a:ext cx="2809490" cy="711733"/>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1100" dirty="0">
                  <a:solidFill>
                    <a:schemeClr val="bg1"/>
                  </a:solidFill>
                  <a:latin typeface="Segoe UI"/>
                  <a:ea typeface="メイリオ"/>
                </a:rPr>
                <a:t>   せん      ぷく        き         のう</a:t>
              </a:r>
              <a:endParaRPr lang="en-US" altLang="ja-JP" sz="1100" dirty="0">
                <a:solidFill>
                  <a:schemeClr val="bg1"/>
                </a:solidFill>
                <a:latin typeface="Segoe UI"/>
                <a:ea typeface="メイリオ"/>
              </a:endParaRPr>
            </a:p>
          </p:txBody>
        </p:sp>
        <p:sp>
          <p:nvSpPr>
            <p:cNvPr id="30" name="テキスト ボックス 29">
              <a:extLst>
                <a:ext uri="{FF2B5EF4-FFF2-40B4-BE49-F238E27FC236}">
                  <a16:creationId xmlns:a16="http://schemas.microsoft.com/office/drawing/2014/main" id="{CBB313E7-B9E4-D30B-BC18-0D050C7CE21B}"/>
                </a:ext>
              </a:extLst>
            </p:cNvPr>
            <p:cNvSpPr txBox="1"/>
            <p:nvPr/>
          </p:nvSpPr>
          <p:spPr>
            <a:xfrm>
              <a:off x="-4913089" y="2545236"/>
              <a:ext cx="2048923" cy="761747"/>
            </a:xfrm>
            <a:prstGeom prst="rect">
              <a:avLst/>
            </a:prstGeom>
            <a:noFill/>
          </p:spPr>
          <p:txBody>
            <a:bodyPr wrap="square">
              <a:spAutoFit/>
            </a:bodyPr>
            <a:lstStyle/>
            <a:p>
              <a:pPr marL="0" marR="0" lvl="0" indent="0" algn="dist" defTabSz="914400" rtl="0" eaLnBrk="1" fontAlgn="auto" latinLnBrk="0" hangingPunct="1">
                <a:lnSpc>
                  <a:spcPts val="6000"/>
                </a:lnSpc>
                <a:spcBef>
                  <a:spcPts val="0"/>
                </a:spcBef>
                <a:spcAft>
                  <a:spcPts val="0"/>
                </a:spcAft>
                <a:buClrTx/>
                <a:buSzTx/>
                <a:buFontTx/>
                <a:buNone/>
                <a:tabLst/>
                <a:defRPr/>
              </a:pPr>
              <a:r>
                <a:rPr lang="ja-JP" altLang="en-US" sz="2400" b="1" dirty="0">
                  <a:solidFill>
                    <a:schemeClr val="bg1"/>
                  </a:solidFill>
                  <a:latin typeface="Segoe UI"/>
                  <a:ea typeface="メイリオ"/>
                </a:rPr>
                <a:t>潜伏機能</a:t>
              </a:r>
              <a:endParaRPr lang="en-US" altLang="ja-JP" sz="2400" b="1" dirty="0">
                <a:solidFill>
                  <a:schemeClr val="bg1"/>
                </a:solidFill>
                <a:latin typeface="Segoe UI"/>
                <a:ea typeface="メイリオ"/>
              </a:endParaRPr>
            </a:p>
          </p:txBody>
        </p:sp>
      </p:grpSp>
      <p:grpSp>
        <p:nvGrpSpPr>
          <p:cNvPr id="9" name="グループ化 8">
            <a:extLst>
              <a:ext uri="{FF2B5EF4-FFF2-40B4-BE49-F238E27FC236}">
                <a16:creationId xmlns:a16="http://schemas.microsoft.com/office/drawing/2014/main" id="{7F846CE9-9BE4-DEA1-3C9D-8113BBD27E85}"/>
              </a:ext>
            </a:extLst>
          </p:cNvPr>
          <p:cNvGrpSpPr/>
          <p:nvPr/>
        </p:nvGrpSpPr>
        <p:grpSpPr>
          <a:xfrm>
            <a:off x="1967873" y="5570436"/>
            <a:ext cx="2907487" cy="1116606"/>
            <a:chOff x="-4979490" y="3052643"/>
            <a:chExt cx="2907487" cy="1116606"/>
          </a:xfrm>
        </p:grpSpPr>
        <p:sp>
          <p:nvSpPr>
            <p:cNvPr id="26" name="四角形: 角を丸くする 25">
              <a:extLst>
                <a:ext uri="{FF2B5EF4-FFF2-40B4-BE49-F238E27FC236}">
                  <a16:creationId xmlns:a16="http://schemas.microsoft.com/office/drawing/2014/main" id="{F33C8569-78FC-096C-2DC7-DBFCF6935D5F}"/>
                </a:ext>
              </a:extLst>
            </p:cNvPr>
            <p:cNvSpPr/>
            <p:nvPr/>
          </p:nvSpPr>
          <p:spPr>
            <a:xfrm>
              <a:off x="-4979490" y="3425559"/>
              <a:ext cx="2206878" cy="714488"/>
            </a:xfrm>
            <a:prstGeom prst="roundRect">
              <a:avLst>
                <a:gd name="adj" fmla="val 11488"/>
              </a:avLst>
            </a:prstGeom>
            <a:solidFill>
              <a:srgbClr val="F6281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tabLst/>
                <a:defRPr/>
              </a:pPr>
              <a:endParaRPr kumimoji="1" lang="en-US" altLang="ja-JP" sz="2400" b="1" i="0" u="none" strike="noStrike" kern="1200" cap="none" spc="0" normalizeH="0" baseline="0" noProof="0" dirty="0">
                <a:ln>
                  <a:noFill/>
                </a:ln>
                <a:solidFill>
                  <a:schemeClr val="bg1"/>
                </a:solidFill>
                <a:effectLst/>
                <a:uLnTx/>
                <a:uFillTx/>
                <a:latin typeface="Segoe UI"/>
                <a:ea typeface="メイリオ"/>
                <a:cs typeface="+mn-cs"/>
              </a:endParaRPr>
            </a:p>
          </p:txBody>
        </p:sp>
        <p:sp>
          <p:nvSpPr>
            <p:cNvPr id="29" name="テキスト ボックス 28">
              <a:extLst>
                <a:ext uri="{FF2B5EF4-FFF2-40B4-BE49-F238E27FC236}">
                  <a16:creationId xmlns:a16="http://schemas.microsoft.com/office/drawing/2014/main" id="{8AD19E56-B3AB-65B8-4F94-A8914047579F}"/>
                </a:ext>
              </a:extLst>
            </p:cNvPr>
            <p:cNvSpPr txBox="1"/>
            <p:nvPr/>
          </p:nvSpPr>
          <p:spPr>
            <a:xfrm>
              <a:off x="-4881493" y="3052643"/>
              <a:ext cx="2809490" cy="711733"/>
            </a:xfrm>
            <a:prstGeom prst="rect">
              <a:avLst/>
            </a:prstGeom>
            <a:noFill/>
          </p:spPr>
          <p:txBody>
            <a:bodyPr wrap="square" anchor="b">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1100" dirty="0">
                  <a:solidFill>
                    <a:schemeClr val="bg1"/>
                  </a:solidFill>
                  <a:latin typeface="Segoe UI"/>
                  <a:ea typeface="メイリオ"/>
                </a:rPr>
                <a:t>はつ　びょう　　き        のう</a:t>
              </a:r>
              <a:endParaRPr lang="en-US" altLang="ja-JP" sz="1100" dirty="0">
                <a:solidFill>
                  <a:schemeClr val="bg1"/>
                </a:solidFill>
                <a:latin typeface="Segoe UI"/>
                <a:ea typeface="メイリオ"/>
              </a:endParaRPr>
            </a:p>
          </p:txBody>
        </p:sp>
        <p:sp>
          <p:nvSpPr>
            <p:cNvPr id="32" name="テキスト ボックス 31">
              <a:extLst>
                <a:ext uri="{FF2B5EF4-FFF2-40B4-BE49-F238E27FC236}">
                  <a16:creationId xmlns:a16="http://schemas.microsoft.com/office/drawing/2014/main" id="{E18D2E07-4AC8-CFDE-D321-6D5B4DFA017D}"/>
                </a:ext>
              </a:extLst>
            </p:cNvPr>
            <p:cNvSpPr txBox="1"/>
            <p:nvPr/>
          </p:nvSpPr>
          <p:spPr>
            <a:xfrm>
              <a:off x="-4881493" y="3407502"/>
              <a:ext cx="2048923" cy="761747"/>
            </a:xfrm>
            <a:prstGeom prst="rect">
              <a:avLst/>
            </a:prstGeom>
            <a:noFill/>
          </p:spPr>
          <p:txBody>
            <a:bodyPr wrap="square">
              <a:spAutoFit/>
            </a:bodyPr>
            <a:lstStyle/>
            <a:p>
              <a:pPr marL="0" marR="0" lvl="0" indent="0" algn="dist" defTabSz="914400" rtl="0" eaLnBrk="1" fontAlgn="auto" latinLnBrk="0" hangingPunct="1">
                <a:lnSpc>
                  <a:spcPts val="6000"/>
                </a:lnSpc>
                <a:spcBef>
                  <a:spcPts val="0"/>
                </a:spcBef>
                <a:spcAft>
                  <a:spcPts val="0"/>
                </a:spcAft>
                <a:buClrTx/>
                <a:buSzTx/>
                <a:buFontTx/>
                <a:buNone/>
                <a:tabLst/>
                <a:defRPr/>
              </a:pPr>
              <a:r>
                <a:rPr lang="ja-JP" altLang="en-US" sz="2400" b="1" dirty="0">
                  <a:solidFill>
                    <a:schemeClr val="bg1"/>
                  </a:solidFill>
                  <a:latin typeface="Segoe UI"/>
                  <a:ea typeface="メイリオ"/>
                </a:rPr>
                <a:t>発病機能</a:t>
              </a:r>
              <a:endParaRPr lang="en-US" altLang="ja-JP" sz="2400" b="1" dirty="0">
                <a:solidFill>
                  <a:schemeClr val="bg1"/>
                </a:solidFill>
                <a:latin typeface="Segoe UI"/>
                <a:ea typeface="メイリオ"/>
              </a:endParaRPr>
            </a:p>
          </p:txBody>
        </p:sp>
      </p:grpSp>
      <p:grpSp>
        <p:nvGrpSpPr>
          <p:cNvPr id="10" name="グループ化 9">
            <a:extLst>
              <a:ext uri="{FF2B5EF4-FFF2-40B4-BE49-F238E27FC236}">
                <a16:creationId xmlns:a16="http://schemas.microsoft.com/office/drawing/2014/main" id="{FA295FDF-693F-EC8F-AD3B-EE75085950FA}"/>
              </a:ext>
            </a:extLst>
          </p:cNvPr>
          <p:cNvGrpSpPr/>
          <p:nvPr/>
        </p:nvGrpSpPr>
        <p:grpSpPr>
          <a:xfrm>
            <a:off x="3496433" y="4724046"/>
            <a:ext cx="2928645" cy="1083229"/>
            <a:chOff x="-4949767" y="3927431"/>
            <a:chExt cx="2928645" cy="1083229"/>
          </a:xfrm>
        </p:grpSpPr>
        <p:sp>
          <p:nvSpPr>
            <p:cNvPr id="27" name="四角形: 角を丸くする 26">
              <a:extLst>
                <a:ext uri="{FF2B5EF4-FFF2-40B4-BE49-F238E27FC236}">
                  <a16:creationId xmlns:a16="http://schemas.microsoft.com/office/drawing/2014/main" id="{FDBA9BB8-EE7C-1522-689B-28B67AFBFABD}"/>
                </a:ext>
              </a:extLst>
            </p:cNvPr>
            <p:cNvSpPr/>
            <p:nvPr/>
          </p:nvSpPr>
          <p:spPr>
            <a:xfrm>
              <a:off x="-4949680" y="4291524"/>
              <a:ext cx="2206878" cy="695281"/>
            </a:xfrm>
            <a:prstGeom prst="roundRect">
              <a:avLst>
                <a:gd name="adj" fmla="val 11488"/>
              </a:avLst>
            </a:prstGeom>
            <a:solidFill>
              <a:srgbClr val="F6281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tabLst/>
                <a:defRPr/>
              </a:pPr>
              <a:endParaRPr kumimoji="1" lang="en-US" altLang="ja-JP" sz="2400" b="1" i="0" u="none" strike="noStrike" kern="1200" cap="none" spc="0" normalizeH="0" baseline="0" noProof="0" dirty="0">
                <a:ln>
                  <a:noFill/>
                </a:ln>
                <a:solidFill>
                  <a:schemeClr val="bg1"/>
                </a:solidFill>
                <a:effectLst/>
                <a:uLnTx/>
                <a:uFillTx/>
                <a:latin typeface="Segoe UI"/>
                <a:ea typeface="メイリオ"/>
                <a:cs typeface="+mn-cs"/>
              </a:endParaRPr>
            </a:p>
          </p:txBody>
        </p:sp>
        <p:sp>
          <p:nvSpPr>
            <p:cNvPr id="33" name="テキスト ボックス 32">
              <a:extLst>
                <a:ext uri="{FF2B5EF4-FFF2-40B4-BE49-F238E27FC236}">
                  <a16:creationId xmlns:a16="http://schemas.microsoft.com/office/drawing/2014/main" id="{78BB0823-07CE-BF74-A8AE-60022DAA537E}"/>
                </a:ext>
              </a:extLst>
            </p:cNvPr>
            <p:cNvSpPr txBox="1"/>
            <p:nvPr/>
          </p:nvSpPr>
          <p:spPr>
            <a:xfrm>
              <a:off x="-4949767" y="4248913"/>
              <a:ext cx="2127987" cy="761747"/>
            </a:xfrm>
            <a:prstGeom prst="rect">
              <a:avLst/>
            </a:prstGeom>
            <a:noFill/>
          </p:spPr>
          <p:txBody>
            <a:bodyPr wrap="square">
              <a:spAutoFit/>
            </a:bodyPr>
            <a:lstStyle/>
            <a:p>
              <a:pPr marL="0" marR="0" lvl="0" indent="0" algn="dist" defTabSz="914400" rtl="0" eaLnBrk="1" fontAlgn="auto" latinLnBrk="0" hangingPunct="1">
                <a:lnSpc>
                  <a:spcPts val="6000"/>
                </a:lnSpc>
                <a:spcBef>
                  <a:spcPts val="0"/>
                </a:spcBef>
                <a:spcAft>
                  <a:spcPts val="0"/>
                </a:spcAft>
                <a:buClrTx/>
                <a:buSzTx/>
                <a:buFontTx/>
                <a:buNone/>
                <a:tabLst/>
                <a:defRPr/>
              </a:pPr>
              <a:r>
                <a:rPr lang="ja-JP" altLang="en-US" sz="2400" b="1" dirty="0">
                  <a:solidFill>
                    <a:schemeClr val="bg1"/>
                  </a:solidFill>
                  <a:latin typeface="Segoe UI"/>
                  <a:ea typeface="メイリオ"/>
                </a:rPr>
                <a:t>自己伝染機能</a:t>
              </a:r>
              <a:endParaRPr lang="en-US" altLang="ja-JP" sz="2400" b="1" dirty="0">
                <a:solidFill>
                  <a:schemeClr val="bg1"/>
                </a:solidFill>
                <a:latin typeface="Segoe UI"/>
                <a:ea typeface="メイリオ"/>
              </a:endParaRPr>
            </a:p>
          </p:txBody>
        </p:sp>
        <p:sp>
          <p:nvSpPr>
            <p:cNvPr id="34" name="テキスト ボックス 33">
              <a:extLst>
                <a:ext uri="{FF2B5EF4-FFF2-40B4-BE49-F238E27FC236}">
                  <a16:creationId xmlns:a16="http://schemas.microsoft.com/office/drawing/2014/main" id="{89242AF2-6C1F-D2FD-B6EC-459D7E341810}"/>
                </a:ext>
              </a:extLst>
            </p:cNvPr>
            <p:cNvSpPr txBox="1"/>
            <p:nvPr/>
          </p:nvSpPr>
          <p:spPr>
            <a:xfrm>
              <a:off x="-4830612" y="3927431"/>
              <a:ext cx="2809490" cy="711733"/>
            </a:xfrm>
            <a:prstGeom prst="rect">
              <a:avLst/>
            </a:prstGeom>
            <a:noFill/>
          </p:spPr>
          <p:txBody>
            <a:bodyPr wrap="square" anchor="b">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1100" dirty="0">
                  <a:solidFill>
                    <a:schemeClr val="bg1"/>
                  </a:solidFill>
                  <a:latin typeface="Segoe UI"/>
                  <a:ea typeface="メイリオ"/>
                </a:rPr>
                <a:t>じ　こ　でんせん　き  のう</a:t>
              </a:r>
              <a:endParaRPr lang="en-US" altLang="ja-JP" sz="1100" dirty="0">
                <a:solidFill>
                  <a:schemeClr val="bg1"/>
                </a:solidFill>
                <a:latin typeface="Segoe UI"/>
                <a:ea typeface="メイリオ"/>
              </a:endParaRPr>
            </a:p>
          </p:txBody>
        </p:sp>
      </p:grpSp>
      <p:sp>
        <p:nvSpPr>
          <p:cNvPr id="14" name="テキスト ボックス 13">
            <a:extLst>
              <a:ext uri="{FF2B5EF4-FFF2-40B4-BE49-F238E27FC236}">
                <a16:creationId xmlns:a16="http://schemas.microsoft.com/office/drawing/2014/main" id="{20B54CF6-06D5-462D-3FD2-C08F4EDC4A90}"/>
              </a:ext>
            </a:extLst>
          </p:cNvPr>
          <p:cNvSpPr txBox="1"/>
          <p:nvPr/>
        </p:nvSpPr>
        <p:spPr>
          <a:xfrm>
            <a:off x="2056345" y="3666912"/>
            <a:ext cx="2012089" cy="276999"/>
          </a:xfrm>
          <a:prstGeom prst="rect">
            <a:avLst/>
          </a:prstGeom>
          <a:noFill/>
        </p:spPr>
        <p:txBody>
          <a:bodyPr wrap="none" rtlCol="0">
            <a:spAutoFit/>
          </a:bodyPr>
          <a:lstStyle/>
          <a:p>
            <a:r>
              <a:rPr kumimoji="1" lang="ja-JP" altLang="en-US" sz="1200" dirty="0"/>
              <a:t>いとてき                 ひがい</a:t>
            </a:r>
          </a:p>
        </p:txBody>
      </p:sp>
    </p:spTree>
    <p:extLst>
      <p:ext uri="{BB962C8B-B14F-4D97-AF65-F5344CB8AC3E}">
        <p14:creationId xmlns:p14="http://schemas.microsoft.com/office/powerpoint/2010/main" val="303925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230425"/>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基本的な対策</a:t>
            </a:r>
          </a:p>
        </p:txBody>
      </p:sp>
      <p:sp>
        <p:nvSpPr>
          <p:cNvPr id="29" name="コンテンツ プレースホルダー 28">
            <a:extLst>
              <a:ext uri="{FF2B5EF4-FFF2-40B4-BE49-F238E27FC236}">
                <a16:creationId xmlns:a16="http://schemas.microsoft.com/office/drawing/2014/main" id="{6DF03808-0041-1398-0DA1-8800AC140B86}"/>
              </a:ext>
            </a:extLst>
          </p:cNvPr>
          <p:cNvSpPr>
            <a:spLocks noGrp="1"/>
          </p:cNvSpPr>
          <p:nvPr>
            <p:ph sz="half" idx="1"/>
          </p:nvPr>
        </p:nvSpPr>
        <p:spPr>
          <a:xfrm>
            <a:off x="259805" y="2231918"/>
            <a:ext cx="8752493" cy="4351338"/>
          </a:xfrm>
        </p:spPr>
        <p:txBody>
          <a:bodyPr>
            <a:normAutofit/>
          </a:bodyPr>
          <a:lstStyle/>
          <a:p>
            <a:pPr marL="0" indent="0">
              <a:lnSpc>
                <a:spcPts val="3300"/>
              </a:lnSpc>
              <a:buNone/>
            </a:pPr>
            <a:r>
              <a:rPr lang="ja-JP" altLang="en-US" sz="2600" b="0" i="0" dirty="0">
                <a:solidFill>
                  <a:srgbClr val="000000"/>
                </a:solidFill>
                <a:effectLst/>
                <a:latin typeface="docs-Calibri"/>
              </a:rPr>
              <a:t>・</a:t>
            </a:r>
            <a:r>
              <a:rPr lang="en-US" altLang="ja-JP" sz="2600" b="0" i="0" dirty="0">
                <a:solidFill>
                  <a:srgbClr val="000000"/>
                </a:solidFill>
                <a:effectLst/>
                <a:latin typeface="docs-Calibri"/>
              </a:rPr>
              <a:t>OS</a:t>
            </a:r>
            <a:r>
              <a:rPr lang="ja-JP" altLang="en-US" sz="2600" b="0" i="0" dirty="0">
                <a:solidFill>
                  <a:srgbClr val="000000"/>
                </a:solidFill>
                <a:effectLst/>
                <a:latin typeface="docs-Calibri"/>
              </a:rPr>
              <a:t>、その他ソフトを常に最新にアップデートしておく </a:t>
            </a:r>
            <a:endParaRPr lang="en-US" altLang="ja-JP" sz="2600" b="0" i="0" dirty="0">
              <a:solidFill>
                <a:srgbClr val="000000"/>
              </a:solidFill>
              <a:effectLst/>
              <a:latin typeface="docs-Calibri"/>
            </a:endParaRPr>
          </a:p>
          <a:p>
            <a:pPr marL="0" indent="0">
              <a:lnSpc>
                <a:spcPts val="3300"/>
              </a:lnSpc>
              <a:buNone/>
            </a:pPr>
            <a:r>
              <a:rPr lang="ja-JP" altLang="en-US" sz="2600" b="0" i="0" dirty="0">
                <a:solidFill>
                  <a:srgbClr val="000000"/>
                </a:solidFill>
                <a:effectLst/>
                <a:latin typeface="docs-Calibri"/>
              </a:rPr>
              <a:t>・セキュリティソフトを使う </a:t>
            </a:r>
            <a:endParaRPr lang="en-US" altLang="ja-JP" sz="2600" b="0" i="0" dirty="0">
              <a:solidFill>
                <a:srgbClr val="000000"/>
              </a:solidFill>
              <a:effectLst/>
              <a:latin typeface="docs-Calibri"/>
            </a:endParaRPr>
          </a:p>
          <a:p>
            <a:pPr marL="0" indent="0">
              <a:lnSpc>
                <a:spcPts val="3300"/>
              </a:lnSpc>
              <a:buNone/>
            </a:pPr>
            <a:r>
              <a:rPr lang="ja-JP" altLang="en-US" sz="2600" b="0" i="0" dirty="0">
                <a:solidFill>
                  <a:srgbClr val="000000"/>
                </a:solidFill>
                <a:effectLst/>
                <a:latin typeface="docs-Calibri"/>
              </a:rPr>
              <a:t>・メールやウェブサイトの</a:t>
            </a:r>
            <a:r>
              <a:rPr lang="en-US" altLang="ja-JP" sz="2600" b="0" i="0" dirty="0">
                <a:solidFill>
                  <a:srgbClr val="000000"/>
                </a:solidFill>
                <a:effectLst/>
                <a:latin typeface="docs-Calibri"/>
              </a:rPr>
              <a:t>URL</a:t>
            </a:r>
            <a:r>
              <a:rPr lang="ja-JP" altLang="en-US" sz="2600" b="0" i="0" dirty="0">
                <a:solidFill>
                  <a:srgbClr val="000000"/>
                </a:solidFill>
                <a:effectLst/>
                <a:latin typeface="docs-Calibri"/>
              </a:rPr>
              <a:t>を安易にクリックしない </a:t>
            </a:r>
            <a:endParaRPr lang="en-US" altLang="ja-JP" sz="2600" b="0" i="0" dirty="0">
              <a:solidFill>
                <a:srgbClr val="000000"/>
              </a:solidFill>
              <a:effectLst/>
              <a:latin typeface="docs-Calibri"/>
            </a:endParaRPr>
          </a:p>
          <a:p>
            <a:pPr marL="0" indent="0">
              <a:lnSpc>
                <a:spcPts val="3300"/>
              </a:lnSpc>
              <a:buNone/>
            </a:pPr>
            <a:r>
              <a:rPr lang="ja-JP" altLang="en-US" sz="2600" b="0" i="0" dirty="0">
                <a:solidFill>
                  <a:srgbClr val="000000"/>
                </a:solidFill>
                <a:effectLst/>
                <a:latin typeface="docs-Calibri"/>
              </a:rPr>
              <a:t>・メールの添付ファイルを安易に開かない </a:t>
            </a:r>
            <a:endParaRPr lang="en-US" altLang="ja-JP" sz="2600" b="0" i="0" dirty="0">
              <a:solidFill>
                <a:srgbClr val="000000"/>
              </a:solidFill>
              <a:effectLst/>
              <a:latin typeface="docs-Calibri"/>
            </a:endParaRPr>
          </a:p>
          <a:p>
            <a:pPr marL="0" indent="0">
              <a:lnSpc>
                <a:spcPts val="3300"/>
              </a:lnSpc>
              <a:buNone/>
            </a:pPr>
            <a:r>
              <a:rPr lang="ja-JP" altLang="en-US" sz="2600" b="0" i="0" dirty="0">
                <a:solidFill>
                  <a:srgbClr val="000000"/>
                </a:solidFill>
                <a:effectLst/>
                <a:latin typeface="docs-Calibri"/>
              </a:rPr>
              <a:t>・出所が信頼できないソフトはインストールしない </a:t>
            </a:r>
            <a:endParaRPr lang="en-US" altLang="ja-JP" sz="2600" b="0" i="0" dirty="0">
              <a:solidFill>
                <a:srgbClr val="000000"/>
              </a:solidFill>
              <a:effectLst/>
              <a:latin typeface="docs-Calibri"/>
            </a:endParaRPr>
          </a:p>
          <a:p>
            <a:pPr marL="0" indent="0">
              <a:lnSpc>
                <a:spcPts val="3300"/>
              </a:lnSpc>
              <a:buNone/>
            </a:pPr>
            <a:r>
              <a:rPr lang="ja-JP" altLang="en-US" sz="2600" b="0" i="0" dirty="0">
                <a:solidFill>
                  <a:srgbClr val="000000"/>
                </a:solidFill>
                <a:effectLst/>
                <a:latin typeface="docs-Calibri"/>
              </a:rPr>
              <a:t>・自分が管理していない</a:t>
            </a:r>
            <a:r>
              <a:rPr lang="en-US" altLang="ja-JP" sz="2600" b="0" i="0" dirty="0">
                <a:solidFill>
                  <a:srgbClr val="000000"/>
                </a:solidFill>
                <a:effectLst/>
                <a:latin typeface="docs-Calibri"/>
              </a:rPr>
              <a:t>USB</a:t>
            </a:r>
            <a:r>
              <a:rPr lang="ja-JP" altLang="en-US" sz="2600" b="0" i="0" dirty="0">
                <a:solidFill>
                  <a:srgbClr val="000000"/>
                </a:solidFill>
                <a:effectLst/>
                <a:latin typeface="docs-Calibri"/>
              </a:rPr>
              <a:t>メモリはつながない</a:t>
            </a:r>
            <a:endParaRPr lang="ja-JP" altLang="en-US" sz="2600" dirty="0"/>
          </a:p>
        </p:txBody>
      </p:sp>
      <p:grpSp>
        <p:nvGrpSpPr>
          <p:cNvPr id="6" name="グループ化 5">
            <a:extLst>
              <a:ext uri="{FF2B5EF4-FFF2-40B4-BE49-F238E27FC236}">
                <a16:creationId xmlns:a16="http://schemas.microsoft.com/office/drawing/2014/main" id="{21D73FBB-AAE7-DCCE-CBAB-742DC0BDB789}"/>
              </a:ext>
            </a:extLst>
          </p:cNvPr>
          <p:cNvGrpSpPr/>
          <p:nvPr/>
        </p:nvGrpSpPr>
        <p:grpSpPr>
          <a:xfrm>
            <a:off x="5220490" y="5321202"/>
            <a:ext cx="3758797" cy="1536798"/>
            <a:chOff x="3295295" y="4633535"/>
            <a:chExt cx="5848302" cy="2391100"/>
          </a:xfrm>
        </p:grpSpPr>
        <p:pic>
          <p:nvPicPr>
            <p:cNvPr id="35" name="図 34">
              <a:extLst>
                <a:ext uri="{FF2B5EF4-FFF2-40B4-BE49-F238E27FC236}">
                  <a16:creationId xmlns:a16="http://schemas.microsoft.com/office/drawing/2014/main" id="{C3D69AEB-3FEB-10C1-25AE-4B823B5CC1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86710">
              <a:off x="6752497" y="4633535"/>
              <a:ext cx="2391100" cy="2391100"/>
            </a:xfrm>
            <a:prstGeom prst="rect">
              <a:avLst/>
            </a:prstGeom>
          </p:spPr>
        </p:pic>
        <p:pic>
          <p:nvPicPr>
            <p:cNvPr id="31" name="図 30">
              <a:extLst>
                <a:ext uri="{FF2B5EF4-FFF2-40B4-BE49-F238E27FC236}">
                  <a16:creationId xmlns:a16="http://schemas.microsoft.com/office/drawing/2014/main" id="{30EF8D0B-94A8-C76B-E4C0-C848FAC58A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91916">
              <a:off x="5704542" y="4755589"/>
              <a:ext cx="1994483" cy="2143072"/>
            </a:xfrm>
            <a:prstGeom prst="rect">
              <a:avLst/>
            </a:prstGeom>
          </p:spPr>
        </p:pic>
        <p:grpSp>
          <p:nvGrpSpPr>
            <p:cNvPr id="47" name="グループ化 46">
              <a:extLst>
                <a:ext uri="{FF2B5EF4-FFF2-40B4-BE49-F238E27FC236}">
                  <a16:creationId xmlns:a16="http://schemas.microsoft.com/office/drawing/2014/main" id="{64351F66-2F25-1389-2577-2845FE8282BE}"/>
                </a:ext>
              </a:extLst>
            </p:cNvPr>
            <p:cNvGrpSpPr/>
            <p:nvPr/>
          </p:nvGrpSpPr>
          <p:grpSpPr>
            <a:xfrm rot="20796890">
              <a:off x="3295295" y="5057527"/>
              <a:ext cx="732955" cy="732955"/>
              <a:chOff x="4041418" y="5190436"/>
              <a:chExt cx="732955" cy="732955"/>
            </a:xfrm>
          </p:grpSpPr>
          <p:sp>
            <p:nvSpPr>
              <p:cNvPr id="5" name="星: 10 pt 4">
                <a:extLst>
                  <a:ext uri="{FF2B5EF4-FFF2-40B4-BE49-F238E27FC236}">
                    <a16:creationId xmlns:a16="http://schemas.microsoft.com/office/drawing/2014/main" id="{222CB70E-EFD7-0065-88BC-CBE2126E60FF}"/>
                  </a:ext>
                </a:extLst>
              </p:cNvPr>
              <p:cNvSpPr/>
              <p:nvPr/>
            </p:nvSpPr>
            <p:spPr>
              <a:xfrm>
                <a:off x="4041418" y="5190436"/>
                <a:ext cx="732955" cy="732955"/>
              </a:xfrm>
              <a:prstGeom prst="star10">
                <a:avLst>
                  <a:gd name="adj" fmla="val 33442"/>
                  <a:gd name="hf" fmla="val 105146"/>
                </a:avLst>
              </a:prstGeom>
              <a:solidFill>
                <a:srgbClr val="DD6C21"/>
              </a:solidFill>
              <a:ln w="19050">
                <a:solidFill>
                  <a:srgbClr val="251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月 35">
                <a:extLst>
                  <a:ext uri="{FF2B5EF4-FFF2-40B4-BE49-F238E27FC236}">
                    <a16:creationId xmlns:a16="http://schemas.microsoft.com/office/drawing/2014/main" id="{AFA5BBE9-A23A-C6C7-C5DA-77ECA004F7F5}"/>
                  </a:ext>
                </a:extLst>
              </p:cNvPr>
              <p:cNvSpPr/>
              <p:nvPr/>
            </p:nvSpPr>
            <p:spPr>
              <a:xfrm rot="3600000">
                <a:off x="4259181" y="5425469"/>
                <a:ext cx="50087"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月 36">
                <a:extLst>
                  <a:ext uri="{FF2B5EF4-FFF2-40B4-BE49-F238E27FC236}">
                    <a16:creationId xmlns:a16="http://schemas.microsoft.com/office/drawing/2014/main" id="{6F2E4AB3-316C-5022-9BDC-0922138F5B4F}"/>
                  </a:ext>
                </a:extLst>
              </p:cNvPr>
              <p:cNvSpPr/>
              <p:nvPr/>
            </p:nvSpPr>
            <p:spPr>
              <a:xfrm rot="7200000">
                <a:off x="4494919" y="5417323"/>
                <a:ext cx="58633"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月 45">
                <a:extLst>
                  <a:ext uri="{FF2B5EF4-FFF2-40B4-BE49-F238E27FC236}">
                    <a16:creationId xmlns:a16="http://schemas.microsoft.com/office/drawing/2014/main" id="{D2133D23-5C44-4AAA-CD66-606C320C9B32}"/>
                  </a:ext>
                </a:extLst>
              </p:cNvPr>
              <p:cNvSpPr/>
              <p:nvPr/>
            </p:nvSpPr>
            <p:spPr>
              <a:xfrm rot="5400000">
                <a:off x="4340746" y="5531352"/>
                <a:ext cx="141514" cy="225464"/>
              </a:xfrm>
              <a:prstGeom prst="moon">
                <a:avLst>
                  <a:gd name="adj" fmla="val 77771"/>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 name="グループ化 47">
              <a:extLst>
                <a:ext uri="{FF2B5EF4-FFF2-40B4-BE49-F238E27FC236}">
                  <a16:creationId xmlns:a16="http://schemas.microsoft.com/office/drawing/2014/main" id="{D41499AC-C9F1-038A-E082-4B3404B6D1B5}"/>
                </a:ext>
              </a:extLst>
            </p:cNvPr>
            <p:cNvGrpSpPr/>
            <p:nvPr/>
          </p:nvGrpSpPr>
          <p:grpSpPr>
            <a:xfrm rot="21015216">
              <a:off x="4889907" y="5056008"/>
              <a:ext cx="527053" cy="527053"/>
              <a:chOff x="4041418" y="5190436"/>
              <a:chExt cx="732955" cy="732955"/>
            </a:xfrm>
          </p:grpSpPr>
          <p:sp>
            <p:nvSpPr>
              <p:cNvPr id="49" name="星: 10 pt 48">
                <a:extLst>
                  <a:ext uri="{FF2B5EF4-FFF2-40B4-BE49-F238E27FC236}">
                    <a16:creationId xmlns:a16="http://schemas.microsoft.com/office/drawing/2014/main" id="{87E5916C-306B-E5D0-19C4-7D95440E340D}"/>
                  </a:ext>
                </a:extLst>
              </p:cNvPr>
              <p:cNvSpPr/>
              <p:nvPr/>
            </p:nvSpPr>
            <p:spPr>
              <a:xfrm>
                <a:off x="4041418" y="5190436"/>
                <a:ext cx="732955" cy="732955"/>
              </a:xfrm>
              <a:prstGeom prst="star10">
                <a:avLst>
                  <a:gd name="adj" fmla="val 33442"/>
                  <a:gd name="hf" fmla="val 105146"/>
                </a:avLst>
              </a:prstGeom>
              <a:solidFill>
                <a:srgbClr val="DD6C21"/>
              </a:solidFill>
              <a:ln w="19050">
                <a:solidFill>
                  <a:srgbClr val="251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月 49">
                <a:extLst>
                  <a:ext uri="{FF2B5EF4-FFF2-40B4-BE49-F238E27FC236}">
                    <a16:creationId xmlns:a16="http://schemas.microsoft.com/office/drawing/2014/main" id="{81B4A9F6-41A9-034A-C66B-CCBD5C250A90}"/>
                  </a:ext>
                </a:extLst>
              </p:cNvPr>
              <p:cNvSpPr/>
              <p:nvPr/>
            </p:nvSpPr>
            <p:spPr>
              <a:xfrm rot="3600000">
                <a:off x="4259181" y="5425469"/>
                <a:ext cx="50087"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月 50">
                <a:extLst>
                  <a:ext uri="{FF2B5EF4-FFF2-40B4-BE49-F238E27FC236}">
                    <a16:creationId xmlns:a16="http://schemas.microsoft.com/office/drawing/2014/main" id="{F460CC03-8132-927A-7A7F-7A0A276733E3}"/>
                  </a:ext>
                </a:extLst>
              </p:cNvPr>
              <p:cNvSpPr/>
              <p:nvPr/>
            </p:nvSpPr>
            <p:spPr>
              <a:xfrm rot="7200000">
                <a:off x="4494919" y="5417323"/>
                <a:ext cx="58633"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月 51">
                <a:extLst>
                  <a:ext uri="{FF2B5EF4-FFF2-40B4-BE49-F238E27FC236}">
                    <a16:creationId xmlns:a16="http://schemas.microsoft.com/office/drawing/2014/main" id="{D4D1A8BD-EC93-6589-0638-1AC50F2E042E}"/>
                  </a:ext>
                </a:extLst>
              </p:cNvPr>
              <p:cNvSpPr/>
              <p:nvPr/>
            </p:nvSpPr>
            <p:spPr>
              <a:xfrm rot="5400000">
                <a:off x="4340746" y="5531352"/>
                <a:ext cx="141514" cy="225464"/>
              </a:xfrm>
              <a:prstGeom prst="moon">
                <a:avLst>
                  <a:gd name="adj" fmla="val 77771"/>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 name="グループ化 52">
              <a:extLst>
                <a:ext uri="{FF2B5EF4-FFF2-40B4-BE49-F238E27FC236}">
                  <a16:creationId xmlns:a16="http://schemas.microsoft.com/office/drawing/2014/main" id="{F2533411-C372-9849-B5D8-B4A75FDEA72C}"/>
                </a:ext>
              </a:extLst>
            </p:cNvPr>
            <p:cNvGrpSpPr/>
            <p:nvPr/>
          </p:nvGrpSpPr>
          <p:grpSpPr>
            <a:xfrm rot="19456992">
              <a:off x="3677211" y="6037741"/>
              <a:ext cx="388629" cy="388629"/>
              <a:chOff x="4041418" y="5190436"/>
              <a:chExt cx="732955" cy="732955"/>
            </a:xfrm>
          </p:grpSpPr>
          <p:sp>
            <p:nvSpPr>
              <p:cNvPr id="54" name="星: 10 pt 53">
                <a:extLst>
                  <a:ext uri="{FF2B5EF4-FFF2-40B4-BE49-F238E27FC236}">
                    <a16:creationId xmlns:a16="http://schemas.microsoft.com/office/drawing/2014/main" id="{F545704E-2E6E-E4C1-A7E5-467B9FB6A84B}"/>
                  </a:ext>
                </a:extLst>
              </p:cNvPr>
              <p:cNvSpPr/>
              <p:nvPr/>
            </p:nvSpPr>
            <p:spPr>
              <a:xfrm>
                <a:off x="4041418" y="5190436"/>
                <a:ext cx="732955" cy="732955"/>
              </a:xfrm>
              <a:prstGeom prst="star10">
                <a:avLst>
                  <a:gd name="adj" fmla="val 33442"/>
                  <a:gd name="hf" fmla="val 105146"/>
                </a:avLst>
              </a:prstGeom>
              <a:solidFill>
                <a:srgbClr val="DD6C21"/>
              </a:solidFill>
              <a:ln w="19050">
                <a:solidFill>
                  <a:srgbClr val="251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月 54">
                <a:extLst>
                  <a:ext uri="{FF2B5EF4-FFF2-40B4-BE49-F238E27FC236}">
                    <a16:creationId xmlns:a16="http://schemas.microsoft.com/office/drawing/2014/main" id="{EE4DC162-C926-8413-A3AD-658F5BF99C27}"/>
                  </a:ext>
                </a:extLst>
              </p:cNvPr>
              <p:cNvSpPr/>
              <p:nvPr/>
            </p:nvSpPr>
            <p:spPr>
              <a:xfrm rot="3600000">
                <a:off x="4259181" y="5425469"/>
                <a:ext cx="50087"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月 55">
                <a:extLst>
                  <a:ext uri="{FF2B5EF4-FFF2-40B4-BE49-F238E27FC236}">
                    <a16:creationId xmlns:a16="http://schemas.microsoft.com/office/drawing/2014/main" id="{4F0615BC-E0B3-40C3-F62B-4508286232FB}"/>
                  </a:ext>
                </a:extLst>
              </p:cNvPr>
              <p:cNvSpPr/>
              <p:nvPr/>
            </p:nvSpPr>
            <p:spPr>
              <a:xfrm rot="7200000">
                <a:off x="4494919" y="5417323"/>
                <a:ext cx="58633"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月 56">
                <a:extLst>
                  <a:ext uri="{FF2B5EF4-FFF2-40B4-BE49-F238E27FC236}">
                    <a16:creationId xmlns:a16="http://schemas.microsoft.com/office/drawing/2014/main" id="{7F348C4A-9A58-33F5-F9EE-803045D376F7}"/>
                  </a:ext>
                </a:extLst>
              </p:cNvPr>
              <p:cNvSpPr/>
              <p:nvPr/>
            </p:nvSpPr>
            <p:spPr>
              <a:xfrm rot="5400000">
                <a:off x="4340746" y="5531352"/>
                <a:ext cx="141514" cy="225464"/>
              </a:xfrm>
              <a:prstGeom prst="moon">
                <a:avLst>
                  <a:gd name="adj" fmla="val 77771"/>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a:extLst>
                <a:ext uri="{FF2B5EF4-FFF2-40B4-BE49-F238E27FC236}">
                  <a16:creationId xmlns:a16="http://schemas.microsoft.com/office/drawing/2014/main" id="{75F6158F-8E6D-0BEB-CCC9-C609BEED6D4E}"/>
                </a:ext>
              </a:extLst>
            </p:cNvPr>
            <p:cNvGrpSpPr/>
            <p:nvPr/>
          </p:nvGrpSpPr>
          <p:grpSpPr>
            <a:xfrm rot="21055182">
              <a:off x="4365105" y="5439163"/>
              <a:ext cx="369414" cy="369414"/>
              <a:chOff x="4041418" y="5190436"/>
              <a:chExt cx="732955" cy="732955"/>
            </a:xfrm>
          </p:grpSpPr>
          <p:sp>
            <p:nvSpPr>
              <p:cNvPr id="59" name="星: 10 pt 58">
                <a:extLst>
                  <a:ext uri="{FF2B5EF4-FFF2-40B4-BE49-F238E27FC236}">
                    <a16:creationId xmlns:a16="http://schemas.microsoft.com/office/drawing/2014/main" id="{6E774C93-A397-36ED-AC62-97D193A49AA3}"/>
                  </a:ext>
                </a:extLst>
              </p:cNvPr>
              <p:cNvSpPr/>
              <p:nvPr/>
            </p:nvSpPr>
            <p:spPr>
              <a:xfrm>
                <a:off x="4041418" y="5190436"/>
                <a:ext cx="732955" cy="732955"/>
              </a:xfrm>
              <a:prstGeom prst="star10">
                <a:avLst>
                  <a:gd name="adj" fmla="val 33442"/>
                  <a:gd name="hf" fmla="val 105146"/>
                </a:avLst>
              </a:prstGeom>
              <a:solidFill>
                <a:srgbClr val="DD6C21"/>
              </a:solidFill>
              <a:ln w="19050">
                <a:solidFill>
                  <a:srgbClr val="251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月 59">
                <a:extLst>
                  <a:ext uri="{FF2B5EF4-FFF2-40B4-BE49-F238E27FC236}">
                    <a16:creationId xmlns:a16="http://schemas.microsoft.com/office/drawing/2014/main" id="{25FA9B0C-50F2-5E5A-F6CC-73F6632A3B91}"/>
                  </a:ext>
                </a:extLst>
              </p:cNvPr>
              <p:cNvSpPr/>
              <p:nvPr/>
            </p:nvSpPr>
            <p:spPr>
              <a:xfrm rot="3600000">
                <a:off x="4259181" y="5425469"/>
                <a:ext cx="50087"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月 60">
                <a:extLst>
                  <a:ext uri="{FF2B5EF4-FFF2-40B4-BE49-F238E27FC236}">
                    <a16:creationId xmlns:a16="http://schemas.microsoft.com/office/drawing/2014/main" id="{9BD68314-23D3-C5B8-345F-520C979D1EA8}"/>
                  </a:ext>
                </a:extLst>
              </p:cNvPr>
              <p:cNvSpPr/>
              <p:nvPr/>
            </p:nvSpPr>
            <p:spPr>
              <a:xfrm rot="7200000">
                <a:off x="4494919" y="5417323"/>
                <a:ext cx="58633" cy="151840"/>
              </a:xfrm>
              <a:prstGeom prst="moon">
                <a:avLst>
                  <a:gd name="adj" fmla="val 87500"/>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月 61">
                <a:extLst>
                  <a:ext uri="{FF2B5EF4-FFF2-40B4-BE49-F238E27FC236}">
                    <a16:creationId xmlns:a16="http://schemas.microsoft.com/office/drawing/2014/main" id="{9BA572B0-E4EC-4BCA-97BF-CED294F2A10B}"/>
                  </a:ext>
                </a:extLst>
              </p:cNvPr>
              <p:cNvSpPr/>
              <p:nvPr/>
            </p:nvSpPr>
            <p:spPr>
              <a:xfrm rot="5400000">
                <a:off x="4340746" y="5531352"/>
                <a:ext cx="141514" cy="225464"/>
              </a:xfrm>
              <a:prstGeom prst="moon">
                <a:avLst>
                  <a:gd name="adj" fmla="val 77771"/>
                </a:avLst>
              </a:prstGeom>
              <a:solidFill>
                <a:srgbClr val="251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24" name="フリーフォーム: 図形 1023">
              <a:extLst>
                <a:ext uri="{FF2B5EF4-FFF2-40B4-BE49-F238E27FC236}">
                  <a16:creationId xmlns:a16="http://schemas.microsoft.com/office/drawing/2014/main" id="{29AF8B34-2A5C-98D6-D804-DD41AED7C4EB}"/>
                </a:ext>
              </a:extLst>
            </p:cNvPr>
            <p:cNvSpPr/>
            <p:nvPr/>
          </p:nvSpPr>
          <p:spPr>
            <a:xfrm rot="570890" flipV="1">
              <a:off x="4650282" y="5991929"/>
              <a:ext cx="1192005" cy="179248"/>
            </a:xfrm>
            <a:custGeom>
              <a:avLst/>
              <a:gdLst>
                <a:gd name="connsiteX0" fmla="*/ 0 w 2867378"/>
                <a:gd name="connsiteY0" fmla="*/ 722496 h 745074"/>
                <a:gd name="connsiteX1" fmla="*/ 733778 w 2867378"/>
                <a:gd name="connsiteY1" fmla="*/ 7 h 745074"/>
                <a:gd name="connsiteX2" fmla="*/ 1422400 w 2867378"/>
                <a:gd name="connsiteY2" fmla="*/ 733785 h 745074"/>
                <a:gd name="connsiteX3" fmla="*/ 2167467 w 2867378"/>
                <a:gd name="connsiteY3" fmla="*/ 33874 h 745074"/>
                <a:gd name="connsiteX4" fmla="*/ 2867378 w 2867378"/>
                <a:gd name="connsiteY4" fmla="*/ 745074 h 745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7378" h="745074">
                  <a:moveTo>
                    <a:pt x="0" y="722496"/>
                  </a:moveTo>
                  <a:cubicBezTo>
                    <a:pt x="248355" y="360310"/>
                    <a:pt x="496711" y="-1875"/>
                    <a:pt x="733778" y="7"/>
                  </a:cubicBezTo>
                  <a:cubicBezTo>
                    <a:pt x="970845" y="1888"/>
                    <a:pt x="1183452" y="728141"/>
                    <a:pt x="1422400" y="733785"/>
                  </a:cubicBezTo>
                  <a:cubicBezTo>
                    <a:pt x="1661348" y="739429"/>
                    <a:pt x="1926637" y="31992"/>
                    <a:pt x="2167467" y="33874"/>
                  </a:cubicBezTo>
                  <a:cubicBezTo>
                    <a:pt x="2408297" y="35755"/>
                    <a:pt x="2637837" y="390414"/>
                    <a:pt x="2867378" y="745074"/>
                  </a:cubicBezTo>
                </a:path>
              </a:pathLst>
            </a:cu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フリーフォーム: 図形 1024">
              <a:extLst>
                <a:ext uri="{FF2B5EF4-FFF2-40B4-BE49-F238E27FC236}">
                  <a16:creationId xmlns:a16="http://schemas.microsoft.com/office/drawing/2014/main" id="{F2033C4E-2182-AB1C-ACDC-1978C01266F6}"/>
                </a:ext>
              </a:extLst>
            </p:cNvPr>
            <p:cNvSpPr/>
            <p:nvPr/>
          </p:nvSpPr>
          <p:spPr>
            <a:xfrm flipV="1">
              <a:off x="4151530" y="6398819"/>
              <a:ext cx="690553" cy="98721"/>
            </a:xfrm>
            <a:custGeom>
              <a:avLst/>
              <a:gdLst>
                <a:gd name="connsiteX0" fmla="*/ 0 w 2867378"/>
                <a:gd name="connsiteY0" fmla="*/ 722496 h 745074"/>
                <a:gd name="connsiteX1" fmla="*/ 733778 w 2867378"/>
                <a:gd name="connsiteY1" fmla="*/ 7 h 745074"/>
                <a:gd name="connsiteX2" fmla="*/ 1422400 w 2867378"/>
                <a:gd name="connsiteY2" fmla="*/ 733785 h 745074"/>
                <a:gd name="connsiteX3" fmla="*/ 2167467 w 2867378"/>
                <a:gd name="connsiteY3" fmla="*/ 33874 h 745074"/>
                <a:gd name="connsiteX4" fmla="*/ 2867378 w 2867378"/>
                <a:gd name="connsiteY4" fmla="*/ 745074 h 745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7378" h="745074">
                  <a:moveTo>
                    <a:pt x="0" y="722496"/>
                  </a:moveTo>
                  <a:cubicBezTo>
                    <a:pt x="248355" y="360310"/>
                    <a:pt x="496711" y="-1875"/>
                    <a:pt x="733778" y="7"/>
                  </a:cubicBezTo>
                  <a:cubicBezTo>
                    <a:pt x="970845" y="1888"/>
                    <a:pt x="1183452" y="728141"/>
                    <a:pt x="1422400" y="733785"/>
                  </a:cubicBezTo>
                  <a:cubicBezTo>
                    <a:pt x="1661348" y="739429"/>
                    <a:pt x="1926637" y="31992"/>
                    <a:pt x="2167467" y="33874"/>
                  </a:cubicBezTo>
                  <a:cubicBezTo>
                    <a:pt x="2408297" y="35755"/>
                    <a:pt x="2637837" y="390414"/>
                    <a:pt x="2867378" y="745074"/>
                  </a:cubicBezTo>
                </a:path>
              </a:pathLst>
            </a:cu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テキスト ボックス 3">
            <a:extLst>
              <a:ext uri="{FF2B5EF4-FFF2-40B4-BE49-F238E27FC236}">
                <a16:creationId xmlns:a16="http://schemas.microsoft.com/office/drawing/2014/main" id="{75D06683-61E0-4E50-7B5F-76672F8EEA29}"/>
              </a:ext>
            </a:extLst>
          </p:cNvPr>
          <p:cNvSpPr txBox="1"/>
          <p:nvPr/>
        </p:nvSpPr>
        <p:spPr>
          <a:xfrm>
            <a:off x="670974" y="1260222"/>
            <a:ext cx="3901026" cy="307777"/>
          </a:xfrm>
          <a:prstGeom prst="rect">
            <a:avLst/>
          </a:prstGeom>
          <a:noFill/>
        </p:spPr>
        <p:txBody>
          <a:bodyPr wrap="square" rtlCol="0">
            <a:spAutoFit/>
          </a:bodyPr>
          <a:lstStyle/>
          <a:p>
            <a:r>
              <a:rPr kumimoji="1" lang="ja-JP" altLang="en-US" sz="1400" dirty="0"/>
              <a:t>き　  ほん  てき　　　　たい   さく</a:t>
            </a:r>
          </a:p>
        </p:txBody>
      </p:sp>
      <p:sp>
        <p:nvSpPr>
          <p:cNvPr id="7" name="テキスト ボックス 6">
            <a:extLst>
              <a:ext uri="{FF2B5EF4-FFF2-40B4-BE49-F238E27FC236}">
                <a16:creationId xmlns:a16="http://schemas.microsoft.com/office/drawing/2014/main" id="{8A7E99FF-1F5A-847E-732F-88179A657F25}"/>
              </a:ext>
            </a:extLst>
          </p:cNvPr>
          <p:cNvSpPr txBox="1"/>
          <p:nvPr/>
        </p:nvSpPr>
        <p:spPr>
          <a:xfrm>
            <a:off x="3598646" y="2051080"/>
            <a:ext cx="492443" cy="276999"/>
          </a:xfrm>
          <a:prstGeom prst="rect">
            <a:avLst/>
          </a:prstGeom>
          <a:noFill/>
        </p:spPr>
        <p:txBody>
          <a:bodyPr wrap="square" rtlCol="0">
            <a:spAutoFit/>
          </a:bodyPr>
          <a:lstStyle/>
          <a:p>
            <a:r>
              <a:rPr kumimoji="1" lang="ja-JP" altLang="en-US" sz="1200" dirty="0"/>
              <a:t>つね</a:t>
            </a:r>
          </a:p>
        </p:txBody>
      </p:sp>
      <p:sp>
        <p:nvSpPr>
          <p:cNvPr id="12" name="テキスト ボックス 11">
            <a:extLst>
              <a:ext uri="{FF2B5EF4-FFF2-40B4-BE49-F238E27FC236}">
                <a16:creationId xmlns:a16="http://schemas.microsoft.com/office/drawing/2014/main" id="{674773EE-8C31-5F52-BB65-2F2D85BAAF1D}"/>
              </a:ext>
            </a:extLst>
          </p:cNvPr>
          <p:cNvSpPr txBox="1"/>
          <p:nvPr/>
        </p:nvSpPr>
        <p:spPr>
          <a:xfrm>
            <a:off x="5173703" y="3151442"/>
            <a:ext cx="870958" cy="276999"/>
          </a:xfrm>
          <a:prstGeom prst="rect">
            <a:avLst/>
          </a:prstGeom>
          <a:noFill/>
        </p:spPr>
        <p:txBody>
          <a:bodyPr wrap="square" rtlCol="0">
            <a:spAutoFit/>
          </a:bodyPr>
          <a:lstStyle/>
          <a:p>
            <a:r>
              <a:rPr kumimoji="1" lang="ja-JP" altLang="en-US" sz="1200" dirty="0"/>
              <a:t>あんい</a:t>
            </a:r>
          </a:p>
        </p:txBody>
      </p:sp>
      <p:sp>
        <p:nvSpPr>
          <p:cNvPr id="20" name="テキスト ボックス 19">
            <a:extLst>
              <a:ext uri="{FF2B5EF4-FFF2-40B4-BE49-F238E27FC236}">
                <a16:creationId xmlns:a16="http://schemas.microsoft.com/office/drawing/2014/main" id="{62530B6C-7669-6AF6-08E9-8B91206567CC}"/>
              </a:ext>
            </a:extLst>
          </p:cNvPr>
          <p:cNvSpPr txBox="1"/>
          <p:nvPr/>
        </p:nvSpPr>
        <p:spPr>
          <a:xfrm>
            <a:off x="1986542" y="3708984"/>
            <a:ext cx="870958" cy="276999"/>
          </a:xfrm>
          <a:prstGeom prst="rect">
            <a:avLst/>
          </a:prstGeom>
          <a:noFill/>
        </p:spPr>
        <p:txBody>
          <a:bodyPr wrap="square" rtlCol="0">
            <a:spAutoFit/>
          </a:bodyPr>
          <a:lstStyle/>
          <a:p>
            <a:r>
              <a:rPr kumimoji="1" lang="ja-JP" altLang="en-US" sz="1200" dirty="0"/>
              <a:t>てんぷ</a:t>
            </a:r>
          </a:p>
        </p:txBody>
      </p:sp>
      <p:sp>
        <p:nvSpPr>
          <p:cNvPr id="23" name="テキスト ボックス 22">
            <a:extLst>
              <a:ext uri="{FF2B5EF4-FFF2-40B4-BE49-F238E27FC236}">
                <a16:creationId xmlns:a16="http://schemas.microsoft.com/office/drawing/2014/main" id="{7AC956D6-0059-0CA0-8C7B-8DC2C72C6450}"/>
              </a:ext>
            </a:extLst>
          </p:cNvPr>
          <p:cNvSpPr txBox="1"/>
          <p:nvPr/>
        </p:nvSpPr>
        <p:spPr>
          <a:xfrm>
            <a:off x="1595327" y="4269087"/>
            <a:ext cx="870958" cy="276999"/>
          </a:xfrm>
          <a:prstGeom prst="rect">
            <a:avLst/>
          </a:prstGeom>
          <a:noFill/>
        </p:spPr>
        <p:txBody>
          <a:bodyPr wrap="square" rtlCol="0">
            <a:spAutoFit/>
          </a:bodyPr>
          <a:lstStyle/>
          <a:p>
            <a:r>
              <a:rPr kumimoji="1" lang="ja-JP" altLang="en-US" sz="1200" dirty="0"/>
              <a:t>しんらい</a:t>
            </a:r>
          </a:p>
        </p:txBody>
      </p:sp>
      <p:sp>
        <p:nvSpPr>
          <p:cNvPr id="27" name="テキスト ボックス 26">
            <a:extLst>
              <a:ext uri="{FF2B5EF4-FFF2-40B4-BE49-F238E27FC236}">
                <a16:creationId xmlns:a16="http://schemas.microsoft.com/office/drawing/2014/main" id="{18415A04-B269-C51F-8D9A-C3BCD0C327AB}"/>
              </a:ext>
            </a:extLst>
          </p:cNvPr>
          <p:cNvSpPr txBox="1"/>
          <p:nvPr/>
        </p:nvSpPr>
        <p:spPr>
          <a:xfrm>
            <a:off x="4301403" y="3709720"/>
            <a:ext cx="870958" cy="276999"/>
          </a:xfrm>
          <a:prstGeom prst="rect">
            <a:avLst/>
          </a:prstGeom>
          <a:noFill/>
        </p:spPr>
        <p:txBody>
          <a:bodyPr wrap="square" rtlCol="0">
            <a:spAutoFit/>
          </a:bodyPr>
          <a:lstStyle/>
          <a:p>
            <a:r>
              <a:rPr kumimoji="1" lang="ja-JP" altLang="en-US" sz="1200" dirty="0"/>
              <a:t>あんい</a:t>
            </a:r>
          </a:p>
        </p:txBody>
      </p:sp>
      <p:sp>
        <p:nvSpPr>
          <p:cNvPr id="9" name="テキスト ボックス 8">
            <a:extLst>
              <a:ext uri="{FF2B5EF4-FFF2-40B4-BE49-F238E27FC236}">
                <a16:creationId xmlns:a16="http://schemas.microsoft.com/office/drawing/2014/main" id="{0D401FBD-246F-CA77-E9FD-9563A7A3027B}"/>
              </a:ext>
            </a:extLst>
          </p:cNvPr>
          <p:cNvSpPr txBox="1"/>
          <p:nvPr/>
        </p:nvSpPr>
        <p:spPr>
          <a:xfrm>
            <a:off x="4280621" y="2045477"/>
            <a:ext cx="870958" cy="276999"/>
          </a:xfrm>
          <a:prstGeom prst="rect">
            <a:avLst/>
          </a:prstGeom>
          <a:noFill/>
        </p:spPr>
        <p:txBody>
          <a:bodyPr wrap="square" rtlCol="0">
            <a:spAutoFit/>
          </a:bodyPr>
          <a:lstStyle/>
          <a:p>
            <a:r>
              <a:rPr lang="ja-JP" altLang="en-US" sz="1200" dirty="0"/>
              <a:t>さいしん</a:t>
            </a:r>
            <a:endParaRPr kumimoji="1" lang="ja-JP" altLang="en-US" sz="1200" dirty="0"/>
          </a:p>
        </p:txBody>
      </p:sp>
    </p:spTree>
    <p:extLst>
      <p:ext uri="{BB962C8B-B14F-4D97-AF65-F5344CB8AC3E}">
        <p14:creationId xmlns:p14="http://schemas.microsoft.com/office/powerpoint/2010/main" val="279965607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1478</Words>
  <PresentationFormat>画面に合わせる (4:3)</PresentationFormat>
  <Paragraphs>99</Paragraphs>
  <Slides>4</Slides>
  <Notes>4</Notes>
  <HiddenSlides>1</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vt:i4>
      </vt:variant>
    </vt:vector>
  </HeadingPairs>
  <TitlesOfParts>
    <vt:vector size="12" baseType="lpstr">
      <vt:lpstr>docs-Calibri</vt:lpstr>
      <vt:lpstr>HGPSoeiKakugothicUB</vt:lpstr>
      <vt:lpstr>メイリオ</vt:lpstr>
      <vt:lpstr>Arial</vt:lpstr>
      <vt:lpstr>Calibri</vt:lpstr>
      <vt:lpstr>Segoe UI</vt:lpstr>
      <vt:lpstr>2_Office テーマ</vt:lpstr>
      <vt:lpstr>3_Office テーマ</vt:lpstr>
      <vt:lpstr>1-1-1 コンピュータウイルスとは？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2023-03-16T04:10:39Z</dcterms:modified>
</cp:coreProperties>
</file>