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67"/>
  </p:notesMasterIdLst>
  <p:sldIdLst>
    <p:sldId id="256" r:id="rId2"/>
    <p:sldId id="346" r:id="rId3"/>
    <p:sldId id="257" r:id="rId4"/>
    <p:sldId id="264" r:id="rId5"/>
    <p:sldId id="265" r:id="rId6"/>
    <p:sldId id="271" r:id="rId7"/>
    <p:sldId id="309" r:id="rId8"/>
    <p:sldId id="305" r:id="rId9"/>
    <p:sldId id="312" r:id="rId10"/>
    <p:sldId id="266" r:id="rId11"/>
    <p:sldId id="258" r:id="rId12"/>
    <p:sldId id="310" r:id="rId13"/>
    <p:sldId id="352" r:id="rId14"/>
    <p:sldId id="351" r:id="rId15"/>
    <p:sldId id="259" r:id="rId16"/>
    <p:sldId id="262" r:id="rId17"/>
    <p:sldId id="311" r:id="rId18"/>
    <p:sldId id="270" r:id="rId19"/>
    <p:sldId id="272" r:id="rId20"/>
    <p:sldId id="283" r:id="rId21"/>
    <p:sldId id="347" r:id="rId22"/>
    <p:sldId id="280" r:id="rId23"/>
    <p:sldId id="348" r:id="rId24"/>
    <p:sldId id="313" r:id="rId25"/>
    <p:sldId id="314" r:id="rId26"/>
    <p:sldId id="315" r:id="rId27"/>
    <p:sldId id="316" r:id="rId28"/>
    <p:sldId id="318" r:id="rId29"/>
    <p:sldId id="322" r:id="rId30"/>
    <p:sldId id="320" r:id="rId31"/>
    <p:sldId id="317" r:id="rId32"/>
    <p:sldId id="349" r:id="rId33"/>
    <p:sldId id="323" r:id="rId34"/>
    <p:sldId id="325" r:id="rId35"/>
    <p:sldId id="324" r:id="rId36"/>
    <p:sldId id="326" r:id="rId37"/>
    <p:sldId id="328" r:id="rId38"/>
    <p:sldId id="277" r:id="rId39"/>
    <p:sldId id="329" r:id="rId40"/>
    <p:sldId id="331" r:id="rId41"/>
    <p:sldId id="332" r:id="rId42"/>
    <p:sldId id="334" r:id="rId43"/>
    <p:sldId id="333" r:id="rId44"/>
    <p:sldId id="307" r:id="rId45"/>
    <p:sldId id="274" r:id="rId46"/>
    <p:sldId id="336" r:id="rId47"/>
    <p:sldId id="279" r:id="rId48"/>
    <p:sldId id="278" r:id="rId49"/>
    <p:sldId id="350" r:id="rId50"/>
    <p:sldId id="275" r:id="rId51"/>
    <p:sldId id="337" r:id="rId52"/>
    <p:sldId id="338" r:id="rId53"/>
    <p:sldId id="260" r:id="rId54"/>
    <p:sldId id="294" r:id="rId55"/>
    <p:sldId id="297" r:id="rId56"/>
    <p:sldId id="298" r:id="rId57"/>
    <p:sldId id="340" r:id="rId58"/>
    <p:sldId id="299" r:id="rId59"/>
    <p:sldId id="341" r:id="rId60"/>
    <p:sldId id="302" r:id="rId61"/>
    <p:sldId id="304" r:id="rId62"/>
    <p:sldId id="300" r:id="rId63"/>
    <p:sldId id="303" r:id="rId64"/>
    <p:sldId id="301" r:id="rId65"/>
    <p:sldId id="306" r:id="rId6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6" autoAdjust="0"/>
    <p:restoredTop sz="94660"/>
  </p:normalViewPr>
  <p:slideViewPr>
    <p:cSldViewPr snapToGrid="0">
      <p:cViewPr varScale="1">
        <p:scale>
          <a:sx n="46" d="100"/>
          <a:sy n="46" d="100"/>
        </p:scale>
        <p:origin x="64"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A50C4-4612-4A58-B346-D62A5F65DD49}" type="datetimeFigureOut">
              <a:rPr kumimoji="1" lang="ja-JP" altLang="en-US" smtClean="0"/>
              <a:t>2023/4/5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FC097-8D1A-420C-9C29-AE9BD8661122}" type="slidenum">
              <a:rPr kumimoji="1" lang="ja-JP" altLang="en-US" smtClean="0"/>
              <a:t>‹#›</a:t>
            </a:fld>
            <a:endParaRPr kumimoji="1" lang="ja-JP" altLang="en-US"/>
          </a:p>
        </p:txBody>
      </p:sp>
    </p:spTree>
    <p:extLst>
      <p:ext uri="{BB962C8B-B14F-4D97-AF65-F5344CB8AC3E}">
        <p14:creationId xmlns:p14="http://schemas.microsoft.com/office/powerpoint/2010/main" val="3029821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1D84C3-0FB4-4414-8511-2A22D885B28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B974B2E-EB76-462E-BD5E-ABF672FD8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21152AB-A092-43F6-9638-717FA039C6C0}"/>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フッター プレースホルダー 4">
            <a:extLst>
              <a:ext uri="{FF2B5EF4-FFF2-40B4-BE49-F238E27FC236}">
                <a16:creationId xmlns:a16="http://schemas.microsoft.com/office/drawing/2014/main" id="{4D72D775-C8A7-41FC-A93E-020A67A8B2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A40C13-51C1-4D0B-9CD7-2EE6B7CB1546}"/>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pic>
        <p:nvPicPr>
          <p:cNvPr id="7" name="Picture 2">
            <a:extLst>
              <a:ext uri="{FF2B5EF4-FFF2-40B4-BE49-F238E27FC236}">
                <a16:creationId xmlns:a16="http://schemas.microsoft.com/office/drawing/2014/main" id="{B40CE3C7-AAD0-4051-9530-597A23ACE7F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140" y="61814"/>
            <a:ext cx="3368346" cy="11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566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4F6E7-E3B5-42FE-9207-7F454601EF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BE3FF2-F455-4BAC-801A-51985FC163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09CB44-27EF-40CE-8310-16AA9FDA3AC0}"/>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ABDC2722-F8BD-4944-BB5E-F101764A6C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4D066C-AB8C-4D91-94C3-269C2000390B}"/>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95162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29A3D66-91A2-46C9-BCE7-C129F2AC4FD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93D9D81-0096-4953-AE06-1618EFA6B99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6D3543-1B83-402C-8EA0-3CA24F261A9B}"/>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62CA2FA6-80DA-4346-B00E-425F954094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43C453-DBE6-4B26-95AC-881DB679B778}"/>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30267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E666B0-3453-457E-9825-18539232A6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8293EA-10D7-4F32-B4FD-28A92D30DAE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498EC7-2C3D-4E2B-8B8E-6DE6B2407350}"/>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フッター プレースホルダー 4">
            <a:extLst>
              <a:ext uri="{FF2B5EF4-FFF2-40B4-BE49-F238E27FC236}">
                <a16:creationId xmlns:a16="http://schemas.microsoft.com/office/drawing/2014/main" id="{E80A8F18-882B-49D1-92FD-89A9DCFE85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E87624-CD82-48EF-9C93-7CC0946EC618}"/>
              </a:ext>
            </a:extLst>
          </p:cNvPr>
          <p:cNvSpPr>
            <a:spLocks noGrp="1"/>
          </p:cNvSpPr>
          <p:nvPr>
            <p:ph type="sldNum" sz="quarter" idx="12"/>
          </p:nvPr>
        </p:nvSpPr>
        <p:spPr>
          <a:xfrm>
            <a:off x="9253152" y="6356350"/>
            <a:ext cx="2743200" cy="365125"/>
          </a:xfrm>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9888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3E3B6-025F-493E-930C-E171C26CEEF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69CC89-8381-442A-865B-4A0E972CF4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E097595-37F7-4EA2-87EA-7C15D83452CA}"/>
              </a:ext>
            </a:extLst>
          </p:cNvPr>
          <p:cNvSpPr>
            <a:spLocks noGrp="1"/>
          </p:cNvSpPr>
          <p:nvPr>
            <p:ph type="dt" sz="half" idx="10"/>
          </p:nvPr>
        </p:nvSpPr>
        <p:spPr/>
        <p:txBody>
          <a:bodyPr/>
          <a:lstStyle/>
          <a:p>
            <a:r>
              <a:rPr lang="en-US" altLang="ja-JP"/>
              <a:t>©2021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30C6E474-C3D7-46CD-B69B-A1DA00C054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E9050C-CADD-4A45-A6D8-40CA5CB4D87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9155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FA2F0-C831-400B-916D-3061B4BDB0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0C517-C1E5-4178-9282-BA11157124C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6D0C268-1E8C-4D34-A8B9-F629292D81B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75F3662-D224-4885-A95D-B4D8233F67A7}"/>
              </a:ext>
            </a:extLst>
          </p:cNvPr>
          <p:cNvSpPr>
            <a:spLocks noGrp="1"/>
          </p:cNvSpPr>
          <p:nvPr>
            <p:ph type="dt" sz="half" idx="10"/>
          </p:nvPr>
        </p:nvSpPr>
        <p:spPr/>
        <p:txBody>
          <a:bodyPr/>
          <a:lstStyle/>
          <a:p>
            <a:r>
              <a:rPr lang="en-US" altLang="ja-JP"/>
              <a:t>©2021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6EDC2DAF-6B74-4FE3-AC04-2923074A9E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B6841B-13D0-4347-B642-6DDD9D00666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373869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4D7FBF-FDB2-4DB5-B093-340D3E74639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392CD7-D6CF-42C8-98CA-9B00DC811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534FBE4-FA82-461F-8CA0-CE5CE92553C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B1FE127-C2E7-4B6A-9744-CA693F0C7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15D45B7-E304-4870-A33E-58D232ABBF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5415ABA-1B57-442E-870D-F5F978C1ABED}"/>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フッター プレースホルダー 7">
            <a:extLst>
              <a:ext uri="{FF2B5EF4-FFF2-40B4-BE49-F238E27FC236}">
                <a16:creationId xmlns:a16="http://schemas.microsoft.com/office/drawing/2014/main" id="{DF28DD42-5199-4687-8AFF-2275043B573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76A7EBE-426E-4AE9-A658-0A0FD4E2AD9E}"/>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132825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895DED-D06D-4E83-B17A-D83EF84E079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A3689DB-A3A7-4C53-8594-4775BB42FBBD}"/>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4" name="フッター プレースホルダー 3">
            <a:extLst>
              <a:ext uri="{FF2B5EF4-FFF2-40B4-BE49-F238E27FC236}">
                <a16:creationId xmlns:a16="http://schemas.microsoft.com/office/drawing/2014/main" id="{EA7A6B5A-8BFA-4E06-A07C-3CCB0B93D9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1D4EE7A-E185-40C8-9639-BFF68FF0D6F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86771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C6E2875-B8B1-4E95-96D7-9B75E3F010A4}"/>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3" name="フッター プレースホルダー 2">
            <a:extLst>
              <a:ext uri="{FF2B5EF4-FFF2-40B4-BE49-F238E27FC236}">
                <a16:creationId xmlns:a16="http://schemas.microsoft.com/office/drawing/2014/main" id="{82E20C4F-6414-48E4-8EE3-6C0C39F6F5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9339DC8-85F4-4BE9-861E-760C32A8F696}"/>
              </a:ext>
            </a:extLst>
          </p:cNvPr>
          <p:cNvSpPr>
            <a:spLocks noGrp="1"/>
          </p:cNvSpPr>
          <p:nvPr>
            <p:ph type="sldNum" sz="quarter" idx="12"/>
          </p:nvPr>
        </p:nvSpPr>
        <p:spPr>
          <a:xfrm>
            <a:off x="9254836" y="6356350"/>
            <a:ext cx="2743200" cy="365125"/>
          </a:xfrm>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303468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83051-52BF-45F6-8124-C8E459A620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3EE5A9-58AD-415C-BAB3-047B6F093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7133E3-4CC9-4AF3-ABA3-A44411C07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69857A-EEF0-47C3-BD25-2858E4471F45}"/>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268E3BFA-7C86-459B-A4A6-117941BC64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4C3CE2-6A32-424B-AF22-B728E635F289}"/>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98242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68A09-528D-4C72-9795-0A01CD43E5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38EA9F4-CADE-4366-862F-677D12EA3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2AF715F-7AFA-450C-947D-90648437D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F43CA52-D5BD-4F9F-99A5-40068204B758}"/>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562873E4-5640-4EE3-AE56-17B1A07751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50525C-85DC-444D-A0F3-2135BE95ABF6}"/>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78292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D79BAD1-A408-405A-8587-1D00F4AB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432D8F-80B1-499F-AA33-487D6C48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21B312-1D3D-47B7-AC59-9EF450D1C6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©2021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0A9D8D41-51EF-4AF3-B1C4-6EB74DE3D0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D8CAE9D-CCD5-40B5-9085-5D709BF70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866725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ipa.go.jp/digital/model/ug65p90000001lgm-att/000079617.pd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ipa.go.jp/digital/model/model20201222.html"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pa.go.jp/digital/model/model20201222.html" TargetMode="External"/><Relationship Id="rId2" Type="http://schemas.openxmlformats.org/officeDocument/2006/relationships/hyperlink" Target="https://www.ipa.go.jp/digital/model/agile20200331.html" TargetMode="External"/><Relationship Id="rId1" Type="http://schemas.openxmlformats.org/officeDocument/2006/relationships/slideLayout" Target="../slideLayouts/slideLayout7.xml"/><Relationship Id="rId4" Type="http://schemas.openxmlformats.org/officeDocument/2006/relationships/hyperlink" Target="https://www.meti.go.jp/shingikai/mono_info_service/digital_transformation/20180907_report.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66D50B-4F80-434F-B328-A2C530747196}"/>
              </a:ext>
            </a:extLst>
          </p:cNvPr>
          <p:cNvSpPr>
            <a:spLocks noGrp="1"/>
          </p:cNvSpPr>
          <p:nvPr>
            <p:ph type="ctrTitle"/>
          </p:nvPr>
        </p:nvSpPr>
        <p:spPr/>
        <p:txBody>
          <a:bodyPr>
            <a:normAutofit/>
          </a:bodyPr>
          <a:lstStyle/>
          <a:p>
            <a:r>
              <a:rPr lang="ja-JP" altLang="en-US" b="1" dirty="0">
                <a:latin typeface="IPA Pゴシック" panose="020B0500000000000000" pitchFamily="50" charset="-128"/>
                <a:ea typeface="IPA Pゴシック" panose="020B0500000000000000" pitchFamily="50" charset="-128"/>
              </a:rPr>
              <a:t>モデル契約から読み解く</a:t>
            </a:r>
            <a:br>
              <a:rPr lang="en-US" altLang="ja-JP" b="1" dirty="0">
                <a:latin typeface="IPA Pゴシック" panose="020B0500000000000000" pitchFamily="50" charset="-128"/>
                <a:ea typeface="IPA Pゴシック" panose="020B0500000000000000" pitchFamily="50" charset="-128"/>
              </a:rPr>
            </a:br>
            <a:r>
              <a:rPr lang="ja-JP" altLang="en-US" b="1" dirty="0">
                <a:latin typeface="IPA Pゴシック" panose="020B0500000000000000" pitchFamily="50" charset="-128"/>
                <a:ea typeface="IPA Pゴシック" panose="020B0500000000000000" pitchFamily="50" charset="-128"/>
              </a:rPr>
              <a:t>ユーザ及びベンダの責務</a:t>
            </a:r>
            <a:endParaRPr kumimoji="1" lang="ja-JP" altLang="en-US" b="1" dirty="0">
              <a:latin typeface="IPA Pゴシック" panose="020B0500000000000000" pitchFamily="50" charset="-128"/>
              <a:ea typeface="IPA Pゴシック" panose="020B0500000000000000" pitchFamily="50" charset="-128"/>
            </a:endParaRPr>
          </a:p>
        </p:txBody>
      </p:sp>
      <p:sp>
        <p:nvSpPr>
          <p:cNvPr id="3" name="字幕 2">
            <a:extLst>
              <a:ext uri="{FF2B5EF4-FFF2-40B4-BE49-F238E27FC236}">
                <a16:creationId xmlns:a16="http://schemas.microsoft.com/office/drawing/2014/main" id="{87BA7A4D-0E25-4668-9C78-D66B01BE2E8D}"/>
              </a:ext>
            </a:extLst>
          </p:cNvPr>
          <p:cNvSpPr>
            <a:spLocks noGrp="1"/>
          </p:cNvSpPr>
          <p:nvPr>
            <p:ph type="subTitle" idx="1"/>
          </p:nvPr>
        </p:nvSpPr>
        <p:spPr>
          <a:xfrm>
            <a:off x="1524000" y="3602038"/>
            <a:ext cx="9144000" cy="755968"/>
          </a:xfrm>
        </p:spPr>
        <p:txBody>
          <a:bodyPr>
            <a:noAutofit/>
          </a:bodyPr>
          <a:lstStyle/>
          <a:p>
            <a:r>
              <a:rPr lang="ja-JP" altLang="en-US" sz="3600" dirty="0">
                <a:latin typeface="IPA Pゴシック" panose="020B0500000000000000" pitchFamily="50" charset="-128"/>
                <a:ea typeface="IPA Pゴシック" panose="020B0500000000000000" pitchFamily="50" charset="-128"/>
              </a:rPr>
              <a:t>～システム開発のトラブルを防ぐために～</a:t>
            </a:r>
            <a:endParaRPr lang="en-US" altLang="ja-JP" sz="3600" dirty="0">
              <a:latin typeface="IPA Pゴシック" panose="020B0500000000000000" pitchFamily="50" charset="-128"/>
              <a:ea typeface="IPA Pゴシック" panose="020B0500000000000000" pitchFamily="50" charset="-128"/>
            </a:endParaRPr>
          </a:p>
        </p:txBody>
      </p:sp>
      <p:sp>
        <p:nvSpPr>
          <p:cNvPr id="5" name="テキスト ボックス 4">
            <a:extLst>
              <a:ext uri="{FF2B5EF4-FFF2-40B4-BE49-F238E27FC236}">
                <a16:creationId xmlns:a16="http://schemas.microsoft.com/office/drawing/2014/main" id="{72E5BAC9-F3C4-4CE0-A75F-2E5594C280AD}"/>
              </a:ext>
            </a:extLst>
          </p:cNvPr>
          <p:cNvSpPr txBox="1"/>
          <p:nvPr/>
        </p:nvSpPr>
        <p:spPr>
          <a:xfrm>
            <a:off x="0" y="4911488"/>
            <a:ext cx="12191999" cy="1200329"/>
          </a:xfrm>
          <a:prstGeom prst="rect">
            <a:avLst/>
          </a:prstGeom>
          <a:noFill/>
        </p:spPr>
        <p:txBody>
          <a:bodyPr wrap="square" rtlCol="0">
            <a:spAutoFit/>
          </a:bodyPr>
          <a:lstStyle/>
          <a:p>
            <a:pPr algn="ctr"/>
            <a:r>
              <a:rPr lang="ja-JP" altLang="en-US" sz="2400" dirty="0">
                <a:latin typeface="IPA Pゴシック" panose="020B0500000000000000" pitchFamily="50" charset="-128"/>
                <a:ea typeface="IPA Pゴシック" panose="020B0500000000000000" pitchFamily="50" charset="-128"/>
              </a:rPr>
              <a:t>独立行政法人 情報処理推進機構（</a:t>
            </a:r>
            <a:r>
              <a:rPr lang="en-US" altLang="ja-JP" sz="2400" dirty="0">
                <a:latin typeface="IPA Pゴシック" panose="020B0500000000000000" pitchFamily="50" charset="-128"/>
                <a:ea typeface="IPA Pゴシック" panose="020B0500000000000000" pitchFamily="50" charset="-128"/>
              </a:rPr>
              <a:t>IPA</a:t>
            </a:r>
            <a:r>
              <a:rPr lang="ja-JP" altLang="en-US" sz="2400" dirty="0">
                <a:latin typeface="IPA Pゴシック" panose="020B0500000000000000" pitchFamily="50" charset="-128"/>
                <a:ea typeface="IPA Pゴシック" panose="020B0500000000000000" pitchFamily="50" charset="-128"/>
              </a:rPr>
              <a:t>）</a:t>
            </a:r>
            <a:endParaRPr lang="en-US" altLang="ja-JP" sz="2400" dirty="0">
              <a:latin typeface="IPA Pゴシック" panose="020B0500000000000000" pitchFamily="50" charset="-128"/>
              <a:ea typeface="IPA Pゴシック" panose="020B0500000000000000" pitchFamily="50" charset="-128"/>
            </a:endParaRPr>
          </a:p>
          <a:p>
            <a:pPr algn="ctr"/>
            <a:r>
              <a:rPr lang="ja-JP" altLang="en-US" sz="2400" dirty="0">
                <a:latin typeface="IPA Pゴシック" panose="020B0500000000000000" pitchFamily="50" charset="-128"/>
                <a:ea typeface="IPA Pゴシック" panose="020B0500000000000000" pitchFamily="50" charset="-128"/>
              </a:rPr>
              <a:t>社会基盤センター 産業プラットフォーム部</a:t>
            </a:r>
            <a:endParaRPr lang="en-US" altLang="ja-JP" sz="2400" dirty="0">
              <a:latin typeface="IPA Pゴシック" panose="020B0500000000000000" pitchFamily="50" charset="-128"/>
              <a:ea typeface="IPA Pゴシック" panose="020B0500000000000000" pitchFamily="50" charset="-128"/>
            </a:endParaRPr>
          </a:p>
          <a:p>
            <a:pPr algn="ctr"/>
            <a:r>
              <a:rPr lang="ja-JP" altLang="en-US" sz="2400" dirty="0">
                <a:latin typeface="IPA Pゴシック" panose="020B0500000000000000" pitchFamily="50" charset="-128"/>
                <a:ea typeface="IPA Pゴシック" panose="020B0500000000000000" pitchFamily="50" charset="-128"/>
              </a:rPr>
              <a:t>コネクテッドインダストリーズグループ</a:t>
            </a:r>
          </a:p>
        </p:txBody>
      </p:sp>
      <p:sp>
        <p:nvSpPr>
          <p:cNvPr id="6" name="テキスト ボックス 5">
            <a:extLst>
              <a:ext uri="{FF2B5EF4-FFF2-40B4-BE49-F238E27FC236}">
                <a16:creationId xmlns:a16="http://schemas.microsoft.com/office/drawing/2014/main" id="{EEE15454-EE30-4113-8AC0-C91347185181}"/>
              </a:ext>
            </a:extLst>
          </p:cNvPr>
          <p:cNvSpPr txBox="1"/>
          <p:nvPr/>
        </p:nvSpPr>
        <p:spPr>
          <a:xfrm>
            <a:off x="5121905" y="4434692"/>
            <a:ext cx="1620000" cy="400110"/>
          </a:xfrm>
          <a:prstGeom prst="rect">
            <a:avLst/>
          </a:prstGeom>
          <a:noFill/>
        </p:spPr>
        <p:txBody>
          <a:bodyPr wrap="square" rtlCol="0">
            <a:spAutoFit/>
          </a:bodyPr>
          <a:lstStyle/>
          <a:p>
            <a:r>
              <a:rPr kumimoji="1" lang="ja-JP" altLang="en-US" sz="2000" dirty="0">
                <a:latin typeface="IPA Pゴシック" panose="020B0500000000000000" pitchFamily="50" charset="-128"/>
                <a:ea typeface="IPA Pゴシック" panose="020B0500000000000000" pitchFamily="50" charset="-128"/>
              </a:rPr>
              <a:t>第１</a:t>
            </a:r>
            <a:r>
              <a:rPr kumimoji="1" lang="en-US" altLang="ja-JP" sz="2000" dirty="0">
                <a:latin typeface="IPA Pゴシック" panose="020B0500000000000000" pitchFamily="50" charset="-128"/>
                <a:ea typeface="IPA Pゴシック" panose="020B0500000000000000" pitchFamily="50" charset="-128"/>
              </a:rPr>
              <a:t>.</a:t>
            </a:r>
            <a:r>
              <a:rPr kumimoji="1" lang="ja-JP" altLang="en-US" sz="2000" dirty="0">
                <a:latin typeface="IPA Pゴシック" panose="020B0500000000000000" pitchFamily="50" charset="-128"/>
                <a:ea typeface="IPA Pゴシック" panose="020B0500000000000000" pitchFamily="50" charset="-128"/>
              </a:rPr>
              <a:t>０版</a:t>
            </a:r>
          </a:p>
        </p:txBody>
      </p:sp>
      <p:sp>
        <p:nvSpPr>
          <p:cNvPr id="4" name="日付プレースホルダー 3">
            <a:extLst>
              <a:ext uri="{FF2B5EF4-FFF2-40B4-BE49-F238E27FC236}">
                <a16:creationId xmlns:a16="http://schemas.microsoft.com/office/drawing/2014/main" id="{6C8C4428-869E-4803-8C77-8693D80DDE02}"/>
              </a:ext>
            </a:extLst>
          </p:cNvPr>
          <p:cNvSpPr>
            <a:spLocks noGrp="1"/>
          </p:cNvSpPr>
          <p:nvPr>
            <p:ph type="dt" sz="half" idx="10"/>
          </p:nvPr>
        </p:nvSpPr>
        <p:spPr/>
        <p:txBody>
          <a:bodyPr/>
          <a:lstStyle/>
          <a:p>
            <a:r>
              <a:rPr lang="en-US" altLang="ja-JP"/>
              <a:t>©2021 IPA, All Rights Reserved</a:t>
            </a:r>
            <a:endParaRPr lang="ja-JP" altLang="en-US" dirty="0"/>
          </a:p>
        </p:txBody>
      </p:sp>
    </p:spTree>
    <p:extLst>
      <p:ext uri="{BB962C8B-B14F-4D97-AF65-F5344CB8AC3E}">
        <p14:creationId xmlns:p14="http://schemas.microsoft.com/office/powerpoint/2010/main" val="229852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80EDC-AEA0-4506-8917-62D05873BA34}"/>
              </a:ext>
            </a:extLst>
          </p:cNvPr>
          <p:cNvSpPr>
            <a:spLocks noGrp="1"/>
          </p:cNvSpPr>
          <p:nvPr>
            <p:ph type="title"/>
          </p:nvPr>
        </p:nvSpPr>
        <p:spPr/>
        <p:txBody>
          <a:bodyPr/>
          <a:lstStyle/>
          <a:p>
            <a:r>
              <a:rPr lang="ja-JP" altLang="en-US" b="1" dirty="0"/>
              <a:t>ユーザ・ベンダの責務について</a:t>
            </a:r>
            <a:endParaRPr kumimoji="1" lang="ja-JP" altLang="en-US" b="1" dirty="0"/>
          </a:p>
        </p:txBody>
      </p:sp>
      <p:sp>
        <p:nvSpPr>
          <p:cNvPr id="3" name="コンテンツ プレースホルダー 2">
            <a:extLst>
              <a:ext uri="{FF2B5EF4-FFF2-40B4-BE49-F238E27FC236}">
                <a16:creationId xmlns:a16="http://schemas.microsoft.com/office/drawing/2014/main" id="{F6D04F35-DEFA-44A7-9CCA-1468C816593A}"/>
              </a:ext>
            </a:extLst>
          </p:cNvPr>
          <p:cNvSpPr>
            <a:spLocks noGrp="1"/>
          </p:cNvSpPr>
          <p:nvPr>
            <p:ph idx="1"/>
          </p:nvPr>
        </p:nvSpPr>
        <p:spPr>
          <a:xfrm>
            <a:off x="838200" y="1825625"/>
            <a:ext cx="10515600" cy="1856913"/>
          </a:xfrm>
        </p:spPr>
        <p:txBody>
          <a:bodyPr/>
          <a:lstStyle/>
          <a:p>
            <a:r>
              <a:rPr lang="ja-JP" altLang="en-US" dirty="0"/>
              <a:t>契約類型別</a:t>
            </a:r>
            <a:endParaRPr kumimoji="1" lang="en-US" altLang="ja-JP" dirty="0"/>
          </a:p>
          <a:p>
            <a:r>
              <a:rPr lang="ja-JP" altLang="en-US" dirty="0"/>
              <a:t>システム開発の段階別</a:t>
            </a:r>
            <a:endParaRPr lang="en-US" altLang="ja-JP" dirty="0"/>
          </a:p>
          <a:p>
            <a:r>
              <a:rPr kumimoji="1" lang="ja-JP" altLang="en-US" dirty="0"/>
              <a:t>トピック別（トラブル事例・判例から）</a:t>
            </a:r>
          </a:p>
        </p:txBody>
      </p:sp>
      <p:sp>
        <p:nvSpPr>
          <p:cNvPr id="4" name="日付プレースホルダー 3">
            <a:extLst>
              <a:ext uri="{FF2B5EF4-FFF2-40B4-BE49-F238E27FC236}">
                <a16:creationId xmlns:a16="http://schemas.microsoft.com/office/drawing/2014/main" id="{73D17E5F-0B47-4E60-8CAA-F81DA970B60B}"/>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F7626837-62D6-4C3D-B186-8D4CEE33F95E}"/>
              </a:ext>
            </a:extLst>
          </p:cNvPr>
          <p:cNvSpPr>
            <a:spLocks noGrp="1"/>
          </p:cNvSpPr>
          <p:nvPr>
            <p:ph type="sldNum" sz="quarter" idx="12"/>
          </p:nvPr>
        </p:nvSpPr>
        <p:spPr/>
        <p:txBody>
          <a:bodyPr/>
          <a:lstStyle/>
          <a:p>
            <a:fld id="{AA0C51FF-32F0-4E34-9A42-27C026941FB9}" type="slidenum">
              <a:rPr kumimoji="1" lang="ja-JP" altLang="en-US" smtClean="0"/>
              <a:t>9</a:t>
            </a:fld>
            <a:endParaRPr kumimoji="1" lang="ja-JP" altLang="en-US"/>
          </a:p>
        </p:txBody>
      </p:sp>
    </p:spTree>
    <p:extLst>
      <p:ext uri="{BB962C8B-B14F-4D97-AF65-F5344CB8AC3E}">
        <p14:creationId xmlns:p14="http://schemas.microsoft.com/office/powerpoint/2010/main" val="246761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89BA18-F826-424B-804D-E2634CCDD7E5}"/>
              </a:ext>
            </a:extLst>
          </p:cNvPr>
          <p:cNvSpPr>
            <a:spLocks noGrp="1"/>
          </p:cNvSpPr>
          <p:nvPr>
            <p:ph type="title"/>
          </p:nvPr>
        </p:nvSpPr>
        <p:spPr/>
        <p:txBody>
          <a:bodyPr/>
          <a:lstStyle/>
          <a:p>
            <a:r>
              <a:rPr kumimoji="1" lang="ja-JP" altLang="en-US" b="1" dirty="0"/>
              <a:t>契約類型別</a:t>
            </a:r>
          </a:p>
        </p:txBody>
      </p:sp>
      <p:sp>
        <p:nvSpPr>
          <p:cNvPr id="3" name="コンテンツ プレースホルダー 2">
            <a:extLst>
              <a:ext uri="{FF2B5EF4-FFF2-40B4-BE49-F238E27FC236}">
                <a16:creationId xmlns:a16="http://schemas.microsoft.com/office/drawing/2014/main" id="{1DF92F88-98A8-41EF-A239-19C8F7045D39}"/>
              </a:ext>
            </a:extLst>
          </p:cNvPr>
          <p:cNvSpPr>
            <a:spLocks noGrp="1"/>
          </p:cNvSpPr>
          <p:nvPr>
            <p:ph idx="1"/>
          </p:nvPr>
        </p:nvSpPr>
        <p:spPr/>
        <p:txBody>
          <a:bodyPr/>
          <a:lstStyle/>
          <a:p>
            <a:r>
              <a:rPr kumimoji="1" lang="ja-JP" altLang="en-US" dirty="0"/>
              <a:t>契約類型</a:t>
            </a:r>
            <a:r>
              <a:rPr lang="ja-JP" altLang="en-US" dirty="0"/>
              <a:t>と責務</a:t>
            </a:r>
            <a:endParaRPr lang="en-US" altLang="ja-JP" dirty="0"/>
          </a:p>
          <a:p>
            <a:r>
              <a:rPr kumimoji="1" lang="ja-JP" altLang="en-US" dirty="0"/>
              <a:t>（参考）民法での請負と準委任について</a:t>
            </a:r>
            <a:endParaRPr kumimoji="1" lang="en-US" altLang="ja-JP" dirty="0"/>
          </a:p>
        </p:txBody>
      </p:sp>
      <p:sp>
        <p:nvSpPr>
          <p:cNvPr id="4" name="日付プレースホルダー 3">
            <a:extLst>
              <a:ext uri="{FF2B5EF4-FFF2-40B4-BE49-F238E27FC236}">
                <a16:creationId xmlns:a16="http://schemas.microsoft.com/office/drawing/2014/main" id="{1E0CFD2F-D103-4FCE-A538-683F7EDA97F0}"/>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3CADD8AF-BEB1-4286-8614-2E2E0E750F22}"/>
              </a:ext>
            </a:extLst>
          </p:cNvPr>
          <p:cNvSpPr>
            <a:spLocks noGrp="1"/>
          </p:cNvSpPr>
          <p:nvPr>
            <p:ph type="sldNum" sz="quarter" idx="12"/>
          </p:nvPr>
        </p:nvSpPr>
        <p:spPr/>
        <p:txBody>
          <a:bodyPr/>
          <a:lstStyle/>
          <a:p>
            <a:fld id="{AA0C51FF-32F0-4E34-9A42-27C026941FB9}" type="slidenum">
              <a:rPr kumimoji="1" lang="ja-JP" altLang="en-US" smtClean="0"/>
              <a:t>10</a:t>
            </a:fld>
            <a:endParaRPr kumimoji="1" lang="ja-JP" altLang="en-US"/>
          </a:p>
        </p:txBody>
      </p:sp>
    </p:spTree>
    <p:extLst>
      <p:ext uri="{BB962C8B-B14F-4D97-AF65-F5344CB8AC3E}">
        <p14:creationId xmlns:p14="http://schemas.microsoft.com/office/powerpoint/2010/main" val="273781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2554545"/>
          </a:xfrm>
          <a:prstGeom prst="rect">
            <a:avLst/>
          </a:prstGeom>
          <a:noFill/>
        </p:spPr>
        <p:txBody>
          <a:bodyPr wrap="square" rtlCol="0">
            <a:spAutoFit/>
          </a:bodyPr>
          <a:lstStyle/>
          <a:p>
            <a:r>
              <a:rPr kumimoji="1" lang="ja-JP" altLang="en-US" sz="2000" b="1" dirty="0"/>
              <a:t>契約類型と責務（１）</a:t>
            </a:r>
            <a:endParaRPr kumimoji="1" lang="en-US" altLang="ja-JP" sz="2000" b="1" dirty="0"/>
          </a:p>
          <a:p>
            <a:endParaRPr lang="en-US" altLang="ja-JP" sz="2000" dirty="0"/>
          </a:p>
          <a:p>
            <a:r>
              <a:rPr lang="ja-JP" altLang="en-US" sz="2000" dirty="0"/>
              <a:t>■契約類型として、一般に</a:t>
            </a:r>
            <a:r>
              <a:rPr lang="ja-JP" altLang="en-US" sz="2000" dirty="0">
                <a:solidFill>
                  <a:srgbClr val="FF0000"/>
                </a:solidFill>
              </a:rPr>
              <a:t>請負型</a:t>
            </a:r>
            <a:r>
              <a:rPr lang="ja-JP" altLang="en-US" sz="2000" dirty="0"/>
              <a:t>と</a:t>
            </a:r>
            <a:r>
              <a:rPr lang="ja-JP" altLang="en-US" sz="2000" dirty="0">
                <a:solidFill>
                  <a:srgbClr val="FF0000"/>
                </a:solidFill>
              </a:rPr>
              <a:t>準委任型</a:t>
            </a:r>
            <a:r>
              <a:rPr lang="ja-JP" altLang="en-US" sz="2000" dirty="0"/>
              <a:t>があり、受託側の負う義務に違いが生じる（下表） 。モデル契約では、フェーズ毎に、請負型と準委任型のどちらとするかを選択しなければならない。</a:t>
            </a:r>
            <a:endParaRPr lang="en-US" altLang="ja-JP" sz="2000" dirty="0"/>
          </a:p>
          <a:p>
            <a:endParaRPr lang="en-US" altLang="ja-JP" sz="2000" dirty="0"/>
          </a:p>
          <a:p>
            <a:r>
              <a:rPr lang="ja-JP" altLang="en-US" sz="2000" dirty="0"/>
              <a:t>■</a:t>
            </a:r>
            <a:r>
              <a:rPr lang="ja-JP" altLang="ja-JP" sz="2000" dirty="0"/>
              <a:t>実際の契約において、準委任型とするか、請負型とするかは、成果物の特定についての当事者同士の経験や役割分担の遂行能力等に基づき、成果物についての共通理解が事前に十分に成立しているか</a:t>
            </a:r>
            <a:r>
              <a:rPr lang="ja-JP" altLang="en-US" sz="2000" dirty="0"/>
              <a:t>どうか等</a:t>
            </a:r>
            <a:r>
              <a:rPr lang="ja-JP" altLang="ja-JP" sz="2000" dirty="0"/>
              <a:t>による</a:t>
            </a:r>
            <a:r>
              <a:rPr lang="ja-JP" altLang="en-US" sz="2000" dirty="0"/>
              <a:t>。</a:t>
            </a:r>
            <a:endParaRPr lang="en-US" altLang="ja-JP" sz="2000" dirty="0"/>
          </a:p>
        </p:txBody>
      </p:sp>
      <p:grpSp>
        <p:nvGrpSpPr>
          <p:cNvPr id="6" name="グループ化 5">
            <a:extLst>
              <a:ext uri="{FF2B5EF4-FFF2-40B4-BE49-F238E27FC236}">
                <a16:creationId xmlns:a16="http://schemas.microsoft.com/office/drawing/2014/main" id="{A18EDB33-4143-4C87-8DDD-AA485686558D}"/>
              </a:ext>
            </a:extLst>
          </p:cNvPr>
          <p:cNvGrpSpPr/>
          <p:nvPr/>
        </p:nvGrpSpPr>
        <p:grpSpPr>
          <a:xfrm>
            <a:off x="8396488" y="417756"/>
            <a:ext cx="3152045" cy="338702"/>
            <a:chOff x="8153264" y="402293"/>
            <a:chExt cx="3608493" cy="338702"/>
          </a:xfrm>
        </p:grpSpPr>
        <p:sp>
          <p:nvSpPr>
            <p:cNvPr id="7" name="テキスト ボックス 6">
              <a:extLst>
                <a:ext uri="{FF2B5EF4-FFF2-40B4-BE49-F238E27FC236}">
                  <a16:creationId xmlns:a16="http://schemas.microsoft.com/office/drawing/2014/main" id="{C3D5F807-389C-4C95-A770-D57105776299}"/>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２．（６）　</a:t>
              </a:r>
              <a:r>
                <a:rPr kumimoji="1" lang="en-US" altLang="ja-JP" sz="1400" dirty="0"/>
                <a:t>55</a:t>
              </a:r>
              <a:r>
                <a:rPr kumimoji="1" lang="ja-JP" altLang="en-US" sz="1400" dirty="0"/>
                <a:t>頁～）</a:t>
              </a:r>
            </a:p>
          </p:txBody>
        </p:sp>
        <p:sp>
          <p:nvSpPr>
            <p:cNvPr id="2" name="矢印: 右 1">
              <a:extLst>
                <a:ext uri="{FF2B5EF4-FFF2-40B4-BE49-F238E27FC236}">
                  <a16:creationId xmlns:a16="http://schemas.microsoft.com/office/drawing/2014/main" id="{5ED92BAE-34B1-43F5-A3A5-5B839B0292B6}"/>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0" name="表 10">
            <a:extLst>
              <a:ext uri="{FF2B5EF4-FFF2-40B4-BE49-F238E27FC236}">
                <a16:creationId xmlns:a16="http://schemas.microsoft.com/office/drawing/2014/main" id="{DCA5E75D-B90A-43B7-B783-188F708C6D68}"/>
              </a:ext>
            </a:extLst>
          </p:cNvPr>
          <p:cNvGraphicFramePr>
            <a:graphicFrameLocks noGrp="1"/>
          </p:cNvGraphicFramePr>
          <p:nvPr>
            <p:extLst>
              <p:ext uri="{D42A27DB-BD31-4B8C-83A1-F6EECF244321}">
                <p14:modId xmlns:p14="http://schemas.microsoft.com/office/powerpoint/2010/main" val="2266226294"/>
              </p:ext>
            </p:extLst>
          </p:nvPr>
        </p:nvGraphicFramePr>
        <p:xfrm>
          <a:off x="512713" y="2972301"/>
          <a:ext cx="11035820" cy="3627120"/>
        </p:xfrm>
        <a:graphic>
          <a:graphicData uri="http://schemas.openxmlformats.org/drawingml/2006/table">
            <a:tbl>
              <a:tblPr firstRow="1" bandRow="1">
                <a:tableStyleId>{5C22544A-7EE6-4342-B048-85BDC9FD1C3A}</a:tableStyleId>
              </a:tblPr>
              <a:tblGrid>
                <a:gridCol w="2018678">
                  <a:extLst>
                    <a:ext uri="{9D8B030D-6E8A-4147-A177-3AD203B41FA5}">
                      <a16:colId xmlns:a16="http://schemas.microsoft.com/office/drawing/2014/main" val="1181257719"/>
                    </a:ext>
                  </a:extLst>
                </a:gridCol>
                <a:gridCol w="4294328">
                  <a:extLst>
                    <a:ext uri="{9D8B030D-6E8A-4147-A177-3AD203B41FA5}">
                      <a16:colId xmlns:a16="http://schemas.microsoft.com/office/drawing/2014/main" val="2463131360"/>
                    </a:ext>
                  </a:extLst>
                </a:gridCol>
                <a:gridCol w="4722814">
                  <a:extLst>
                    <a:ext uri="{9D8B030D-6E8A-4147-A177-3AD203B41FA5}">
                      <a16:colId xmlns:a16="http://schemas.microsoft.com/office/drawing/2014/main" val="426952511"/>
                    </a:ext>
                  </a:extLst>
                </a:gridCol>
              </a:tblGrid>
              <a:tr h="370840">
                <a:tc>
                  <a:txBody>
                    <a:bodyPr/>
                    <a:lstStyle/>
                    <a:p>
                      <a:endParaRPr kumimoji="1" lang="ja-JP" altLang="en-US" sz="2000" b="0" dirty="0"/>
                    </a:p>
                  </a:txBody>
                  <a:tcPr/>
                </a:tc>
                <a:tc>
                  <a:txBody>
                    <a:bodyPr/>
                    <a:lstStyle/>
                    <a:p>
                      <a:pPr algn="ctr"/>
                      <a:r>
                        <a:rPr kumimoji="1" lang="ja-JP" altLang="en-US" sz="2000" b="0" dirty="0"/>
                        <a:t>請負型</a:t>
                      </a:r>
                    </a:p>
                  </a:txBody>
                  <a:tcPr/>
                </a:tc>
                <a:tc>
                  <a:txBody>
                    <a:bodyPr/>
                    <a:lstStyle/>
                    <a:p>
                      <a:pPr algn="ctr"/>
                      <a:r>
                        <a:rPr kumimoji="1" lang="ja-JP" altLang="en-US" sz="2000" b="0" dirty="0"/>
                        <a:t>準委任型</a:t>
                      </a:r>
                    </a:p>
                  </a:txBody>
                  <a:tcPr/>
                </a:tc>
                <a:extLst>
                  <a:ext uri="{0D108BD9-81ED-4DB2-BD59-A6C34878D82A}">
                    <a16:rowId xmlns:a16="http://schemas.microsoft.com/office/drawing/2014/main" val="1392567708"/>
                  </a:ext>
                </a:extLst>
              </a:tr>
              <a:tr h="370840">
                <a:tc>
                  <a:txBody>
                    <a:bodyPr/>
                    <a:lstStyle/>
                    <a:p>
                      <a:r>
                        <a:rPr kumimoji="1" lang="ja-JP" altLang="en-US" sz="2000" b="0" dirty="0"/>
                        <a:t>受託側（ベンダ企業）の義務</a:t>
                      </a:r>
                      <a:endParaRPr kumimoji="1" lang="en-US" altLang="ja-JP" sz="2000" b="0" dirty="0"/>
                    </a:p>
                  </a:txBody>
                  <a:tcPr/>
                </a:tc>
                <a:tc>
                  <a:txBody>
                    <a:bodyPr/>
                    <a:lstStyle/>
                    <a:p>
                      <a:r>
                        <a:rPr kumimoji="1" lang="ja-JP" altLang="en-US" sz="2000" b="0" dirty="0"/>
                        <a:t>仕事（受託業務）の</a:t>
                      </a:r>
                      <a:r>
                        <a:rPr kumimoji="1" lang="ja-JP" altLang="en-US" sz="2000" b="0" dirty="0">
                          <a:solidFill>
                            <a:srgbClr val="FF0000"/>
                          </a:solidFill>
                        </a:rPr>
                        <a:t>完成の義務</a:t>
                      </a:r>
                      <a:r>
                        <a:rPr kumimoji="1" lang="ja-JP" altLang="en-US" sz="2000" b="0" dirty="0"/>
                        <a:t>を負う。</a:t>
                      </a:r>
                      <a:endParaRPr kumimoji="1" lang="en-US" altLang="ja-JP"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rgbClr val="FF0000"/>
                          </a:solidFill>
                        </a:rPr>
                        <a:t>善良な管理者の注意をもって委任事務を処理する義務を負う（善管注意義務）</a:t>
                      </a:r>
                      <a:r>
                        <a:rPr kumimoji="1" lang="ja-JP" altLang="en-US" sz="2000" b="0" dirty="0"/>
                        <a:t>。仕事の完成についての義務は負わない。</a:t>
                      </a:r>
                      <a:endParaRPr kumimoji="1" lang="en-US" altLang="ja-JP" sz="2000" b="0" dirty="0"/>
                    </a:p>
                  </a:txBody>
                  <a:tcPr/>
                </a:tc>
                <a:extLst>
                  <a:ext uri="{0D108BD9-81ED-4DB2-BD59-A6C34878D82A}">
                    <a16:rowId xmlns:a16="http://schemas.microsoft.com/office/drawing/2014/main" val="3856640899"/>
                  </a:ext>
                </a:extLst>
              </a:tr>
              <a:tr h="370840">
                <a:tc>
                  <a:txBody>
                    <a:bodyPr/>
                    <a:lstStyle/>
                    <a:p>
                      <a:r>
                        <a:rPr kumimoji="1" lang="ja-JP" altLang="en-US" sz="2000" b="0" dirty="0"/>
                        <a:t>義務を果たさない場合</a:t>
                      </a:r>
                    </a:p>
                  </a:txBody>
                  <a:tcPr/>
                </a:tc>
                <a:tc>
                  <a:txBody>
                    <a:bodyPr/>
                    <a:lstStyle/>
                    <a:p>
                      <a:r>
                        <a:rPr kumimoji="1" lang="ja-JP" altLang="en-US" sz="2000" b="0" dirty="0"/>
                        <a:t>仕事を完成し、その成果物を引き渡す義務を負うので、ユーザに完成されたものとして引き渡された成果物が契約の内容に適合しない場合、債務不履行責任の特則としての契約不適合責任を負う。</a:t>
                      </a:r>
                      <a:endParaRPr kumimoji="1" lang="en-US" altLang="ja-JP"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請負のような契約不適合責任を負うことはない。但し、事務処理に関して善管注意義務違反があった場合には、通常の債務不履行責任（例えば不完全な履行を完全なものにすることや損害賠償責任など）を負う。</a:t>
                      </a:r>
                      <a:endParaRPr kumimoji="1" lang="en-US" altLang="ja-JP" sz="2000" b="0" dirty="0"/>
                    </a:p>
                  </a:txBody>
                  <a:tcPr/>
                </a:tc>
                <a:extLst>
                  <a:ext uri="{0D108BD9-81ED-4DB2-BD59-A6C34878D82A}">
                    <a16:rowId xmlns:a16="http://schemas.microsoft.com/office/drawing/2014/main" val="4050646282"/>
                  </a:ext>
                </a:extLst>
              </a:tr>
            </a:tbl>
          </a:graphicData>
        </a:graphic>
      </p:graphicFrame>
      <p:sp>
        <p:nvSpPr>
          <p:cNvPr id="5" name="日付プレースホルダー 4">
            <a:extLst>
              <a:ext uri="{FF2B5EF4-FFF2-40B4-BE49-F238E27FC236}">
                <a16:creationId xmlns:a16="http://schemas.microsoft.com/office/drawing/2014/main" id="{EBCF8FBA-D3D1-44FE-9E38-BB74B2E211B4}"/>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61E4410-34A6-45DC-B18C-F31645420AB0}"/>
              </a:ext>
            </a:extLst>
          </p:cNvPr>
          <p:cNvSpPr>
            <a:spLocks noGrp="1"/>
          </p:cNvSpPr>
          <p:nvPr>
            <p:ph type="sldNum" sz="quarter" idx="12"/>
          </p:nvPr>
        </p:nvSpPr>
        <p:spPr/>
        <p:txBody>
          <a:bodyPr/>
          <a:lstStyle/>
          <a:p>
            <a:fld id="{AA0C51FF-32F0-4E34-9A42-27C026941FB9}" type="slidenum">
              <a:rPr kumimoji="1" lang="ja-JP" altLang="en-US" smtClean="0"/>
              <a:t>11</a:t>
            </a:fld>
            <a:endParaRPr kumimoji="1" lang="ja-JP" altLang="en-US"/>
          </a:p>
        </p:txBody>
      </p:sp>
    </p:spTree>
    <p:extLst>
      <p:ext uri="{BB962C8B-B14F-4D97-AF65-F5344CB8AC3E}">
        <p14:creationId xmlns:p14="http://schemas.microsoft.com/office/powerpoint/2010/main" val="162961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2554545"/>
          </a:xfrm>
          <a:prstGeom prst="rect">
            <a:avLst/>
          </a:prstGeom>
          <a:noFill/>
        </p:spPr>
        <p:txBody>
          <a:bodyPr wrap="square" rtlCol="0">
            <a:spAutoFit/>
          </a:bodyPr>
          <a:lstStyle/>
          <a:p>
            <a:r>
              <a:rPr kumimoji="1" lang="ja-JP" altLang="en-US" sz="2000" b="1" dirty="0"/>
              <a:t>契約類型と責務（２）</a:t>
            </a:r>
            <a:endParaRPr kumimoji="1" lang="en-US" altLang="ja-JP" sz="2000" b="1" dirty="0"/>
          </a:p>
          <a:p>
            <a:endParaRPr lang="en-US" altLang="ja-JP" sz="2000" dirty="0"/>
          </a:p>
          <a:p>
            <a:r>
              <a:rPr lang="ja-JP" altLang="en-US" sz="2000" dirty="0"/>
              <a:t>■契約不適合責任について</a:t>
            </a:r>
            <a:endParaRPr lang="en-US" altLang="ja-JP" sz="2000" dirty="0"/>
          </a:p>
          <a:p>
            <a:endParaRPr lang="en-US" altLang="ja-JP" sz="2000" dirty="0"/>
          </a:p>
          <a:p>
            <a:r>
              <a:rPr lang="ja-JP" altLang="en-US" sz="2000" dirty="0"/>
              <a:t>　基本的に売買の契約不適合責任の規定を準用する（改正後民法第</a:t>
            </a:r>
            <a:r>
              <a:rPr lang="en-US" altLang="ja-JP" sz="2000" dirty="0"/>
              <a:t>559</a:t>
            </a:r>
            <a:r>
              <a:rPr lang="ja-JP" altLang="en-US" sz="2000" dirty="0"/>
              <a:t>条）ことで売買と同様の規律が及ぶものとし、請負契約において売買と重複する規定等を削除して規定を整理しており、目的物が種類、品質又は数量に関して「契約の内容に適合しない」場合に責任を負う、とされている。</a:t>
            </a:r>
          </a:p>
        </p:txBody>
      </p:sp>
      <p:sp>
        <p:nvSpPr>
          <p:cNvPr id="5" name="日付プレースホルダー 4">
            <a:extLst>
              <a:ext uri="{FF2B5EF4-FFF2-40B4-BE49-F238E27FC236}">
                <a16:creationId xmlns:a16="http://schemas.microsoft.com/office/drawing/2014/main" id="{EBCF8FBA-D3D1-44FE-9E38-BB74B2E211B4}"/>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61E4410-34A6-45DC-B18C-F31645420AB0}"/>
              </a:ext>
            </a:extLst>
          </p:cNvPr>
          <p:cNvSpPr>
            <a:spLocks noGrp="1"/>
          </p:cNvSpPr>
          <p:nvPr>
            <p:ph type="sldNum" sz="quarter" idx="12"/>
          </p:nvPr>
        </p:nvSpPr>
        <p:spPr/>
        <p:txBody>
          <a:bodyPr/>
          <a:lstStyle/>
          <a:p>
            <a:fld id="{AA0C51FF-32F0-4E34-9A42-27C026941FB9}" type="slidenum">
              <a:rPr kumimoji="1" lang="ja-JP" altLang="en-US" smtClean="0"/>
              <a:t>12</a:t>
            </a:fld>
            <a:endParaRPr kumimoji="1" lang="ja-JP" altLang="en-US"/>
          </a:p>
        </p:txBody>
      </p:sp>
      <p:sp>
        <p:nvSpPr>
          <p:cNvPr id="9" name="テキスト ボックス 8">
            <a:extLst>
              <a:ext uri="{FF2B5EF4-FFF2-40B4-BE49-F238E27FC236}">
                <a16:creationId xmlns:a16="http://schemas.microsoft.com/office/drawing/2014/main" id="{22B6AA93-E11C-48A1-803B-60E6365D8F79}"/>
              </a:ext>
            </a:extLst>
          </p:cNvPr>
          <p:cNvSpPr txBox="1"/>
          <p:nvPr/>
        </p:nvSpPr>
        <p:spPr>
          <a:xfrm>
            <a:off x="536448" y="3393256"/>
            <a:ext cx="11012085" cy="3046988"/>
          </a:xfrm>
          <a:prstGeom prst="rect">
            <a:avLst/>
          </a:prstGeom>
          <a:noFill/>
          <a:ln>
            <a:solidFill>
              <a:schemeClr val="tx1"/>
            </a:solidFill>
            <a:prstDash val="dash"/>
          </a:ln>
        </p:spPr>
        <p:txBody>
          <a:bodyPr wrap="square" rtlCol="0">
            <a:spAutoFit/>
          </a:bodyPr>
          <a:lstStyle/>
          <a:p>
            <a:r>
              <a:rPr lang="ja-JP" altLang="en-US" sz="1600" dirty="0"/>
              <a:t>第２節　契約不適合責任</a:t>
            </a:r>
          </a:p>
          <a:p>
            <a:r>
              <a:rPr lang="ja-JP" altLang="en-US" sz="1600" dirty="0"/>
              <a:t>第１「契約不適合責任」に関する改正の内容</a:t>
            </a:r>
          </a:p>
          <a:p>
            <a:r>
              <a:rPr lang="ja-JP" altLang="en-US" sz="1600" dirty="0"/>
              <a:t>１　有償契約における規律の一本化</a:t>
            </a:r>
          </a:p>
          <a:p>
            <a:r>
              <a:rPr lang="ja-JP" altLang="en-US" sz="1600" dirty="0"/>
              <a:t>　改正前民法においては、売買契約と請負契約でそれぞれ瑕疵担保責任の規定を置いていたが、改正後民法においては、基本的に売買の契約不適合責任の規定を準用する（改正後民法第</a:t>
            </a:r>
            <a:r>
              <a:rPr lang="en-US" altLang="ja-JP" sz="1600" dirty="0"/>
              <a:t>559</a:t>
            </a:r>
            <a:r>
              <a:rPr lang="ja-JP" altLang="en-US" sz="1600" dirty="0"/>
              <a:t>条）ことで売買と同様の規律が及ぶものとし、請負契約において売買と重複する規定等を削除して規定を整理している。</a:t>
            </a:r>
          </a:p>
          <a:p>
            <a:r>
              <a:rPr lang="ja-JP" altLang="en-US" sz="1600" dirty="0"/>
              <a:t>２　「瑕疵担保責任」から「契約不適合責任」へ</a:t>
            </a:r>
          </a:p>
          <a:p>
            <a:r>
              <a:rPr lang="ja-JP" altLang="en-US" sz="1600" dirty="0"/>
              <a:t>　改正前民法では、仕事の目的物に「瑕疵」があった場合に請負人が所定の責任を負うとされているが、改正後民法では目的物が種類、品質又は数量に関して「契約の内容に適合しない」場合に責任を負う、と表現が変更されている。もっとも、立案担当者によれば、判例において「瑕疵」の実質的な意味として「契約の内容に適合しないこと」であると解されていたことから、改正法によって「瑕疵」の具体的な意味内容を端的に表すこととしたとのことであり（筒井健夫＝村松秀樹編著</a:t>
            </a:r>
            <a:r>
              <a:rPr lang="en-US" altLang="ja-JP" sz="1600" dirty="0"/>
              <a:t>『</a:t>
            </a:r>
            <a:r>
              <a:rPr lang="ja-JP" altLang="en-US" sz="1600" dirty="0"/>
              <a:t>一問一答民法（債権関係）改正</a:t>
            </a:r>
            <a:r>
              <a:rPr lang="en-US" altLang="ja-JP" sz="1600" dirty="0"/>
              <a:t>』275</a:t>
            </a:r>
            <a:r>
              <a:rPr lang="ja-JP" altLang="en-US" sz="1600" dirty="0"/>
              <a:t>頁（注））、実質的な変更が生じているわけではない。</a:t>
            </a:r>
          </a:p>
        </p:txBody>
      </p:sp>
      <p:sp>
        <p:nvSpPr>
          <p:cNvPr id="4" name="テキスト ボックス 3">
            <a:extLst>
              <a:ext uri="{FF2B5EF4-FFF2-40B4-BE49-F238E27FC236}">
                <a16:creationId xmlns:a16="http://schemas.microsoft.com/office/drawing/2014/main" id="{B6FE1477-E07E-4AAC-A81D-648CA488A5AD}"/>
              </a:ext>
            </a:extLst>
          </p:cNvPr>
          <p:cNvSpPr txBox="1"/>
          <p:nvPr/>
        </p:nvSpPr>
        <p:spPr>
          <a:xfrm>
            <a:off x="354561" y="3031061"/>
            <a:ext cx="11700000" cy="338554"/>
          </a:xfrm>
          <a:prstGeom prst="rect">
            <a:avLst/>
          </a:prstGeom>
          <a:noFill/>
        </p:spPr>
        <p:txBody>
          <a:bodyPr wrap="square" rtlCol="0">
            <a:spAutoFit/>
          </a:bodyPr>
          <a:lstStyle/>
          <a:p>
            <a:r>
              <a:rPr lang="en-US" altLang="ja-JP" sz="1600" dirty="0"/>
              <a:t>【</a:t>
            </a:r>
            <a:r>
              <a:rPr lang="ja-JP" altLang="en-US" sz="1600" dirty="0"/>
              <a:t>参考</a:t>
            </a:r>
            <a:r>
              <a:rPr lang="en-US" altLang="ja-JP" sz="1600" dirty="0"/>
              <a:t>】</a:t>
            </a:r>
            <a:r>
              <a:rPr kumimoji="1" lang="ja-JP" altLang="en-US" sz="1600" dirty="0"/>
              <a:t>「民法改正整理反映版」全体の解説（</a:t>
            </a:r>
            <a:r>
              <a:rPr lang="en-US" altLang="ja-JP" sz="1400" dirty="0">
                <a:latin typeface="Arial" panose="020B0604020202020204" pitchFamily="34" charset="0"/>
                <a:cs typeface="Arial" panose="020B0604020202020204" pitchFamily="34" charset="0"/>
                <a:hlinkClick r:id="rId2"/>
              </a:rPr>
              <a:t>https://www.ipa.go.jp/digital/model/ug65p90000001lgm-att/000079617.pdf</a:t>
            </a:r>
            <a:r>
              <a:rPr lang="ja-JP" altLang="en-US" sz="1600" dirty="0"/>
              <a:t>）</a:t>
            </a:r>
            <a:r>
              <a:rPr lang="en-US" altLang="ja-JP" sz="1600" dirty="0"/>
              <a:t>5</a:t>
            </a:r>
            <a:r>
              <a:rPr lang="ja-JP" altLang="en-US" sz="1600" dirty="0"/>
              <a:t>頁より引用</a:t>
            </a:r>
            <a:endParaRPr kumimoji="1" lang="ja-JP" altLang="en-US" sz="1600" dirty="0"/>
          </a:p>
        </p:txBody>
      </p:sp>
    </p:spTree>
    <p:extLst>
      <p:ext uri="{BB962C8B-B14F-4D97-AF65-F5344CB8AC3E}">
        <p14:creationId xmlns:p14="http://schemas.microsoft.com/office/powerpoint/2010/main" val="203747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400110"/>
          </a:xfrm>
          <a:prstGeom prst="rect">
            <a:avLst/>
          </a:prstGeom>
          <a:noFill/>
        </p:spPr>
        <p:txBody>
          <a:bodyPr wrap="square" rtlCol="0">
            <a:spAutoFit/>
          </a:bodyPr>
          <a:lstStyle/>
          <a:p>
            <a:r>
              <a:rPr kumimoji="1" lang="ja-JP" altLang="en-US" sz="2000" b="1" dirty="0"/>
              <a:t>（参考）民法での請負と準委任について</a:t>
            </a:r>
            <a:endParaRPr kumimoji="1" lang="en-US" altLang="ja-JP" sz="2000" b="1" dirty="0"/>
          </a:p>
        </p:txBody>
      </p:sp>
      <p:graphicFrame>
        <p:nvGraphicFramePr>
          <p:cNvPr id="10" name="表 10">
            <a:extLst>
              <a:ext uri="{FF2B5EF4-FFF2-40B4-BE49-F238E27FC236}">
                <a16:creationId xmlns:a16="http://schemas.microsoft.com/office/drawing/2014/main" id="{DCA5E75D-B90A-43B7-B783-188F708C6D68}"/>
              </a:ext>
            </a:extLst>
          </p:cNvPr>
          <p:cNvGraphicFramePr>
            <a:graphicFrameLocks noGrp="1"/>
          </p:cNvGraphicFramePr>
          <p:nvPr>
            <p:extLst>
              <p:ext uri="{D42A27DB-BD31-4B8C-83A1-F6EECF244321}">
                <p14:modId xmlns:p14="http://schemas.microsoft.com/office/powerpoint/2010/main" val="3001065413"/>
              </p:ext>
            </p:extLst>
          </p:nvPr>
        </p:nvGraphicFramePr>
        <p:xfrm>
          <a:off x="578090" y="817866"/>
          <a:ext cx="11035820" cy="4663440"/>
        </p:xfrm>
        <a:graphic>
          <a:graphicData uri="http://schemas.openxmlformats.org/drawingml/2006/table">
            <a:tbl>
              <a:tblPr firstRow="1" bandRow="1">
                <a:tableStyleId>{5C22544A-7EE6-4342-B048-85BDC9FD1C3A}</a:tableStyleId>
              </a:tblPr>
              <a:tblGrid>
                <a:gridCol w="2018678">
                  <a:extLst>
                    <a:ext uri="{9D8B030D-6E8A-4147-A177-3AD203B41FA5}">
                      <a16:colId xmlns:a16="http://schemas.microsoft.com/office/drawing/2014/main" val="1181257719"/>
                    </a:ext>
                  </a:extLst>
                </a:gridCol>
                <a:gridCol w="4294328">
                  <a:extLst>
                    <a:ext uri="{9D8B030D-6E8A-4147-A177-3AD203B41FA5}">
                      <a16:colId xmlns:a16="http://schemas.microsoft.com/office/drawing/2014/main" val="2463131360"/>
                    </a:ext>
                  </a:extLst>
                </a:gridCol>
                <a:gridCol w="4722814">
                  <a:extLst>
                    <a:ext uri="{9D8B030D-6E8A-4147-A177-3AD203B41FA5}">
                      <a16:colId xmlns:a16="http://schemas.microsoft.com/office/drawing/2014/main" val="426952511"/>
                    </a:ext>
                  </a:extLst>
                </a:gridCol>
              </a:tblGrid>
              <a:tr h="370840">
                <a:tc>
                  <a:txBody>
                    <a:bodyPr/>
                    <a:lstStyle/>
                    <a:p>
                      <a:endParaRPr kumimoji="1" lang="ja-JP" altLang="en-US" sz="2000" dirty="0"/>
                    </a:p>
                  </a:txBody>
                  <a:tcPr/>
                </a:tc>
                <a:tc>
                  <a:txBody>
                    <a:bodyPr/>
                    <a:lstStyle/>
                    <a:p>
                      <a:pPr algn="ctr"/>
                      <a:r>
                        <a:rPr kumimoji="1" lang="ja-JP" altLang="en-US" sz="2000" b="0" dirty="0"/>
                        <a:t>請負</a:t>
                      </a:r>
                    </a:p>
                  </a:txBody>
                  <a:tcPr/>
                </a:tc>
                <a:tc>
                  <a:txBody>
                    <a:bodyPr/>
                    <a:lstStyle/>
                    <a:p>
                      <a:pPr algn="ctr"/>
                      <a:r>
                        <a:rPr kumimoji="1" lang="ja-JP" altLang="en-US" sz="2000" b="0" dirty="0"/>
                        <a:t>準委任</a:t>
                      </a:r>
                    </a:p>
                  </a:txBody>
                  <a:tcPr/>
                </a:tc>
                <a:extLst>
                  <a:ext uri="{0D108BD9-81ED-4DB2-BD59-A6C34878D82A}">
                    <a16:rowId xmlns:a16="http://schemas.microsoft.com/office/drawing/2014/main" val="1392567708"/>
                  </a:ext>
                </a:extLst>
              </a:tr>
              <a:tr h="370840">
                <a:tc>
                  <a:txBody>
                    <a:bodyPr/>
                    <a:lstStyle/>
                    <a:p>
                      <a:r>
                        <a:rPr kumimoji="1" lang="ja-JP" altLang="en-US" sz="2000" dirty="0"/>
                        <a:t>概要</a:t>
                      </a:r>
                    </a:p>
                  </a:txBody>
                  <a:tcPr/>
                </a:tc>
                <a:tc>
                  <a:txBody>
                    <a:bodyPr/>
                    <a:lstStyle/>
                    <a:p>
                      <a:r>
                        <a:rPr kumimoji="1" lang="ja-JP" altLang="en-US" sz="2000" dirty="0"/>
                        <a:t>請負人が仕事を完成させる約束をし、請負人の仕事の完成に対し、注文者がそれに対して報酬を支払う契約</a:t>
                      </a:r>
                    </a:p>
                  </a:txBody>
                  <a:tcPr/>
                </a:tc>
                <a:tc>
                  <a:txBody>
                    <a:bodyPr/>
                    <a:lstStyle/>
                    <a:p>
                      <a:r>
                        <a:rPr kumimoji="1" lang="ja-JP" altLang="en-US" sz="2000" dirty="0"/>
                        <a:t>委託者が受託者に対し、ある事務作業（法律行為以外）自体を委託する契約</a:t>
                      </a:r>
                    </a:p>
                  </a:txBody>
                  <a:tcPr/>
                </a:tc>
                <a:extLst>
                  <a:ext uri="{0D108BD9-81ED-4DB2-BD59-A6C34878D82A}">
                    <a16:rowId xmlns:a16="http://schemas.microsoft.com/office/drawing/2014/main" val="2474082175"/>
                  </a:ext>
                </a:extLst>
              </a:tr>
              <a:tr h="370840">
                <a:tc>
                  <a:txBody>
                    <a:bodyPr/>
                    <a:lstStyle/>
                    <a:p>
                      <a:r>
                        <a:rPr kumimoji="1" lang="ja-JP" altLang="en-US" sz="2000" dirty="0"/>
                        <a:t>関連法規</a:t>
                      </a:r>
                      <a:endParaRPr kumimoji="1" lang="en-US" altLang="ja-JP" sz="2000" dirty="0"/>
                    </a:p>
                    <a:p>
                      <a:r>
                        <a:rPr kumimoji="1" lang="ja-JP" altLang="en-US" sz="2000" dirty="0"/>
                        <a:t>（条文抜粋）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632</a:t>
                      </a:r>
                      <a:r>
                        <a:rPr kumimoji="1" lang="ja-JP" altLang="en-US" sz="1600" dirty="0"/>
                        <a:t>条</a:t>
                      </a:r>
                      <a:r>
                        <a:rPr kumimoji="1" lang="en-US" altLang="ja-JP" sz="1600" dirty="0"/>
                        <a:t>】</a:t>
                      </a:r>
                      <a:r>
                        <a:rPr kumimoji="1" lang="ja-JP" altLang="en-US" sz="1600" dirty="0"/>
                        <a:t>請負は、当事者の一方がある仕事を完成することを約し、相手方がその仕事の結果に対してその報酬を支払うことを約することによって、その効力を生ずる。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（契約不適合責任に関する条文は以下）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民法第</a:t>
                      </a:r>
                      <a:r>
                        <a:rPr kumimoji="1" lang="en-US" altLang="ja-JP" sz="1600" dirty="0"/>
                        <a:t>562</a:t>
                      </a:r>
                      <a:r>
                        <a:rPr kumimoji="1" lang="ja-JP" altLang="en-US" sz="1600" dirty="0"/>
                        <a:t>条</a:t>
                      </a:r>
                      <a:r>
                        <a:rPr kumimoji="1" lang="en-US" altLang="ja-JP" sz="1600" dirty="0"/>
                        <a:t>1</a:t>
                      </a:r>
                      <a:r>
                        <a:rPr kumimoji="1" lang="ja-JP" altLang="en-US" sz="1600" dirty="0"/>
                        <a:t>項抜粋</a:t>
                      </a:r>
                      <a:r>
                        <a:rPr kumimoji="1" lang="en-US" altLang="ja-JP" sz="1600" dirty="0"/>
                        <a:t>】</a:t>
                      </a:r>
                      <a:r>
                        <a:rPr kumimoji="1" lang="ja-JP" altLang="en-US" sz="1600" dirty="0"/>
                        <a:t>引き渡された目的物が種類、品質又は数量に関して契約の内容に適合しないものであるときは、買主は、売主に対し、目的物の修補、代替物の引渡し又は不足分の引渡しによる履行の追完を請求することができ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（その他関連する条項：民法第</a:t>
                      </a:r>
                      <a:r>
                        <a:rPr kumimoji="1" lang="en-US" altLang="ja-JP" sz="1600" dirty="0"/>
                        <a:t>563</a:t>
                      </a:r>
                      <a:r>
                        <a:rPr kumimoji="1" lang="ja-JP" altLang="en-US" sz="1600" dirty="0"/>
                        <a:t>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643</a:t>
                      </a:r>
                      <a:r>
                        <a:rPr kumimoji="1" lang="ja-JP" altLang="en-US" sz="1600" dirty="0"/>
                        <a:t>条</a:t>
                      </a:r>
                      <a:r>
                        <a:rPr kumimoji="1" lang="en-US" altLang="ja-JP" sz="1600" dirty="0"/>
                        <a:t>】</a:t>
                      </a:r>
                      <a:r>
                        <a:rPr kumimoji="1" lang="ja-JP" altLang="en-US" sz="1600" dirty="0"/>
                        <a:t>委任は、当事者の一方が法律行為をすることを相手方に委託し、相手方がこれを承諾することによって、その効力を生ずる。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644</a:t>
                      </a:r>
                      <a:r>
                        <a:rPr kumimoji="1" lang="ja-JP" altLang="en-US" sz="1600" dirty="0"/>
                        <a:t>条</a:t>
                      </a:r>
                      <a:r>
                        <a:rPr kumimoji="1" lang="en-US" altLang="ja-JP" sz="1600" dirty="0"/>
                        <a:t>】</a:t>
                      </a:r>
                      <a:r>
                        <a:rPr kumimoji="1" lang="ja-JP" altLang="en-US" sz="1600" dirty="0"/>
                        <a:t>受任者は、委任の本旨に従い、善良な管理者の注意をもって、委任事務を処理する義務を負う。</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656</a:t>
                      </a:r>
                      <a:r>
                        <a:rPr kumimoji="1" lang="ja-JP" altLang="en-US" sz="1600" dirty="0"/>
                        <a:t>条</a:t>
                      </a:r>
                      <a:r>
                        <a:rPr kumimoji="1" lang="en-US" altLang="ja-JP" sz="1600" dirty="0"/>
                        <a:t>】</a:t>
                      </a:r>
                      <a:r>
                        <a:rPr kumimoji="1" lang="ja-JP" altLang="en-US" sz="1600" dirty="0"/>
                        <a:t>この節の規定は、法律行為でない事務の委託について準用する。</a:t>
                      </a:r>
                      <a:endParaRPr kumimoji="1" lang="en-US" altLang="ja-JP" sz="1600" dirty="0"/>
                    </a:p>
                  </a:txBody>
                  <a:tcPr/>
                </a:tc>
                <a:extLst>
                  <a:ext uri="{0D108BD9-81ED-4DB2-BD59-A6C34878D82A}">
                    <a16:rowId xmlns:a16="http://schemas.microsoft.com/office/drawing/2014/main" val="1131482412"/>
                  </a:ext>
                </a:extLst>
              </a:tr>
            </a:tbl>
          </a:graphicData>
        </a:graphic>
      </p:graphicFrame>
      <p:sp>
        <p:nvSpPr>
          <p:cNvPr id="2" name="日付プレースホルダー 1">
            <a:extLst>
              <a:ext uri="{FF2B5EF4-FFF2-40B4-BE49-F238E27FC236}">
                <a16:creationId xmlns:a16="http://schemas.microsoft.com/office/drawing/2014/main" id="{F5219988-2056-46F8-A3BE-67515DEE9177}"/>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4" name="スライド番号プレースホルダー 3">
            <a:extLst>
              <a:ext uri="{FF2B5EF4-FFF2-40B4-BE49-F238E27FC236}">
                <a16:creationId xmlns:a16="http://schemas.microsoft.com/office/drawing/2014/main" id="{1927A245-D340-468C-BFAB-811EFE7762E3}"/>
              </a:ext>
            </a:extLst>
          </p:cNvPr>
          <p:cNvSpPr>
            <a:spLocks noGrp="1"/>
          </p:cNvSpPr>
          <p:nvPr>
            <p:ph type="sldNum" sz="quarter" idx="12"/>
          </p:nvPr>
        </p:nvSpPr>
        <p:spPr/>
        <p:txBody>
          <a:bodyPr/>
          <a:lstStyle/>
          <a:p>
            <a:fld id="{AA0C51FF-32F0-4E34-9A42-27C026941FB9}" type="slidenum">
              <a:rPr kumimoji="1" lang="ja-JP" altLang="en-US" smtClean="0"/>
              <a:t>13</a:t>
            </a:fld>
            <a:endParaRPr kumimoji="1" lang="ja-JP" altLang="en-US"/>
          </a:p>
        </p:txBody>
      </p:sp>
    </p:spTree>
    <p:extLst>
      <p:ext uri="{BB962C8B-B14F-4D97-AF65-F5344CB8AC3E}">
        <p14:creationId xmlns:p14="http://schemas.microsoft.com/office/powerpoint/2010/main" val="181336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847BD5-42E8-4FF2-A8EC-69BB6BADB97B}"/>
              </a:ext>
            </a:extLst>
          </p:cNvPr>
          <p:cNvSpPr>
            <a:spLocks noGrp="1"/>
          </p:cNvSpPr>
          <p:nvPr>
            <p:ph type="title"/>
          </p:nvPr>
        </p:nvSpPr>
        <p:spPr/>
        <p:txBody>
          <a:bodyPr/>
          <a:lstStyle/>
          <a:p>
            <a:r>
              <a:rPr kumimoji="1" lang="ja-JP" altLang="en-US" b="1" dirty="0"/>
              <a:t>システム開発の段階別</a:t>
            </a:r>
          </a:p>
        </p:txBody>
      </p:sp>
      <p:sp>
        <p:nvSpPr>
          <p:cNvPr id="3" name="コンテンツ プレースホルダー 2">
            <a:extLst>
              <a:ext uri="{FF2B5EF4-FFF2-40B4-BE49-F238E27FC236}">
                <a16:creationId xmlns:a16="http://schemas.microsoft.com/office/drawing/2014/main" id="{6152AF44-8ADB-496A-9650-45CC478DA248}"/>
              </a:ext>
            </a:extLst>
          </p:cNvPr>
          <p:cNvSpPr>
            <a:spLocks noGrp="1"/>
          </p:cNvSpPr>
          <p:nvPr>
            <p:ph idx="1"/>
          </p:nvPr>
        </p:nvSpPr>
        <p:spPr/>
        <p:txBody>
          <a:bodyPr/>
          <a:lstStyle/>
          <a:p>
            <a:r>
              <a:rPr kumimoji="1" lang="ja-JP" altLang="en-US" dirty="0"/>
              <a:t>モデル契約</a:t>
            </a:r>
            <a:r>
              <a:rPr lang="ja-JP" altLang="en-US" dirty="0"/>
              <a:t>における</a:t>
            </a:r>
            <a:r>
              <a:rPr kumimoji="1" lang="ja-JP" altLang="en-US" dirty="0"/>
              <a:t>システム開発の段階</a:t>
            </a:r>
            <a:r>
              <a:rPr lang="ja-JP" altLang="en-US" dirty="0"/>
              <a:t>・フェーズ</a:t>
            </a:r>
            <a:endParaRPr lang="en-US" altLang="ja-JP" dirty="0"/>
          </a:p>
          <a:p>
            <a:r>
              <a:rPr kumimoji="1" lang="ja-JP" altLang="en-US" dirty="0"/>
              <a:t>役割分担のモデル</a:t>
            </a:r>
            <a:endParaRPr kumimoji="1" lang="en-US" altLang="ja-JP" dirty="0"/>
          </a:p>
          <a:p>
            <a:r>
              <a:rPr lang="ja-JP" altLang="en-US" dirty="0"/>
              <a:t>（参考）フェーズと契約類型のパターン</a:t>
            </a:r>
            <a:endParaRPr kumimoji="1" lang="en-US" altLang="ja-JP" dirty="0"/>
          </a:p>
          <a:p>
            <a:r>
              <a:rPr lang="ja-JP" altLang="en-US" dirty="0"/>
              <a:t>段階毎のユーザ・ベンダの責務</a:t>
            </a:r>
            <a:endParaRPr lang="en-US" altLang="ja-JP" dirty="0"/>
          </a:p>
          <a:p>
            <a:pPr lvl="1"/>
            <a:r>
              <a:rPr kumimoji="1" lang="ja-JP" altLang="en-US" dirty="0"/>
              <a:t>企画段階</a:t>
            </a:r>
            <a:endParaRPr kumimoji="1" lang="en-US" altLang="ja-JP" dirty="0"/>
          </a:p>
          <a:p>
            <a:pPr lvl="1"/>
            <a:r>
              <a:rPr lang="ja-JP" altLang="en-US" dirty="0"/>
              <a:t>開発段階</a:t>
            </a:r>
            <a:endParaRPr lang="en-US" altLang="ja-JP" dirty="0"/>
          </a:p>
          <a:p>
            <a:pPr lvl="1"/>
            <a:r>
              <a:rPr lang="ja-JP" altLang="en-US" dirty="0"/>
              <a:t>運用・保守段階</a:t>
            </a:r>
            <a:endParaRPr lang="en-US" altLang="ja-JP" dirty="0"/>
          </a:p>
          <a:p>
            <a:pPr lvl="2"/>
            <a:endParaRPr kumimoji="1" lang="en-US" altLang="ja-JP" dirty="0"/>
          </a:p>
          <a:p>
            <a:pPr lvl="2"/>
            <a:endParaRPr kumimoji="1" lang="ja-JP" altLang="en-US" dirty="0"/>
          </a:p>
        </p:txBody>
      </p:sp>
      <p:sp>
        <p:nvSpPr>
          <p:cNvPr id="4" name="日付プレースホルダー 3">
            <a:extLst>
              <a:ext uri="{FF2B5EF4-FFF2-40B4-BE49-F238E27FC236}">
                <a16:creationId xmlns:a16="http://schemas.microsoft.com/office/drawing/2014/main" id="{2E4C03C2-4A52-4E1E-8990-97983D0B3AAE}"/>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7A9DA155-1C91-424D-AB6F-EC60D2240C98}"/>
              </a:ext>
            </a:extLst>
          </p:cNvPr>
          <p:cNvSpPr>
            <a:spLocks noGrp="1"/>
          </p:cNvSpPr>
          <p:nvPr>
            <p:ph type="sldNum" sz="quarter" idx="12"/>
          </p:nvPr>
        </p:nvSpPr>
        <p:spPr/>
        <p:txBody>
          <a:bodyPr/>
          <a:lstStyle/>
          <a:p>
            <a:fld id="{AA0C51FF-32F0-4E34-9A42-27C026941FB9}" type="slidenum">
              <a:rPr kumimoji="1" lang="ja-JP" altLang="en-US" smtClean="0"/>
              <a:t>14</a:t>
            </a:fld>
            <a:endParaRPr kumimoji="1" lang="ja-JP" altLang="en-US"/>
          </a:p>
        </p:txBody>
      </p:sp>
    </p:spTree>
    <p:extLst>
      <p:ext uri="{BB962C8B-B14F-4D97-AF65-F5344CB8AC3E}">
        <p14:creationId xmlns:p14="http://schemas.microsoft.com/office/powerpoint/2010/main" val="2474746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632781"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システム開発の段階・フェーズ（１）</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2213729518"/>
              </p:ext>
            </p:extLst>
          </p:nvPr>
        </p:nvGraphicFramePr>
        <p:xfrm>
          <a:off x="421281" y="3382981"/>
          <a:ext cx="11287611" cy="2621280"/>
        </p:xfrm>
        <a:graphic>
          <a:graphicData uri="http://schemas.openxmlformats.org/drawingml/2006/table">
            <a:tbl>
              <a:tblPr firstRow="1" bandRow="1">
                <a:tableStyleId>{5C22544A-7EE6-4342-B048-85BDC9FD1C3A}</a:tableStyleId>
              </a:tblPr>
              <a:tblGrid>
                <a:gridCol w="2005066">
                  <a:extLst>
                    <a:ext uri="{9D8B030D-6E8A-4147-A177-3AD203B41FA5}">
                      <a16:colId xmlns:a16="http://schemas.microsoft.com/office/drawing/2014/main" val="1882572977"/>
                    </a:ext>
                  </a:extLst>
                </a:gridCol>
                <a:gridCol w="7905404">
                  <a:extLst>
                    <a:ext uri="{9D8B030D-6E8A-4147-A177-3AD203B41FA5}">
                      <a16:colId xmlns:a16="http://schemas.microsoft.com/office/drawing/2014/main" val="329624265"/>
                    </a:ext>
                  </a:extLst>
                </a:gridCol>
                <a:gridCol w="1377141">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　　　　　　　　　　　　　　　　</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システム化の</a:t>
                      </a:r>
                      <a:endParaRPr kumimoji="1" lang="en-US" altLang="ja-JP" sz="2000" dirty="0"/>
                    </a:p>
                    <a:p>
                      <a:r>
                        <a:rPr kumimoji="1" lang="ja-JP" altLang="en-US" sz="2000" dirty="0"/>
                        <a:t>方向性</a:t>
                      </a:r>
                    </a:p>
                  </a:txBody>
                  <a:tcPr/>
                </a:tc>
                <a:tc>
                  <a:txBody>
                    <a:bodyPr/>
                    <a:lstStyle/>
                    <a:p>
                      <a:r>
                        <a:rPr kumimoji="1" lang="ja-JP" altLang="en-US" sz="2000" dirty="0">
                          <a:solidFill>
                            <a:srgbClr val="FF0000"/>
                          </a:solidFill>
                        </a:rPr>
                        <a:t>業務部門</a:t>
                      </a:r>
                      <a:r>
                        <a:rPr kumimoji="1" lang="ja-JP" altLang="en-US" sz="2000" dirty="0"/>
                        <a:t>が、システム開発の前に、経営層が定めた経営方針、情報システム戦略及び情報システム化基本計画 に従い、事業上の目的、システム化の対象業務、システム化のニーズと課題、予算、事業環境を分析し、利害関係者からの要請やその数や役割に応じた規模などに配慮しつつ、システム化するビジネスモデルにつき十分な検討を繰り返し、取締役会等</a:t>
                      </a:r>
                      <a:r>
                        <a:rPr kumimoji="1" lang="ja-JP" altLang="en-US" sz="2000" dirty="0">
                          <a:solidFill>
                            <a:srgbClr val="FF0000"/>
                          </a:solidFill>
                        </a:rPr>
                        <a:t>経営層による承認を受けてシステム化の方向性を決定</a:t>
                      </a:r>
                      <a:r>
                        <a:rPr kumimoji="1" lang="ja-JP" altLang="en-US" sz="2000" dirty="0"/>
                        <a:t>するフェーズ</a:t>
                      </a:r>
                    </a:p>
                  </a:txBody>
                  <a:tcPr/>
                </a:tc>
                <a:tc>
                  <a:txBody>
                    <a:bodyPr/>
                    <a:lstStyle/>
                    <a:p>
                      <a:r>
                        <a:rPr kumimoji="1" lang="ja-JP" altLang="en-US" sz="2000" dirty="0"/>
                        <a:t>準委任</a:t>
                      </a:r>
                    </a:p>
                  </a:txBody>
                  <a:tcPr/>
                </a:tc>
                <a:extLst>
                  <a:ext uri="{0D108BD9-81ED-4DB2-BD59-A6C34878D82A}">
                    <a16:rowId xmlns:a16="http://schemas.microsoft.com/office/drawing/2014/main" val="373609167"/>
                  </a:ext>
                </a:extLst>
              </a:tr>
            </a:tbl>
          </a:graphicData>
        </a:graphic>
      </p:graphicFrame>
      <p:sp>
        <p:nvSpPr>
          <p:cNvPr id="8" name="テキスト ボックス 7">
            <a:extLst>
              <a:ext uri="{FF2B5EF4-FFF2-40B4-BE49-F238E27FC236}">
                <a16:creationId xmlns:a16="http://schemas.microsoft.com/office/drawing/2014/main" id="{C82E73A3-A000-4F17-BD88-29380B699DD6}"/>
              </a:ext>
            </a:extLst>
          </p:cNvPr>
          <p:cNvSpPr txBox="1"/>
          <p:nvPr/>
        </p:nvSpPr>
        <p:spPr>
          <a:xfrm>
            <a:off x="421281" y="2876856"/>
            <a:ext cx="5447504" cy="400110"/>
          </a:xfrm>
          <a:prstGeom prst="rect">
            <a:avLst/>
          </a:prstGeom>
          <a:noFill/>
        </p:spPr>
        <p:txBody>
          <a:bodyPr wrap="square" rtlCol="0">
            <a:spAutoFit/>
          </a:bodyPr>
          <a:lstStyle/>
          <a:p>
            <a:r>
              <a:rPr lang="ja-JP" altLang="en-US" sz="2000" u="sng" dirty="0"/>
              <a:t>１）企画段階</a:t>
            </a:r>
            <a:r>
              <a:rPr lang="ja-JP" altLang="en-US" sz="2000" dirty="0"/>
              <a:t>（以降「超上流」ともいう）</a:t>
            </a:r>
            <a:endParaRPr kumimoji="1" lang="ja-JP" altLang="en-US" sz="2000" dirty="0"/>
          </a:p>
        </p:txBody>
      </p:sp>
      <p:grpSp>
        <p:nvGrpSpPr>
          <p:cNvPr id="5" name="グループ化 4">
            <a:extLst>
              <a:ext uri="{FF2B5EF4-FFF2-40B4-BE49-F238E27FC236}">
                <a16:creationId xmlns:a16="http://schemas.microsoft.com/office/drawing/2014/main" id="{68CA4ADB-4D6C-4F4D-AE48-867F5D0013EF}"/>
              </a:ext>
            </a:extLst>
          </p:cNvPr>
          <p:cNvGrpSpPr/>
          <p:nvPr/>
        </p:nvGrpSpPr>
        <p:grpSpPr>
          <a:xfrm>
            <a:off x="8516810" y="413260"/>
            <a:ext cx="3152045" cy="338702"/>
            <a:chOff x="8153264" y="402293"/>
            <a:chExt cx="3608493" cy="338702"/>
          </a:xfrm>
        </p:grpSpPr>
        <p:sp>
          <p:nvSpPr>
            <p:cNvPr id="6" name="テキスト ボックス 5">
              <a:extLst>
                <a:ext uri="{FF2B5EF4-FFF2-40B4-BE49-F238E27FC236}">
                  <a16:creationId xmlns:a16="http://schemas.microsoft.com/office/drawing/2014/main" id="{BAADD4B1-4521-4236-BD37-928EA51E1BC4}"/>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a:t>
              </a:r>
              <a:r>
                <a:rPr lang="ja-JP" altLang="en-US" sz="1400" dirty="0"/>
                <a:t>３６</a:t>
              </a:r>
              <a:r>
                <a:rPr kumimoji="1" lang="ja-JP" altLang="en-US" sz="1400" dirty="0"/>
                <a:t>頁～）</a:t>
              </a:r>
            </a:p>
          </p:txBody>
        </p:sp>
        <p:sp>
          <p:nvSpPr>
            <p:cNvPr id="7" name="矢印: 右 6">
              <a:extLst>
                <a:ext uri="{FF2B5EF4-FFF2-40B4-BE49-F238E27FC236}">
                  <a16:creationId xmlns:a16="http://schemas.microsoft.com/office/drawing/2014/main" id="{78DC4F40-2FB7-4C50-A299-9D0795E58A64}"/>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a:extLst>
              <a:ext uri="{FF2B5EF4-FFF2-40B4-BE49-F238E27FC236}">
                <a16:creationId xmlns:a16="http://schemas.microsoft.com/office/drawing/2014/main" id="{2CBC466D-7FC4-4EF0-9AF8-6CE5EDA691F1}"/>
              </a:ext>
            </a:extLst>
          </p:cNvPr>
          <p:cNvSpPr txBox="1"/>
          <p:nvPr/>
        </p:nvSpPr>
        <p:spPr>
          <a:xfrm>
            <a:off x="421281" y="1014153"/>
            <a:ext cx="11287611" cy="1631216"/>
          </a:xfrm>
          <a:prstGeom prst="rect">
            <a:avLst/>
          </a:prstGeom>
          <a:noFill/>
        </p:spPr>
        <p:txBody>
          <a:bodyPr wrap="square" rtlCol="0">
            <a:spAutoFit/>
          </a:bodyPr>
          <a:lstStyle/>
          <a:p>
            <a:r>
              <a:rPr lang="ja-JP" altLang="en-US" sz="2000" dirty="0"/>
              <a:t>■フェーズを分ける目的は、フェーズごとにシステム開発のために行うべき主題を明確化すること、そして、主題ごとにユーザとベンダの</a:t>
            </a:r>
            <a:r>
              <a:rPr lang="ja-JP" altLang="en-US" sz="2000" dirty="0">
                <a:solidFill>
                  <a:srgbClr val="FF0000"/>
                </a:solidFill>
              </a:rPr>
              <a:t>責務と役割</a:t>
            </a:r>
            <a:r>
              <a:rPr lang="ja-JP" altLang="en-US" sz="2000" dirty="0"/>
              <a:t>、</a:t>
            </a:r>
            <a:r>
              <a:rPr lang="ja-JP" altLang="en-US" sz="2000" dirty="0">
                <a:solidFill>
                  <a:srgbClr val="FF0000"/>
                </a:solidFill>
              </a:rPr>
              <a:t>相互協力関係</a:t>
            </a:r>
            <a:r>
              <a:rPr lang="ja-JP" altLang="en-US" sz="2000" dirty="0"/>
              <a:t>、</a:t>
            </a:r>
            <a:r>
              <a:rPr lang="ja-JP" altLang="en-US" sz="2000" dirty="0">
                <a:solidFill>
                  <a:srgbClr val="FF0000"/>
                </a:solidFill>
              </a:rPr>
              <a:t>権利義務関係</a:t>
            </a:r>
            <a:r>
              <a:rPr lang="ja-JP" altLang="en-US" sz="2000" dirty="0"/>
              <a:t>を明確にすることにある。</a:t>
            </a:r>
          </a:p>
          <a:p>
            <a:r>
              <a:rPr lang="ja-JP" altLang="en-US" sz="2000" dirty="0"/>
              <a:t>■契約プロセスを分けるフェーズは、この目的に則し、かつ、ユーザとベンダの相互に理解が容易なものでなければならない。</a:t>
            </a:r>
          </a:p>
        </p:txBody>
      </p:sp>
      <p:grpSp>
        <p:nvGrpSpPr>
          <p:cNvPr id="20" name="グループ化 19">
            <a:extLst>
              <a:ext uri="{FF2B5EF4-FFF2-40B4-BE49-F238E27FC236}">
                <a16:creationId xmlns:a16="http://schemas.microsoft.com/office/drawing/2014/main" id="{34677045-799F-4555-B15E-268217954448}"/>
              </a:ext>
            </a:extLst>
          </p:cNvPr>
          <p:cNvGrpSpPr/>
          <p:nvPr/>
        </p:nvGrpSpPr>
        <p:grpSpPr>
          <a:xfrm>
            <a:off x="8516810" y="2982871"/>
            <a:ext cx="3152045" cy="338702"/>
            <a:chOff x="8153264" y="402293"/>
            <a:chExt cx="3608493" cy="338702"/>
          </a:xfrm>
        </p:grpSpPr>
        <p:sp>
          <p:nvSpPr>
            <p:cNvPr id="21" name="テキスト ボックス 20">
              <a:extLst>
                <a:ext uri="{FF2B5EF4-FFF2-40B4-BE49-F238E27FC236}">
                  <a16:creationId xmlns:a16="http://schemas.microsoft.com/office/drawing/2014/main" id="{1270FB62-004F-44AE-9AB8-278A3DDF84DD}"/>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a:t>
              </a:r>
              <a:r>
                <a:rPr lang="ja-JP" altLang="en-US" sz="1400" dirty="0"/>
                <a:t>３８</a:t>
              </a:r>
              <a:r>
                <a:rPr kumimoji="1" lang="ja-JP" altLang="en-US" sz="1400" dirty="0"/>
                <a:t>頁～）</a:t>
              </a:r>
            </a:p>
          </p:txBody>
        </p:sp>
        <p:sp>
          <p:nvSpPr>
            <p:cNvPr id="22" name="矢印: 右 21">
              <a:extLst>
                <a:ext uri="{FF2B5EF4-FFF2-40B4-BE49-F238E27FC236}">
                  <a16:creationId xmlns:a16="http://schemas.microsoft.com/office/drawing/2014/main" id="{57224665-DE94-4F55-8697-2635E7E25E18}"/>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日付プレースホルダー 1">
            <a:extLst>
              <a:ext uri="{FF2B5EF4-FFF2-40B4-BE49-F238E27FC236}">
                <a16:creationId xmlns:a16="http://schemas.microsoft.com/office/drawing/2014/main" id="{C295FA35-9A6B-4928-B418-CD348AD5366F}"/>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9" name="スライド番号プレースホルダー 8">
            <a:extLst>
              <a:ext uri="{FF2B5EF4-FFF2-40B4-BE49-F238E27FC236}">
                <a16:creationId xmlns:a16="http://schemas.microsoft.com/office/drawing/2014/main" id="{CB389873-C9A2-446F-AD24-1B848269B7AB}"/>
              </a:ext>
            </a:extLst>
          </p:cNvPr>
          <p:cNvSpPr>
            <a:spLocks noGrp="1"/>
          </p:cNvSpPr>
          <p:nvPr>
            <p:ph type="sldNum" sz="quarter" idx="12"/>
          </p:nvPr>
        </p:nvSpPr>
        <p:spPr/>
        <p:txBody>
          <a:bodyPr/>
          <a:lstStyle/>
          <a:p>
            <a:fld id="{AA0C51FF-32F0-4E34-9A42-27C026941FB9}" type="slidenum">
              <a:rPr kumimoji="1" lang="ja-JP" altLang="en-US" smtClean="0"/>
              <a:t>15</a:t>
            </a:fld>
            <a:endParaRPr kumimoji="1" lang="ja-JP" altLang="en-US"/>
          </a:p>
        </p:txBody>
      </p:sp>
    </p:spTree>
    <p:extLst>
      <p:ext uri="{BB962C8B-B14F-4D97-AF65-F5344CB8AC3E}">
        <p14:creationId xmlns:p14="http://schemas.microsoft.com/office/powerpoint/2010/main" val="1999479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632781"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システム開発の段階・フェーズ（２）</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385044745"/>
              </p:ext>
            </p:extLst>
          </p:nvPr>
        </p:nvGraphicFramePr>
        <p:xfrm>
          <a:off x="389313" y="900430"/>
          <a:ext cx="11413374" cy="5151120"/>
        </p:xfrm>
        <a:graphic>
          <a:graphicData uri="http://schemas.openxmlformats.org/drawingml/2006/table">
            <a:tbl>
              <a:tblPr firstRow="1" bandRow="1">
                <a:tableStyleId>{5C22544A-7EE6-4342-B048-85BDC9FD1C3A}</a:tableStyleId>
              </a:tblPr>
              <a:tblGrid>
                <a:gridCol w="2069869">
                  <a:extLst>
                    <a:ext uri="{9D8B030D-6E8A-4147-A177-3AD203B41FA5}">
                      <a16:colId xmlns:a16="http://schemas.microsoft.com/office/drawing/2014/main" val="1882572977"/>
                    </a:ext>
                  </a:extLst>
                </a:gridCol>
                <a:gridCol w="7873538">
                  <a:extLst>
                    <a:ext uri="{9D8B030D-6E8A-4147-A177-3AD203B41FA5}">
                      <a16:colId xmlns:a16="http://schemas.microsoft.com/office/drawing/2014/main" val="329624265"/>
                    </a:ext>
                  </a:extLst>
                </a:gridCol>
                <a:gridCol w="1469967">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　　　　　　　　　　　　　　　　</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システム化計画</a:t>
                      </a:r>
                    </a:p>
                  </a:txBody>
                  <a:tcPr/>
                </a:tc>
                <a:tc>
                  <a:txBody>
                    <a:bodyPr/>
                    <a:lstStyle/>
                    <a:p>
                      <a:r>
                        <a:rPr kumimoji="1" lang="ja-JP" altLang="en-US" sz="2000" dirty="0">
                          <a:solidFill>
                            <a:srgbClr val="FF0000"/>
                          </a:solidFill>
                        </a:rPr>
                        <a:t>業務部門</a:t>
                      </a:r>
                      <a:r>
                        <a:rPr kumimoji="1" lang="ja-JP" altLang="en-US" sz="2000" dirty="0"/>
                        <a:t>が、システム化の方向性を具体化するために、開発体制、予算、スケジュール、システム化する事業上の要求（例えば、システム化すべき新規事業、社外連携、組織改編、部門間業務分掌変更、法令・契約等のコンプライアンス要件、セキュリティ、個人情報保護、環境など）や対象業務上の要求（例えば、業務内容、業務形態、業務品質、性能目標、運用、移行要件、法令・契約等のコンプライアンス要件、セキュリティ、個人情報保護、事業継続性、環境など）を考慮して、業務範囲や業務分掌、関係者の教育及び訓練計画 を定めた</a:t>
                      </a:r>
                      <a:r>
                        <a:rPr kumimoji="1" lang="ja-JP" altLang="en-US" sz="2000" dirty="0">
                          <a:solidFill>
                            <a:srgbClr val="FF0000"/>
                          </a:solidFill>
                        </a:rPr>
                        <a:t>システム化計画書を作成</a:t>
                      </a:r>
                      <a:r>
                        <a:rPr kumimoji="1" lang="ja-JP" altLang="en-US" sz="2000" dirty="0"/>
                        <a:t>し、ステークホルダの合意を得てから経営層の方針稟議を求め、</a:t>
                      </a:r>
                      <a:r>
                        <a:rPr kumimoji="1" lang="ja-JP" altLang="en-US" sz="2000" dirty="0">
                          <a:solidFill>
                            <a:srgbClr val="FF0000"/>
                          </a:solidFill>
                        </a:rPr>
                        <a:t>経営層による承認</a:t>
                      </a:r>
                      <a:r>
                        <a:rPr kumimoji="1" lang="ja-JP" altLang="en-US" sz="2000" dirty="0"/>
                        <a:t>を受けて、業務部門及び情報システム部門における要件定義に進むフェーズ</a:t>
                      </a:r>
                    </a:p>
                  </a:txBody>
                  <a:tcPr/>
                </a:tc>
                <a:tc>
                  <a:txBody>
                    <a:bodyPr/>
                    <a:lstStyle/>
                    <a:p>
                      <a:r>
                        <a:rPr kumimoji="1" lang="ja-JP" altLang="en-US" sz="2000" dirty="0"/>
                        <a:t>準委任</a:t>
                      </a:r>
                    </a:p>
                  </a:txBody>
                  <a:tcPr/>
                </a:tc>
                <a:extLst>
                  <a:ext uri="{0D108BD9-81ED-4DB2-BD59-A6C34878D82A}">
                    <a16:rowId xmlns:a16="http://schemas.microsoft.com/office/drawing/2014/main" val="3899610398"/>
                  </a:ext>
                </a:extLst>
              </a:tr>
              <a:tr h="281837">
                <a:tc>
                  <a:txBody>
                    <a:bodyPr/>
                    <a:lstStyle/>
                    <a:p>
                      <a:r>
                        <a:rPr kumimoji="1" lang="ja-JP" altLang="en-US" sz="2000" dirty="0"/>
                        <a:t>要件定義</a:t>
                      </a:r>
                    </a:p>
                  </a:txBody>
                  <a:tcPr/>
                </a:tc>
                <a:tc>
                  <a:txBody>
                    <a:bodyPr/>
                    <a:lstStyle/>
                    <a:p>
                      <a:r>
                        <a:rPr kumimoji="1" lang="ja-JP" altLang="en-US" sz="2000" dirty="0"/>
                        <a:t>事業要件を反映したシステム化計画を受けて、</a:t>
                      </a:r>
                      <a:r>
                        <a:rPr kumimoji="1" lang="ja-JP" altLang="en-US" sz="2000" dirty="0">
                          <a:solidFill>
                            <a:srgbClr val="FF0000"/>
                          </a:solidFill>
                        </a:rPr>
                        <a:t>業務部門</a:t>
                      </a:r>
                      <a:r>
                        <a:rPr kumimoji="1" lang="ja-JP" altLang="en-US" sz="2000" dirty="0"/>
                        <a:t>が、業務上の要求を</a:t>
                      </a:r>
                      <a:r>
                        <a:rPr kumimoji="1" lang="ja-JP" altLang="en-US" sz="2000" dirty="0">
                          <a:solidFill>
                            <a:srgbClr val="FF0000"/>
                          </a:solidFill>
                        </a:rPr>
                        <a:t>業務要件</a:t>
                      </a:r>
                      <a:r>
                        <a:rPr kumimoji="1" lang="ja-JP" altLang="en-US" sz="2000" dirty="0"/>
                        <a:t>に、</a:t>
                      </a:r>
                      <a:r>
                        <a:rPr kumimoji="1" lang="ja-JP" altLang="en-US" sz="2000" dirty="0">
                          <a:solidFill>
                            <a:srgbClr val="FF0000"/>
                          </a:solidFill>
                        </a:rPr>
                        <a:t>情報システム部門</a:t>
                      </a:r>
                      <a:r>
                        <a:rPr kumimoji="1" lang="ja-JP" altLang="en-US" sz="2000" dirty="0"/>
                        <a:t>が、システムに実装すべき</a:t>
                      </a:r>
                      <a:r>
                        <a:rPr kumimoji="1" lang="ja-JP" altLang="en-US" sz="2000" dirty="0">
                          <a:solidFill>
                            <a:srgbClr val="FF0000"/>
                          </a:solidFill>
                        </a:rPr>
                        <a:t>システムの機能要件・非機能要件を定義</a:t>
                      </a:r>
                      <a:r>
                        <a:rPr kumimoji="1" lang="ja-JP" altLang="en-US" sz="2000" dirty="0"/>
                        <a:t>し、</a:t>
                      </a:r>
                      <a:r>
                        <a:rPr kumimoji="1" lang="ja-JP" altLang="en-US" sz="2000" dirty="0">
                          <a:solidFill>
                            <a:srgbClr val="FF0000"/>
                          </a:solidFill>
                        </a:rPr>
                        <a:t>経営層による</a:t>
                      </a:r>
                      <a:r>
                        <a:rPr kumimoji="1" lang="ja-JP" altLang="en-US" sz="2000" dirty="0"/>
                        <a:t>実行稟議、</a:t>
                      </a:r>
                      <a:r>
                        <a:rPr kumimoji="1" lang="ja-JP" altLang="en-US" sz="2000" dirty="0">
                          <a:solidFill>
                            <a:srgbClr val="FF0000"/>
                          </a:solidFill>
                        </a:rPr>
                        <a:t>承認</a:t>
                      </a:r>
                      <a:r>
                        <a:rPr kumimoji="1" lang="ja-JP" altLang="en-US" sz="2000" dirty="0"/>
                        <a:t>を受けるフェーズ</a:t>
                      </a:r>
                    </a:p>
                  </a:txBody>
                  <a:tcPr/>
                </a:tc>
                <a:tc>
                  <a:txBody>
                    <a:bodyPr/>
                    <a:lstStyle/>
                    <a:p>
                      <a:r>
                        <a:rPr kumimoji="1" lang="ja-JP" altLang="en-US" sz="2000" dirty="0"/>
                        <a:t>準委任</a:t>
                      </a:r>
                    </a:p>
                  </a:txBody>
                  <a:tcPr/>
                </a:tc>
                <a:extLst>
                  <a:ext uri="{0D108BD9-81ED-4DB2-BD59-A6C34878D82A}">
                    <a16:rowId xmlns:a16="http://schemas.microsoft.com/office/drawing/2014/main" val="1465438551"/>
                  </a:ext>
                </a:extLst>
              </a:tr>
            </a:tbl>
          </a:graphicData>
        </a:graphic>
      </p:graphicFrame>
      <p:sp>
        <p:nvSpPr>
          <p:cNvPr id="2" name="日付プレースホルダー 1">
            <a:extLst>
              <a:ext uri="{FF2B5EF4-FFF2-40B4-BE49-F238E27FC236}">
                <a16:creationId xmlns:a16="http://schemas.microsoft.com/office/drawing/2014/main" id="{6F549E8A-80A6-4DDB-BEBF-0E3F4E73E147}"/>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5C597E4F-EE4D-43EC-A8F7-A86128F3DF5F}"/>
              </a:ext>
            </a:extLst>
          </p:cNvPr>
          <p:cNvSpPr>
            <a:spLocks noGrp="1"/>
          </p:cNvSpPr>
          <p:nvPr>
            <p:ph type="sldNum" sz="quarter" idx="12"/>
          </p:nvPr>
        </p:nvSpPr>
        <p:spPr/>
        <p:txBody>
          <a:bodyPr/>
          <a:lstStyle/>
          <a:p>
            <a:fld id="{AA0C51FF-32F0-4E34-9A42-27C026941FB9}" type="slidenum">
              <a:rPr kumimoji="1" lang="ja-JP" altLang="en-US" smtClean="0"/>
              <a:t>16</a:t>
            </a:fld>
            <a:endParaRPr kumimoji="1" lang="ja-JP" altLang="en-US"/>
          </a:p>
        </p:txBody>
      </p:sp>
    </p:spTree>
    <p:extLst>
      <p:ext uri="{BB962C8B-B14F-4D97-AF65-F5344CB8AC3E}">
        <p14:creationId xmlns:p14="http://schemas.microsoft.com/office/powerpoint/2010/main" val="46638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582905"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システム開発の段階・フェーズ（３）</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3112064381"/>
              </p:ext>
            </p:extLst>
          </p:nvPr>
        </p:nvGraphicFramePr>
        <p:xfrm>
          <a:off x="367716" y="1110335"/>
          <a:ext cx="11535036" cy="5699760"/>
        </p:xfrm>
        <a:graphic>
          <a:graphicData uri="http://schemas.openxmlformats.org/drawingml/2006/table">
            <a:tbl>
              <a:tblPr firstRow="1" bandRow="1">
                <a:tableStyleId>{5C22544A-7EE6-4342-B048-85BDC9FD1C3A}</a:tableStyleId>
              </a:tblPr>
              <a:tblGrid>
                <a:gridCol w="2361371">
                  <a:extLst>
                    <a:ext uri="{9D8B030D-6E8A-4147-A177-3AD203B41FA5}">
                      <a16:colId xmlns:a16="http://schemas.microsoft.com/office/drawing/2014/main" val="1882572977"/>
                    </a:ext>
                  </a:extLst>
                </a:gridCol>
                <a:gridCol w="7619185">
                  <a:extLst>
                    <a:ext uri="{9D8B030D-6E8A-4147-A177-3AD203B41FA5}">
                      <a16:colId xmlns:a16="http://schemas.microsoft.com/office/drawing/2014/main" val="329624265"/>
                    </a:ext>
                  </a:extLst>
                </a:gridCol>
                <a:gridCol w="1554480">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システム設計</a:t>
                      </a:r>
                      <a:endParaRPr kumimoji="1" lang="en-US" altLang="ja-JP" sz="2000" dirty="0"/>
                    </a:p>
                    <a:p>
                      <a:r>
                        <a:rPr kumimoji="1" lang="en-US" altLang="ja-JP" sz="1800" dirty="0"/>
                        <a:t>(</a:t>
                      </a:r>
                      <a:r>
                        <a:rPr kumimoji="1" lang="ja-JP" altLang="en-US" sz="1800" dirty="0"/>
                        <a:t>システム外部設計</a:t>
                      </a:r>
                      <a:r>
                        <a:rPr kumimoji="1" lang="en-US" altLang="ja-JP" sz="1800" dirty="0"/>
                        <a:t>)</a:t>
                      </a:r>
                      <a:endParaRPr kumimoji="1" lang="ja-JP" alt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a:solidFill>
                            <a:schemeClr val="dk1"/>
                          </a:solidFill>
                          <a:effectLst/>
                          <a:latin typeface="+mn-lt"/>
                          <a:ea typeface="+mn-ea"/>
                          <a:cs typeface="+mn-cs"/>
                        </a:rPr>
                        <a:t>企画段階の後工程として展開される、ベンダがユーザから提出された要件定義書をもとにシステム設計を実施するフェーズ</a:t>
                      </a:r>
                      <a:r>
                        <a:rPr kumimoji="1" lang="ja-JP" altLang="en-US" sz="2000" kern="1200" dirty="0">
                          <a:solidFill>
                            <a:schemeClr val="dk1"/>
                          </a:solidFill>
                          <a:effectLst/>
                          <a:latin typeface="+mn-lt"/>
                          <a:ea typeface="+mn-ea"/>
                          <a:cs typeface="+mn-cs"/>
                        </a:rPr>
                        <a:t>（</a:t>
                      </a:r>
                      <a:r>
                        <a:rPr kumimoji="1" lang="ja-JP" altLang="en-US" sz="2000" dirty="0">
                          <a:solidFill>
                            <a:schemeClr val="tx1"/>
                          </a:solidFill>
                        </a:rPr>
                        <a:t>外部設計では、</a:t>
                      </a:r>
                      <a:r>
                        <a:rPr kumimoji="1" lang="ja-JP" altLang="en-US" sz="2000" dirty="0">
                          <a:solidFill>
                            <a:srgbClr val="FF0000"/>
                          </a:solidFill>
                        </a:rPr>
                        <a:t>画面や帳票などのインターフェース</a:t>
                      </a:r>
                      <a:r>
                        <a:rPr kumimoji="1" lang="ja-JP" altLang="en-US" sz="2000" dirty="0">
                          <a:solidFill>
                            <a:schemeClr val="tx1"/>
                          </a:solidFill>
                        </a:rPr>
                        <a:t>を決定する）</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1383441152"/>
                  </a:ext>
                </a:extLst>
              </a:tr>
              <a:tr h="376847">
                <a:tc>
                  <a:txBody>
                    <a:bodyPr/>
                    <a:lstStyle/>
                    <a:p>
                      <a:r>
                        <a:rPr kumimoji="1" lang="ja-JP" altLang="en-US" sz="2000" dirty="0"/>
                        <a:t>システム方式設計</a:t>
                      </a:r>
                      <a:endParaRPr kumimoji="1" lang="en-US" altLang="ja-JP" sz="2000" dirty="0"/>
                    </a:p>
                    <a:p>
                      <a:r>
                        <a:rPr kumimoji="1" lang="en-US" altLang="ja-JP" sz="1800" dirty="0"/>
                        <a:t>(</a:t>
                      </a:r>
                      <a:r>
                        <a:rPr kumimoji="1" lang="ja-JP" altLang="en-US" sz="1800" dirty="0"/>
                        <a:t>システム内部設計</a:t>
                      </a:r>
                      <a:r>
                        <a:rPr kumimoji="1" lang="en-US" altLang="ja-JP" sz="1800" dirty="0"/>
                        <a:t>)</a:t>
                      </a:r>
                      <a:endParaRPr kumimoji="1" lang="ja-JP" altLang="en-US" sz="1800" dirty="0"/>
                    </a:p>
                  </a:txBody>
                  <a:tcPr/>
                </a:tc>
                <a:tc>
                  <a:txBody>
                    <a:bodyPr/>
                    <a:lstStyle/>
                    <a:p>
                      <a:r>
                        <a:rPr kumimoji="1" lang="ja-JP" altLang="en-US" sz="2000" kern="1200" dirty="0">
                          <a:solidFill>
                            <a:schemeClr val="dk1"/>
                          </a:solidFill>
                          <a:effectLst/>
                          <a:latin typeface="+mn-lt"/>
                          <a:ea typeface="+mn-ea"/>
                          <a:cs typeface="+mn-cs"/>
                        </a:rPr>
                        <a:t>同上</a:t>
                      </a:r>
                      <a:r>
                        <a:rPr kumimoji="1" lang="ja-JP" altLang="en-US" sz="2000" dirty="0"/>
                        <a:t>（内部設計では、</a:t>
                      </a:r>
                      <a:r>
                        <a:rPr kumimoji="1" lang="ja-JP" altLang="en-US" sz="2000" dirty="0">
                          <a:solidFill>
                            <a:srgbClr val="FF0000"/>
                          </a:solidFill>
                        </a:rPr>
                        <a:t>システムの上位レベルでの方式</a:t>
                      </a:r>
                      <a:r>
                        <a:rPr kumimoji="1" lang="ja-JP" altLang="en-US" sz="2000" dirty="0"/>
                        <a:t>を確立する）</a:t>
                      </a:r>
                    </a:p>
                  </a:txBody>
                  <a:tcPr/>
                </a:tc>
                <a:tc>
                  <a:txBody>
                    <a:bodyPr/>
                    <a:lstStyle/>
                    <a:p>
                      <a:r>
                        <a:rPr kumimoji="1" lang="ja-JP" altLang="en-US" sz="2000" dirty="0"/>
                        <a:t>請負</a:t>
                      </a:r>
                    </a:p>
                  </a:txBody>
                  <a:tcPr/>
                </a:tc>
                <a:extLst>
                  <a:ext uri="{0D108BD9-81ED-4DB2-BD59-A6C34878D82A}">
                    <a16:rowId xmlns:a16="http://schemas.microsoft.com/office/drawing/2014/main" val="1529155598"/>
                  </a:ext>
                </a:extLst>
              </a:tr>
              <a:tr h="281837">
                <a:tc>
                  <a:txBody>
                    <a:bodyPr/>
                    <a:lstStyle/>
                    <a:p>
                      <a:r>
                        <a:rPr kumimoji="1" lang="ja-JP" altLang="en-US" sz="2000" dirty="0"/>
                        <a:t>ソフトウェア設計</a:t>
                      </a:r>
                    </a:p>
                  </a:txBody>
                  <a:tcPr/>
                </a:tc>
                <a:tc>
                  <a:txBody>
                    <a:bodyPr/>
                    <a:lstStyle/>
                    <a:p>
                      <a:r>
                        <a:rPr kumimoji="1" lang="ja-JP" altLang="ja-JP" sz="2000" kern="1200" dirty="0">
                          <a:solidFill>
                            <a:schemeClr val="dk1"/>
                          </a:solidFill>
                          <a:effectLst/>
                          <a:latin typeface="+mn-lt"/>
                          <a:ea typeface="+mn-ea"/>
                          <a:cs typeface="+mn-cs"/>
                        </a:rPr>
                        <a:t>ベンダにおいてソフトウェアの</a:t>
                      </a:r>
                      <a:r>
                        <a:rPr kumimoji="1" lang="ja-JP" altLang="ja-JP" sz="2000" kern="1200" dirty="0">
                          <a:solidFill>
                            <a:srgbClr val="FF0000"/>
                          </a:solidFill>
                          <a:effectLst/>
                          <a:latin typeface="+mn-lt"/>
                          <a:ea typeface="+mn-ea"/>
                          <a:cs typeface="+mn-cs"/>
                        </a:rPr>
                        <a:t>コンポーネント</a:t>
                      </a:r>
                      <a:r>
                        <a:rPr kumimoji="1" lang="ja-JP" altLang="ja-JP" sz="2000" kern="1200" dirty="0">
                          <a:solidFill>
                            <a:schemeClr val="dk1"/>
                          </a:solidFill>
                          <a:effectLst/>
                          <a:latin typeface="+mn-lt"/>
                          <a:ea typeface="+mn-ea"/>
                          <a:cs typeface="+mn-cs"/>
                        </a:rPr>
                        <a:t>、</a:t>
                      </a:r>
                      <a:r>
                        <a:rPr kumimoji="1" lang="ja-JP" altLang="ja-JP" sz="2000" kern="1200" dirty="0">
                          <a:solidFill>
                            <a:srgbClr val="FF0000"/>
                          </a:solidFill>
                          <a:effectLst/>
                          <a:latin typeface="+mn-lt"/>
                          <a:ea typeface="+mn-ea"/>
                          <a:cs typeface="+mn-cs"/>
                        </a:rPr>
                        <a:t>インターフェース</a:t>
                      </a:r>
                      <a:r>
                        <a:rPr kumimoji="1" lang="ja-JP" altLang="ja-JP" sz="2000" kern="1200" dirty="0">
                          <a:solidFill>
                            <a:schemeClr val="dk1"/>
                          </a:solidFill>
                          <a:effectLst/>
                          <a:latin typeface="+mn-lt"/>
                          <a:ea typeface="+mn-ea"/>
                          <a:cs typeface="+mn-cs"/>
                        </a:rPr>
                        <a:t>、</a:t>
                      </a:r>
                      <a:r>
                        <a:rPr kumimoji="1" lang="ja-JP" altLang="ja-JP" sz="2000" kern="1200" dirty="0">
                          <a:solidFill>
                            <a:srgbClr val="FF0000"/>
                          </a:solidFill>
                          <a:effectLst/>
                          <a:latin typeface="+mn-lt"/>
                          <a:ea typeface="+mn-ea"/>
                          <a:cs typeface="+mn-cs"/>
                        </a:rPr>
                        <a:t>データベース</a:t>
                      </a:r>
                      <a:r>
                        <a:rPr kumimoji="1" lang="ja-JP" altLang="ja-JP" sz="2000" kern="1200" dirty="0">
                          <a:solidFill>
                            <a:schemeClr val="dk1"/>
                          </a:solidFill>
                          <a:effectLst/>
                          <a:latin typeface="+mn-lt"/>
                          <a:ea typeface="+mn-ea"/>
                          <a:cs typeface="+mn-cs"/>
                        </a:rPr>
                        <a:t>の詳細設計をするフェーズ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507850582"/>
                  </a:ext>
                </a:extLst>
              </a:tr>
              <a:tr h="281837">
                <a:tc>
                  <a:txBody>
                    <a:bodyPr/>
                    <a:lstStyle/>
                    <a:p>
                      <a:r>
                        <a:rPr kumimoji="1" lang="ja-JP" altLang="en-US" sz="2000" dirty="0"/>
                        <a:t>プログラミング</a:t>
                      </a:r>
                    </a:p>
                  </a:txBody>
                  <a:tcPr/>
                </a:tc>
                <a:tc>
                  <a:txBody>
                    <a:bodyPr/>
                    <a:lstStyle/>
                    <a:p>
                      <a:r>
                        <a:rPr kumimoji="1" lang="ja-JP" altLang="ja-JP" sz="2000" kern="1200" dirty="0">
                          <a:solidFill>
                            <a:schemeClr val="dk1"/>
                          </a:solidFill>
                          <a:effectLst/>
                          <a:latin typeface="+mn-lt"/>
                          <a:ea typeface="+mn-ea"/>
                          <a:cs typeface="+mn-cs"/>
                        </a:rPr>
                        <a:t>内部設計で指定された個々の</a:t>
                      </a:r>
                      <a:r>
                        <a:rPr kumimoji="1" lang="ja-JP" altLang="ja-JP" sz="2000" kern="1200" dirty="0">
                          <a:solidFill>
                            <a:srgbClr val="FF0000"/>
                          </a:solidFill>
                          <a:effectLst/>
                          <a:latin typeface="+mn-lt"/>
                          <a:ea typeface="+mn-ea"/>
                          <a:cs typeface="+mn-cs"/>
                        </a:rPr>
                        <a:t>モジュールを実装</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1350814741"/>
                  </a:ext>
                </a:extLst>
              </a:tr>
              <a:tr h="281837">
                <a:tc>
                  <a:txBody>
                    <a:bodyPr/>
                    <a:lstStyle/>
                    <a:p>
                      <a:r>
                        <a:rPr kumimoji="1" lang="ja-JP" altLang="en-US" sz="2000" dirty="0"/>
                        <a:t>ソフトウェア</a:t>
                      </a:r>
                      <a:endParaRPr kumimoji="1" lang="en-US" altLang="ja-JP" sz="2000" dirty="0"/>
                    </a:p>
                    <a:p>
                      <a:r>
                        <a:rPr kumimoji="1" lang="ja-JP" altLang="en-US" sz="2000" dirty="0"/>
                        <a:t>テスト</a:t>
                      </a:r>
                    </a:p>
                  </a:txBody>
                  <a:tcPr/>
                </a:tc>
                <a:tc>
                  <a:txBody>
                    <a:bodyPr/>
                    <a:lstStyle/>
                    <a:p>
                      <a:r>
                        <a:rPr kumimoji="1" lang="ja-JP" altLang="ja-JP" sz="2000" kern="1200" dirty="0">
                          <a:solidFill>
                            <a:srgbClr val="FF0000"/>
                          </a:solidFill>
                          <a:effectLst/>
                          <a:latin typeface="+mn-lt"/>
                          <a:ea typeface="+mn-ea"/>
                          <a:cs typeface="+mn-cs"/>
                        </a:rPr>
                        <a:t>ソフトウェア設計の仕様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ベンダの責任</a:t>
                      </a:r>
                      <a:r>
                        <a:rPr kumimoji="1" lang="ja-JP" altLang="ja-JP" sz="2000" kern="1200" dirty="0">
                          <a:solidFill>
                            <a:schemeClr val="tx1"/>
                          </a:solidFill>
                          <a:effectLst/>
                          <a:latin typeface="+mn-lt"/>
                          <a:ea typeface="+mn-ea"/>
                          <a:cs typeface="+mn-cs"/>
                        </a:rPr>
                        <a:t>において</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1455859883"/>
                  </a:ext>
                </a:extLst>
              </a:tr>
              <a:tr h="281837">
                <a:tc>
                  <a:txBody>
                    <a:bodyPr/>
                    <a:lstStyle/>
                    <a:p>
                      <a:r>
                        <a:rPr kumimoji="1" lang="ja-JP" altLang="en-US" sz="2000" dirty="0"/>
                        <a:t>システム結合</a:t>
                      </a:r>
                    </a:p>
                  </a:txBody>
                  <a:tcPr/>
                </a:tc>
                <a:tc>
                  <a:txBody>
                    <a:bodyPr/>
                    <a:lstStyle/>
                    <a:p>
                      <a:r>
                        <a:rPr kumimoji="1" lang="ja-JP" altLang="ja-JP" sz="2000" kern="1200" dirty="0">
                          <a:solidFill>
                            <a:srgbClr val="FF0000"/>
                          </a:solidFill>
                          <a:effectLst/>
                          <a:latin typeface="+mn-lt"/>
                          <a:ea typeface="+mn-ea"/>
                          <a:cs typeface="+mn-cs"/>
                        </a:rPr>
                        <a:t>内部設計の仕様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ベンダの責任</a:t>
                      </a:r>
                      <a:r>
                        <a:rPr kumimoji="1" lang="ja-JP" altLang="ja-JP" sz="2000" kern="1200" dirty="0">
                          <a:solidFill>
                            <a:schemeClr val="tx1"/>
                          </a:solidFill>
                          <a:effectLst/>
                          <a:latin typeface="+mn-lt"/>
                          <a:ea typeface="+mn-ea"/>
                          <a:cs typeface="+mn-cs"/>
                        </a:rPr>
                        <a:t>において</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4204799205"/>
                  </a:ext>
                </a:extLst>
              </a:tr>
              <a:tr h="281837">
                <a:tc>
                  <a:txBody>
                    <a:bodyPr/>
                    <a:lstStyle/>
                    <a:p>
                      <a:r>
                        <a:rPr kumimoji="1" lang="ja-JP" altLang="en-US" sz="2000" dirty="0"/>
                        <a:t>システムテスト</a:t>
                      </a:r>
                    </a:p>
                  </a:txBody>
                  <a:tcPr/>
                </a:tc>
                <a:tc>
                  <a:txBody>
                    <a:bodyPr/>
                    <a:lstStyle/>
                    <a:p>
                      <a:r>
                        <a:rPr kumimoji="1" lang="ja-JP" altLang="ja-JP" sz="2000" kern="1200" dirty="0">
                          <a:solidFill>
                            <a:srgbClr val="FF0000"/>
                          </a:solidFill>
                          <a:effectLst/>
                          <a:latin typeface="+mn-lt"/>
                          <a:ea typeface="+mn-ea"/>
                          <a:cs typeface="+mn-cs"/>
                        </a:rPr>
                        <a:t>外部設計の仕様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754824932"/>
                  </a:ext>
                </a:extLst>
              </a:tr>
              <a:tr h="281837">
                <a:tc>
                  <a:txBody>
                    <a:bodyPr/>
                    <a:lstStyle/>
                    <a:p>
                      <a:r>
                        <a:rPr kumimoji="1" lang="ja-JP" altLang="en-US" sz="2000" dirty="0"/>
                        <a:t>受入・導入支援</a:t>
                      </a:r>
                    </a:p>
                  </a:txBody>
                  <a:tcPr/>
                </a:tc>
                <a:tc>
                  <a:txBody>
                    <a:bodyPr/>
                    <a:lstStyle/>
                    <a:p>
                      <a:r>
                        <a:rPr kumimoji="1" lang="ja-JP" altLang="ja-JP" sz="2000" kern="1200" dirty="0">
                          <a:solidFill>
                            <a:schemeClr val="dk1"/>
                          </a:solidFill>
                          <a:effectLst/>
                          <a:latin typeface="+mn-lt"/>
                          <a:ea typeface="+mn-ea"/>
                          <a:cs typeface="+mn-cs"/>
                        </a:rPr>
                        <a:t>疑似環境又は実環境にソフトウェアを導入し、</a:t>
                      </a:r>
                      <a:r>
                        <a:rPr kumimoji="1" lang="ja-JP" altLang="ja-JP" sz="2000" kern="1200" dirty="0">
                          <a:solidFill>
                            <a:srgbClr val="FF0000"/>
                          </a:solidFill>
                          <a:effectLst/>
                          <a:latin typeface="+mn-lt"/>
                          <a:ea typeface="+mn-ea"/>
                          <a:cs typeface="+mn-cs"/>
                        </a:rPr>
                        <a:t>ユーザ</a:t>
                      </a:r>
                      <a:r>
                        <a:rPr kumimoji="1" lang="ja-JP" altLang="ja-JP" sz="2000" kern="1200" dirty="0">
                          <a:solidFill>
                            <a:schemeClr val="dk1"/>
                          </a:solidFill>
                          <a:effectLst/>
                          <a:latin typeface="+mn-lt"/>
                          <a:ea typeface="+mn-ea"/>
                          <a:cs typeface="+mn-cs"/>
                        </a:rPr>
                        <a:t>のソフトウェア</a:t>
                      </a:r>
                      <a:r>
                        <a:rPr kumimoji="1" lang="ja-JP" altLang="ja-JP" sz="2000" kern="1200" dirty="0">
                          <a:solidFill>
                            <a:srgbClr val="FF0000"/>
                          </a:solidFill>
                          <a:effectLst/>
                          <a:latin typeface="+mn-lt"/>
                          <a:ea typeface="+mn-ea"/>
                          <a:cs typeface="+mn-cs"/>
                        </a:rPr>
                        <a:t>受入れレビュー</a:t>
                      </a:r>
                      <a:r>
                        <a:rPr kumimoji="1" lang="ja-JP" altLang="ja-JP" sz="2000" kern="1200" dirty="0">
                          <a:solidFill>
                            <a:schemeClr val="dk1"/>
                          </a:solidFill>
                          <a:effectLst/>
                          <a:latin typeface="+mn-lt"/>
                          <a:ea typeface="+mn-ea"/>
                          <a:cs typeface="+mn-cs"/>
                        </a:rPr>
                        <a:t>及び</a:t>
                      </a:r>
                      <a:r>
                        <a:rPr kumimoji="1" lang="ja-JP" altLang="ja-JP" sz="2000" kern="1200" dirty="0">
                          <a:solidFill>
                            <a:srgbClr val="FF0000"/>
                          </a:solidFill>
                          <a:effectLst/>
                          <a:latin typeface="+mn-lt"/>
                          <a:ea typeface="+mn-ea"/>
                          <a:cs typeface="+mn-cs"/>
                        </a:rPr>
                        <a:t>テスト</a:t>
                      </a:r>
                      <a:r>
                        <a:rPr kumimoji="1" lang="ja-JP" altLang="ja-JP" sz="2000" kern="1200" dirty="0">
                          <a:solidFill>
                            <a:schemeClr val="dk1"/>
                          </a:solidFill>
                          <a:effectLst/>
                          <a:latin typeface="+mn-lt"/>
                          <a:ea typeface="+mn-ea"/>
                          <a:cs typeface="+mn-cs"/>
                        </a:rPr>
                        <a:t>を</a:t>
                      </a:r>
                      <a:r>
                        <a:rPr kumimoji="1" lang="ja-JP" altLang="ja-JP" sz="2000" kern="1200" dirty="0">
                          <a:solidFill>
                            <a:srgbClr val="FF0000"/>
                          </a:solidFill>
                          <a:effectLst/>
                          <a:latin typeface="+mn-lt"/>
                          <a:ea typeface="+mn-ea"/>
                          <a:cs typeface="+mn-cs"/>
                        </a:rPr>
                        <a:t>支援</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準委任</a:t>
                      </a:r>
                    </a:p>
                  </a:txBody>
                  <a:tcPr/>
                </a:tc>
                <a:extLst>
                  <a:ext uri="{0D108BD9-81ED-4DB2-BD59-A6C34878D82A}">
                    <a16:rowId xmlns:a16="http://schemas.microsoft.com/office/drawing/2014/main" val="945133283"/>
                  </a:ext>
                </a:extLst>
              </a:tr>
            </a:tbl>
          </a:graphicData>
        </a:graphic>
      </p:graphicFrame>
      <p:sp>
        <p:nvSpPr>
          <p:cNvPr id="7" name="テキスト ボックス 6">
            <a:extLst>
              <a:ext uri="{FF2B5EF4-FFF2-40B4-BE49-F238E27FC236}">
                <a16:creationId xmlns:a16="http://schemas.microsoft.com/office/drawing/2014/main" id="{F43D994B-E25D-4F2C-B5F9-169D6CCAC399}"/>
              </a:ext>
            </a:extLst>
          </p:cNvPr>
          <p:cNvSpPr txBox="1"/>
          <p:nvPr/>
        </p:nvSpPr>
        <p:spPr>
          <a:xfrm>
            <a:off x="289248" y="761761"/>
            <a:ext cx="1912775" cy="400110"/>
          </a:xfrm>
          <a:prstGeom prst="rect">
            <a:avLst/>
          </a:prstGeom>
          <a:noFill/>
        </p:spPr>
        <p:txBody>
          <a:bodyPr wrap="square" rtlCol="0">
            <a:spAutoFit/>
          </a:bodyPr>
          <a:lstStyle/>
          <a:p>
            <a:r>
              <a:rPr lang="ja-JP" altLang="en-US" sz="2000" u="sng" dirty="0"/>
              <a:t>２）開発段階</a:t>
            </a:r>
            <a:endParaRPr kumimoji="1" lang="ja-JP" altLang="en-US" sz="2000" dirty="0"/>
          </a:p>
        </p:txBody>
      </p:sp>
      <p:grpSp>
        <p:nvGrpSpPr>
          <p:cNvPr id="5" name="グループ化 4">
            <a:extLst>
              <a:ext uri="{FF2B5EF4-FFF2-40B4-BE49-F238E27FC236}">
                <a16:creationId xmlns:a16="http://schemas.microsoft.com/office/drawing/2014/main" id="{56156470-1FE8-4D69-86D4-5DF13CD1FCF4}"/>
              </a:ext>
            </a:extLst>
          </p:cNvPr>
          <p:cNvGrpSpPr/>
          <p:nvPr/>
        </p:nvGrpSpPr>
        <p:grpSpPr>
          <a:xfrm>
            <a:off x="8583311" y="423059"/>
            <a:ext cx="3152045" cy="338702"/>
            <a:chOff x="8153264" y="402293"/>
            <a:chExt cx="3608493" cy="338702"/>
          </a:xfrm>
        </p:grpSpPr>
        <p:sp>
          <p:nvSpPr>
            <p:cNvPr id="6" name="テキスト ボックス 5">
              <a:extLst>
                <a:ext uri="{FF2B5EF4-FFF2-40B4-BE49-F238E27FC236}">
                  <a16:creationId xmlns:a16="http://schemas.microsoft.com/office/drawing/2014/main" id="{69C8A330-9C25-4925-88F0-7224B807B04A}"/>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４３頁～）</a:t>
              </a:r>
            </a:p>
          </p:txBody>
        </p:sp>
        <p:sp>
          <p:nvSpPr>
            <p:cNvPr id="8" name="矢印: 右 7">
              <a:extLst>
                <a:ext uri="{FF2B5EF4-FFF2-40B4-BE49-F238E27FC236}">
                  <a16:creationId xmlns:a16="http://schemas.microsoft.com/office/drawing/2014/main" id="{470D7DC5-21DA-4BD3-8834-7F2B928ED8FF}"/>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日付プレースホルダー 8">
            <a:extLst>
              <a:ext uri="{FF2B5EF4-FFF2-40B4-BE49-F238E27FC236}">
                <a16:creationId xmlns:a16="http://schemas.microsoft.com/office/drawing/2014/main" id="{57475652-06A0-45A7-8B4F-F14C7A6827BA}"/>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10" name="スライド番号プレースホルダー 9">
            <a:extLst>
              <a:ext uri="{FF2B5EF4-FFF2-40B4-BE49-F238E27FC236}">
                <a16:creationId xmlns:a16="http://schemas.microsoft.com/office/drawing/2014/main" id="{26D166E4-30C3-498E-934A-DD73301CADC0}"/>
              </a:ext>
            </a:extLst>
          </p:cNvPr>
          <p:cNvSpPr>
            <a:spLocks noGrp="1"/>
          </p:cNvSpPr>
          <p:nvPr>
            <p:ph type="sldNum" sz="quarter" idx="12"/>
          </p:nvPr>
        </p:nvSpPr>
        <p:spPr/>
        <p:txBody>
          <a:bodyPr/>
          <a:lstStyle/>
          <a:p>
            <a:fld id="{AA0C51FF-32F0-4E34-9A42-27C026941FB9}" type="slidenum">
              <a:rPr kumimoji="1" lang="ja-JP" altLang="en-US" smtClean="0"/>
              <a:t>17</a:t>
            </a:fld>
            <a:endParaRPr kumimoji="1" lang="ja-JP" altLang="en-US"/>
          </a:p>
        </p:txBody>
      </p:sp>
    </p:spTree>
    <p:extLst>
      <p:ext uri="{BB962C8B-B14F-4D97-AF65-F5344CB8AC3E}">
        <p14:creationId xmlns:p14="http://schemas.microsoft.com/office/powerpoint/2010/main" val="13539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183894"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システム開発の段階・フェーズ（４）</a:t>
            </a:r>
            <a:endParaRPr lang="en-US" altLang="ja-JP" sz="2000" b="1" dirty="0"/>
          </a:p>
        </p:txBody>
      </p:sp>
      <p:graphicFrame>
        <p:nvGraphicFramePr>
          <p:cNvPr id="6" name="表 4">
            <a:extLst>
              <a:ext uri="{FF2B5EF4-FFF2-40B4-BE49-F238E27FC236}">
                <a16:creationId xmlns:a16="http://schemas.microsoft.com/office/drawing/2014/main" id="{155CDC17-2D42-41B1-BF90-1F6FF52CF0E2}"/>
              </a:ext>
            </a:extLst>
          </p:cNvPr>
          <p:cNvGraphicFramePr>
            <a:graphicFrameLocks noGrp="1"/>
          </p:cNvGraphicFramePr>
          <p:nvPr>
            <p:extLst>
              <p:ext uri="{D42A27DB-BD31-4B8C-83A1-F6EECF244321}">
                <p14:modId xmlns:p14="http://schemas.microsoft.com/office/powerpoint/2010/main" val="3942448603"/>
              </p:ext>
            </p:extLst>
          </p:nvPr>
        </p:nvGraphicFramePr>
        <p:xfrm>
          <a:off x="354005" y="1184262"/>
          <a:ext cx="11566445" cy="2743200"/>
        </p:xfrm>
        <a:graphic>
          <a:graphicData uri="http://schemas.openxmlformats.org/drawingml/2006/table">
            <a:tbl>
              <a:tblPr firstRow="1" bandRow="1">
                <a:tableStyleId>{5C22544A-7EE6-4342-B048-85BDC9FD1C3A}</a:tableStyleId>
              </a:tblPr>
              <a:tblGrid>
                <a:gridCol w="2304571">
                  <a:extLst>
                    <a:ext uri="{9D8B030D-6E8A-4147-A177-3AD203B41FA5}">
                      <a16:colId xmlns:a16="http://schemas.microsoft.com/office/drawing/2014/main" val="1882572977"/>
                    </a:ext>
                  </a:extLst>
                </a:gridCol>
                <a:gridCol w="7699659">
                  <a:extLst>
                    <a:ext uri="{9D8B030D-6E8A-4147-A177-3AD203B41FA5}">
                      <a16:colId xmlns:a16="http://schemas.microsoft.com/office/drawing/2014/main" val="329624265"/>
                    </a:ext>
                  </a:extLst>
                </a:gridCol>
                <a:gridCol w="1562215">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運用テスト</a:t>
                      </a:r>
                    </a:p>
                  </a:txBody>
                  <a:tcPr/>
                </a:tc>
                <a:tc>
                  <a:txBody>
                    <a:bodyPr/>
                    <a:lstStyle/>
                    <a:p>
                      <a:r>
                        <a:rPr kumimoji="1" lang="ja-JP" altLang="en-US" sz="2000" dirty="0"/>
                        <a:t>疑似運用環境等での運用テストの実施と</a:t>
                      </a:r>
                      <a:r>
                        <a:rPr kumimoji="1" lang="ja-JP" altLang="en-US" sz="2000" dirty="0">
                          <a:solidFill>
                            <a:srgbClr val="FF0000"/>
                          </a:solidFill>
                        </a:rPr>
                        <a:t>実運用環境に移行</a:t>
                      </a:r>
                      <a:r>
                        <a:rPr kumimoji="1" lang="ja-JP" altLang="en-US" sz="2000" dirty="0"/>
                        <a:t>を実施するフェーズ</a:t>
                      </a:r>
                      <a:endParaRPr kumimoji="1" lang="en-US" altLang="ja-JP" sz="2000" dirty="0"/>
                    </a:p>
                    <a:p>
                      <a:r>
                        <a:rPr kumimoji="1" lang="ja-JP" altLang="en-US" sz="1600" dirty="0"/>
                        <a:t>（注意：このフェーズは開発モデル契約書に含まれている）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準委任</a:t>
                      </a:r>
                    </a:p>
                  </a:txBody>
                  <a:tcPr/>
                </a:tc>
                <a:extLst>
                  <a:ext uri="{0D108BD9-81ED-4DB2-BD59-A6C34878D82A}">
                    <a16:rowId xmlns:a16="http://schemas.microsoft.com/office/drawing/2014/main" val="693828453"/>
                  </a:ext>
                </a:extLst>
              </a:tr>
              <a:tr h="281837">
                <a:tc>
                  <a:txBody>
                    <a:bodyPr/>
                    <a:lstStyle/>
                    <a:p>
                      <a:r>
                        <a:rPr kumimoji="1" lang="ja-JP" altLang="en-US" sz="2000" dirty="0"/>
                        <a:t>運用</a:t>
                      </a:r>
                    </a:p>
                  </a:txBody>
                  <a:tcPr/>
                </a:tc>
                <a:tc>
                  <a:txBody>
                    <a:bodyPr/>
                    <a:lstStyle/>
                    <a:p>
                      <a:r>
                        <a:rPr kumimoji="1" lang="ja-JP" altLang="en-US" sz="2000" dirty="0"/>
                        <a:t>業務運用環境で情報システムを稼働して、</a:t>
                      </a:r>
                      <a:r>
                        <a:rPr kumimoji="1" lang="ja-JP" altLang="en-US" sz="2000" dirty="0">
                          <a:solidFill>
                            <a:srgbClr val="FF0000"/>
                          </a:solidFill>
                        </a:rPr>
                        <a:t>業務を円滑に遂行</a:t>
                      </a:r>
                      <a:r>
                        <a:rPr kumimoji="1" lang="ja-JP" altLang="en-US" sz="2000" dirty="0"/>
                        <a:t>するフェーズ</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1065010294"/>
                  </a:ext>
                </a:extLst>
              </a:tr>
              <a:tr h="281837">
                <a:tc>
                  <a:txBody>
                    <a:bodyPr/>
                    <a:lstStyle/>
                    <a:p>
                      <a:r>
                        <a:rPr kumimoji="1" lang="ja-JP" altLang="en-US" sz="2000" dirty="0"/>
                        <a:t>保守</a:t>
                      </a:r>
                    </a:p>
                  </a:txBody>
                  <a:tcPr/>
                </a:tc>
                <a:tc>
                  <a:txBody>
                    <a:bodyPr/>
                    <a:lstStyle/>
                    <a:p>
                      <a:r>
                        <a:rPr kumimoji="1" lang="ja-JP" altLang="en-US" sz="2000" dirty="0"/>
                        <a:t>情報システムやソフトウェアの現状を業務及び環境に適合するように</a:t>
                      </a:r>
                      <a:r>
                        <a:rPr kumimoji="1" lang="ja-JP" altLang="en-US" sz="2000" dirty="0">
                          <a:solidFill>
                            <a:srgbClr val="FF0000"/>
                          </a:solidFill>
                        </a:rPr>
                        <a:t>維持管理</a:t>
                      </a:r>
                      <a:r>
                        <a:rPr kumimoji="1" lang="ja-JP" altLang="en-US" sz="2000" dirty="0"/>
                        <a:t>を行う工程</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704003245"/>
                  </a:ext>
                </a:extLst>
              </a:tr>
            </a:tbl>
          </a:graphicData>
        </a:graphic>
      </p:graphicFrame>
      <p:sp>
        <p:nvSpPr>
          <p:cNvPr id="8" name="テキスト ボックス 7">
            <a:extLst>
              <a:ext uri="{FF2B5EF4-FFF2-40B4-BE49-F238E27FC236}">
                <a16:creationId xmlns:a16="http://schemas.microsoft.com/office/drawing/2014/main" id="{44420D96-E9D0-4B47-A428-F93B2E4299E7}"/>
              </a:ext>
            </a:extLst>
          </p:cNvPr>
          <p:cNvSpPr txBox="1"/>
          <p:nvPr/>
        </p:nvSpPr>
        <p:spPr>
          <a:xfrm>
            <a:off x="289248" y="812098"/>
            <a:ext cx="2472614" cy="400110"/>
          </a:xfrm>
          <a:prstGeom prst="rect">
            <a:avLst/>
          </a:prstGeom>
          <a:noFill/>
        </p:spPr>
        <p:txBody>
          <a:bodyPr wrap="square" rtlCol="0">
            <a:spAutoFit/>
          </a:bodyPr>
          <a:lstStyle/>
          <a:p>
            <a:r>
              <a:rPr lang="ja-JP" altLang="en-US" sz="2000" u="sng" dirty="0"/>
              <a:t>３）運用・保守段階</a:t>
            </a:r>
            <a:endParaRPr kumimoji="1" lang="ja-JP" altLang="en-US" sz="2000" dirty="0"/>
          </a:p>
        </p:txBody>
      </p:sp>
      <p:grpSp>
        <p:nvGrpSpPr>
          <p:cNvPr id="5" name="グループ化 4">
            <a:extLst>
              <a:ext uri="{FF2B5EF4-FFF2-40B4-BE49-F238E27FC236}">
                <a16:creationId xmlns:a16="http://schemas.microsoft.com/office/drawing/2014/main" id="{95D678D3-0669-4B7D-BEFB-3296E05A9499}"/>
              </a:ext>
            </a:extLst>
          </p:cNvPr>
          <p:cNvGrpSpPr/>
          <p:nvPr/>
        </p:nvGrpSpPr>
        <p:grpSpPr>
          <a:xfrm>
            <a:off x="8584224" y="420599"/>
            <a:ext cx="3152045" cy="338702"/>
            <a:chOff x="8153264" y="402293"/>
            <a:chExt cx="3608493" cy="338702"/>
          </a:xfrm>
        </p:grpSpPr>
        <p:sp>
          <p:nvSpPr>
            <p:cNvPr id="7" name="テキスト ボックス 6">
              <a:extLst>
                <a:ext uri="{FF2B5EF4-FFF2-40B4-BE49-F238E27FC236}">
                  <a16:creationId xmlns:a16="http://schemas.microsoft.com/office/drawing/2014/main" id="{A753C070-0FAC-4103-9AE7-07D662C2E25D}"/>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４</a:t>
              </a:r>
              <a:r>
                <a:rPr lang="ja-JP" altLang="en-US" sz="1400" dirty="0"/>
                <a:t>７</a:t>
              </a:r>
              <a:r>
                <a:rPr kumimoji="1" lang="ja-JP" altLang="en-US" sz="1400" dirty="0"/>
                <a:t>頁～）</a:t>
              </a:r>
            </a:p>
          </p:txBody>
        </p:sp>
        <p:sp>
          <p:nvSpPr>
            <p:cNvPr id="9" name="矢印: 右 8">
              <a:extLst>
                <a:ext uri="{FF2B5EF4-FFF2-40B4-BE49-F238E27FC236}">
                  <a16:creationId xmlns:a16="http://schemas.microsoft.com/office/drawing/2014/main" id="{BEBD5BE9-B6E0-499B-9F48-E910F31ED2D1}"/>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a:extLst>
              <a:ext uri="{FF2B5EF4-FFF2-40B4-BE49-F238E27FC236}">
                <a16:creationId xmlns:a16="http://schemas.microsoft.com/office/drawing/2014/main" id="{02F6B1F0-E1FD-424B-BA59-D43F4E767418}"/>
              </a:ext>
            </a:extLst>
          </p:cNvPr>
          <p:cNvSpPr txBox="1"/>
          <p:nvPr/>
        </p:nvSpPr>
        <p:spPr>
          <a:xfrm>
            <a:off x="289248" y="4329058"/>
            <a:ext cx="11326846" cy="1938992"/>
          </a:xfrm>
          <a:prstGeom prst="rect">
            <a:avLst/>
          </a:prstGeom>
          <a:noFill/>
        </p:spPr>
        <p:txBody>
          <a:bodyPr wrap="square" rtlCol="0">
            <a:spAutoFit/>
          </a:bodyPr>
          <a:lstStyle/>
          <a:p>
            <a:r>
              <a:rPr lang="ja-JP" altLang="en-US" sz="2000" u="sng" dirty="0"/>
              <a:t>役割分担のモデル</a:t>
            </a:r>
            <a:endParaRPr lang="en-US" altLang="ja-JP" sz="2000" u="sng" dirty="0"/>
          </a:p>
          <a:p>
            <a:endParaRPr lang="en-US" altLang="ja-JP" sz="2000" dirty="0"/>
          </a:p>
          <a:p>
            <a:r>
              <a:rPr lang="ja-JP" altLang="en-US" sz="2000" dirty="0"/>
              <a:t>　あるべき分担モデルとしては、ユーザが、企画段階において要件（外部設計に対するインプット）を主体的に決定・明確化する。その上で、開発段階において、ベンダの責任のもとにシステム要件の仕様化を行う。また、外部設計がユーザにより承認を受けた後は、要件追加、仕様変更、未決事項等は変更管理手続に則り、委託料・納期等の協議を実施することが望ましい。</a:t>
            </a:r>
            <a:endParaRPr lang="en-US" altLang="ja-JP" sz="2000" dirty="0"/>
          </a:p>
        </p:txBody>
      </p:sp>
      <p:grpSp>
        <p:nvGrpSpPr>
          <p:cNvPr id="11" name="グループ化 10">
            <a:extLst>
              <a:ext uri="{FF2B5EF4-FFF2-40B4-BE49-F238E27FC236}">
                <a16:creationId xmlns:a16="http://schemas.microsoft.com/office/drawing/2014/main" id="{D0B952CC-41A3-4E7E-B736-18951B9E973F}"/>
              </a:ext>
            </a:extLst>
          </p:cNvPr>
          <p:cNvGrpSpPr/>
          <p:nvPr/>
        </p:nvGrpSpPr>
        <p:grpSpPr>
          <a:xfrm>
            <a:off x="8584224" y="4456543"/>
            <a:ext cx="3152045" cy="338702"/>
            <a:chOff x="8153264" y="402293"/>
            <a:chExt cx="3608493" cy="338702"/>
          </a:xfrm>
        </p:grpSpPr>
        <p:sp>
          <p:nvSpPr>
            <p:cNvPr id="12" name="テキスト ボックス 11">
              <a:extLst>
                <a:ext uri="{FF2B5EF4-FFF2-40B4-BE49-F238E27FC236}">
                  <a16:creationId xmlns:a16="http://schemas.microsoft.com/office/drawing/2014/main" id="{31E035F5-65F4-45CC-A96D-AA6573B57331}"/>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２．（６）　</a:t>
              </a:r>
              <a:r>
                <a:rPr kumimoji="1" lang="en-US" altLang="ja-JP" sz="1400" dirty="0"/>
                <a:t>5</a:t>
              </a:r>
              <a:r>
                <a:rPr lang="ja-JP" altLang="en-US" sz="1400" dirty="0"/>
                <a:t>７</a:t>
              </a:r>
              <a:r>
                <a:rPr kumimoji="1" lang="ja-JP" altLang="en-US" sz="1400" dirty="0"/>
                <a:t>頁）</a:t>
              </a:r>
            </a:p>
          </p:txBody>
        </p:sp>
        <p:sp>
          <p:nvSpPr>
            <p:cNvPr id="13" name="矢印: 右 12">
              <a:extLst>
                <a:ext uri="{FF2B5EF4-FFF2-40B4-BE49-F238E27FC236}">
                  <a16:creationId xmlns:a16="http://schemas.microsoft.com/office/drawing/2014/main" id="{EB366559-4634-476B-9ABC-9D8C7269EA8C}"/>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日付プレースホルダー 1">
            <a:extLst>
              <a:ext uri="{FF2B5EF4-FFF2-40B4-BE49-F238E27FC236}">
                <a16:creationId xmlns:a16="http://schemas.microsoft.com/office/drawing/2014/main" id="{46927C7F-7A34-4C64-8BF4-35F26DD7255F}"/>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4" name="スライド番号プレースホルダー 3">
            <a:extLst>
              <a:ext uri="{FF2B5EF4-FFF2-40B4-BE49-F238E27FC236}">
                <a16:creationId xmlns:a16="http://schemas.microsoft.com/office/drawing/2014/main" id="{681625CE-CBA1-4B7C-AAF6-E20AC071EE02}"/>
              </a:ext>
            </a:extLst>
          </p:cNvPr>
          <p:cNvSpPr>
            <a:spLocks noGrp="1"/>
          </p:cNvSpPr>
          <p:nvPr>
            <p:ph type="sldNum" sz="quarter" idx="12"/>
          </p:nvPr>
        </p:nvSpPr>
        <p:spPr/>
        <p:txBody>
          <a:bodyPr/>
          <a:lstStyle/>
          <a:p>
            <a:fld id="{AA0C51FF-32F0-4E34-9A42-27C026941FB9}" type="slidenum">
              <a:rPr kumimoji="1" lang="ja-JP" altLang="en-US" smtClean="0"/>
              <a:t>18</a:t>
            </a:fld>
            <a:endParaRPr kumimoji="1" lang="ja-JP" altLang="en-US"/>
          </a:p>
        </p:txBody>
      </p:sp>
    </p:spTree>
    <p:extLst>
      <p:ext uri="{BB962C8B-B14F-4D97-AF65-F5344CB8AC3E}">
        <p14:creationId xmlns:p14="http://schemas.microsoft.com/office/powerpoint/2010/main" val="47454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AD5A4B-5FF3-4EB7-9DB4-0A7F27894342}"/>
              </a:ext>
            </a:extLst>
          </p:cNvPr>
          <p:cNvSpPr>
            <a:spLocks noGrp="1"/>
          </p:cNvSpPr>
          <p:nvPr>
            <p:ph type="title"/>
          </p:nvPr>
        </p:nvSpPr>
        <p:spPr>
          <a:xfrm>
            <a:off x="838200" y="1072343"/>
            <a:ext cx="1323109" cy="507076"/>
          </a:xfrm>
        </p:spPr>
        <p:txBody>
          <a:bodyPr>
            <a:normAutofit/>
          </a:bodyPr>
          <a:lstStyle/>
          <a:p>
            <a:r>
              <a:rPr lang="ja-JP" altLang="en-US" sz="2000" b="1" dirty="0"/>
              <a:t>諸注意</a:t>
            </a:r>
            <a:endParaRPr kumimoji="1" lang="ja-JP" altLang="en-US" sz="2000" b="1" dirty="0"/>
          </a:p>
        </p:txBody>
      </p:sp>
      <p:sp>
        <p:nvSpPr>
          <p:cNvPr id="3" name="コンテンツ プレースホルダー 2">
            <a:extLst>
              <a:ext uri="{FF2B5EF4-FFF2-40B4-BE49-F238E27FC236}">
                <a16:creationId xmlns:a16="http://schemas.microsoft.com/office/drawing/2014/main" id="{291D0709-D25D-4D3B-84FD-833E0101762A}"/>
              </a:ext>
            </a:extLst>
          </p:cNvPr>
          <p:cNvSpPr>
            <a:spLocks noGrp="1"/>
          </p:cNvSpPr>
          <p:nvPr>
            <p:ph idx="1"/>
          </p:nvPr>
        </p:nvSpPr>
        <p:spPr/>
        <p:txBody>
          <a:bodyPr/>
          <a:lstStyle/>
          <a:p>
            <a:r>
              <a:rPr lang="ja-JP" altLang="en-US" sz="1600" dirty="0"/>
              <a:t>本資料では、「情報システム・モデル取引・契約書」第二版（以後、モデル契約）の引用部分（契約条文・解説等）について、資料の見やすさを向上させる目的で、文字色を変更したり、下線を引く等、一部書式を変更している部分がありますので、ご了承ください。</a:t>
            </a:r>
            <a:endParaRPr lang="en-US" altLang="ja-JP" sz="1600" dirty="0"/>
          </a:p>
          <a:p>
            <a:r>
              <a:rPr lang="ja-JP" altLang="en-US" sz="1600" dirty="0"/>
              <a:t>本資料及びモデル契約の解説で示している判例は、当該事案における判断を示しているものです。ユーザ及びベンダ間の情報の非対称性の程度は案件ごとに異なり、それに応じてユーザ及びベンダがそれぞれ負う義務の内容及び程度も自ずと異なるため、同じ判断が下されるかどうかは分からないことにご注意ください。</a:t>
            </a:r>
            <a:endParaRPr lang="en-US" altLang="ja-JP" sz="1600" dirty="0"/>
          </a:p>
          <a:p>
            <a:r>
              <a:rPr lang="ja-JP" altLang="en-US" sz="1600" dirty="0"/>
              <a:t>本資料とモデル契約の内容に齟齬がある場合は、モデル契約が正となりますので、該当箇所を</a:t>
            </a:r>
            <a:r>
              <a:rPr lang="en-US" altLang="ja-JP" sz="1600" dirty="0"/>
              <a:t>IPA</a:t>
            </a:r>
            <a:r>
              <a:rPr lang="ja-JP" altLang="en-US" sz="1600" dirty="0"/>
              <a:t>窓口宛にご連絡お願いいたします。</a:t>
            </a:r>
          </a:p>
          <a:p>
            <a:endParaRPr lang="ja-JP" altLang="en-US" sz="1600" dirty="0"/>
          </a:p>
          <a:p>
            <a:endParaRPr kumimoji="1" lang="ja-JP" altLang="en-US" dirty="0"/>
          </a:p>
        </p:txBody>
      </p:sp>
      <p:sp>
        <p:nvSpPr>
          <p:cNvPr id="5" name="日付プレースホルダー 4">
            <a:extLst>
              <a:ext uri="{FF2B5EF4-FFF2-40B4-BE49-F238E27FC236}">
                <a16:creationId xmlns:a16="http://schemas.microsoft.com/office/drawing/2014/main" id="{6313A53F-AA88-476C-8723-4A44BEE4131B}"/>
              </a:ext>
            </a:extLst>
          </p:cNvPr>
          <p:cNvSpPr>
            <a:spLocks noGrp="1"/>
          </p:cNvSpPr>
          <p:nvPr>
            <p:ph type="dt" sz="half" idx="10"/>
          </p:nvPr>
        </p:nvSpPr>
        <p:spPr/>
        <p:txBody>
          <a:bodyPr/>
          <a:lstStyle/>
          <a:p>
            <a:r>
              <a:rPr lang="en-US" altLang="ja-JP"/>
              <a:t>©2021 IPA, All Rights Reserved</a:t>
            </a:r>
            <a:endParaRPr lang="ja-JP" altLang="en-US" dirty="0"/>
          </a:p>
        </p:txBody>
      </p:sp>
      <p:sp>
        <p:nvSpPr>
          <p:cNvPr id="6" name="スライド番号プレースホルダー 5">
            <a:extLst>
              <a:ext uri="{FF2B5EF4-FFF2-40B4-BE49-F238E27FC236}">
                <a16:creationId xmlns:a16="http://schemas.microsoft.com/office/drawing/2014/main" id="{7E35016A-EC82-405C-A691-AA2354C2F241}"/>
              </a:ext>
            </a:extLst>
          </p:cNvPr>
          <p:cNvSpPr>
            <a:spLocks noGrp="1"/>
          </p:cNvSpPr>
          <p:nvPr>
            <p:ph type="sldNum" sz="quarter" idx="12"/>
          </p:nvPr>
        </p:nvSpPr>
        <p:spPr/>
        <p:txBody>
          <a:bodyPr/>
          <a:lstStyle/>
          <a:p>
            <a:fld id="{AA0C51FF-32F0-4E34-9A42-27C026941FB9}" type="slidenum">
              <a:rPr kumimoji="1" lang="ja-JP" altLang="en-US" smtClean="0"/>
              <a:t>1</a:t>
            </a:fld>
            <a:endParaRPr kumimoji="1" lang="ja-JP" altLang="en-US"/>
          </a:p>
        </p:txBody>
      </p:sp>
    </p:spTree>
    <p:extLst>
      <p:ext uri="{BB962C8B-B14F-4D97-AF65-F5344CB8AC3E}">
        <p14:creationId xmlns:p14="http://schemas.microsoft.com/office/powerpoint/2010/main" val="3813614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1E5C0B7-7A27-4494-9027-9DA1FB43B15A}"/>
              </a:ext>
            </a:extLst>
          </p:cNvPr>
          <p:cNvSpPr txBox="1"/>
          <p:nvPr/>
        </p:nvSpPr>
        <p:spPr>
          <a:xfrm>
            <a:off x="473825" y="473825"/>
            <a:ext cx="4856211" cy="400110"/>
          </a:xfrm>
          <a:prstGeom prst="rect">
            <a:avLst/>
          </a:prstGeom>
          <a:noFill/>
        </p:spPr>
        <p:txBody>
          <a:bodyPr wrap="square" rtlCol="0">
            <a:spAutoFit/>
          </a:bodyPr>
          <a:lstStyle/>
          <a:p>
            <a:r>
              <a:rPr lang="ja-JP" altLang="en-US" sz="2000" b="1" dirty="0"/>
              <a:t>（参考）フェーズと契約類型のパターン</a:t>
            </a:r>
          </a:p>
        </p:txBody>
      </p:sp>
      <p:sp>
        <p:nvSpPr>
          <p:cNvPr id="4" name="正方形/長方形 3">
            <a:extLst>
              <a:ext uri="{FF2B5EF4-FFF2-40B4-BE49-F238E27FC236}">
                <a16:creationId xmlns:a16="http://schemas.microsoft.com/office/drawing/2014/main" id="{16CC51A3-311F-41E3-952E-0793E0A17A04}"/>
              </a:ext>
            </a:extLst>
          </p:cNvPr>
          <p:cNvSpPr/>
          <p:nvPr/>
        </p:nvSpPr>
        <p:spPr>
          <a:xfrm>
            <a:off x="1263535" y="911190"/>
            <a:ext cx="9800705" cy="75645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r>
              <a:rPr kumimoji="1" lang="ja-JP" altLang="en-US" i="1" dirty="0"/>
              <a:t>企画段階</a:t>
            </a:r>
          </a:p>
        </p:txBody>
      </p:sp>
      <p:sp>
        <p:nvSpPr>
          <p:cNvPr id="5" name="テキスト ボックス 4">
            <a:extLst>
              <a:ext uri="{FF2B5EF4-FFF2-40B4-BE49-F238E27FC236}">
                <a16:creationId xmlns:a16="http://schemas.microsoft.com/office/drawing/2014/main" id="{7AA29A97-9DE8-4746-8B0E-6DE217643BC4}"/>
              </a:ext>
            </a:extLst>
          </p:cNvPr>
          <p:cNvSpPr txBox="1"/>
          <p:nvPr/>
        </p:nvSpPr>
        <p:spPr>
          <a:xfrm>
            <a:off x="3366656" y="1101492"/>
            <a:ext cx="5310446"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[P1]</a:t>
            </a:r>
            <a:r>
              <a:rPr lang="ja-JP" altLang="en-US" dirty="0"/>
              <a:t>システム化の方向性～要件定義フェーズ</a:t>
            </a:r>
            <a:endParaRPr kumimoji="1" lang="ja-JP" altLang="en-US" dirty="0"/>
          </a:p>
        </p:txBody>
      </p:sp>
      <p:sp>
        <p:nvSpPr>
          <p:cNvPr id="6" name="テキスト ボックス 5">
            <a:extLst>
              <a:ext uri="{FF2B5EF4-FFF2-40B4-BE49-F238E27FC236}">
                <a16:creationId xmlns:a16="http://schemas.microsoft.com/office/drawing/2014/main" id="{06187C29-414D-4266-9584-AEA6BCEBFA3E}"/>
              </a:ext>
            </a:extLst>
          </p:cNvPr>
          <p:cNvSpPr txBox="1"/>
          <p:nvPr/>
        </p:nvSpPr>
        <p:spPr>
          <a:xfrm>
            <a:off x="8873143" y="1087682"/>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7" name="正方形/長方形 6">
            <a:extLst>
              <a:ext uri="{FF2B5EF4-FFF2-40B4-BE49-F238E27FC236}">
                <a16:creationId xmlns:a16="http://schemas.microsoft.com/office/drawing/2014/main" id="{DCD3E12C-19AC-4EB3-A40B-CE4A193E6268}"/>
              </a:ext>
            </a:extLst>
          </p:cNvPr>
          <p:cNvSpPr/>
          <p:nvPr/>
        </p:nvSpPr>
        <p:spPr>
          <a:xfrm>
            <a:off x="1263535" y="1830332"/>
            <a:ext cx="9800705" cy="30947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i="1" dirty="0"/>
              <a:t>開発</a:t>
            </a:r>
            <a:r>
              <a:rPr kumimoji="1" lang="ja-JP" altLang="en-US" i="1" dirty="0"/>
              <a:t>段階</a:t>
            </a:r>
          </a:p>
        </p:txBody>
      </p:sp>
      <p:sp>
        <p:nvSpPr>
          <p:cNvPr id="8" name="テキスト ボックス 7">
            <a:extLst>
              <a:ext uri="{FF2B5EF4-FFF2-40B4-BE49-F238E27FC236}">
                <a16:creationId xmlns:a16="http://schemas.microsoft.com/office/drawing/2014/main" id="{1C5C06D2-2359-40C3-954D-AFEE05E9D8EF}"/>
              </a:ext>
            </a:extLst>
          </p:cNvPr>
          <p:cNvSpPr txBox="1"/>
          <p:nvPr/>
        </p:nvSpPr>
        <p:spPr>
          <a:xfrm>
            <a:off x="2576945" y="1978178"/>
            <a:ext cx="2508865" cy="369332"/>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[P2]</a:t>
            </a:r>
            <a:r>
              <a:rPr kumimoji="1" lang="ja-JP" altLang="en-US" dirty="0"/>
              <a:t>外部設計フェーズ</a:t>
            </a:r>
          </a:p>
        </p:txBody>
      </p:sp>
      <p:sp>
        <p:nvSpPr>
          <p:cNvPr id="9" name="テキスト ボックス 8">
            <a:extLst>
              <a:ext uri="{FF2B5EF4-FFF2-40B4-BE49-F238E27FC236}">
                <a16:creationId xmlns:a16="http://schemas.microsoft.com/office/drawing/2014/main" id="{3C8B66C6-1368-4DFB-9B62-98C21B531C0B}"/>
              </a:ext>
            </a:extLst>
          </p:cNvPr>
          <p:cNvSpPr txBox="1"/>
          <p:nvPr/>
        </p:nvSpPr>
        <p:spPr>
          <a:xfrm>
            <a:off x="5210696" y="1980549"/>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10" name="テキスト ボックス 9">
            <a:extLst>
              <a:ext uri="{FF2B5EF4-FFF2-40B4-BE49-F238E27FC236}">
                <a16:creationId xmlns:a16="http://schemas.microsoft.com/office/drawing/2014/main" id="{E998E926-1294-407D-9AF7-95DF13A851B7}"/>
              </a:ext>
            </a:extLst>
          </p:cNvPr>
          <p:cNvSpPr txBox="1"/>
          <p:nvPr/>
        </p:nvSpPr>
        <p:spPr>
          <a:xfrm>
            <a:off x="6867893" y="1978178"/>
            <a:ext cx="2508865" cy="369332"/>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[P3]</a:t>
            </a:r>
            <a:r>
              <a:rPr kumimoji="1" lang="ja-JP" altLang="en-US" dirty="0"/>
              <a:t>外部設計フェーズ</a:t>
            </a:r>
          </a:p>
        </p:txBody>
      </p:sp>
      <p:sp>
        <p:nvSpPr>
          <p:cNvPr id="13" name="テキスト ボックス 12">
            <a:extLst>
              <a:ext uri="{FF2B5EF4-FFF2-40B4-BE49-F238E27FC236}">
                <a16:creationId xmlns:a16="http://schemas.microsoft.com/office/drawing/2014/main" id="{4BEF05EF-7C7B-4843-89D6-9EDB04B4C67C}"/>
              </a:ext>
            </a:extLst>
          </p:cNvPr>
          <p:cNvSpPr txBox="1"/>
          <p:nvPr/>
        </p:nvSpPr>
        <p:spPr>
          <a:xfrm>
            <a:off x="9602700" y="1975808"/>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14" name="テキスト ボックス 13">
            <a:extLst>
              <a:ext uri="{FF2B5EF4-FFF2-40B4-BE49-F238E27FC236}">
                <a16:creationId xmlns:a16="http://schemas.microsoft.com/office/drawing/2014/main" id="{CB611D13-D255-4765-9F62-91CE39BA4B61}"/>
              </a:ext>
            </a:extLst>
          </p:cNvPr>
          <p:cNvSpPr txBox="1"/>
          <p:nvPr/>
        </p:nvSpPr>
        <p:spPr>
          <a:xfrm>
            <a:off x="2576945" y="2617674"/>
            <a:ext cx="2508865"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[P4]</a:t>
            </a:r>
            <a:r>
              <a:rPr lang="ja-JP" altLang="en-US" dirty="0"/>
              <a:t>内部設計</a:t>
            </a:r>
            <a:endParaRPr lang="en-US" altLang="ja-JP" dirty="0"/>
          </a:p>
          <a:p>
            <a:r>
              <a:rPr lang="ja-JP" altLang="en-US" dirty="0"/>
              <a:t>～結合テスト</a:t>
            </a:r>
            <a:endParaRPr lang="en-US" altLang="ja-JP" dirty="0"/>
          </a:p>
          <a:p>
            <a:r>
              <a:rPr kumimoji="1" lang="ja-JP" altLang="en-US" dirty="0"/>
              <a:t>フェーズ</a:t>
            </a:r>
          </a:p>
        </p:txBody>
      </p:sp>
      <p:sp>
        <p:nvSpPr>
          <p:cNvPr id="15" name="テキスト ボックス 14">
            <a:extLst>
              <a:ext uri="{FF2B5EF4-FFF2-40B4-BE49-F238E27FC236}">
                <a16:creationId xmlns:a16="http://schemas.microsoft.com/office/drawing/2014/main" id="{15DB43C0-73E3-4B3B-86C7-8D9A3B3361BD}"/>
              </a:ext>
            </a:extLst>
          </p:cNvPr>
          <p:cNvSpPr txBox="1"/>
          <p:nvPr/>
        </p:nvSpPr>
        <p:spPr>
          <a:xfrm>
            <a:off x="5210696" y="2617674"/>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16" name="テキスト ボックス 15">
            <a:extLst>
              <a:ext uri="{FF2B5EF4-FFF2-40B4-BE49-F238E27FC236}">
                <a16:creationId xmlns:a16="http://schemas.microsoft.com/office/drawing/2014/main" id="{692B7BFF-28DD-4DD7-A4DC-032052B3893E}"/>
              </a:ext>
            </a:extLst>
          </p:cNvPr>
          <p:cNvSpPr txBox="1"/>
          <p:nvPr/>
        </p:nvSpPr>
        <p:spPr>
          <a:xfrm>
            <a:off x="2576945" y="3815291"/>
            <a:ext cx="2508864"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[P5]</a:t>
            </a:r>
            <a:r>
              <a:rPr lang="ja-JP" altLang="en-US" dirty="0"/>
              <a:t>システムテスト</a:t>
            </a:r>
            <a:endParaRPr lang="en-US" altLang="ja-JP" dirty="0"/>
          </a:p>
          <a:p>
            <a:r>
              <a:rPr lang="ja-JP" altLang="en-US" dirty="0"/>
              <a:t>～受入・導入支援</a:t>
            </a:r>
            <a:r>
              <a:rPr kumimoji="1" lang="ja-JP" altLang="en-US" dirty="0"/>
              <a:t>フェーズ</a:t>
            </a:r>
          </a:p>
        </p:txBody>
      </p:sp>
      <p:sp>
        <p:nvSpPr>
          <p:cNvPr id="17" name="テキスト ボックス 16">
            <a:extLst>
              <a:ext uri="{FF2B5EF4-FFF2-40B4-BE49-F238E27FC236}">
                <a16:creationId xmlns:a16="http://schemas.microsoft.com/office/drawing/2014/main" id="{90F782CA-EE41-45B4-8F69-F85C2A36888A}"/>
              </a:ext>
            </a:extLst>
          </p:cNvPr>
          <p:cNvSpPr txBox="1"/>
          <p:nvPr/>
        </p:nvSpPr>
        <p:spPr>
          <a:xfrm>
            <a:off x="5210696" y="3817662"/>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18" name="テキスト ボックス 17">
            <a:extLst>
              <a:ext uri="{FF2B5EF4-FFF2-40B4-BE49-F238E27FC236}">
                <a16:creationId xmlns:a16="http://schemas.microsoft.com/office/drawing/2014/main" id="{B2188AEE-8A69-423D-A16F-CD211C624036}"/>
              </a:ext>
            </a:extLst>
          </p:cNvPr>
          <p:cNvSpPr txBox="1"/>
          <p:nvPr/>
        </p:nvSpPr>
        <p:spPr>
          <a:xfrm>
            <a:off x="6867893" y="2617674"/>
            <a:ext cx="2508865"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[P6]</a:t>
            </a:r>
            <a:r>
              <a:rPr lang="ja-JP" altLang="en-US" dirty="0"/>
              <a:t>内部設計～</a:t>
            </a:r>
            <a:endParaRPr lang="en-US" altLang="ja-JP" dirty="0"/>
          </a:p>
          <a:p>
            <a:r>
              <a:rPr lang="ja-JP" altLang="en-US" dirty="0"/>
              <a:t>システムテスト</a:t>
            </a:r>
            <a:r>
              <a:rPr kumimoji="1" lang="ja-JP" altLang="en-US" dirty="0"/>
              <a:t>フェーズ</a:t>
            </a:r>
          </a:p>
        </p:txBody>
      </p:sp>
      <p:sp>
        <p:nvSpPr>
          <p:cNvPr id="19" name="テキスト ボックス 18">
            <a:extLst>
              <a:ext uri="{FF2B5EF4-FFF2-40B4-BE49-F238E27FC236}">
                <a16:creationId xmlns:a16="http://schemas.microsoft.com/office/drawing/2014/main" id="{B932F820-737D-498F-9076-8AF1C3A2397D}"/>
              </a:ext>
            </a:extLst>
          </p:cNvPr>
          <p:cNvSpPr txBox="1"/>
          <p:nvPr/>
        </p:nvSpPr>
        <p:spPr>
          <a:xfrm>
            <a:off x="9590231" y="2618980"/>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20" name="テキスト ボックス 19">
            <a:extLst>
              <a:ext uri="{FF2B5EF4-FFF2-40B4-BE49-F238E27FC236}">
                <a16:creationId xmlns:a16="http://schemas.microsoft.com/office/drawing/2014/main" id="{D622D166-9D98-4C6A-84AB-3C1B75964BAE}"/>
              </a:ext>
            </a:extLst>
          </p:cNvPr>
          <p:cNvSpPr txBox="1"/>
          <p:nvPr/>
        </p:nvSpPr>
        <p:spPr>
          <a:xfrm>
            <a:off x="6867893" y="3861457"/>
            <a:ext cx="2508865" cy="646331"/>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[P7]</a:t>
            </a:r>
            <a:r>
              <a:rPr lang="ja-JP" altLang="en-US" dirty="0"/>
              <a:t>受入・導入支援</a:t>
            </a:r>
            <a:r>
              <a:rPr kumimoji="1" lang="ja-JP" altLang="en-US" dirty="0"/>
              <a:t>フェーズ</a:t>
            </a:r>
          </a:p>
        </p:txBody>
      </p:sp>
      <p:sp>
        <p:nvSpPr>
          <p:cNvPr id="21" name="テキスト ボックス 20">
            <a:extLst>
              <a:ext uri="{FF2B5EF4-FFF2-40B4-BE49-F238E27FC236}">
                <a16:creationId xmlns:a16="http://schemas.microsoft.com/office/drawing/2014/main" id="{57931CEC-EBE7-405B-B031-393C2EED9506}"/>
              </a:ext>
            </a:extLst>
          </p:cNvPr>
          <p:cNvSpPr txBox="1"/>
          <p:nvPr/>
        </p:nvSpPr>
        <p:spPr>
          <a:xfrm>
            <a:off x="9611038" y="3861457"/>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22" name="正方形/長方形 21">
            <a:extLst>
              <a:ext uri="{FF2B5EF4-FFF2-40B4-BE49-F238E27FC236}">
                <a16:creationId xmlns:a16="http://schemas.microsoft.com/office/drawing/2014/main" id="{011A155B-5E5D-4480-9E86-FA0621786EF5}"/>
              </a:ext>
            </a:extLst>
          </p:cNvPr>
          <p:cNvSpPr/>
          <p:nvPr/>
        </p:nvSpPr>
        <p:spPr>
          <a:xfrm>
            <a:off x="1263535" y="5070549"/>
            <a:ext cx="9800705" cy="13708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r>
              <a:rPr lang="ja-JP" altLang="en-US" i="1" dirty="0"/>
              <a:t>運用・</a:t>
            </a:r>
            <a:endParaRPr lang="en-US" altLang="ja-JP" i="1" dirty="0"/>
          </a:p>
          <a:p>
            <a:r>
              <a:rPr lang="ja-JP" altLang="en-US" i="1" dirty="0"/>
              <a:t>保守</a:t>
            </a:r>
            <a:r>
              <a:rPr kumimoji="1" lang="ja-JP" altLang="en-US" i="1" dirty="0"/>
              <a:t>段階</a:t>
            </a:r>
          </a:p>
        </p:txBody>
      </p:sp>
      <p:sp>
        <p:nvSpPr>
          <p:cNvPr id="24" name="矢印: 下 23">
            <a:extLst>
              <a:ext uri="{FF2B5EF4-FFF2-40B4-BE49-F238E27FC236}">
                <a16:creationId xmlns:a16="http://schemas.microsoft.com/office/drawing/2014/main" id="{6AE4CCB7-B01A-4309-86BF-4645203AB8EE}"/>
              </a:ext>
            </a:extLst>
          </p:cNvPr>
          <p:cNvSpPr/>
          <p:nvPr/>
        </p:nvSpPr>
        <p:spPr>
          <a:xfrm>
            <a:off x="3571534" y="2378874"/>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下 24">
            <a:extLst>
              <a:ext uri="{FF2B5EF4-FFF2-40B4-BE49-F238E27FC236}">
                <a16:creationId xmlns:a16="http://schemas.microsoft.com/office/drawing/2014/main" id="{9B69B11E-A87B-4BCD-B7A6-CAC60B443C7D}"/>
              </a:ext>
            </a:extLst>
          </p:cNvPr>
          <p:cNvSpPr/>
          <p:nvPr/>
        </p:nvSpPr>
        <p:spPr>
          <a:xfrm>
            <a:off x="3571534" y="3586694"/>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下 29">
            <a:extLst>
              <a:ext uri="{FF2B5EF4-FFF2-40B4-BE49-F238E27FC236}">
                <a16:creationId xmlns:a16="http://schemas.microsoft.com/office/drawing/2014/main" id="{C6F66A24-012C-4D05-9AD2-411DADCE75C9}"/>
              </a:ext>
            </a:extLst>
          </p:cNvPr>
          <p:cNvSpPr/>
          <p:nvPr/>
        </p:nvSpPr>
        <p:spPr>
          <a:xfrm>
            <a:off x="7830421" y="237835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下 30">
            <a:extLst>
              <a:ext uri="{FF2B5EF4-FFF2-40B4-BE49-F238E27FC236}">
                <a16:creationId xmlns:a16="http://schemas.microsoft.com/office/drawing/2014/main" id="{4E2CEFB3-2557-4227-AE68-04AC5DFBF8B4}"/>
              </a:ext>
            </a:extLst>
          </p:cNvPr>
          <p:cNvSpPr/>
          <p:nvPr/>
        </p:nvSpPr>
        <p:spPr>
          <a:xfrm>
            <a:off x="7853281" y="359619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下 33">
            <a:extLst>
              <a:ext uri="{FF2B5EF4-FFF2-40B4-BE49-F238E27FC236}">
                <a16:creationId xmlns:a16="http://schemas.microsoft.com/office/drawing/2014/main" id="{C7B6715F-4983-4E33-9E7A-BF932D5FBA49}"/>
              </a:ext>
            </a:extLst>
          </p:cNvPr>
          <p:cNvSpPr/>
          <p:nvPr/>
        </p:nvSpPr>
        <p:spPr>
          <a:xfrm>
            <a:off x="3571533" y="1572607"/>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下 34">
            <a:extLst>
              <a:ext uri="{FF2B5EF4-FFF2-40B4-BE49-F238E27FC236}">
                <a16:creationId xmlns:a16="http://schemas.microsoft.com/office/drawing/2014/main" id="{DFCF9503-95FA-4A96-95DD-B8B03F1D146A}"/>
              </a:ext>
            </a:extLst>
          </p:cNvPr>
          <p:cNvSpPr/>
          <p:nvPr/>
        </p:nvSpPr>
        <p:spPr>
          <a:xfrm>
            <a:off x="7830420" y="1572607"/>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下 35">
            <a:extLst>
              <a:ext uri="{FF2B5EF4-FFF2-40B4-BE49-F238E27FC236}">
                <a16:creationId xmlns:a16="http://schemas.microsoft.com/office/drawing/2014/main" id="{C9BA8D66-2B88-403B-98F9-001C04D28440}"/>
              </a:ext>
            </a:extLst>
          </p:cNvPr>
          <p:cNvSpPr/>
          <p:nvPr/>
        </p:nvSpPr>
        <p:spPr>
          <a:xfrm>
            <a:off x="3571532" y="4817871"/>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下 36">
            <a:extLst>
              <a:ext uri="{FF2B5EF4-FFF2-40B4-BE49-F238E27FC236}">
                <a16:creationId xmlns:a16="http://schemas.microsoft.com/office/drawing/2014/main" id="{BEE80E37-78DC-4715-A6CC-1B64372DC881}"/>
              </a:ext>
            </a:extLst>
          </p:cNvPr>
          <p:cNvSpPr/>
          <p:nvPr/>
        </p:nvSpPr>
        <p:spPr>
          <a:xfrm>
            <a:off x="7853281" y="4591560"/>
            <a:ext cx="623455" cy="554671"/>
          </a:xfrm>
          <a:prstGeom prst="downArrow">
            <a:avLst>
              <a:gd name="adj1" fmla="val 50000"/>
              <a:gd name="adj2" fmla="val 3338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6B12545F-3F1D-414F-8EB6-923366552D3C}"/>
              </a:ext>
            </a:extLst>
          </p:cNvPr>
          <p:cNvSpPr txBox="1"/>
          <p:nvPr/>
        </p:nvSpPr>
        <p:spPr>
          <a:xfrm>
            <a:off x="658066" y="2500297"/>
            <a:ext cx="1673513" cy="1815882"/>
          </a:xfrm>
          <a:prstGeom prst="rect">
            <a:avLst/>
          </a:prstGeom>
          <a:solidFill>
            <a:schemeClr val="accent2">
              <a:lumMod val="40000"/>
              <a:lumOff val="60000"/>
            </a:schemeClr>
          </a:solidFill>
          <a:ln>
            <a:solidFill>
              <a:schemeClr val="tx1"/>
            </a:solidFill>
          </a:ln>
        </p:spPr>
        <p:txBody>
          <a:bodyPr wrap="square" rtlCol="0">
            <a:spAutoFit/>
          </a:bodyPr>
          <a:lstStyle/>
          <a:p>
            <a:r>
              <a:rPr lang="ja-JP" altLang="en-US" sz="1600" dirty="0"/>
              <a:t>⇒</a:t>
            </a:r>
            <a:r>
              <a:rPr lang="ja-JP" altLang="en-US" sz="1600" u="sng" dirty="0"/>
              <a:t>論理的な</a:t>
            </a:r>
            <a:endParaRPr lang="en-US" altLang="ja-JP" sz="1600" u="sng" dirty="0"/>
          </a:p>
          <a:p>
            <a:r>
              <a:rPr lang="ja-JP" altLang="en-US" sz="1600" dirty="0"/>
              <a:t>　　</a:t>
            </a:r>
            <a:r>
              <a:rPr lang="ja-JP" altLang="en-US" sz="1600" u="sng" dirty="0"/>
              <a:t>パターン　　</a:t>
            </a:r>
            <a:endParaRPr lang="en-US" altLang="ja-JP" sz="1600" u="sng" dirty="0"/>
          </a:p>
          <a:p>
            <a:r>
              <a:rPr lang="ja-JP" altLang="en-US" sz="1600" dirty="0"/>
              <a:t>外部設計フェーズとシステムテストフェーズの契約類型を合わせる</a:t>
            </a:r>
            <a:r>
              <a:rPr lang="en-US" altLang="ja-JP" sz="1600" dirty="0"/>
              <a:t>【102</a:t>
            </a:r>
            <a:r>
              <a:rPr lang="ja-JP" altLang="en-US" sz="1600" dirty="0"/>
              <a:t>頁</a:t>
            </a:r>
            <a:r>
              <a:rPr lang="en-US" altLang="ja-JP" sz="1600" dirty="0"/>
              <a:t>】</a:t>
            </a:r>
          </a:p>
        </p:txBody>
      </p:sp>
      <p:sp>
        <p:nvSpPr>
          <p:cNvPr id="39" name="テキスト ボックス 38">
            <a:extLst>
              <a:ext uri="{FF2B5EF4-FFF2-40B4-BE49-F238E27FC236}">
                <a16:creationId xmlns:a16="http://schemas.microsoft.com/office/drawing/2014/main" id="{53608D79-202C-471C-93E0-13AD100496A0}"/>
              </a:ext>
            </a:extLst>
          </p:cNvPr>
          <p:cNvSpPr txBox="1"/>
          <p:nvPr/>
        </p:nvSpPr>
        <p:spPr>
          <a:xfrm>
            <a:off x="3366654" y="5232328"/>
            <a:ext cx="5310447"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[P8]</a:t>
            </a:r>
            <a:r>
              <a:rPr lang="ja-JP" altLang="en-US" dirty="0"/>
              <a:t>運用テストフェーズ</a:t>
            </a:r>
            <a:endParaRPr kumimoji="1" lang="ja-JP" altLang="en-US" dirty="0"/>
          </a:p>
        </p:txBody>
      </p:sp>
      <p:sp>
        <p:nvSpPr>
          <p:cNvPr id="40" name="テキスト ボックス 39">
            <a:extLst>
              <a:ext uri="{FF2B5EF4-FFF2-40B4-BE49-F238E27FC236}">
                <a16:creationId xmlns:a16="http://schemas.microsoft.com/office/drawing/2014/main" id="{B824B676-8AF9-4583-AB25-E2677599E6D9}"/>
              </a:ext>
            </a:extLst>
          </p:cNvPr>
          <p:cNvSpPr txBox="1"/>
          <p:nvPr/>
        </p:nvSpPr>
        <p:spPr>
          <a:xfrm>
            <a:off x="8851352" y="5226836"/>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41" name="テキスト ボックス 40">
            <a:extLst>
              <a:ext uri="{FF2B5EF4-FFF2-40B4-BE49-F238E27FC236}">
                <a16:creationId xmlns:a16="http://schemas.microsoft.com/office/drawing/2014/main" id="{66B700FA-0DAE-40E9-A46F-949708C07EC0}"/>
              </a:ext>
            </a:extLst>
          </p:cNvPr>
          <p:cNvSpPr txBox="1"/>
          <p:nvPr/>
        </p:nvSpPr>
        <p:spPr>
          <a:xfrm>
            <a:off x="3366654" y="5885620"/>
            <a:ext cx="5310447"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[P9]</a:t>
            </a:r>
            <a:r>
              <a:rPr lang="ja-JP" altLang="en-US" dirty="0"/>
              <a:t>運用～保守フェーズ</a:t>
            </a:r>
            <a:endParaRPr kumimoji="1" lang="ja-JP" altLang="en-US" dirty="0"/>
          </a:p>
        </p:txBody>
      </p:sp>
      <p:sp>
        <p:nvSpPr>
          <p:cNvPr id="42" name="テキスト ボックス 41">
            <a:extLst>
              <a:ext uri="{FF2B5EF4-FFF2-40B4-BE49-F238E27FC236}">
                <a16:creationId xmlns:a16="http://schemas.microsoft.com/office/drawing/2014/main" id="{3AA02D25-9831-40AC-B7F7-B2848B28C36C}"/>
              </a:ext>
            </a:extLst>
          </p:cNvPr>
          <p:cNvSpPr txBox="1"/>
          <p:nvPr/>
        </p:nvSpPr>
        <p:spPr>
          <a:xfrm>
            <a:off x="8851353" y="5882874"/>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43" name="テキスト ボックス 42">
            <a:extLst>
              <a:ext uri="{FF2B5EF4-FFF2-40B4-BE49-F238E27FC236}">
                <a16:creationId xmlns:a16="http://schemas.microsoft.com/office/drawing/2014/main" id="{8009805B-04C7-47DC-8458-B36B6047B835}"/>
              </a:ext>
            </a:extLst>
          </p:cNvPr>
          <p:cNvSpPr txBox="1"/>
          <p:nvPr/>
        </p:nvSpPr>
        <p:spPr>
          <a:xfrm>
            <a:off x="9967180" y="5882874"/>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44" name="矢印: 下 43">
            <a:extLst>
              <a:ext uri="{FF2B5EF4-FFF2-40B4-BE49-F238E27FC236}">
                <a16:creationId xmlns:a16="http://schemas.microsoft.com/office/drawing/2014/main" id="{5965F20F-2232-464C-AE56-2CCA8FEBC38F}"/>
              </a:ext>
            </a:extLst>
          </p:cNvPr>
          <p:cNvSpPr/>
          <p:nvPr/>
        </p:nvSpPr>
        <p:spPr>
          <a:xfrm>
            <a:off x="5852159" y="565400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ー 1">
            <a:extLst>
              <a:ext uri="{FF2B5EF4-FFF2-40B4-BE49-F238E27FC236}">
                <a16:creationId xmlns:a16="http://schemas.microsoft.com/office/drawing/2014/main" id="{30167A92-8D79-4483-9C83-EA66A956DD8A}"/>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11" name="スライド番号プレースホルダー 10">
            <a:extLst>
              <a:ext uri="{FF2B5EF4-FFF2-40B4-BE49-F238E27FC236}">
                <a16:creationId xmlns:a16="http://schemas.microsoft.com/office/drawing/2014/main" id="{D37CC1AD-87DD-48D1-B0B0-A034A52AB620}"/>
              </a:ext>
            </a:extLst>
          </p:cNvPr>
          <p:cNvSpPr>
            <a:spLocks noGrp="1"/>
          </p:cNvSpPr>
          <p:nvPr>
            <p:ph type="sldNum" sz="quarter" idx="12"/>
          </p:nvPr>
        </p:nvSpPr>
        <p:spPr/>
        <p:txBody>
          <a:bodyPr/>
          <a:lstStyle/>
          <a:p>
            <a:fld id="{AA0C51FF-32F0-4E34-9A42-27C026941FB9}" type="slidenum">
              <a:rPr kumimoji="1" lang="ja-JP" altLang="en-US" smtClean="0"/>
              <a:t>19</a:t>
            </a:fld>
            <a:endParaRPr kumimoji="1" lang="ja-JP" altLang="en-US"/>
          </a:p>
        </p:txBody>
      </p:sp>
    </p:spTree>
    <p:extLst>
      <p:ext uri="{BB962C8B-B14F-4D97-AF65-F5344CB8AC3E}">
        <p14:creationId xmlns:p14="http://schemas.microsoft.com/office/powerpoint/2010/main" val="3618477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t>□企画段階</a:t>
            </a:r>
            <a:endParaRPr lang="en-US" altLang="ja-JP" sz="2400" dirty="0"/>
          </a:p>
          <a:p>
            <a:r>
              <a:rPr lang="ja-JP" altLang="en-US" sz="2400" dirty="0"/>
              <a:t>□開発段階</a:t>
            </a:r>
            <a:endParaRPr lang="en-US" altLang="ja-JP" sz="2400" dirty="0"/>
          </a:p>
          <a:p>
            <a:r>
              <a:rPr lang="ja-JP" altLang="en-US" sz="2400" dirty="0"/>
              <a:t>□運用・保守段階</a:t>
            </a:r>
          </a:p>
        </p:txBody>
      </p:sp>
      <p:sp>
        <p:nvSpPr>
          <p:cNvPr id="4" name="日付プレースホルダー 3">
            <a:extLst>
              <a:ext uri="{FF2B5EF4-FFF2-40B4-BE49-F238E27FC236}">
                <a16:creationId xmlns:a16="http://schemas.microsoft.com/office/drawing/2014/main" id="{9E9B1E22-E5D9-4F6D-80DF-5046124A0597}"/>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DC8FBA28-16BC-4D85-B1EE-9F1C1C268238}"/>
              </a:ext>
            </a:extLst>
          </p:cNvPr>
          <p:cNvSpPr>
            <a:spLocks noGrp="1"/>
          </p:cNvSpPr>
          <p:nvPr>
            <p:ph type="sldNum" sz="quarter" idx="12"/>
          </p:nvPr>
        </p:nvSpPr>
        <p:spPr/>
        <p:txBody>
          <a:bodyPr/>
          <a:lstStyle/>
          <a:p>
            <a:fld id="{AA0C51FF-32F0-4E34-9A42-27C026941FB9}" type="slidenum">
              <a:rPr kumimoji="1" lang="ja-JP" altLang="en-US" smtClean="0"/>
              <a:t>20</a:t>
            </a:fld>
            <a:endParaRPr kumimoji="1" lang="ja-JP" altLang="en-US"/>
          </a:p>
        </p:txBody>
      </p:sp>
    </p:spTree>
    <p:extLst>
      <p:ext uri="{BB962C8B-B14F-4D97-AF65-F5344CB8AC3E}">
        <p14:creationId xmlns:p14="http://schemas.microsoft.com/office/powerpoint/2010/main" val="1223072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F6F79C-AD4E-43A9-9969-4A070FB1EE37}"/>
              </a:ext>
            </a:extLst>
          </p:cNvPr>
          <p:cNvSpPr txBox="1"/>
          <p:nvPr/>
        </p:nvSpPr>
        <p:spPr>
          <a:xfrm>
            <a:off x="419798" y="806326"/>
            <a:ext cx="5605021" cy="5632311"/>
          </a:xfrm>
          <a:prstGeom prst="rect">
            <a:avLst/>
          </a:prstGeom>
          <a:noFill/>
          <a:ln>
            <a:solidFill>
              <a:schemeClr val="tx1"/>
            </a:solidFill>
          </a:ln>
        </p:spPr>
        <p:txBody>
          <a:bodyPr wrap="square" rtlCol="0">
            <a:spAutoFit/>
          </a:bodyPr>
          <a:lstStyle/>
          <a:p>
            <a:r>
              <a:rPr lang="ja-JP" altLang="en-US" sz="2000" dirty="0"/>
              <a:t>■企画段階</a:t>
            </a:r>
            <a:endParaRPr lang="en-US" altLang="ja-JP" sz="2000" dirty="0"/>
          </a:p>
          <a:p>
            <a:r>
              <a:rPr lang="ja-JP" altLang="en-US" sz="2000" dirty="0"/>
              <a:t>　　・システム化の方向性～要件定義・・</a:t>
            </a:r>
            <a:r>
              <a:rPr lang="en-US" altLang="ja-JP" sz="2000" dirty="0"/>
              <a:t>[P1]</a:t>
            </a:r>
            <a:endParaRPr lang="ja-JP" altLang="en-US" sz="2000" dirty="0"/>
          </a:p>
          <a:p>
            <a:r>
              <a:rPr lang="ja-JP" altLang="en-US" sz="2000" dirty="0"/>
              <a:t>■開発段階</a:t>
            </a:r>
          </a:p>
          <a:p>
            <a:r>
              <a:rPr lang="ja-JP" altLang="en-US" sz="2000" dirty="0"/>
              <a:t>　　・外部設計</a:t>
            </a:r>
            <a:endParaRPr lang="en-US" altLang="ja-JP" sz="2000" dirty="0"/>
          </a:p>
          <a:p>
            <a:r>
              <a:rPr lang="ja-JP" altLang="en-US" sz="2000" dirty="0"/>
              <a:t>　　　　・準委任の場合　　　　　　・・</a:t>
            </a:r>
            <a:r>
              <a:rPr lang="en-US" altLang="ja-JP" sz="2000" dirty="0"/>
              <a:t>[P2]</a:t>
            </a:r>
          </a:p>
          <a:p>
            <a:r>
              <a:rPr lang="ja-JP" altLang="en-US" sz="2000" dirty="0"/>
              <a:t>　　　　・請負の場合　　　　　　　・・</a:t>
            </a:r>
            <a:r>
              <a:rPr lang="en-US" altLang="ja-JP" sz="2000" dirty="0"/>
              <a:t>[P3]</a:t>
            </a:r>
          </a:p>
          <a:p>
            <a:endParaRPr lang="en-US" altLang="ja-JP" sz="2000" dirty="0"/>
          </a:p>
          <a:p>
            <a:r>
              <a:rPr lang="ja-JP" altLang="en-US" sz="2000" dirty="0"/>
              <a:t>　</a:t>
            </a:r>
            <a:r>
              <a:rPr lang="en-US" altLang="ja-JP" sz="2000" dirty="0"/>
              <a:t>[</a:t>
            </a:r>
            <a:r>
              <a:rPr lang="ja-JP" altLang="en-US" sz="2000" dirty="0"/>
              <a:t>システムテスト：準委任</a:t>
            </a:r>
            <a:r>
              <a:rPr lang="en-US" altLang="ja-JP" sz="2000" dirty="0"/>
              <a:t>]</a:t>
            </a:r>
          </a:p>
          <a:p>
            <a:r>
              <a:rPr lang="ja-JP" altLang="en-US" sz="2000" dirty="0"/>
              <a:t>　　・内部設計～結合テスト　　　　・・</a:t>
            </a:r>
            <a:r>
              <a:rPr lang="en-US" altLang="ja-JP" sz="2000" dirty="0"/>
              <a:t>[P4]</a:t>
            </a:r>
          </a:p>
          <a:p>
            <a:r>
              <a:rPr lang="ja-JP" altLang="en-US" sz="2000" dirty="0"/>
              <a:t>　　・システムテスト～受入・導入支援・</a:t>
            </a:r>
            <a:r>
              <a:rPr lang="en-US" altLang="ja-JP" sz="2000" dirty="0"/>
              <a:t>[P5]</a:t>
            </a:r>
          </a:p>
          <a:p>
            <a:endParaRPr lang="en-US" altLang="ja-JP" sz="2000" dirty="0"/>
          </a:p>
          <a:p>
            <a:r>
              <a:rPr lang="ja-JP" altLang="en-US" sz="2000" dirty="0"/>
              <a:t>　</a:t>
            </a:r>
            <a:r>
              <a:rPr lang="en-US" altLang="ja-JP" sz="2000" dirty="0"/>
              <a:t>[</a:t>
            </a:r>
            <a:r>
              <a:rPr lang="ja-JP" altLang="en-US" sz="2000" dirty="0"/>
              <a:t>システムテスト：請負</a:t>
            </a:r>
            <a:r>
              <a:rPr lang="en-US" altLang="ja-JP" sz="2000" dirty="0"/>
              <a:t>]</a:t>
            </a:r>
          </a:p>
          <a:p>
            <a:r>
              <a:rPr lang="ja-JP" altLang="en-US" sz="2000" dirty="0"/>
              <a:t>　　・内部設計～システムテスト　　・・</a:t>
            </a:r>
            <a:r>
              <a:rPr lang="en-US" altLang="ja-JP" sz="2000" dirty="0"/>
              <a:t>[P6]</a:t>
            </a:r>
          </a:p>
          <a:p>
            <a:r>
              <a:rPr lang="ja-JP" altLang="en-US" sz="2000" dirty="0"/>
              <a:t>　　・受入・導入支援　　　　　　　・・</a:t>
            </a:r>
            <a:r>
              <a:rPr lang="en-US" altLang="ja-JP" sz="2000" dirty="0"/>
              <a:t>[P7]</a:t>
            </a:r>
          </a:p>
          <a:p>
            <a:endParaRPr lang="ja-JP" altLang="en-US" sz="2000" dirty="0"/>
          </a:p>
          <a:p>
            <a:r>
              <a:rPr lang="ja-JP" altLang="en-US" sz="2000" dirty="0"/>
              <a:t>■運用・保守段階</a:t>
            </a:r>
            <a:endParaRPr lang="en-US" altLang="ja-JP" sz="2000" dirty="0"/>
          </a:p>
          <a:p>
            <a:r>
              <a:rPr lang="ja-JP" altLang="en-US" sz="2000" dirty="0"/>
              <a:t>　　・運用テスト　　　　　　　　　・・</a:t>
            </a:r>
            <a:r>
              <a:rPr lang="en-US" altLang="ja-JP" sz="2000" dirty="0"/>
              <a:t>[P8]</a:t>
            </a:r>
            <a:endParaRPr lang="ja-JP" altLang="en-US" sz="2000" dirty="0"/>
          </a:p>
          <a:p>
            <a:r>
              <a:rPr lang="ja-JP" altLang="en-US" sz="2000" dirty="0"/>
              <a:t>　　・運用～保守　　　　　　　　　・・</a:t>
            </a:r>
            <a:r>
              <a:rPr lang="en-US" altLang="ja-JP" sz="2000" dirty="0"/>
              <a:t>[P9]</a:t>
            </a:r>
            <a:endParaRPr lang="ja-JP" altLang="en-US" sz="2000" dirty="0"/>
          </a:p>
        </p:txBody>
      </p:sp>
      <p:sp>
        <p:nvSpPr>
          <p:cNvPr id="4" name="吹き出し: 四角形 3">
            <a:extLst>
              <a:ext uri="{FF2B5EF4-FFF2-40B4-BE49-F238E27FC236}">
                <a16:creationId xmlns:a16="http://schemas.microsoft.com/office/drawing/2014/main" id="{01604DDF-1E8D-4413-B4A9-FF5BCFBB7A24}"/>
              </a:ext>
            </a:extLst>
          </p:cNvPr>
          <p:cNvSpPr/>
          <p:nvPr/>
        </p:nvSpPr>
        <p:spPr>
          <a:xfrm>
            <a:off x="7738822" y="198560"/>
            <a:ext cx="4033380" cy="920820"/>
          </a:xfrm>
          <a:prstGeom prst="wedgeRectCallout">
            <a:avLst>
              <a:gd name="adj1" fmla="val -34795"/>
              <a:gd name="adj2" fmla="val 71520"/>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a:t>
            </a:r>
            <a:r>
              <a:rPr kumimoji="1" lang="ja-JP" altLang="en-US" sz="1400" dirty="0"/>
              <a:t>補足</a:t>
            </a:r>
            <a:r>
              <a:rPr kumimoji="1" lang="en-US" altLang="ja-JP" sz="1400" dirty="0"/>
              <a:t>]</a:t>
            </a:r>
            <a:r>
              <a:rPr kumimoji="1" lang="ja-JP" altLang="en-US" sz="1400" dirty="0"/>
              <a:t>この番号は、以降</a:t>
            </a:r>
            <a:r>
              <a:rPr lang="ja-JP" altLang="en-US" sz="1400" dirty="0"/>
              <a:t>の詳細説明用の頁で、</a:t>
            </a:r>
            <a:endParaRPr lang="en-US" altLang="ja-JP" sz="1400" dirty="0"/>
          </a:p>
          <a:p>
            <a:pPr algn="ctr"/>
            <a:r>
              <a:rPr lang="ja-JP" altLang="en-US" sz="1400" dirty="0"/>
              <a:t>タイトルの先頭に付く番号と対応しています。</a:t>
            </a:r>
            <a:endParaRPr lang="en-US" altLang="ja-JP" sz="1400" dirty="0"/>
          </a:p>
          <a:p>
            <a:pPr algn="ctr"/>
            <a:r>
              <a:rPr kumimoji="1" lang="ja-JP" altLang="en-US" sz="1400" dirty="0"/>
              <a:t>（既出の参考資料の「（参考）フェーズと契約類型のパターン」の番号）</a:t>
            </a:r>
          </a:p>
        </p:txBody>
      </p:sp>
      <p:sp>
        <p:nvSpPr>
          <p:cNvPr id="5" name="テキスト ボックス 4">
            <a:extLst>
              <a:ext uri="{FF2B5EF4-FFF2-40B4-BE49-F238E27FC236}">
                <a16:creationId xmlns:a16="http://schemas.microsoft.com/office/drawing/2014/main" id="{97EA1B5C-A947-4547-8D66-EFC804F0ED63}"/>
              </a:ext>
            </a:extLst>
          </p:cNvPr>
          <p:cNvSpPr txBox="1"/>
          <p:nvPr/>
        </p:nvSpPr>
        <p:spPr>
          <a:xfrm>
            <a:off x="324195" y="406216"/>
            <a:ext cx="4804757" cy="400110"/>
          </a:xfrm>
          <a:prstGeom prst="rect">
            <a:avLst/>
          </a:prstGeom>
          <a:noFill/>
        </p:spPr>
        <p:txBody>
          <a:bodyPr wrap="square" rtlCol="0">
            <a:spAutoFit/>
          </a:bodyPr>
          <a:lstStyle/>
          <a:p>
            <a:r>
              <a:rPr lang="ja-JP" altLang="en-US" sz="2000" b="1" dirty="0"/>
              <a:t>段階毎のユーザ・ベンダの責務</a:t>
            </a:r>
          </a:p>
        </p:txBody>
      </p:sp>
      <p:graphicFrame>
        <p:nvGraphicFramePr>
          <p:cNvPr id="6" name="表 6">
            <a:extLst>
              <a:ext uri="{FF2B5EF4-FFF2-40B4-BE49-F238E27FC236}">
                <a16:creationId xmlns:a16="http://schemas.microsoft.com/office/drawing/2014/main" id="{B63A2388-28C2-4CC8-B364-EA7FAD13875B}"/>
              </a:ext>
            </a:extLst>
          </p:cNvPr>
          <p:cNvGraphicFramePr>
            <a:graphicFrameLocks noGrp="1"/>
          </p:cNvGraphicFramePr>
          <p:nvPr>
            <p:extLst>
              <p:ext uri="{D42A27DB-BD31-4B8C-83A1-F6EECF244321}">
                <p14:modId xmlns:p14="http://schemas.microsoft.com/office/powerpoint/2010/main" val="2548824208"/>
              </p:ext>
            </p:extLst>
          </p:nvPr>
        </p:nvGraphicFramePr>
        <p:xfrm>
          <a:off x="7077364" y="2056815"/>
          <a:ext cx="4681912" cy="2309184"/>
        </p:xfrm>
        <a:graphic>
          <a:graphicData uri="http://schemas.openxmlformats.org/drawingml/2006/table">
            <a:tbl>
              <a:tblPr firstRow="1" bandRow="1">
                <a:tableStyleId>{5C22544A-7EE6-4342-B048-85BDC9FD1C3A}</a:tableStyleId>
              </a:tblPr>
              <a:tblGrid>
                <a:gridCol w="2207952">
                  <a:extLst>
                    <a:ext uri="{9D8B030D-6E8A-4147-A177-3AD203B41FA5}">
                      <a16:colId xmlns:a16="http://schemas.microsoft.com/office/drawing/2014/main" val="609629971"/>
                    </a:ext>
                  </a:extLst>
                </a:gridCol>
                <a:gridCol w="1213659">
                  <a:extLst>
                    <a:ext uri="{9D8B030D-6E8A-4147-A177-3AD203B41FA5}">
                      <a16:colId xmlns:a16="http://schemas.microsoft.com/office/drawing/2014/main" val="1040278411"/>
                    </a:ext>
                  </a:extLst>
                </a:gridCol>
                <a:gridCol w="1260301">
                  <a:extLst>
                    <a:ext uri="{9D8B030D-6E8A-4147-A177-3AD203B41FA5}">
                      <a16:colId xmlns:a16="http://schemas.microsoft.com/office/drawing/2014/main" val="1817443079"/>
                    </a:ext>
                  </a:extLst>
                </a:gridCol>
              </a:tblGrid>
              <a:tr h="373488">
                <a:tc>
                  <a:txBody>
                    <a:bodyPr/>
                    <a:lstStyle/>
                    <a:p>
                      <a:endParaRPr kumimoji="1" lang="ja-JP" altLang="en-US" sz="1000" dirty="0"/>
                    </a:p>
                  </a:txBody>
                  <a:tcPr/>
                </a:tc>
                <a:tc>
                  <a:txBody>
                    <a:bodyPr/>
                    <a:lstStyle/>
                    <a:p>
                      <a:pPr algn="ctr"/>
                      <a:r>
                        <a:rPr kumimoji="1" lang="ja-JP" altLang="en-US" sz="1000" dirty="0"/>
                        <a:t>ユーザ企業</a:t>
                      </a:r>
                      <a:r>
                        <a:rPr kumimoji="1" lang="en-US" altLang="ja-JP" sz="1000" dirty="0"/>
                        <a:t>(</a:t>
                      </a:r>
                      <a:r>
                        <a:rPr kumimoji="1" lang="ja-JP" altLang="en-US" sz="1000" dirty="0"/>
                        <a:t>甲）</a:t>
                      </a:r>
                    </a:p>
                  </a:txBody>
                  <a:tcPr/>
                </a:tc>
                <a:tc>
                  <a:txBody>
                    <a:bodyPr/>
                    <a:lstStyle/>
                    <a:p>
                      <a:pPr algn="ctr"/>
                      <a:r>
                        <a:rPr kumimoji="1" lang="ja-JP" altLang="en-US" sz="1000" dirty="0"/>
                        <a:t>ベンダ企業</a:t>
                      </a:r>
                      <a:r>
                        <a:rPr kumimoji="1" lang="en-US" altLang="ja-JP" sz="1000" dirty="0"/>
                        <a:t>(</a:t>
                      </a:r>
                      <a:r>
                        <a:rPr kumimoji="1" lang="ja-JP" altLang="en-US" sz="1000" dirty="0"/>
                        <a:t>乙）</a:t>
                      </a:r>
                    </a:p>
                  </a:txBody>
                  <a:tcPr/>
                </a:tc>
                <a:extLst>
                  <a:ext uri="{0D108BD9-81ED-4DB2-BD59-A6C34878D82A}">
                    <a16:rowId xmlns:a16="http://schemas.microsoft.com/office/drawing/2014/main" val="2976571961"/>
                  </a:ext>
                </a:extLst>
              </a:tr>
              <a:tr h="373488">
                <a:tc>
                  <a:txBody>
                    <a:bodyPr/>
                    <a:lstStyle/>
                    <a:p>
                      <a:r>
                        <a:rPr kumimoji="1" lang="ja-JP" altLang="en-US" sz="1000" dirty="0"/>
                        <a:t>当事者の責務</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114796523"/>
                  </a:ext>
                </a:extLst>
              </a:tr>
              <a:tr h="373488">
                <a:tc>
                  <a:txBody>
                    <a:bodyPr/>
                    <a:lstStyle/>
                    <a:p>
                      <a:r>
                        <a:rPr kumimoji="1" lang="ja-JP" altLang="en-US" sz="1000" dirty="0"/>
                        <a:t>関連する契約条文</a:t>
                      </a:r>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3042659624"/>
                  </a:ext>
                </a:extLst>
              </a:tr>
              <a:tr h="373488">
                <a:tc>
                  <a:txBody>
                    <a:bodyPr/>
                    <a:lstStyle/>
                    <a:p>
                      <a:r>
                        <a:rPr kumimoji="1" lang="ja-JP" altLang="en-US" sz="1000" dirty="0"/>
                        <a:t>責務を満たさなかった場合の処置（説明）</a:t>
                      </a:r>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1237162117"/>
                  </a:ext>
                </a:extLst>
              </a:tr>
              <a:tr h="373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責務を満たさなかった場合の処置（契約条文）</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103248330"/>
                  </a:ext>
                </a:extLst>
              </a:tr>
              <a:tr h="326749">
                <a:tc>
                  <a:txBody>
                    <a:bodyPr/>
                    <a:lstStyle/>
                    <a:p>
                      <a:r>
                        <a:rPr kumimoji="1" lang="ja-JP" altLang="en-US" sz="1000" dirty="0"/>
                        <a:t>関連判例</a:t>
                      </a:r>
                      <a:endParaRPr kumimoji="1" lang="en-US" altLang="ja-JP" sz="1000" dirty="0"/>
                    </a:p>
                    <a:p>
                      <a:r>
                        <a:rPr kumimoji="1" lang="ja-JP" altLang="en-US" sz="1000" dirty="0">
                          <a:solidFill>
                            <a:srgbClr val="FF0000"/>
                          </a:solidFill>
                        </a:rPr>
                        <a:t>→「トピック別」の章の判例番号</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836228347"/>
                  </a:ext>
                </a:extLst>
              </a:tr>
            </a:tbl>
          </a:graphicData>
        </a:graphic>
      </p:graphicFrame>
      <p:sp>
        <p:nvSpPr>
          <p:cNvPr id="8" name="テキスト ボックス 7">
            <a:extLst>
              <a:ext uri="{FF2B5EF4-FFF2-40B4-BE49-F238E27FC236}">
                <a16:creationId xmlns:a16="http://schemas.microsoft.com/office/drawing/2014/main" id="{C63A86F4-F299-4682-A068-097570CD627A}"/>
              </a:ext>
            </a:extLst>
          </p:cNvPr>
          <p:cNvSpPr txBox="1"/>
          <p:nvPr/>
        </p:nvSpPr>
        <p:spPr>
          <a:xfrm>
            <a:off x="6691745" y="1318151"/>
            <a:ext cx="5212080" cy="369332"/>
          </a:xfrm>
          <a:prstGeom prst="rect">
            <a:avLst/>
          </a:prstGeom>
          <a:solidFill>
            <a:schemeClr val="bg1"/>
          </a:solidFill>
        </p:spPr>
        <p:txBody>
          <a:bodyPr wrap="square" rtlCol="0">
            <a:spAutoFit/>
          </a:bodyPr>
          <a:lstStyle/>
          <a:p>
            <a:r>
              <a:rPr lang="ja-JP" altLang="en-US" dirty="0"/>
              <a:t>次頁以降で</a:t>
            </a:r>
            <a:r>
              <a:rPr lang="en-US" altLang="ja-JP" dirty="0"/>
              <a:t>[P1]</a:t>
            </a:r>
            <a:r>
              <a:rPr lang="ja-JP" altLang="en-US" dirty="0"/>
              <a:t>～</a:t>
            </a:r>
            <a:r>
              <a:rPr lang="en-US" altLang="ja-JP" dirty="0"/>
              <a:t>[P9]</a:t>
            </a:r>
            <a:r>
              <a:rPr lang="ja-JP" altLang="en-US" dirty="0"/>
              <a:t>を以下の形式で整理</a:t>
            </a:r>
          </a:p>
        </p:txBody>
      </p:sp>
      <p:sp>
        <p:nvSpPr>
          <p:cNvPr id="9" name="正方形/長方形 8">
            <a:extLst>
              <a:ext uri="{FF2B5EF4-FFF2-40B4-BE49-F238E27FC236}">
                <a16:creationId xmlns:a16="http://schemas.microsoft.com/office/drawing/2014/main" id="{1BBE97AD-3593-433C-B4BF-736F0E9500F1}"/>
              </a:ext>
            </a:extLst>
          </p:cNvPr>
          <p:cNvSpPr/>
          <p:nvPr/>
        </p:nvSpPr>
        <p:spPr>
          <a:xfrm>
            <a:off x="6766560" y="1687483"/>
            <a:ext cx="5212080" cy="288451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6E8BF09-BE6E-4ADD-A5C5-4E1B29FA9AAA}"/>
              </a:ext>
            </a:extLst>
          </p:cNvPr>
          <p:cNvSpPr txBox="1"/>
          <p:nvPr/>
        </p:nvSpPr>
        <p:spPr>
          <a:xfrm>
            <a:off x="11055531" y="1748513"/>
            <a:ext cx="665019" cy="215444"/>
          </a:xfrm>
          <a:prstGeom prst="rect">
            <a:avLst/>
          </a:prstGeom>
          <a:noFill/>
          <a:ln>
            <a:solidFill>
              <a:srgbClr val="FF0000"/>
            </a:solidFill>
          </a:ln>
        </p:spPr>
        <p:txBody>
          <a:bodyPr wrap="square" rtlCol="0">
            <a:spAutoFit/>
          </a:bodyPr>
          <a:lstStyle/>
          <a:p>
            <a:r>
              <a:rPr kumimoji="1" lang="ja-JP" altLang="en-US" sz="800" dirty="0">
                <a:solidFill>
                  <a:srgbClr val="FF0000"/>
                </a:solidFill>
              </a:rPr>
              <a:t>契約類型</a:t>
            </a:r>
          </a:p>
        </p:txBody>
      </p:sp>
      <p:sp>
        <p:nvSpPr>
          <p:cNvPr id="10" name="テキスト ボックス 9">
            <a:extLst>
              <a:ext uri="{FF2B5EF4-FFF2-40B4-BE49-F238E27FC236}">
                <a16:creationId xmlns:a16="http://schemas.microsoft.com/office/drawing/2014/main" id="{E88F52B6-B752-42C9-B2A7-70FBCBDFECEE}"/>
              </a:ext>
            </a:extLst>
          </p:cNvPr>
          <p:cNvSpPr txBox="1"/>
          <p:nvPr/>
        </p:nvSpPr>
        <p:spPr>
          <a:xfrm>
            <a:off x="6924502" y="1763376"/>
            <a:ext cx="1022069" cy="246221"/>
          </a:xfrm>
          <a:prstGeom prst="rect">
            <a:avLst/>
          </a:prstGeom>
          <a:noFill/>
        </p:spPr>
        <p:txBody>
          <a:bodyPr wrap="square" rtlCol="0">
            <a:spAutoFit/>
          </a:bodyPr>
          <a:lstStyle/>
          <a:p>
            <a:r>
              <a:rPr lang="en-US" altLang="ja-JP" sz="1000" u="sng" dirty="0"/>
              <a:t>[</a:t>
            </a:r>
            <a:r>
              <a:rPr lang="en-US" altLang="ja-JP" sz="1000" u="sng" dirty="0" err="1"/>
              <a:t>Pn</a:t>
            </a:r>
            <a:r>
              <a:rPr lang="en-US" altLang="ja-JP" sz="1000" u="sng" dirty="0"/>
              <a:t>]</a:t>
            </a:r>
            <a:r>
              <a:rPr kumimoji="1" lang="ja-JP" altLang="en-US" sz="1000" u="sng" dirty="0"/>
              <a:t>タイトル</a:t>
            </a:r>
          </a:p>
        </p:txBody>
      </p:sp>
      <p:sp>
        <p:nvSpPr>
          <p:cNvPr id="11" name="矢印: 右 10">
            <a:extLst>
              <a:ext uri="{FF2B5EF4-FFF2-40B4-BE49-F238E27FC236}">
                <a16:creationId xmlns:a16="http://schemas.microsoft.com/office/drawing/2014/main" id="{416A2E59-6DF1-4BAF-B410-4DF8395D75B8}"/>
              </a:ext>
            </a:extLst>
          </p:cNvPr>
          <p:cNvSpPr/>
          <p:nvPr/>
        </p:nvSpPr>
        <p:spPr>
          <a:xfrm>
            <a:off x="6167182" y="1871098"/>
            <a:ext cx="407790" cy="2351767"/>
          </a:xfrm>
          <a:prstGeom prst="rightArrow">
            <a:avLst>
              <a:gd name="adj1" fmla="val 42592"/>
              <a:gd name="adj2" fmla="val 58024"/>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四角形 13">
            <a:extLst>
              <a:ext uri="{FF2B5EF4-FFF2-40B4-BE49-F238E27FC236}">
                <a16:creationId xmlns:a16="http://schemas.microsoft.com/office/drawing/2014/main" id="{9EDD0097-9D22-4EBA-BB5C-9661916198A8}"/>
              </a:ext>
            </a:extLst>
          </p:cNvPr>
          <p:cNvSpPr/>
          <p:nvPr/>
        </p:nvSpPr>
        <p:spPr>
          <a:xfrm>
            <a:off x="9235440" y="4909446"/>
            <a:ext cx="2743200" cy="1109457"/>
          </a:xfrm>
          <a:prstGeom prst="wedgeRectCallout">
            <a:avLst>
              <a:gd name="adj1" fmla="val -9007"/>
              <a:gd name="adj2" fmla="val -90640"/>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dirty="0"/>
              <a:t>[</a:t>
            </a:r>
            <a:r>
              <a:rPr kumimoji="1" lang="ja-JP" altLang="en-US" sz="1400" dirty="0"/>
              <a:t>補足</a:t>
            </a:r>
            <a:r>
              <a:rPr kumimoji="1" lang="en-US" altLang="ja-JP" sz="1400" dirty="0"/>
              <a:t>]</a:t>
            </a:r>
          </a:p>
          <a:p>
            <a:r>
              <a:rPr lang="ja-JP" altLang="en-US" sz="1400" dirty="0"/>
              <a:t>契約条文では、甲はユーザ企業、乙はベンダ企業と対応しています。</a:t>
            </a:r>
            <a:endParaRPr lang="en-US" altLang="ja-JP" sz="1400" dirty="0"/>
          </a:p>
        </p:txBody>
      </p:sp>
      <p:sp>
        <p:nvSpPr>
          <p:cNvPr id="3" name="日付プレースホルダー 2">
            <a:extLst>
              <a:ext uri="{FF2B5EF4-FFF2-40B4-BE49-F238E27FC236}">
                <a16:creationId xmlns:a16="http://schemas.microsoft.com/office/drawing/2014/main" id="{655F0636-753E-41B0-919E-DD86677B6237}"/>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12" name="スライド番号プレースホルダー 11">
            <a:extLst>
              <a:ext uri="{FF2B5EF4-FFF2-40B4-BE49-F238E27FC236}">
                <a16:creationId xmlns:a16="http://schemas.microsoft.com/office/drawing/2014/main" id="{A163E449-2F07-4B3F-B923-4CF3647B2D77}"/>
              </a:ext>
            </a:extLst>
          </p:cNvPr>
          <p:cNvSpPr>
            <a:spLocks noGrp="1"/>
          </p:cNvSpPr>
          <p:nvPr>
            <p:ph type="sldNum" sz="quarter" idx="12"/>
          </p:nvPr>
        </p:nvSpPr>
        <p:spPr/>
        <p:txBody>
          <a:bodyPr/>
          <a:lstStyle/>
          <a:p>
            <a:fld id="{AA0C51FF-32F0-4E34-9A42-27C026941FB9}" type="slidenum">
              <a:rPr kumimoji="1" lang="ja-JP" altLang="en-US" smtClean="0"/>
              <a:t>21</a:t>
            </a:fld>
            <a:endParaRPr kumimoji="1" lang="ja-JP" altLang="en-US"/>
          </a:p>
        </p:txBody>
      </p:sp>
    </p:spTree>
    <p:extLst>
      <p:ext uri="{BB962C8B-B14F-4D97-AF65-F5344CB8AC3E}">
        <p14:creationId xmlns:p14="http://schemas.microsoft.com/office/powerpoint/2010/main" val="597460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t>■企画段階</a:t>
            </a:r>
            <a:endParaRPr lang="en-US" altLang="ja-JP" sz="2400" dirty="0"/>
          </a:p>
          <a:p>
            <a:r>
              <a:rPr lang="ja-JP" altLang="en-US" sz="2400" dirty="0">
                <a:solidFill>
                  <a:schemeClr val="tx1">
                    <a:lumMod val="50000"/>
                    <a:lumOff val="50000"/>
                  </a:schemeClr>
                </a:solidFill>
              </a:rPr>
              <a:t>□開発段階</a:t>
            </a:r>
            <a:endParaRPr lang="en-US" altLang="ja-JP" sz="2400" dirty="0">
              <a:solidFill>
                <a:schemeClr val="tx1">
                  <a:lumMod val="50000"/>
                  <a:lumOff val="50000"/>
                </a:schemeClr>
              </a:solidFill>
            </a:endParaRPr>
          </a:p>
          <a:p>
            <a:r>
              <a:rPr lang="ja-JP" altLang="en-US" sz="2400" dirty="0">
                <a:solidFill>
                  <a:schemeClr val="tx1">
                    <a:lumMod val="50000"/>
                    <a:lumOff val="50000"/>
                  </a:schemeClr>
                </a:solidFill>
              </a:rPr>
              <a:t>□運用・保守段階</a:t>
            </a:r>
          </a:p>
        </p:txBody>
      </p:sp>
      <p:sp>
        <p:nvSpPr>
          <p:cNvPr id="4" name="日付プレースホルダー 3">
            <a:extLst>
              <a:ext uri="{FF2B5EF4-FFF2-40B4-BE49-F238E27FC236}">
                <a16:creationId xmlns:a16="http://schemas.microsoft.com/office/drawing/2014/main" id="{4E1F7BBD-7FB9-417F-88C0-C3289C57D546}"/>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64907B20-5093-4263-AF66-AE91C22EE120}"/>
              </a:ext>
            </a:extLst>
          </p:cNvPr>
          <p:cNvSpPr>
            <a:spLocks noGrp="1"/>
          </p:cNvSpPr>
          <p:nvPr>
            <p:ph type="sldNum" sz="quarter" idx="12"/>
          </p:nvPr>
        </p:nvSpPr>
        <p:spPr/>
        <p:txBody>
          <a:bodyPr/>
          <a:lstStyle/>
          <a:p>
            <a:fld id="{AA0C51FF-32F0-4E34-9A42-27C026941FB9}" type="slidenum">
              <a:rPr kumimoji="1" lang="ja-JP" altLang="en-US" smtClean="0"/>
              <a:t>22</a:t>
            </a:fld>
            <a:endParaRPr kumimoji="1" lang="ja-JP" altLang="en-US"/>
          </a:p>
        </p:txBody>
      </p:sp>
    </p:spTree>
    <p:extLst>
      <p:ext uri="{BB962C8B-B14F-4D97-AF65-F5344CB8AC3E}">
        <p14:creationId xmlns:p14="http://schemas.microsoft.com/office/powerpoint/2010/main" val="2390903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F6F79C-AD4E-43A9-9969-4A070FB1EE37}"/>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（システム化の方向性～要件定義フェーズ）（１）</a:t>
            </a:r>
            <a:endParaRPr lang="en-US" altLang="ja-JP" sz="2000" b="1" dirty="0"/>
          </a:p>
        </p:txBody>
      </p:sp>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963582589"/>
              </p:ext>
            </p:extLst>
          </p:nvPr>
        </p:nvGraphicFramePr>
        <p:xfrm>
          <a:off x="490451" y="946813"/>
          <a:ext cx="11147368" cy="47548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804757">
                  <a:extLst>
                    <a:ext uri="{9D8B030D-6E8A-4147-A177-3AD203B41FA5}">
                      <a16:colId xmlns:a16="http://schemas.microsoft.com/office/drawing/2014/main" val="3573401635"/>
                    </a:ext>
                  </a:extLst>
                </a:gridCol>
                <a:gridCol w="5012575">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en-US" altLang="ja-JP" sz="2000" dirty="0"/>
                    </a:p>
                    <a:p>
                      <a:r>
                        <a:rPr kumimoji="1" lang="ja-JP" altLang="en-US" sz="2000" b="0" u="sng" dirty="0"/>
                        <a:t>（一般）</a:t>
                      </a:r>
                    </a:p>
                  </a:txBody>
                  <a:tcPr/>
                </a:tc>
                <a:tc>
                  <a:txBody>
                    <a:bodyPr/>
                    <a:lstStyle/>
                    <a:p>
                      <a:r>
                        <a:rPr kumimoji="1" lang="ja-JP" altLang="en-US" sz="2000" b="0" dirty="0"/>
                        <a:t>●情報システムの要求品質を確保するためには、開発段階に入る前の超上流工程において、ユーザ内の役割分担（経営層、業務部門、情報システム部門）のもとに、</a:t>
                      </a:r>
                      <a:r>
                        <a:rPr kumimoji="1" lang="ja-JP" altLang="en-US" sz="2000" b="0" dirty="0">
                          <a:solidFill>
                            <a:schemeClr val="tx1"/>
                          </a:solidFill>
                        </a:rPr>
                        <a:t>ユーザが</a:t>
                      </a:r>
                      <a:r>
                        <a:rPr kumimoji="1" lang="ja-JP" altLang="en-US" sz="2000" b="0" dirty="0">
                          <a:solidFill>
                            <a:srgbClr val="FF0000"/>
                          </a:solidFill>
                        </a:rPr>
                        <a:t>情報システムに求める要件（機能要件、非機能要件）を明確に定義する責任</a:t>
                      </a:r>
                      <a:r>
                        <a:rPr kumimoji="1" lang="ja-JP" altLang="en-US" sz="2000" b="0" dirty="0"/>
                        <a:t>がある。</a:t>
                      </a:r>
                      <a:r>
                        <a:rPr kumimoji="1" lang="en-US" altLang="ja-JP" sz="2000" b="0" dirty="0"/>
                        <a:t>【6</a:t>
                      </a:r>
                      <a:r>
                        <a:rPr kumimoji="1" lang="ja-JP" altLang="en-US" sz="2000" b="0" dirty="0"/>
                        <a:t>頁</a:t>
                      </a:r>
                      <a:r>
                        <a:rPr kumimoji="1" lang="en-US" altLang="ja-JP" sz="2000" b="0" dirty="0"/>
                        <a:t>】</a:t>
                      </a:r>
                    </a:p>
                    <a:p>
                      <a:r>
                        <a:rPr kumimoji="1" lang="ja-JP" altLang="en-US" sz="2000" b="0" dirty="0"/>
                        <a:t>●信頼性及び安全性の高い情報システムを構築するためには、事業、業務システム及び情報システムの必要性を最もよく知る</a:t>
                      </a:r>
                      <a:r>
                        <a:rPr kumimoji="1" lang="ja-JP" altLang="en-US" sz="2000" b="0" dirty="0">
                          <a:solidFill>
                            <a:schemeClr val="tx1"/>
                          </a:solidFill>
                        </a:rPr>
                        <a:t>ユーザが、</a:t>
                      </a:r>
                      <a:r>
                        <a:rPr kumimoji="1" lang="ja-JP" altLang="en-US" sz="2000" b="0" dirty="0">
                          <a:solidFill>
                            <a:srgbClr val="FF0000"/>
                          </a:solidFill>
                        </a:rPr>
                        <a:t>その責任において事業、業務システム及び情報システム要件を的確に洗い出し、システム設計及び開発に反映させる</a:t>
                      </a:r>
                      <a:r>
                        <a:rPr kumimoji="1" lang="ja-JP" altLang="en-US" sz="2000" b="0" dirty="0"/>
                        <a:t>ことが必要</a:t>
                      </a:r>
                      <a:r>
                        <a:rPr kumimoji="1" lang="en-US" altLang="ja-JP" sz="2000" b="0" dirty="0"/>
                        <a:t>【24</a:t>
                      </a:r>
                      <a:r>
                        <a:rPr kumimoji="1" lang="ja-JP" altLang="en-US" sz="2000" b="0" dirty="0"/>
                        <a:t>頁</a:t>
                      </a:r>
                      <a:r>
                        <a:rPr kumimoji="1" lang="en-US" altLang="ja-JP" sz="2000" b="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●契約締結前の企画・提案段階においても、自ら提案するシステムの機能、ユーザのニーズに対する充足度、システムの開発手法、受注後の開発体制を検討・検証し、そこから</a:t>
                      </a:r>
                      <a:r>
                        <a:rPr kumimoji="1" lang="ja-JP" altLang="en-US" sz="2000" b="0" dirty="0">
                          <a:solidFill>
                            <a:srgbClr val="FF0000"/>
                          </a:solidFill>
                        </a:rPr>
                        <a:t>想定されるリスクについてユーザに説明する義務</a:t>
                      </a:r>
                      <a:r>
                        <a:rPr kumimoji="1" lang="ja-JP" altLang="en-US" sz="2000" b="0" dirty="0"/>
                        <a:t>を負う（この状況における予測可能性を前提とする）</a:t>
                      </a:r>
                      <a:r>
                        <a:rPr kumimoji="1" lang="en-US" altLang="ja-JP" sz="2000" b="0" dirty="0"/>
                        <a:t>【26</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●受任者として</a:t>
                      </a:r>
                      <a:r>
                        <a:rPr kumimoji="1" lang="ja-JP" altLang="en-US" sz="2000" b="0" dirty="0">
                          <a:solidFill>
                            <a:srgbClr val="FF0000"/>
                          </a:solidFill>
                        </a:rPr>
                        <a:t>善管注意義務</a:t>
                      </a:r>
                      <a:r>
                        <a:rPr kumimoji="1" lang="ja-JP" altLang="en-US" sz="2000" b="0" dirty="0"/>
                        <a:t>を負っている</a:t>
                      </a:r>
                      <a:r>
                        <a:rPr kumimoji="1" lang="en-US" altLang="ja-JP" sz="2000" b="0" dirty="0"/>
                        <a:t>【90</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3" name="日付プレースホルダー 2">
            <a:extLst>
              <a:ext uri="{FF2B5EF4-FFF2-40B4-BE49-F238E27FC236}">
                <a16:creationId xmlns:a16="http://schemas.microsoft.com/office/drawing/2014/main" id="{62093D5E-7848-4009-9D2E-5F498E8B513F}"/>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F20FCE8E-194B-4EA2-A363-D516D83213E3}"/>
              </a:ext>
            </a:extLst>
          </p:cNvPr>
          <p:cNvSpPr>
            <a:spLocks noGrp="1"/>
          </p:cNvSpPr>
          <p:nvPr>
            <p:ph type="sldNum" sz="quarter" idx="12"/>
          </p:nvPr>
        </p:nvSpPr>
        <p:spPr/>
        <p:txBody>
          <a:bodyPr/>
          <a:lstStyle/>
          <a:p>
            <a:fld id="{AA0C51FF-32F0-4E34-9A42-27C026941FB9}" type="slidenum">
              <a:rPr kumimoji="1" lang="ja-JP" altLang="en-US" smtClean="0"/>
              <a:t>23</a:t>
            </a:fld>
            <a:endParaRPr kumimoji="1" lang="ja-JP" altLang="en-US"/>
          </a:p>
        </p:txBody>
      </p:sp>
    </p:spTree>
    <p:extLst>
      <p:ext uri="{BB962C8B-B14F-4D97-AF65-F5344CB8AC3E}">
        <p14:creationId xmlns:p14="http://schemas.microsoft.com/office/powerpoint/2010/main" val="2766620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1951436043"/>
              </p:ext>
            </p:extLst>
          </p:nvPr>
        </p:nvGraphicFramePr>
        <p:xfrm>
          <a:off x="501535" y="946813"/>
          <a:ext cx="11188930" cy="5669280"/>
        </p:xfrm>
        <a:graphic>
          <a:graphicData uri="http://schemas.openxmlformats.org/drawingml/2006/table">
            <a:tbl>
              <a:tblPr firstRow="1" bandRow="1">
                <a:tableStyleId>{5C22544A-7EE6-4342-B048-85BDC9FD1C3A}</a:tableStyleId>
              </a:tblPr>
              <a:tblGrid>
                <a:gridCol w="1368829">
                  <a:extLst>
                    <a:ext uri="{9D8B030D-6E8A-4147-A177-3AD203B41FA5}">
                      <a16:colId xmlns:a16="http://schemas.microsoft.com/office/drawing/2014/main" val="1584365875"/>
                    </a:ext>
                  </a:extLst>
                </a:gridCol>
                <a:gridCol w="4643852">
                  <a:extLst>
                    <a:ext uri="{9D8B030D-6E8A-4147-A177-3AD203B41FA5}">
                      <a16:colId xmlns:a16="http://schemas.microsoft.com/office/drawing/2014/main" val="3573401635"/>
                    </a:ext>
                  </a:extLst>
                </a:gridCol>
                <a:gridCol w="5176249">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p>
                      <a:r>
                        <a:rPr kumimoji="1" lang="ja-JP" altLang="en-US" sz="2000" b="0" u="sng" dirty="0"/>
                        <a:t>（第三者ソフトウェア</a:t>
                      </a:r>
                      <a:endParaRPr kumimoji="1" lang="en-US" altLang="ja-JP" sz="2000" b="0" u="sng" dirty="0"/>
                    </a:p>
                    <a:p>
                      <a:r>
                        <a:rPr kumimoji="1" lang="ja-JP" altLang="en-US" sz="2000" b="0" u="sng" dirty="0"/>
                        <a:t>及び</a:t>
                      </a:r>
                      <a:r>
                        <a:rPr kumimoji="1" lang="en-US" altLang="ja-JP" sz="2000" b="0" u="sng" dirty="0"/>
                        <a:t>FOSS</a:t>
                      </a:r>
                      <a:r>
                        <a:rPr kumimoji="1" lang="ja-JP" altLang="en-US" sz="20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●第三者ソフトウェア及び</a:t>
                      </a:r>
                      <a:r>
                        <a:rPr kumimoji="1" lang="en-US" altLang="ja-JP" sz="2000" dirty="0"/>
                        <a:t>FOSS</a:t>
                      </a:r>
                      <a:r>
                        <a:rPr kumimoji="1" lang="ja-JP" altLang="en-US" sz="2000" dirty="0"/>
                        <a:t>自体の契約不適合に起因するリスクは、当該</a:t>
                      </a:r>
                      <a:r>
                        <a:rPr kumimoji="1" lang="ja-JP" altLang="en-US" sz="2000" dirty="0">
                          <a:solidFill>
                            <a:srgbClr val="FF0000"/>
                          </a:solidFill>
                        </a:rPr>
                        <a:t>第三者とユーザとの契約</a:t>
                      </a:r>
                      <a:r>
                        <a:rPr kumimoji="1" lang="ja-JP" altLang="en-US" sz="2000" dirty="0"/>
                        <a:t>で対処すべき</a:t>
                      </a:r>
                      <a:r>
                        <a:rPr kumimoji="1" lang="en-US" altLang="ja-JP" sz="2000" dirty="0"/>
                        <a:t>【19</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●商用パッケージについて、ベンダがサブライセンサーとなる権利を得て、</a:t>
                      </a:r>
                      <a:r>
                        <a:rPr kumimoji="1" lang="ja-JP" altLang="en-US" sz="2000" dirty="0">
                          <a:solidFill>
                            <a:srgbClr val="FF0000"/>
                          </a:solidFill>
                        </a:rPr>
                        <a:t>ベンダ自身の商品ラインナップの一つとしてユーザにサブライセンスする場合</a:t>
                      </a:r>
                      <a:r>
                        <a:rPr kumimoji="1" lang="ja-JP" altLang="en-US" sz="2000" dirty="0"/>
                        <a:t>は、ベンダは当該ソフトウェアの契約不適合についても</a:t>
                      </a:r>
                      <a:r>
                        <a:rPr kumimoji="1" lang="ja-JP" altLang="en-US" sz="2000" dirty="0">
                          <a:solidFill>
                            <a:srgbClr val="FF0000"/>
                          </a:solidFill>
                        </a:rPr>
                        <a:t>一定の範囲で責任を負う</a:t>
                      </a:r>
                      <a:r>
                        <a:rPr kumimoji="1" lang="ja-JP" altLang="en-US" sz="2000" dirty="0"/>
                        <a:t>べき場合がある。</a:t>
                      </a:r>
                      <a:r>
                        <a:rPr kumimoji="1" lang="en-US" altLang="ja-JP" sz="2000" dirty="0"/>
                        <a:t>【19</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●ユーザに第三者ソフトウェア及び</a:t>
                      </a:r>
                      <a:r>
                        <a:rPr kumimoji="1" lang="en-US" altLang="ja-JP" sz="2000" dirty="0"/>
                        <a:t>FOSS</a:t>
                      </a:r>
                      <a:r>
                        <a:rPr kumimoji="1" lang="ja-JP" altLang="en-US" sz="2000" dirty="0"/>
                        <a:t>の選定の知見等がなく、ベンダがユーザに導入の可否について判断機会及び判断を行うために、</a:t>
                      </a:r>
                      <a:r>
                        <a:rPr kumimoji="1" lang="ja-JP" altLang="en-US" sz="2000" dirty="0">
                          <a:solidFill>
                            <a:srgbClr val="FF0000"/>
                          </a:solidFill>
                        </a:rPr>
                        <a:t>合理的に必要とされる情報を与えることなく</a:t>
                      </a:r>
                      <a:r>
                        <a:rPr kumimoji="1" lang="ja-JP" altLang="en-US" sz="2000" dirty="0"/>
                        <a:t>自主的判断で選択した場合については、ベンダも</a:t>
                      </a:r>
                      <a:r>
                        <a:rPr kumimoji="1" lang="ja-JP" altLang="en-US" sz="2000" dirty="0">
                          <a:solidFill>
                            <a:srgbClr val="FF0000"/>
                          </a:solidFill>
                        </a:rPr>
                        <a:t>一定の責任</a:t>
                      </a:r>
                      <a:r>
                        <a:rPr kumimoji="1" lang="ja-JP" altLang="en-US" sz="2000" dirty="0"/>
                        <a:t>を負う（特に、ベンダは当該ソフトの選定（利用方法、機能上・利用上の制限、保証期間等）について、専門家としての</a:t>
                      </a:r>
                      <a:r>
                        <a:rPr kumimoji="1" lang="ja-JP" altLang="en-US" sz="2000" dirty="0">
                          <a:solidFill>
                            <a:srgbClr val="FF0000"/>
                          </a:solidFill>
                        </a:rPr>
                        <a:t>情報提供義務</a:t>
                      </a:r>
                      <a:r>
                        <a:rPr kumimoji="1" lang="ja-JP" altLang="en-US" sz="2000" dirty="0"/>
                        <a:t>を契約上の責任として負う。）。</a:t>
                      </a:r>
                      <a:r>
                        <a:rPr kumimoji="1" lang="en-US" altLang="ja-JP" sz="2000" dirty="0"/>
                        <a:t>【19</a:t>
                      </a:r>
                      <a:r>
                        <a:rPr kumimoji="1" lang="ja-JP" altLang="en-US" sz="2000" dirty="0"/>
                        <a:t>頁</a:t>
                      </a:r>
                      <a:r>
                        <a:rPr kumimoji="1" lang="en-US" altLang="ja-JP" sz="2000" dirty="0"/>
                        <a:t>】</a:t>
                      </a:r>
                      <a:endParaRPr kumimoji="1" lang="ja-JP" altLang="en-US" sz="2000" dirty="0"/>
                    </a:p>
                  </a:txBody>
                  <a:tcPr/>
                </a:tc>
                <a:extLst>
                  <a:ext uri="{0D108BD9-81ED-4DB2-BD59-A6C34878D82A}">
                    <a16:rowId xmlns:a16="http://schemas.microsoft.com/office/drawing/2014/main" val="1735781232"/>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日付プレースホルダー 5">
            <a:extLst>
              <a:ext uri="{FF2B5EF4-FFF2-40B4-BE49-F238E27FC236}">
                <a16:creationId xmlns:a16="http://schemas.microsoft.com/office/drawing/2014/main" id="{63354A66-8154-490B-9017-6B22A6325A0D}"/>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8C2833F5-2256-4488-BF02-BAA56DC10F8F}"/>
              </a:ext>
            </a:extLst>
          </p:cNvPr>
          <p:cNvSpPr>
            <a:spLocks noGrp="1"/>
          </p:cNvSpPr>
          <p:nvPr>
            <p:ph type="sldNum" sz="quarter" idx="12"/>
          </p:nvPr>
        </p:nvSpPr>
        <p:spPr/>
        <p:txBody>
          <a:bodyPr/>
          <a:lstStyle/>
          <a:p>
            <a:fld id="{AA0C51FF-32F0-4E34-9A42-27C026941FB9}" type="slidenum">
              <a:rPr kumimoji="1" lang="ja-JP" altLang="en-US" smtClean="0"/>
              <a:t>24</a:t>
            </a:fld>
            <a:endParaRPr kumimoji="1" lang="ja-JP" altLang="en-US"/>
          </a:p>
        </p:txBody>
      </p:sp>
      <p:sp>
        <p:nvSpPr>
          <p:cNvPr id="9" name="テキスト ボックス 8">
            <a:extLst>
              <a:ext uri="{FF2B5EF4-FFF2-40B4-BE49-F238E27FC236}">
                <a16:creationId xmlns:a16="http://schemas.microsoft.com/office/drawing/2014/main" id="{8266C980-136E-4168-96FB-F7BBEA37FF73}"/>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（システム化の方向性～要件定義フェーズ）（２）</a:t>
            </a:r>
            <a:endParaRPr lang="en-US" altLang="ja-JP" sz="2000" b="1" dirty="0"/>
          </a:p>
        </p:txBody>
      </p:sp>
    </p:spTree>
    <p:extLst>
      <p:ext uri="{BB962C8B-B14F-4D97-AF65-F5344CB8AC3E}">
        <p14:creationId xmlns:p14="http://schemas.microsoft.com/office/powerpoint/2010/main" val="2842589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805115004"/>
              </p:ext>
            </p:extLst>
          </p:nvPr>
        </p:nvGraphicFramePr>
        <p:xfrm>
          <a:off x="493221" y="946813"/>
          <a:ext cx="11188931" cy="5669280"/>
        </p:xfrm>
        <a:graphic>
          <a:graphicData uri="http://schemas.openxmlformats.org/drawingml/2006/table">
            <a:tbl>
              <a:tblPr firstRow="1" bandRow="1">
                <a:tableStyleId>{5C22544A-7EE6-4342-B048-85BDC9FD1C3A}</a:tableStyleId>
              </a:tblPr>
              <a:tblGrid>
                <a:gridCol w="1379912">
                  <a:extLst>
                    <a:ext uri="{9D8B030D-6E8A-4147-A177-3AD203B41FA5}">
                      <a16:colId xmlns:a16="http://schemas.microsoft.com/office/drawing/2014/main" val="1584365875"/>
                    </a:ext>
                  </a:extLst>
                </a:gridCol>
                <a:gridCol w="5895279">
                  <a:extLst>
                    <a:ext uri="{9D8B030D-6E8A-4147-A177-3AD203B41FA5}">
                      <a16:colId xmlns:a16="http://schemas.microsoft.com/office/drawing/2014/main" val="3573401635"/>
                    </a:ext>
                  </a:extLst>
                </a:gridCol>
                <a:gridCol w="39137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p>
                      <a:r>
                        <a:rPr kumimoji="1" lang="ja-JP" altLang="en-US" sz="2000" b="0" u="sng" dirty="0"/>
                        <a:t>（セキュリティ）</a:t>
                      </a:r>
                    </a:p>
                  </a:txBody>
                  <a:tcPr/>
                </a:tc>
                <a:tc>
                  <a:txBody>
                    <a:bodyPr/>
                    <a:lstStyle/>
                    <a:p>
                      <a:r>
                        <a:rPr kumimoji="1" lang="ja-JP" altLang="en-US" sz="2000" dirty="0"/>
                        <a:t>●セキュリティ仕様の作成にあたって</a:t>
                      </a:r>
                      <a:r>
                        <a:rPr kumimoji="1" lang="ja-JP" altLang="en-US" sz="2000" dirty="0">
                          <a:solidFill>
                            <a:srgbClr val="FF0000"/>
                          </a:solidFill>
                        </a:rPr>
                        <a:t>必要な情報はユーザが適時に提供</a:t>
                      </a:r>
                      <a:r>
                        <a:rPr kumimoji="1" lang="ja-JP" altLang="en-US" sz="2000" dirty="0"/>
                        <a:t>する必要がある。（必要な情報：ユーザの情報資産、ユーザのセキュリティポリシ、ソフトウェアが稼働する環境の機器、ソフトウェア及びネットワークの構成等）</a:t>
                      </a:r>
                      <a:r>
                        <a:rPr kumimoji="1" lang="en-US" altLang="ja-JP" sz="2000" dirty="0"/>
                        <a:t>【20</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●参照したセキュリティ基準等の内容を</a:t>
                      </a:r>
                      <a:r>
                        <a:rPr kumimoji="1" lang="ja-JP" altLang="en-US" sz="2000" dirty="0">
                          <a:solidFill>
                            <a:srgbClr val="FF0000"/>
                          </a:solidFill>
                        </a:rPr>
                        <a:t>セキュリティ仕様にどれだけ取り込むか</a:t>
                      </a:r>
                      <a:r>
                        <a:rPr kumimoji="1" lang="ja-JP" altLang="en-US" sz="2000" dirty="0"/>
                        <a:t>については、対象ソフトウェアの性質、その利用の態様、ソフトウェアのセキュリティに関するリスク評価結果、セキュリティ仕様の開発に要する期間及び費用等を踏まえ、ベンダの専門的助言を受けつつ、</a:t>
                      </a:r>
                      <a:r>
                        <a:rPr kumimoji="1" lang="ja-JP" altLang="en-US" sz="2000" dirty="0">
                          <a:solidFill>
                            <a:srgbClr val="FF0000"/>
                          </a:solidFill>
                        </a:rPr>
                        <a:t>最終的にはユーザが判断</a:t>
                      </a:r>
                      <a:r>
                        <a:rPr kumimoji="1" lang="ja-JP" altLang="en-US" sz="2000" dirty="0"/>
                        <a:t>する必要がある。</a:t>
                      </a:r>
                      <a:r>
                        <a:rPr kumimoji="1" lang="en-US" altLang="ja-JP" sz="2000" dirty="0"/>
                        <a:t>【21</a:t>
                      </a:r>
                      <a:r>
                        <a:rPr kumimoji="1" lang="ja-JP" altLang="en-US" sz="2000" dirty="0"/>
                        <a:t>頁</a:t>
                      </a:r>
                      <a:r>
                        <a:rPr kumimoji="1" lang="en-US" altLang="ja-JP" sz="2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●セキュリティ仕様の確定の後であっても、重大な脅威や脆弱性（重大であるとは、契約目的を達することのできない程度のものをいう。）について知ったときは、</a:t>
                      </a:r>
                      <a:r>
                        <a:rPr kumimoji="1" lang="ja-JP" altLang="en-US" sz="2000" dirty="0">
                          <a:solidFill>
                            <a:srgbClr val="FF0000"/>
                          </a:solidFill>
                        </a:rPr>
                        <a:t>相手方に対して情報提供</a:t>
                      </a:r>
                      <a:r>
                        <a:rPr kumimoji="1" lang="ja-JP" altLang="en-US" sz="2000" dirty="0"/>
                        <a:t>する必要がある。</a:t>
                      </a:r>
                      <a:r>
                        <a:rPr kumimoji="1" lang="en-US" altLang="ja-JP" sz="2000" dirty="0"/>
                        <a:t>【21</a:t>
                      </a:r>
                      <a:r>
                        <a:rPr kumimoji="1" lang="ja-JP" altLang="en-US" sz="2000" dirty="0"/>
                        <a:t>頁</a:t>
                      </a:r>
                      <a:r>
                        <a:rPr kumimoji="1" lang="en-US" altLang="ja-JP" sz="2000" dirty="0"/>
                        <a:t>】</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●セキュリティ仕様の確定の後であっても、重大な脅威や脆弱性（重大であるとは、契約目的を達することのできない程度のものをいう。）について知ったときは、</a:t>
                      </a:r>
                      <a:r>
                        <a:rPr kumimoji="1" lang="ja-JP" altLang="en-US" sz="2000" dirty="0">
                          <a:solidFill>
                            <a:srgbClr val="FF0000"/>
                          </a:solidFill>
                        </a:rPr>
                        <a:t>相手方に対して情報提供</a:t>
                      </a:r>
                      <a:r>
                        <a:rPr kumimoji="1" lang="ja-JP" altLang="en-US" sz="2000" dirty="0"/>
                        <a:t>する必要がある。</a:t>
                      </a:r>
                      <a:r>
                        <a:rPr kumimoji="1" lang="en-US" altLang="ja-JP" sz="2000" dirty="0"/>
                        <a:t>【21</a:t>
                      </a:r>
                      <a:r>
                        <a:rPr kumimoji="1" lang="ja-JP" altLang="en-US" sz="2000" dirty="0"/>
                        <a:t>頁</a:t>
                      </a:r>
                      <a:r>
                        <a:rPr kumimoji="1" lang="en-US" altLang="ja-JP" sz="2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●ベンダが正当な理由なくセキュリティ仕様に従ったセキュリティ対策を講じなかった場合は、契約不適合責任等の法的責任を負うことになる。一方、ベンダの責任は、</a:t>
                      </a:r>
                      <a:r>
                        <a:rPr kumimoji="1" lang="ja-JP" altLang="en-US" sz="2000" dirty="0">
                          <a:solidFill>
                            <a:srgbClr val="FF0000"/>
                          </a:solidFill>
                        </a:rPr>
                        <a:t>セキュリティ仕様への適合性</a:t>
                      </a:r>
                      <a:r>
                        <a:rPr kumimoji="1" lang="ja-JP" altLang="en-US" sz="2000" dirty="0"/>
                        <a:t>にとどまり、セキュリティインシデントを完全に免れることを保証するものではない。</a:t>
                      </a:r>
                      <a:r>
                        <a:rPr kumimoji="1" lang="en-US" altLang="ja-JP" sz="2000" dirty="0"/>
                        <a:t>【21</a:t>
                      </a:r>
                      <a:r>
                        <a:rPr kumimoji="1" lang="ja-JP" altLang="en-US" sz="2000" dirty="0"/>
                        <a:t>頁</a:t>
                      </a:r>
                      <a:r>
                        <a:rPr kumimoji="1" lang="en-US" altLang="ja-JP" sz="2000" dirty="0"/>
                        <a:t>】</a:t>
                      </a:r>
                    </a:p>
                  </a:txBody>
                  <a:tcPr/>
                </a:tc>
                <a:extLst>
                  <a:ext uri="{0D108BD9-81ED-4DB2-BD59-A6C34878D82A}">
                    <a16:rowId xmlns:a16="http://schemas.microsoft.com/office/drawing/2014/main" val="1680584157"/>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日付プレースホルダー 5">
            <a:extLst>
              <a:ext uri="{FF2B5EF4-FFF2-40B4-BE49-F238E27FC236}">
                <a16:creationId xmlns:a16="http://schemas.microsoft.com/office/drawing/2014/main" id="{169FC8C9-6616-480E-9EE7-55530B437F1B}"/>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545F39D4-F51E-460E-B1CD-9D44A398FCA5}"/>
              </a:ext>
            </a:extLst>
          </p:cNvPr>
          <p:cNvSpPr>
            <a:spLocks noGrp="1"/>
          </p:cNvSpPr>
          <p:nvPr>
            <p:ph type="sldNum" sz="quarter" idx="12"/>
          </p:nvPr>
        </p:nvSpPr>
        <p:spPr/>
        <p:txBody>
          <a:bodyPr/>
          <a:lstStyle/>
          <a:p>
            <a:fld id="{AA0C51FF-32F0-4E34-9A42-27C026941FB9}" type="slidenum">
              <a:rPr kumimoji="1" lang="ja-JP" altLang="en-US" smtClean="0"/>
              <a:t>25</a:t>
            </a:fld>
            <a:endParaRPr kumimoji="1" lang="ja-JP" altLang="en-US"/>
          </a:p>
        </p:txBody>
      </p:sp>
      <p:sp>
        <p:nvSpPr>
          <p:cNvPr id="8" name="テキスト ボックス 7">
            <a:extLst>
              <a:ext uri="{FF2B5EF4-FFF2-40B4-BE49-F238E27FC236}">
                <a16:creationId xmlns:a16="http://schemas.microsoft.com/office/drawing/2014/main" id="{EE3C3602-5BCB-4E66-B2F1-BCEF3EC95085}"/>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（システム化の方向性～要件定義フェーズ）（３）</a:t>
            </a:r>
            <a:endParaRPr lang="en-US" altLang="ja-JP" sz="2000" b="1" dirty="0"/>
          </a:p>
        </p:txBody>
      </p:sp>
    </p:spTree>
    <p:extLst>
      <p:ext uri="{BB962C8B-B14F-4D97-AF65-F5344CB8AC3E}">
        <p14:creationId xmlns:p14="http://schemas.microsoft.com/office/powerpoint/2010/main" val="598322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2880326182"/>
              </p:ext>
            </p:extLst>
          </p:nvPr>
        </p:nvGraphicFramePr>
        <p:xfrm>
          <a:off x="484908" y="946813"/>
          <a:ext cx="11147367" cy="29260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655128">
                  <a:extLst>
                    <a:ext uri="{9D8B030D-6E8A-4147-A177-3AD203B41FA5}">
                      <a16:colId xmlns:a16="http://schemas.microsoft.com/office/drawing/2014/main" val="3573401635"/>
                    </a:ext>
                  </a:extLst>
                </a:gridCol>
                <a:gridCol w="516220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u="sng" dirty="0"/>
                        <a:t>（一般）</a:t>
                      </a:r>
                    </a:p>
                  </a:txBody>
                  <a:tcPr/>
                </a:tc>
                <a:tc>
                  <a:txBody>
                    <a:bodyPr/>
                    <a:lstStyle/>
                    <a:p>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dirty="0"/>
                    </a:p>
                    <a:p>
                      <a:r>
                        <a:rPr kumimoji="1" lang="ja-JP" altLang="en-US" sz="1600" dirty="0"/>
                        <a:t>①要件定義書の確定を行う権限及び責任</a:t>
                      </a:r>
                    </a:p>
                    <a:p>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　抜粋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①要件定義作成支援業務の実施に際し、甲から要請された事項の対応に関する権限及び責任</a:t>
                      </a:r>
                      <a:endParaRPr kumimoji="1" lang="en-US" altLang="ja-JP" sz="1600" dirty="0"/>
                    </a:p>
                    <a:p>
                      <a:r>
                        <a:rPr kumimoji="1" lang="en-US" altLang="ja-JP" sz="1600" dirty="0"/>
                        <a:t>【90</a:t>
                      </a:r>
                      <a:r>
                        <a:rPr kumimoji="1" lang="ja-JP" altLang="en-US" sz="1600" dirty="0"/>
                        <a:t>頁</a:t>
                      </a:r>
                      <a:r>
                        <a:rPr kumimoji="1" lang="en-US" altLang="ja-JP" sz="1600" dirty="0"/>
                        <a:t>】</a:t>
                      </a:r>
                      <a:r>
                        <a:rPr kumimoji="1" lang="ja-JP" altLang="en-US" sz="1600" dirty="0"/>
                        <a:t>（要件定義作成支援業務の実施）</a:t>
                      </a:r>
                      <a:r>
                        <a:rPr kumimoji="1" lang="en-US" altLang="ja-JP" sz="1600" dirty="0"/>
                        <a:t>14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乙は、情報処理技術に関する専門的な知識及び経験に基づき、甲の作業が円滑かつ適切に行われるよう、善良な管理者の注意をもって調査、分析、整理、提案及び助言などの支援業務を行うものとする。</a:t>
                      </a:r>
                      <a:endParaRPr kumimoji="1" lang="en-US" altLang="ja-JP" sz="1600" dirty="0"/>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140F24CE-B30E-46D6-B204-784D1B296FF1}"/>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90782F55-730B-4991-882B-C0DB7402DC41}"/>
              </a:ext>
            </a:extLst>
          </p:cNvPr>
          <p:cNvSpPr>
            <a:spLocks noGrp="1"/>
          </p:cNvSpPr>
          <p:nvPr>
            <p:ph type="sldNum" sz="quarter" idx="12"/>
          </p:nvPr>
        </p:nvSpPr>
        <p:spPr/>
        <p:txBody>
          <a:bodyPr/>
          <a:lstStyle/>
          <a:p>
            <a:fld id="{AA0C51FF-32F0-4E34-9A42-27C026941FB9}" type="slidenum">
              <a:rPr kumimoji="1" lang="ja-JP" altLang="en-US" smtClean="0"/>
              <a:t>26</a:t>
            </a:fld>
            <a:endParaRPr kumimoji="1" lang="ja-JP" altLang="en-US"/>
          </a:p>
        </p:txBody>
      </p:sp>
      <p:sp>
        <p:nvSpPr>
          <p:cNvPr id="7" name="テキスト ボックス 6">
            <a:extLst>
              <a:ext uri="{FF2B5EF4-FFF2-40B4-BE49-F238E27FC236}">
                <a16:creationId xmlns:a16="http://schemas.microsoft.com/office/drawing/2014/main" id="{C9DBAA35-B683-493E-93FF-1375DC199888}"/>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（システム化の方向性～要件定義フェーズ）（４）</a:t>
            </a:r>
            <a:endParaRPr lang="en-US" altLang="ja-JP" sz="2000" b="1" dirty="0"/>
          </a:p>
        </p:txBody>
      </p:sp>
    </p:spTree>
    <p:extLst>
      <p:ext uri="{BB962C8B-B14F-4D97-AF65-F5344CB8AC3E}">
        <p14:creationId xmlns:p14="http://schemas.microsoft.com/office/powerpoint/2010/main" val="3345998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3378235829"/>
              </p:ext>
            </p:extLst>
          </p:nvPr>
        </p:nvGraphicFramePr>
        <p:xfrm>
          <a:off x="475672" y="946813"/>
          <a:ext cx="11147367" cy="463296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696691">
                  <a:extLst>
                    <a:ext uri="{9D8B030D-6E8A-4147-A177-3AD203B41FA5}">
                      <a16:colId xmlns:a16="http://schemas.microsoft.com/office/drawing/2014/main" val="3573401635"/>
                    </a:ext>
                  </a:extLst>
                </a:gridCol>
                <a:gridCol w="51206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b="0" u="sng" dirty="0"/>
                        <a:t>（第三者ソフトウェア</a:t>
                      </a:r>
                      <a:endParaRPr kumimoji="1" lang="en-US" altLang="ja-JP" sz="1600" b="0" u="sng" dirty="0"/>
                    </a:p>
                    <a:p>
                      <a:r>
                        <a:rPr kumimoji="1" lang="ja-JP" altLang="en-US" sz="1600" b="0" u="sng" dirty="0"/>
                        <a:t>及び</a:t>
                      </a:r>
                      <a:r>
                        <a:rPr kumimoji="1" lang="en-US" altLang="ja-JP" sz="1600" b="0" u="sng" dirty="0"/>
                        <a:t>FOSS</a:t>
                      </a:r>
                      <a:r>
                        <a:rPr kumimoji="1" lang="ja-JP" altLang="en-US" sz="1600" dirty="0"/>
                        <a:t>）</a:t>
                      </a:r>
                    </a:p>
                  </a:txBody>
                  <a:tcPr/>
                </a:tc>
                <a:tc>
                  <a:txBody>
                    <a:bodyPr/>
                    <a:lstStyle/>
                    <a:p>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dirty="0"/>
                    </a:p>
                    <a:p>
                      <a:r>
                        <a:rPr kumimoji="1" lang="ja-JP" altLang="en-US" sz="1600" dirty="0"/>
                        <a:t>⑧第</a:t>
                      </a:r>
                      <a:r>
                        <a:rPr kumimoji="1" lang="en-US" altLang="ja-JP" sz="1600" dirty="0"/>
                        <a:t>48</a:t>
                      </a:r>
                      <a:r>
                        <a:rPr kumimoji="1" lang="ja-JP" altLang="en-US" sz="1600" dirty="0"/>
                        <a:t>条及び第</a:t>
                      </a:r>
                      <a:r>
                        <a:rPr kumimoji="1" lang="en-US" altLang="ja-JP" sz="1600" dirty="0"/>
                        <a:t>49</a:t>
                      </a:r>
                      <a:r>
                        <a:rPr kumimoji="1" lang="ja-JP" altLang="en-US" sz="1600" dirty="0"/>
                        <a:t>条所定の第三者ソフトウェア及び</a:t>
                      </a:r>
                      <a:r>
                        <a:rPr kumimoji="1" lang="en-US" altLang="ja-JP" sz="1600" dirty="0"/>
                        <a:t>FOSS</a:t>
                      </a:r>
                      <a:r>
                        <a:rPr kumimoji="1" lang="ja-JP" altLang="en-US" sz="1600" dirty="0"/>
                        <a:t>の採否を行う権限及び責任</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【134</a:t>
                      </a:r>
                      <a:r>
                        <a:rPr kumimoji="1" lang="ja-JP" altLang="en-US" sz="1600" dirty="0"/>
                        <a:t>頁</a:t>
                      </a:r>
                      <a:r>
                        <a:rPr kumimoji="1" lang="en-US" altLang="ja-JP" sz="1600" dirty="0"/>
                        <a:t>】A</a:t>
                      </a:r>
                      <a:r>
                        <a:rPr kumimoji="1" lang="ja-JP" altLang="en-US" sz="1600" dirty="0"/>
                        <a:t>案（第三者ソフトウェアの利用）</a:t>
                      </a:r>
                      <a:r>
                        <a:rPr kumimoji="1" lang="en-US" altLang="ja-JP" sz="1600" dirty="0"/>
                        <a:t>48</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甲は、前項所定の乙の提案を自らの責任で検討・評価し、第三者ソフトウェアの</a:t>
                      </a:r>
                      <a:r>
                        <a:rPr kumimoji="1" lang="ja-JP" altLang="en-US" sz="1600" dirty="0">
                          <a:solidFill>
                            <a:schemeClr val="tx1"/>
                          </a:solidFill>
                        </a:rPr>
                        <a:t>採否を決定する</a:t>
                      </a:r>
                      <a:r>
                        <a:rPr kumimoji="1" lang="ja-JP" altLang="en-US" sz="1600" dirty="0"/>
                        <a:t>。</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【134</a:t>
                      </a:r>
                      <a:r>
                        <a:rPr kumimoji="1" lang="ja-JP" altLang="en-US" sz="1600" dirty="0"/>
                        <a:t>頁</a:t>
                      </a:r>
                      <a:r>
                        <a:rPr kumimoji="1" lang="en-US" altLang="ja-JP" sz="1600" dirty="0"/>
                        <a:t>】B</a:t>
                      </a:r>
                      <a:r>
                        <a:rPr kumimoji="1" lang="ja-JP" altLang="en-US" sz="1600" dirty="0"/>
                        <a:t>案（第三者ソフトウェアの利用）○条</a:t>
                      </a:r>
                      <a:r>
                        <a:rPr kumimoji="1" lang="en-US" altLang="ja-JP" sz="1600" dirty="0"/>
                        <a:t>2</a:t>
                      </a:r>
                      <a:r>
                        <a:rPr kumimoji="1" lang="ja-JP" altLang="en-US" sz="1600" dirty="0"/>
                        <a:t>項（≒</a:t>
                      </a:r>
                      <a:r>
                        <a:rPr kumimoji="1" lang="en-US" altLang="ja-JP" sz="1600" dirty="0"/>
                        <a:t>42</a:t>
                      </a:r>
                      <a:r>
                        <a:rPr kumimoji="1" lang="ja-JP" altLang="en-US" sz="1600" dirty="0"/>
                        <a:t>条）</a:t>
                      </a:r>
                      <a:endParaRPr kumimoji="1" lang="en-US" altLang="ja-JP" sz="1600" dirty="0"/>
                    </a:p>
                    <a:p>
                      <a:r>
                        <a:rPr kumimoji="1" lang="ja-JP" altLang="en-US" sz="1600" dirty="0"/>
                        <a:t>甲の指示により乙に本件ソフトウェアを構成する一部として第三者ソフトウェアを利用させる場合、甲は、甲の費用と責任において、甲と当該第三者との間で当該第三者ソフトウェアのライセンス契約及び保守契約の締結等、必要な措置を講じるものと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【134</a:t>
                      </a:r>
                      <a:r>
                        <a:rPr kumimoji="1" lang="ja-JP" altLang="en-US" sz="1600" dirty="0"/>
                        <a:t>頁</a:t>
                      </a:r>
                      <a:r>
                        <a:rPr kumimoji="1" lang="en-US" altLang="ja-JP" sz="1600" dirty="0"/>
                        <a:t>】A</a:t>
                      </a:r>
                      <a:r>
                        <a:rPr kumimoji="1" lang="ja-JP" altLang="en-US" sz="1600" dirty="0"/>
                        <a:t>案（第三者ソフトウェアの利用）</a:t>
                      </a:r>
                      <a:r>
                        <a:rPr kumimoji="1" lang="en-US" altLang="ja-JP" sz="1600" dirty="0"/>
                        <a:t>48</a:t>
                      </a:r>
                      <a:r>
                        <a:rPr kumimoji="1" lang="ja-JP" altLang="en-US" sz="1600" dirty="0"/>
                        <a:t>条</a:t>
                      </a:r>
                      <a:r>
                        <a:rPr kumimoji="1" lang="en-US" altLang="ja-JP" sz="1600" dirty="0"/>
                        <a:t>1</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乙は、本件業務遂行の過程において、本件ソフトウェアを構成する一部として第三者ソフトウェアを利用しようとするときは、第三者ソフトウェアを利用する旨、利用の必要性、第三者ソフトウェア利用の</a:t>
                      </a:r>
                      <a:r>
                        <a:rPr kumimoji="1" lang="ja-JP" altLang="en-US" sz="1600" dirty="0">
                          <a:solidFill>
                            <a:schemeClr val="tx1"/>
                          </a:solidFill>
                        </a:rPr>
                        <a:t>メリット及びデメリット、並びにその利用方法等の情報を、書面により提供</a:t>
                      </a:r>
                      <a:r>
                        <a:rPr kumimoji="1" lang="ja-JP" altLang="en-US" sz="1600" dirty="0"/>
                        <a:t>し、甲に第三者ソフトウェアの利用を提案するものとする。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B54803B1-6D61-4F4C-B3D9-FC97FA8EBCD5}"/>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DE7087EC-C642-430E-9B33-CB5B2FC041E6}"/>
              </a:ext>
            </a:extLst>
          </p:cNvPr>
          <p:cNvSpPr>
            <a:spLocks noGrp="1"/>
          </p:cNvSpPr>
          <p:nvPr>
            <p:ph type="sldNum" sz="quarter" idx="12"/>
          </p:nvPr>
        </p:nvSpPr>
        <p:spPr/>
        <p:txBody>
          <a:bodyPr/>
          <a:lstStyle/>
          <a:p>
            <a:fld id="{AA0C51FF-32F0-4E34-9A42-27C026941FB9}" type="slidenum">
              <a:rPr kumimoji="1" lang="ja-JP" altLang="en-US" smtClean="0"/>
              <a:t>27</a:t>
            </a:fld>
            <a:endParaRPr kumimoji="1" lang="ja-JP" altLang="en-US"/>
          </a:p>
        </p:txBody>
      </p:sp>
      <p:sp>
        <p:nvSpPr>
          <p:cNvPr id="7" name="テキスト ボックス 6">
            <a:extLst>
              <a:ext uri="{FF2B5EF4-FFF2-40B4-BE49-F238E27FC236}">
                <a16:creationId xmlns:a16="http://schemas.microsoft.com/office/drawing/2014/main" id="{9551B273-A144-41C8-8799-C6F423AD26EA}"/>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（システム化の方向性～要件定義フェーズ）（５）</a:t>
            </a:r>
            <a:endParaRPr lang="en-US" altLang="ja-JP" sz="2000" b="1" dirty="0"/>
          </a:p>
        </p:txBody>
      </p:sp>
    </p:spTree>
    <p:extLst>
      <p:ext uri="{BB962C8B-B14F-4D97-AF65-F5344CB8AC3E}">
        <p14:creationId xmlns:p14="http://schemas.microsoft.com/office/powerpoint/2010/main" val="924331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3910129851"/>
              </p:ext>
            </p:extLst>
          </p:nvPr>
        </p:nvGraphicFramePr>
        <p:xfrm>
          <a:off x="466436" y="946813"/>
          <a:ext cx="11147367" cy="29260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705004">
                  <a:extLst>
                    <a:ext uri="{9D8B030D-6E8A-4147-A177-3AD203B41FA5}">
                      <a16:colId xmlns:a16="http://schemas.microsoft.com/office/drawing/2014/main" val="3573401635"/>
                    </a:ext>
                  </a:extLst>
                </a:gridCol>
                <a:gridCol w="5112327">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b="0" u="sng" dirty="0"/>
                        <a:t>（第三者ソフトウェア</a:t>
                      </a:r>
                      <a:endParaRPr kumimoji="1" lang="en-US" altLang="ja-JP" sz="1600" b="0" u="sng" dirty="0"/>
                    </a:p>
                    <a:p>
                      <a:r>
                        <a:rPr kumimoji="1" lang="ja-JP" altLang="en-US" sz="1600" b="0" u="sng" dirty="0"/>
                        <a:t>及び</a:t>
                      </a:r>
                      <a:r>
                        <a:rPr kumimoji="1" lang="en-US" altLang="ja-JP" sz="1600" b="0" u="sng" dirty="0"/>
                        <a:t>FOSS</a:t>
                      </a:r>
                      <a:r>
                        <a:rPr kumimoji="1" lang="ja-JP" altLang="en-US"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【136</a:t>
                      </a:r>
                      <a:r>
                        <a:rPr kumimoji="1" lang="ja-JP" altLang="en-US" sz="1600" dirty="0"/>
                        <a:t>頁</a:t>
                      </a:r>
                      <a:r>
                        <a:rPr kumimoji="1" lang="en-US" altLang="ja-JP" sz="1600" dirty="0"/>
                        <a:t>】A</a:t>
                      </a:r>
                      <a:r>
                        <a:rPr kumimoji="1" lang="ja-JP" altLang="en-US" sz="1600" dirty="0"/>
                        <a:t>案（</a:t>
                      </a:r>
                      <a:r>
                        <a:rPr kumimoji="1" lang="en-US" altLang="ja-JP" sz="1600" dirty="0"/>
                        <a:t>FOSS</a:t>
                      </a:r>
                      <a:r>
                        <a:rPr kumimoji="1" lang="ja-JP" altLang="en-US" sz="1600" dirty="0"/>
                        <a:t>の利用）</a:t>
                      </a:r>
                      <a:r>
                        <a:rPr kumimoji="1" lang="en-US" altLang="ja-JP" sz="1600" dirty="0"/>
                        <a:t>49</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甲は、前項所定の乙の提案を自らの責任で検討・評価し、</a:t>
                      </a:r>
                      <a:r>
                        <a:rPr kumimoji="1" lang="en-US" altLang="ja-JP" sz="1600" dirty="0"/>
                        <a:t>FOSS</a:t>
                      </a:r>
                      <a:r>
                        <a:rPr kumimoji="1" lang="ja-JP" altLang="en-US" sz="1600" dirty="0"/>
                        <a:t>の採否を決定する。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【136</a:t>
                      </a:r>
                      <a:r>
                        <a:rPr kumimoji="1" lang="ja-JP" altLang="en-US" sz="1600" dirty="0"/>
                        <a:t>頁</a:t>
                      </a:r>
                      <a:r>
                        <a:rPr kumimoji="1" lang="en-US" altLang="ja-JP" sz="1600" dirty="0"/>
                        <a:t>】B</a:t>
                      </a:r>
                      <a:r>
                        <a:rPr kumimoji="1" lang="ja-JP" altLang="en-US" sz="1600" dirty="0"/>
                        <a:t>案（</a:t>
                      </a:r>
                      <a:r>
                        <a:rPr kumimoji="1" lang="en-US" altLang="ja-JP" sz="1600" dirty="0"/>
                        <a:t>FOSS</a:t>
                      </a:r>
                      <a:r>
                        <a:rPr kumimoji="1" lang="ja-JP" altLang="en-US" sz="1600" dirty="0"/>
                        <a:t>の利用）○条</a:t>
                      </a:r>
                      <a:r>
                        <a:rPr kumimoji="1" lang="en-US" altLang="ja-JP" sz="1600" dirty="0"/>
                        <a:t>1</a:t>
                      </a:r>
                      <a:r>
                        <a:rPr kumimoji="1" lang="ja-JP" altLang="en-US" sz="1600" dirty="0"/>
                        <a:t>項（≒</a:t>
                      </a:r>
                      <a:r>
                        <a:rPr kumimoji="1" lang="en-US" altLang="ja-JP" sz="1600" dirty="0"/>
                        <a:t>49</a:t>
                      </a:r>
                      <a:r>
                        <a:rPr kumimoji="1" lang="ja-JP" altLang="en-US" sz="1600" dirty="0"/>
                        <a:t>条）</a:t>
                      </a:r>
                      <a:endParaRPr kumimoji="1" lang="en-US" altLang="ja-JP" sz="1600" dirty="0"/>
                    </a:p>
                    <a:p>
                      <a:r>
                        <a:rPr kumimoji="1" lang="ja-JP" altLang="en-US" sz="1600" dirty="0"/>
                        <a:t>甲の指示により乙に本件ソフトウェアを構成する一部として</a:t>
                      </a:r>
                      <a:r>
                        <a:rPr kumimoji="1" lang="en-US" altLang="ja-JP" sz="1600" dirty="0"/>
                        <a:t>FOSS</a:t>
                      </a:r>
                      <a:r>
                        <a:rPr kumimoji="1" lang="ja-JP" altLang="en-US" sz="1600" dirty="0"/>
                        <a:t>を利用させる場合、甲は、甲の費用と責任において、甲と第三者との間で</a:t>
                      </a:r>
                      <a:r>
                        <a:rPr kumimoji="1" lang="en-US" altLang="ja-JP" sz="1600" dirty="0"/>
                        <a:t>FOSS</a:t>
                      </a:r>
                      <a:r>
                        <a:rPr kumimoji="1" lang="ja-JP" altLang="en-US" sz="1600" dirty="0"/>
                        <a:t>の保守、障害対応支援契約の締結等、必要な措置を講じるものとする。</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【136</a:t>
                      </a:r>
                      <a:r>
                        <a:rPr kumimoji="1" lang="ja-JP" altLang="en-US" sz="1600" dirty="0"/>
                        <a:t>頁</a:t>
                      </a:r>
                      <a:r>
                        <a:rPr kumimoji="1" lang="en-US" altLang="ja-JP" sz="1600" dirty="0"/>
                        <a:t>】A</a:t>
                      </a:r>
                      <a:r>
                        <a:rPr kumimoji="1" lang="ja-JP" altLang="en-US" sz="1600" dirty="0"/>
                        <a:t>案（</a:t>
                      </a:r>
                      <a:r>
                        <a:rPr kumimoji="1" lang="en-US" altLang="ja-JP" sz="1600" dirty="0"/>
                        <a:t>FOSS</a:t>
                      </a:r>
                      <a:r>
                        <a:rPr kumimoji="1" lang="ja-JP" altLang="en-US" sz="1600" dirty="0"/>
                        <a:t>の利用）</a:t>
                      </a:r>
                      <a:r>
                        <a:rPr kumimoji="1" lang="en-US" altLang="ja-JP" sz="1600" dirty="0"/>
                        <a:t>49</a:t>
                      </a:r>
                      <a:r>
                        <a:rPr kumimoji="1" lang="ja-JP" altLang="en-US" sz="1600" dirty="0"/>
                        <a:t>条</a:t>
                      </a:r>
                      <a:r>
                        <a:rPr kumimoji="1" lang="en-US" altLang="ja-JP" sz="1600" dirty="0"/>
                        <a:t>1</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乙は、本件業務遂行の過程において、本件ソフトウェアを構成する一部として</a:t>
                      </a:r>
                      <a:r>
                        <a:rPr kumimoji="1" lang="en-US" altLang="ja-JP" sz="1600" dirty="0"/>
                        <a:t>FOSS</a:t>
                      </a:r>
                      <a:r>
                        <a:rPr kumimoji="1" lang="ja-JP" altLang="en-US" sz="1600" dirty="0"/>
                        <a:t>を利用しようとするときは、当該</a:t>
                      </a:r>
                      <a:r>
                        <a:rPr kumimoji="1" lang="en-US" altLang="ja-JP" sz="1600" dirty="0"/>
                        <a:t>FOSS</a:t>
                      </a:r>
                      <a:r>
                        <a:rPr kumimoji="1" lang="ja-JP" altLang="en-US" sz="1600" dirty="0"/>
                        <a:t>の利用許諾条項、機能、開発管理コミュニティの名称・特徴など</a:t>
                      </a:r>
                      <a:r>
                        <a:rPr kumimoji="1" lang="en-US" altLang="ja-JP" sz="1600" dirty="0"/>
                        <a:t>FOSS</a:t>
                      </a:r>
                      <a:r>
                        <a:rPr kumimoji="1" lang="ja-JP" altLang="en-US" sz="1600" dirty="0"/>
                        <a:t>の性格に関する情報、当該</a:t>
                      </a:r>
                      <a:r>
                        <a:rPr kumimoji="1" lang="en-US" altLang="ja-JP" sz="1600" dirty="0"/>
                        <a:t>FOSS</a:t>
                      </a:r>
                      <a:r>
                        <a:rPr kumimoji="1" lang="ja-JP" altLang="en-US" sz="1600" dirty="0"/>
                        <a:t>の機能上の制限事項、品質レベル等に関して適切な情報を、書面により提供し、甲に</a:t>
                      </a:r>
                      <a:r>
                        <a:rPr kumimoji="1" lang="en-US" altLang="ja-JP" sz="1600" dirty="0"/>
                        <a:t>FOSS</a:t>
                      </a:r>
                      <a:r>
                        <a:rPr kumimoji="1" lang="ja-JP" altLang="en-US" sz="1600" dirty="0"/>
                        <a:t>の利用を提案するものとする。</a:t>
                      </a:r>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47FE6CA2-2168-41D9-923E-98C32593BE81}"/>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0CF0D7E5-D305-4638-999F-6E1BFA074AC3}"/>
              </a:ext>
            </a:extLst>
          </p:cNvPr>
          <p:cNvSpPr>
            <a:spLocks noGrp="1"/>
          </p:cNvSpPr>
          <p:nvPr>
            <p:ph type="sldNum" sz="quarter" idx="12"/>
          </p:nvPr>
        </p:nvSpPr>
        <p:spPr/>
        <p:txBody>
          <a:bodyPr/>
          <a:lstStyle/>
          <a:p>
            <a:fld id="{AA0C51FF-32F0-4E34-9A42-27C026941FB9}" type="slidenum">
              <a:rPr kumimoji="1" lang="ja-JP" altLang="en-US" smtClean="0"/>
              <a:t>28</a:t>
            </a:fld>
            <a:endParaRPr kumimoji="1" lang="ja-JP" altLang="en-US"/>
          </a:p>
        </p:txBody>
      </p:sp>
      <p:sp>
        <p:nvSpPr>
          <p:cNvPr id="7" name="テキスト ボックス 6">
            <a:extLst>
              <a:ext uri="{FF2B5EF4-FFF2-40B4-BE49-F238E27FC236}">
                <a16:creationId xmlns:a16="http://schemas.microsoft.com/office/drawing/2014/main" id="{D346A620-8B14-42E6-894B-A67AEF52BB1A}"/>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（システム化の方向性～要件定義フェーズ）（６）</a:t>
            </a:r>
            <a:endParaRPr lang="en-US" altLang="ja-JP" sz="2000" b="1" dirty="0"/>
          </a:p>
        </p:txBody>
      </p:sp>
    </p:spTree>
    <p:extLst>
      <p:ext uri="{BB962C8B-B14F-4D97-AF65-F5344CB8AC3E}">
        <p14:creationId xmlns:p14="http://schemas.microsoft.com/office/powerpoint/2010/main" val="110137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7B9447-992C-40F7-B898-A0DA9D321DC0}"/>
              </a:ext>
            </a:extLst>
          </p:cNvPr>
          <p:cNvSpPr>
            <a:spLocks noGrp="1"/>
          </p:cNvSpPr>
          <p:nvPr>
            <p:ph type="title"/>
          </p:nvPr>
        </p:nvSpPr>
        <p:spPr/>
        <p:txBody>
          <a:bodyPr/>
          <a:lstStyle/>
          <a:p>
            <a:r>
              <a:rPr kumimoji="1" lang="ja-JP" altLang="en-US" b="1" dirty="0"/>
              <a:t>目次</a:t>
            </a:r>
          </a:p>
        </p:txBody>
      </p:sp>
      <p:sp>
        <p:nvSpPr>
          <p:cNvPr id="3" name="コンテンツ プレースホルダー 2">
            <a:extLst>
              <a:ext uri="{FF2B5EF4-FFF2-40B4-BE49-F238E27FC236}">
                <a16:creationId xmlns:a16="http://schemas.microsoft.com/office/drawing/2014/main" id="{168FAAEF-FB92-43DD-8B95-17E8B84EDFCC}"/>
              </a:ext>
            </a:extLst>
          </p:cNvPr>
          <p:cNvSpPr>
            <a:spLocks noGrp="1"/>
          </p:cNvSpPr>
          <p:nvPr>
            <p:ph idx="1"/>
          </p:nvPr>
        </p:nvSpPr>
        <p:spPr/>
        <p:txBody>
          <a:bodyPr/>
          <a:lstStyle/>
          <a:p>
            <a:r>
              <a:rPr kumimoji="1" lang="ja-JP" altLang="en-US" dirty="0"/>
              <a:t>はじめに</a:t>
            </a:r>
            <a:endParaRPr kumimoji="1" lang="en-US" altLang="ja-JP" dirty="0"/>
          </a:p>
          <a:p>
            <a:pPr lvl="1"/>
            <a:r>
              <a:rPr lang="ja-JP" altLang="en-US" dirty="0"/>
              <a:t>本資料について</a:t>
            </a:r>
            <a:endParaRPr lang="en-US" altLang="ja-JP" dirty="0"/>
          </a:p>
          <a:p>
            <a:pPr lvl="1"/>
            <a:r>
              <a:rPr kumimoji="1" lang="ja-JP" altLang="en-US" dirty="0"/>
              <a:t>モデル契約の概要</a:t>
            </a:r>
            <a:endParaRPr kumimoji="1" lang="en-US" altLang="ja-JP" dirty="0"/>
          </a:p>
          <a:p>
            <a:r>
              <a:rPr lang="ja-JP" altLang="en-US" dirty="0"/>
              <a:t>ユーザ・ベンダの責務について</a:t>
            </a:r>
            <a:endParaRPr lang="en-US" altLang="ja-JP" dirty="0"/>
          </a:p>
          <a:p>
            <a:pPr lvl="1"/>
            <a:r>
              <a:rPr lang="ja-JP" altLang="en-US" dirty="0"/>
              <a:t>契約類型別</a:t>
            </a:r>
            <a:endParaRPr lang="en-US" altLang="ja-JP" dirty="0"/>
          </a:p>
          <a:p>
            <a:pPr lvl="1"/>
            <a:r>
              <a:rPr lang="ja-JP" altLang="en-US" dirty="0"/>
              <a:t>システム開発の段階別</a:t>
            </a:r>
            <a:endParaRPr lang="en-US" altLang="ja-JP" dirty="0"/>
          </a:p>
          <a:p>
            <a:pPr lvl="1"/>
            <a:r>
              <a:rPr kumimoji="1" lang="ja-JP" altLang="en-US" dirty="0"/>
              <a:t>トピック別（トラブル事例・判例から）</a:t>
            </a:r>
            <a:endParaRPr kumimoji="1" lang="en-US" altLang="ja-JP" dirty="0"/>
          </a:p>
          <a:p>
            <a:r>
              <a:rPr lang="ja-JP" altLang="en-US" dirty="0"/>
              <a:t>最後に</a:t>
            </a:r>
            <a:endParaRPr kumimoji="1" lang="en-US" altLang="ja-JP" dirty="0"/>
          </a:p>
        </p:txBody>
      </p:sp>
      <p:sp>
        <p:nvSpPr>
          <p:cNvPr id="4" name="日付プレースホルダー 3">
            <a:extLst>
              <a:ext uri="{FF2B5EF4-FFF2-40B4-BE49-F238E27FC236}">
                <a16:creationId xmlns:a16="http://schemas.microsoft.com/office/drawing/2014/main" id="{DB6E3E4F-F199-4563-8347-5364BFB91999}"/>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848DF0A3-9F27-477E-9392-46CF9CD592A6}"/>
              </a:ext>
            </a:extLst>
          </p:cNvPr>
          <p:cNvSpPr>
            <a:spLocks noGrp="1"/>
          </p:cNvSpPr>
          <p:nvPr>
            <p:ph type="sldNum" sz="quarter" idx="12"/>
          </p:nvPr>
        </p:nvSpPr>
        <p:spPr/>
        <p:txBody>
          <a:bodyPr/>
          <a:lstStyle/>
          <a:p>
            <a:fld id="{AA0C51FF-32F0-4E34-9A42-27C026941FB9}" type="slidenum">
              <a:rPr kumimoji="1" lang="ja-JP" altLang="en-US" smtClean="0"/>
              <a:t>2</a:t>
            </a:fld>
            <a:endParaRPr kumimoji="1" lang="ja-JP" altLang="en-US"/>
          </a:p>
        </p:txBody>
      </p:sp>
    </p:spTree>
    <p:extLst>
      <p:ext uri="{BB962C8B-B14F-4D97-AF65-F5344CB8AC3E}">
        <p14:creationId xmlns:p14="http://schemas.microsoft.com/office/powerpoint/2010/main" val="225995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2459316034"/>
              </p:ext>
            </p:extLst>
          </p:nvPr>
        </p:nvGraphicFramePr>
        <p:xfrm>
          <a:off x="457661" y="953279"/>
          <a:ext cx="11147367" cy="487680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831080">
                  <a:extLst>
                    <a:ext uri="{9D8B030D-6E8A-4147-A177-3AD203B41FA5}">
                      <a16:colId xmlns:a16="http://schemas.microsoft.com/office/drawing/2014/main" val="3573401635"/>
                    </a:ext>
                  </a:extLst>
                </a:gridCol>
                <a:gridCol w="4986251">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u="sng" dirty="0"/>
                        <a:t>（セキュリティ</a:t>
                      </a:r>
                      <a:r>
                        <a:rPr kumimoji="1" lang="ja-JP" altLang="en-US" sz="1600" dirty="0"/>
                        <a:t>）</a:t>
                      </a:r>
                    </a:p>
                  </a:txBody>
                  <a:tcPr/>
                </a:tc>
                <a:tc>
                  <a:txBody>
                    <a:bodyPr/>
                    <a:lstStyle/>
                    <a:p>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solidFill>
                            <a:schemeClr val="dk1"/>
                          </a:solidFill>
                          <a:effectLst/>
                          <a:latin typeface="+mn-lt"/>
                          <a:ea typeface="+mn-ea"/>
                          <a:cs typeface="+mn-cs"/>
                        </a:rPr>
                        <a:t>⑨</a:t>
                      </a:r>
                      <a:r>
                        <a:rPr kumimoji="1" lang="ja-JP" altLang="ja-JP" sz="1600" kern="1200" dirty="0">
                          <a:solidFill>
                            <a:schemeClr val="dk1"/>
                          </a:solidFill>
                          <a:effectLst/>
                          <a:latin typeface="+mn-lt"/>
                          <a:ea typeface="+mn-ea"/>
                          <a:cs typeface="+mn-cs"/>
                        </a:rPr>
                        <a:t>第</a:t>
                      </a:r>
                      <a:r>
                        <a:rPr kumimoji="1" lang="en-US" altLang="ja-JP" sz="1600" kern="1200" dirty="0">
                          <a:solidFill>
                            <a:schemeClr val="dk1"/>
                          </a:solidFill>
                          <a:effectLst/>
                          <a:latin typeface="+mn-lt"/>
                          <a:ea typeface="+mn-ea"/>
                          <a:cs typeface="+mn-cs"/>
                        </a:rPr>
                        <a:t>50</a:t>
                      </a:r>
                      <a:r>
                        <a:rPr kumimoji="1" lang="ja-JP" altLang="ja-JP" sz="1600" kern="1200" dirty="0">
                          <a:solidFill>
                            <a:schemeClr val="dk1"/>
                          </a:solidFill>
                          <a:effectLst/>
                          <a:latin typeface="+mn-lt"/>
                          <a:ea typeface="+mn-ea"/>
                          <a:cs typeface="+mn-cs"/>
                        </a:rPr>
                        <a:t>条所定のセキュリティ対策について本件ソフトウェアに具備する具体的機能（以下「セキュリティ仕様」という。）の採否を行う権限及び責任</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【137</a:t>
                      </a:r>
                      <a:r>
                        <a:rPr kumimoji="1" lang="ja-JP" altLang="en-US" sz="1600" kern="1200" dirty="0">
                          <a:solidFill>
                            <a:schemeClr val="dk1"/>
                          </a:solidFill>
                          <a:effectLst/>
                          <a:latin typeface="+mn-lt"/>
                          <a:ea typeface="+mn-ea"/>
                          <a:cs typeface="+mn-cs"/>
                        </a:rPr>
                        <a:t>頁</a:t>
                      </a:r>
                      <a:r>
                        <a:rPr kumimoji="1" lang="en-US" altLang="ja-JP" sz="1600" kern="1200" dirty="0">
                          <a:solidFill>
                            <a:schemeClr val="dk1"/>
                          </a:solidFill>
                          <a:effectLst/>
                          <a:latin typeface="+mn-lt"/>
                          <a:ea typeface="+mn-ea"/>
                          <a:cs typeface="+mn-cs"/>
                        </a:rPr>
                        <a:t>】A</a:t>
                      </a:r>
                      <a:r>
                        <a:rPr kumimoji="1" lang="ja-JP" altLang="en-US" sz="1600" kern="1200" dirty="0">
                          <a:solidFill>
                            <a:schemeClr val="dk1"/>
                          </a:solidFill>
                          <a:effectLst/>
                          <a:latin typeface="+mn-lt"/>
                          <a:ea typeface="+mn-ea"/>
                          <a:cs typeface="+mn-cs"/>
                        </a:rPr>
                        <a:t>案（セキュリティ）</a:t>
                      </a:r>
                      <a:r>
                        <a:rPr kumimoji="1" lang="en-US" altLang="ja-JP" sz="1600" kern="1200" dirty="0">
                          <a:solidFill>
                            <a:schemeClr val="dk1"/>
                          </a:solidFill>
                          <a:effectLst/>
                          <a:latin typeface="+mn-lt"/>
                          <a:ea typeface="+mn-ea"/>
                          <a:cs typeface="+mn-cs"/>
                        </a:rPr>
                        <a:t>50</a:t>
                      </a:r>
                      <a:r>
                        <a:rPr kumimoji="1" lang="ja-JP" altLang="en-US" sz="1600" kern="1200" dirty="0">
                          <a:solidFill>
                            <a:schemeClr val="dk1"/>
                          </a:solidFill>
                          <a:effectLst/>
                          <a:latin typeface="+mn-lt"/>
                          <a:ea typeface="+mn-ea"/>
                          <a:cs typeface="+mn-cs"/>
                        </a:rPr>
                        <a:t>条　抜粋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2.</a:t>
                      </a:r>
                      <a:r>
                        <a:rPr kumimoji="1" lang="ja-JP" altLang="en-US" sz="1600" kern="1200" dirty="0">
                          <a:solidFill>
                            <a:schemeClr val="dk1"/>
                          </a:solidFill>
                          <a:effectLst/>
                          <a:latin typeface="+mn-lt"/>
                          <a:ea typeface="+mn-ea"/>
                          <a:cs typeface="+mn-cs"/>
                        </a:rPr>
                        <a:t>セキュリティ仕様に関する協議に際しては、甲は、乙に対し、本件ソフトウェアが稼働する環境の機器、ソフトウェア及びネットワークの構成等に関する情報その他セキュリティ仕様を確定するために必要な情報を適時に提供しなければならない。</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4.</a:t>
                      </a:r>
                      <a:r>
                        <a:rPr kumimoji="1" lang="ja-JP" altLang="en-US" sz="1600" kern="1200" dirty="0">
                          <a:solidFill>
                            <a:schemeClr val="dk1"/>
                          </a:solidFill>
                          <a:effectLst/>
                          <a:latin typeface="+mn-lt"/>
                          <a:ea typeface="+mn-ea"/>
                          <a:cs typeface="+mn-cs"/>
                        </a:rPr>
                        <a:t>甲及び乙は、セキュリティ仕様の確定後から納入物の納入までに、本件ソフトウェアに関して、確定したセキュリティ仕様では対応できないセキュリティ上の脅威又は脆弱性があることを知ったときは、遅滞なく相手方に書面により通知する。</a:t>
                      </a:r>
                      <a:r>
                        <a:rPr kumimoji="1" lang="en-US"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略</a:t>
                      </a:r>
                      <a:r>
                        <a:rPr kumimoji="1" lang="en-US" altLang="ja-JP" sz="1600" kern="1200" dirty="0">
                          <a:solidFill>
                            <a:schemeClr val="dk1"/>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　抜粋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⑧第</a:t>
                      </a:r>
                      <a:r>
                        <a:rPr kumimoji="1" lang="en-US" altLang="ja-JP" sz="1600" dirty="0"/>
                        <a:t>50</a:t>
                      </a:r>
                      <a:r>
                        <a:rPr kumimoji="1" lang="ja-JP" altLang="en-US" sz="1600" dirty="0"/>
                        <a:t>条所定のセキュリティ仕様の承認を求める権限</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【137</a:t>
                      </a:r>
                      <a:r>
                        <a:rPr kumimoji="1" lang="ja-JP" altLang="en-US" sz="1600" kern="1200" dirty="0">
                          <a:solidFill>
                            <a:schemeClr val="dk1"/>
                          </a:solidFill>
                          <a:effectLst/>
                          <a:latin typeface="+mn-lt"/>
                          <a:ea typeface="+mn-ea"/>
                          <a:cs typeface="+mn-cs"/>
                        </a:rPr>
                        <a:t>頁</a:t>
                      </a:r>
                      <a:r>
                        <a:rPr kumimoji="1" lang="en-US" altLang="ja-JP" sz="1600" kern="1200" dirty="0">
                          <a:solidFill>
                            <a:schemeClr val="dk1"/>
                          </a:solidFill>
                          <a:effectLst/>
                          <a:latin typeface="+mn-lt"/>
                          <a:ea typeface="+mn-ea"/>
                          <a:cs typeface="+mn-cs"/>
                        </a:rPr>
                        <a:t>】A</a:t>
                      </a:r>
                      <a:r>
                        <a:rPr kumimoji="1" lang="ja-JP" altLang="en-US" sz="1600" kern="1200" dirty="0">
                          <a:solidFill>
                            <a:schemeClr val="dk1"/>
                          </a:solidFill>
                          <a:effectLst/>
                          <a:latin typeface="+mn-lt"/>
                          <a:ea typeface="+mn-ea"/>
                          <a:cs typeface="+mn-cs"/>
                        </a:rPr>
                        <a:t>案（セキュリティ）</a:t>
                      </a:r>
                      <a:r>
                        <a:rPr kumimoji="1" lang="en-US" altLang="ja-JP" sz="1600" kern="1200" dirty="0">
                          <a:solidFill>
                            <a:schemeClr val="dk1"/>
                          </a:solidFill>
                          <a:effectLst/>
                          <a:latin typeface="+mn-lt"/>
                          <a:ea typeface="+mn-ea"/>
                          <a:cs typeface="+mn-cs"/>
                        </a:rPr>
                        <a:t>50</a:t>
                      </a:r>
                      <a:r>
                        <a:rPr kumimoji="1" lang="ja-JP" altLang="en-US" sz="1600" kern="1200" dirty="0">
                          <a:solidFill>
                            <a:schemeClr val="dk1"/>
                          </a:solidFill>
                          <a:effectLst/>
                          <a:latin typeface="+mn-lt"/>
                          <a:ea typeface="+mn-ea"/>
                          <a:cs typeface="+mn-cs"/>
                        </a:rPr>
                        <a:t>条　抜粋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4.</a:t>
                      </a:r>
                      <a:r>
                        <a:rPr kumimoji="1" lang="ja-JP" altLang="en-US" sz="1600" kern="1200" dirty="0">
                          <a:solidFill>
                            <a:schemeClr val="dk1"/>
                          </a:solidFill>
                          <a:effectLst/>
                          <a:latin typeface="+mn-lt"/>
                          <a:ea typeface="+mn-ea"/>
                          <a:cs typeface="+mn-cs"/>
                        </a:rPr>
                        <a:t>甲及び乙は、セキュリティ仕様の確定後から納入物の納入までに、本件ソフトウェアに関して、確定したセキュリティ仕様では対応できないセキュリティ上の脅威又は脆弱性があることを知ったときは、遅滞なく相手方に書面により通知する。</a:t>
                      </a:r>
                      <a:r>
                        <a:rPr kumimoji="1" lang="en-US"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略</a:t>
                      </a:r>
                      <a:r>
                        <a:rPr kumimoji="1" lang="en-US" altLang="ja-JP" sz="1600" kern="1200" dirty="0">
                          <a:solidFill>
                            <a:schemeClr val="dk1"/>
                          </a:solidFill>
                          <a:effectLst/>
                          <a:latin typeface="+mn-lt"/>
                          <a:ea typeface="+mn-ea"/>
                          <a:cs typeface="+mn-cs"/>
                        </a:rPr>
                        <a:t>)</a:t>
                      </a:r>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D092D8BC-111D-4950-9D98-E6B9BF25D60F}"/>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0B88C4CF-467B-4FC9-9F78-17C1F8E8C347}"/>
              </a:ext>
            </a:extLst>
          </p:cNvPr>
          <p:cNvSpPr>
            <a:spLocks noGrp="1"/>
          </p:cNvSpPr>
          <p:nvPr>
            <p:ph type="sldNum" sz="quarter" idx="12"/>
          </p:nvPr>
        </p:nvSpPr>
        <p:spPr/>
        <p:txBody>
          <a:bodyPr/>
          <a:lstStyle/>
          <a:p>
            <a:fld id="{AA0C51FF-32F0-4E34-9A42-27C026941FB9}" type="slidenum">
              <a:rPr kumimoji="1" lang="ja-JP" altLang="en-US" smtClean="0"/>
              <a:t>29</a:t>
            </a:fld>
            <a:endParaRPr kumimoji="1" lang="ja-JP" altLang="en-US"/>
          </a:p>
        </p:txBody>
      </p:sp>
      <p:sp>
        <p:nvSpPr>
          <p:cNvPr id="7" name="テキスト ボックス 6">
            <a:extLst>
              <a:ext uri="{FF2B5EF4-FFF2-40B4-BE49-F238E27FC236}">
                <a16:creationId xmlns:a16="http://schemas.microsoft.com/office/drawing/2014/main" id="{756CC5DD-B141-4EFD-961A-74658BB61CB3}"/>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（システム化の方向性～要件定義フェーズ）（７）</a:t>
            </a:r>
            <a:endParaRPr lang="en-US" altLang="ja-JP" sz="2000" b="1" dirty="0"/>
          </a:p>
        </p:txBody>
      </p:sp>
    </p:spTree>
    <p:extLst>
      <p:ext uri="{BB962C8B-B14F-4D97-AF65-F5344CB8AC3E}">
        <p14:creationId xmlns:p14="http://schemas.microsoft.com/office/powerpoint/2010/main" val="3990299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3986748003"/>
              </p:ext>
            </p:extLst>
          </p:nvPr>
        </p:nvGraphicFramePr>
        <p:xfrm>
          <a:off x="448887" y="946813"/>
          <a:ext cx="11197244" cy="43281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584365875"/>
                    </a:ext>
                  </a:extLst>
                </a:gridCol>
                <a:gridCol w="4705004">
                  <a:extLst>
                    <a:ext uri="{9D8B030D-6E8A-4147-A177-3AD203B41FA5}">
                      <a16:colId xmlns:a16="http://schemas.microsoft.com/office/drawing/2014/main" val="3573401635"/>
                    </a:ext>
                  </a:extLst>
                </a:gridCol>
                <a:gridCol w="51206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責務を満たさなかった場合の処置（説明）</a:t>
                      </a:r>
                    </a:p>
                  </a:txBody>
                  <a:tcPr/>
                </a:tc>
                <a:tc>
                  <a:txBody>
                    <a:bodyPr/>
                    <a:lstStyle/>
                    <a:p>
                      <a:r>
                        <a:rPr kumimoji="1" lang="ja-JP" altLang="en-US" sz="2000" dirty="0"/>
                        <a:t>ー</a:t>
                      </a:r>
                    </a:p>
                  </a:txBody>
                  <a:tcPr/>
                </a:tc>
                <a:tc>
                  <a:txBody>
                    <a:bodyPr/>
                    <a:lstStyle/>
                    <a:p>
                      <a:r>
                        <a:rPr kumimoji="1" lang="ja-JP" altLang="en-US" sz="2000" b="0" dirty="0"/>
                        <a:t>善管注意義務を怠った結果、要件定義作成支援が適切になされなかった場合は、</a:t>
                      </a:r>
                      <a:r>
                        <a:rPr kumimoji="1" lang="ja-JP" altLang="en-US" sz="2000" b="0" dirty="0">
                          <a:solidFill>
                            <a:srgbClr val="FF0000"/>
                          </a:solidFill>
                        </a:rPr>
                        <a:t>善管注意義務違反</a:t>
                      </a:r>
                      <a:r>
                        <a:rPr kumimoji="1" lang="ja-JP" altLang="en-US" sz="2000" b="0" dirty="0"/>
                        <a:t>として債務不履行責任を負う</a:t>
                      </a:r>
                      <a:r>
                        <a:rPr kumimoji="1" lang="en-US" altLang="ja-JP" sz="2000" b="0" dirty="0"/>
                        <a:t>【90</a:t>
                      </a:r>
                      <a:r>
                        <a:rPr kumimoji="1" lang="ja-JP" altLang="en-US" sz="2000" b="0" dirty="0"/>
                        <a:t>頁</a:t>
                      </a:r>
                      <a:r>
                        <a:rPr kumimoji="1" lang="en-US" altLang="ja-JP" sz="2000" b="0" dirty="0"/>
                        <a:t>】</a:t>
                      </a:r>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p>
                    <a:p>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dirty="0"/>
                        <a:t>[T2]</a:t>
                      </a:r>
                      <a:r>
                        <a:rPr lang="ja-JP" altLang="en-US" sz="2000" u="none" dirty="0"/>
                        <a:t>超上流（企画段階：プロジェクトマネジメント関連）</a:t>
                      </a:r>
                      <a:endParaRPr lang="en-US" altLang="ja-JP" sz="2000" u="none" dirty="0"/>
                    </a:p>
                    <a:p>
                      <a:r>
                        <a:rPr lang="en-US" altLang="ja-JP" sz="2000" u="none" dirty="0"/>
                        <a:t>[T3]</a:t>
                      </a:r>
                      <a:r>
                        <a:rPr lang="ja-JP" altLang="en-US" sz="2000" u="none" dirty="0"/>
                        <a:t>再構築（企画段階）</a:t>
                      </a:r>
                      <a:endParaRPr kumimoji="1" lang="ja-JP" altLang="en-US" sz="200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dirty="0"/>
                        <a:t>[T1]</a:t>
                      </a:r>
                      <a:r>
                        <a:rPr lang="ja-JP" altLang="en-US" sz="2000" u="none" dirty="0"/>
                        <a:t>超上流（企画段階：プロジェクトマネジメント義務関連）</a:t>
                      </a:r>
                      <a:endParaRPr lang="en-US" altLang="ja-JP" sz="2000" u="none" dirty="0"/>
                    </a:p>
                    <a:p>
                      <a:r>
                        <a:rPr lang="en-US" altLang="ja-JP" sz="2000" u="none" dirty="0"/>
                        <a:t>[T3]</a:t>
                      </a:r>
                      <a:r>
                        <a:rPr lang="ja-JP" altLang="en-US" sz="2000" u="none" dirty="0"/>
                        <a:t>再構築（企画段階）</a:t>
                      </a:r>
                      <a:endParaRPr kumimoji="1" lang="ja-JP" altLang="en-US" sz="2000" u="none" dirty="0"/>
                    </a:p>
                  </a:txBody>
                  <a:tcPr/>
                </a:tc>
                <a:extLst>
                  <a:ext uri="{0D108BD9-81ED-4DB2-BD59-A6C34878D82A}">
                    <a16:rowId xmlns:a16="http://schemas.microsoft.com/office/drawing/2014/main" val="3357352442"/>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71E76911-C806-4CC8-B638-41D0324C0EF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F6986C53-B788-4211-9E5F-397313E14AE5}"/>
              </a:ext>
            </a:extLst>
          </p:cNvPr>
          <p:cNvSpPr>
            <a:spLocks noGrp="1"/>
          </p:cNvSpPr>
          <p:nvPr>
            <p:ph type="sldNum" sz="quarter" idx="12"/>
          </p:nvPr>
        </p:nvSpPr>
        <p:spPr/>
        <p:txBody>
          <a:bodyPr/>
          <a:lstStyle/>
          <a:p>
            <a:fld id="{AA0C51FF-32F0-4E34-9A42-27C026941FB9}" type="slidenum">
              <a:rPr kumimoji="1" lang="ja-JP" altLang="en-US" smtClean="0"/>
              <a:t>30</a:t>
            </a:fld>
            <a:endParaRPr kumimoji="1" lang="ja-JP" altLang="en-US"/>
          </a:p>
        </p:txBody>
      </p:sp>
      <p:sp>
        <p:nvSpPr>
          <p:cNvPr id="7" name="テキスト ボックス 6">
            <a:extLst>
              <a:ext uri="{FF2B5EF4-FFF2-40B4-BE49-F238E27FC236}">
                <a16:creationId xmlns:a16="http://schemas.microsoft.com/office/drawing/2014/main" id="{78F827FD-217A-4B4C-B171-D000F0CDAF7D}"/>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（システム化の方向性～要件定義フェーズ）（８）</a:t>
            </a:r>
            <a:endParaRPr lang="en-US" altLang="ja-JP" sz="2000" b="1" dirty="0"/>
          </a:p>
        </p:txBody>
      </p:sp>
    </p:spTree>
    <p:extLst>
      <p:ext uri="{BB962C8B-B14F-4D97-AF65-F5344CB8AC3E}">
        <p14:creationId xmlns:p14="http://schemas.microsoft.com/office/powerpoint/2010/main" val="4263644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solidFill>
                  <a:schemeClr val="tx1">
                    <a:lumMod val="50000"/>
                    <a:lumOff val="50000"/>
                  </a:schemeClr>
                </a:solidFill>
              </a:rPr>
              <a:t>□企画段階</a:t>
            </a:r>
            <a:endParaRPr lang="en-US" altLang="ja-JP" sz="2400" dirty="0">
              <a:solidFill>
                <a:schemeClr val="tx1">
                  <a:lumMod val="50000"/>
                  <a:lumOff val="50000"/>
                </a:schemeClr>
              </a:solidFill>
            </a:endParaRPr>
          </a:p>
          <a:p>
            <a:r>
              <a:rPr lang="ja-JP" altLang="en-US" sz="2400" dirty="0"/>
              <a:t>■開発段階</a:t>
            </a:r>
            <a:endParaRPr lang="en-US" altLang="ja-JP" sz="2400" dirty="0"/>
          </a:p>
          <a:p>
            <a:r>
              <a:rPr lang="ja-JP" altLang="en-US" sz="2400" dirty="0">
                <a:solidFill>
                  <a:schemeClr val="tx1">
                    <a:lumMod val="50000"/>
                    <a:lumOff val="50000"/>
                  </a:schemeClr>
                </a:solidFill>
              </a:rPr>
              <a:t>□運用・保守段階</a:t>
            </a:r>
          </a:p>
        </p:txBody>
      </p:sp>
      <p:sp>
        <p:nvSpPr>
          <p:cNvPr id="4" name="日付プレースホルダー 3">
            <a:extLst>
              <a:ext uri="{FF2B5EF4-FFF2-40B4-BE49-F238E27FC236}">
                <a16:creationId xmlns:a16="http://schemas.microsoft.com/office/drawing/2014/main" id="{88C0D3B2-CE3B-4ABF-A208-5A17B5F59EB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2BA5D079-3498-4EE0-8011-BD53D4249A11}"/>
              </a:ext>
            </a:extLst>
          </p:cNvPr>
          <p:cNvSpPr>
            <a:spLocks noGrp="1"/>
          </p:cNvSpPr>
          <p:nvPr>
            <p:ph type="sldNum" sz="quarter" idx="12"/>
          </p:nvPr>
        </p:nvSpPr>
        <p:spPr/>
        <p:txBody>
          <a:bodyPr/>
          <a:lstStyle/>
          <a:p>
            <a:fld id="{AA0C51FF-32F0-4E34-9A42-27C026941FB9}" type="slidenum">
              <a:rPr kumimoji="1" lang="ja-JP" altLang="en-US" smtClean="0"/>
              <a:t>31</a:t>
            </a:fld>
            <a:endParaRPr kumimoji="1" lang="ja-JP" altLang="en-US"/>
          </a:p>
        </p:txBody>
      </p:sp>
    </p:spTree>
    <p:extLst>
      <p:ext uri="{BB962C8B-B14F-4D97-AF65-F5344CB8AC3E}">
        <p14:creationId xmlns:p14="http://schemas.microsoft.com/office/powerpoint/2010/main" val="728764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954919443"/>
              </p:ext>
            </p:extLst>
          </p:nvPr>
        </p:nvGraphicFramePr>
        <p:xfrm>
          <a:off x="516835" y="956722"/>
          <a:ext cx="11166374" cy="3322320"/>
        </p:xfrm>
        <a:graphic>
          <a:graphicData uri="http://schemas.openxmlformats.org/drawingml/2006/table">
            <a:tbl>
              <a:tblPr firstRow="1" bandRow="1">
                <a:tableStyleId>{5C22544A-7EE6-4342-B048-85BDC9FD1C3A}</a:tableStyleId>
              </a:tblPr>
              <a:tblGrid>
                <a:gridCol w="1444437">
                  <a:extLst>
                    <a:ext uri="{9D8B030D-6E8A-4147-A177-3AD203B41FA5}">
                      <a16:colId xmlns:a16="http://schemas.microsoft.com/office/drawing/2014/main" val="1584365875"/>
                    </a:ext>
                  </a:extLst>
                </a:gridCol>
                <a:gridCol w="4580844">
                  <a:extLst>
                    <a:ext uri="{9D8B030D-6E8A-4147-A177-3AD203B41FA5}">
                      <a16:colId xmlns:a16="http://schemas.microsoft.com/office/drawing/2014/main" val="3573401635"/>
                    </a:ext>
                  </a:extLst>
                </a:gridCol>
                <a:gridCol w="514109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●外部設計書については、ユーザが</a:t>
                      </a:r>
                      <a:r>
                        <a:rPr kumimoji="1" lang="ja-JP" altLang="en-US" sz="2000" b="0" dirty="0">
                          <a:solidFill>
                            <a:srgbClr val="FF0000"/>
                          </a:solidFill>
                        </a:rPr>
                        <a:t>責任をもって完成</a:t>
                      </a:r>
                      <a:r>
                        <a:rPr kumimoji="1" lang="ja-JP" altLang="en-US" sz="2000" b="0" dirty="0"/>
                        <a:t>させる</a:t>
                      </a:r>
                      <a:r>
                        <a:rPr kumimoji="1" lang="en-US" altLang="ja-JP" sz="2000" b="0" dirty="0"/>
                        <a:t>【93</a:t>
                      </a:r>
                      <a:r>
                        <a:rPr kumimoji="1" lang="ja-JP" altLang="en-US" sz="2000" b="0" dirty="0"/>
                        <a:t>頁</a:t>
                      </a:r>
                      <a:r>
                        <a:rPr kumimoji="1" lang="en-US" altLang="ja-JP" sz="2000" b="0" dirty="0"/>
                        <a:t>】</a:t>
                      </a:r>
                    </a:p>
                  </a:txBody>
                  <a:tcPr/>
                </a:tc>
                <a:tc>
                  <a:txBody>
                    <a:bodyPr/>
                    <a:lstStyle/>
                    <a:p>
                      <a:r>
                        <a:rPr kumimoji="1" lang="ja-JP" altLang="en-US" sz="2000" b="0" dirty="0"/>
                        <a:t>●ベンダは、情報処理技術に関する専門的な知識及び経験に基づき、ユーザの作業が円滑かつ適切に行われるよう、</a:t>
                      </a:r>
                      <a:r>
                        <a:rPr kumimoji="1" lang="ja-JP" altLang="en-US" sz="2000" b="0" dirty="0">
                          <a:solidFill>
                            <a:srgbClr val="FF0000"/>
                          </a:solidFill>
                        </a:rPr>
                        <a:t>善良な管理者の注意</a:t>
                      </a:r>
                      <a:r>
                        <a:rPr kumimoji="1" lang="ja-JP" altLang="en-US" sz="2000" b="0" dirty="0"/>
                        <a:t>をもって</a:t>
                      </a:r>
                      <a:r>
                        <a:rPr kumimoji="1" lang="ja-JP" altLang="en-US" sz="2000" b="0" dirty="0">
                          <a:solidFill>
                            <a:srgbClr val="FF0000"/>
                          </a:solidFill>
                        </a:rPr>
                        <a:t>調査、分析、整理、提案及び助言などの支援業務</a:t>
                      </a:r>
                      <a:r>
                        <a:rPr kumimoji="1" lang="ja-JP" altLang="en-US" sz="2000" b="0" dirty="0"/>
                        <a:t>を行う</a:t>
                      </a:r>
                      <a:r>
                        <a:rPr kumimoji="1" lang="en-US" altLang="ja-JP" sz="2000" b="0" dirty="0"/>
                        <a:t>【93</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r>
                        <a:rPr kumimoji="1" lang="ja-JP" altLang="en-US" sz="1600" dirty="0"/>
                        <a:t>②外部設計書の確定を行う権限及び責任</a:t>
                      </a:r>
                      <a:endParaRPr kumimoji="1" lang="en-US" altLang="ja-JP" sz="1600" dirty="0"/>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②外部設計書作成支援業務の実施に際し、甲から要請された事項の対応に関する権限及び責任</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C08A6EE6-678B-4699-A113-EF1C4A3F7F59}"/>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426E1E1A-51C0-4E89-BE50-5F63E6C56C4A}"/>
              </a:ext>
            </a:extLst>
          </p:cNvPr>
          <p:cNvSpPr>
            <a:spLocks noGrp="1"/>
          </p:cNvSpPr>
          <p:nvPr>
            <p:ph type="sldNum" sz="quarter" idx="12"/>
          </p:nvPr>
        </p:nvSpPr>
        <p:spPr/>
        <p:txBody>
          <a:bodyPr/>
          <a:lstStyle/>
          <a:p>
            <a:fld id="{AA0C51FF-32F0-4E34-9A42-27C026941FB9}" type="slidenum">
              <a:rPr kumimoji="1" lang="ja-JP" altLang="en-US" smtClean="0"/>
              <a:t>32</a:t>
            </a:fld>
            <a:endParaRPr kumimoji="1" lang="ja-JP" altLang="en-US"/>
          </a:p>
        </p:txBody>
      </p:sp>
      <p:sp>
        <p:nvSpPr>
          <p:cNvPr id="7" name="テキスト ボックス 6">
            <a:extLst>
              <a:ext uri="{FF2B5EF4-FFF2-40B4-BE49-F238E27FC236}">
                <a16:creationId xmlns:a16="http://schemas.microsoft.com/office/drawing/2014/main" id="{CF2A44EC-8D37-4A51-A492-A07B70CDC88C}"/>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開発段階（システム設計（システム外部設計）：準委任の場合）（１）</a:t>
            </a:r>
            <a:endParaRPr lang="en-US" altLang="ja-JP" sz="2000" b="1" dirty="0"/>
          </a:p>
        </p:txBody>
      </p:sp>
    </p:spTree>
    <p:extLst>
      <p:ext uri="{BB962C8B-B14F-4D97-AF65-F5344CB8AC3E}">
        <p14:creationId xmlns:p14="http://schemas.microsoft.com/office/powerpoint/2010/main" val="1078814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527272547"/>
              </p:ext>
            </p:extLst>
          </p:nvPr>
        </p:nvGraphicFramePr>
        <p:xfrm>
          <a:off x="516835" y="956722"/>
          <a:ext cx="11166374" cy="3901440"/>
        </p:xfrm>
        <a:graphic>
          <a:graphicData uri="http://schemas.openxmlformats.org/drawingml/2006/table">
            <a:tbl>
              <a:tblPr firstRow="1" bandRow="1">
                <a:tableStyleId>{5C22544A-7EE6-4342-B048-85BDC9FD1C3A}</a:tableStyleId>
              </a:tblPr>
              <a:tblGrid>
                <a:gridCol w="1444437">
                  <a:extLst>
                    <a:ext uri="{9D8B030D-6E8A-4147-A177-3AD203B41FA5}">
                      <a16:colId xmlns:a16="http://schemas.microsoft.com/office/drawing/2014/main" val="1584365875"/>
                    </a:ext>
                  </a:extLst>
                </a:gridCol>
                <a:gridCol w="4605783">
                  <a:extLst>
                    <a:ext uri="{9D8B030D-6E8A-4147-A177-3AD203B41FA5}">
                      <a16:colId xmlns:a16="http://schemas.microsoft.com/office/drawing/2014/main" val="3573401635"/>
                    </a:ext>
                  </a:extLst>
                </a:gridCol>
                <a:gridCol w="511615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r>
                        <a:rPr kumimoji="1" lang="ja-JP" altLang="en-US" sz="1600" dirty="0"/>
                        <a:t>（続き）</a:t>
                      </a:r>
                    </a:p>
                  </a:txBody>
                  <a:tcPr/>
                </a:tc>
                <a:tc>
                  <a:txBody>
                    <a:bodyPr/>
                    <a:lstStyle/>
                    <a:p>
                      <a:r>
                        <a:rPr kumimoji="1" lang="en-US" altLang="ja-JP" sz="1600" dirty="0"/>
                        <a:t>【94</a:t>
                      </a:r>
                      <a:r>
                        <a:rPr kumimoji="1" lang="ja-JP" altLang="en-US" sz="1600" dirty="0"/>
                        <a:t>頁</a:t>
                      </a:r>
                      <a:r>
                        <a:rPr kumimoji="1" lang="en-US" altLang="ja-JP" sz="1600" dirty="0"/>
                        <a:t>】A</a:t>
                      </a:r>
                      <a:r>
                        <a:rPr kumimoji="1" lang="ja-JP" altLang="en-US" sz="1600" dirty="0"/>
                        <a:t>案（外部設計書の確定）</a:t>
                      </a:r>
                      <a:r>
                        <a:rPr kumimoji="1" lang="en-US" altLang="ja-JP" sz="1600" dirty="0"/>
                        <a:t>22</a:t>
                      </a:r>
                      <a:r>
                        <a:rPr kumimoji="1" lang="ja-JP" altLang="en-US" sz="1600" dirty="0"/>
                        <a:t>条</a:t>
                      </a:r>
                      <a:endParaRPr kumimoji="1" lang="en-US" altLang="ja-JP" sz="1600" dirty="0"/>
                    </a:p>
                    <a:p>
                      <a:r>
                        <a:rPr kumimoji="1" lang="ja-JP" altLang="en-US" sz="1600" dirty="0"/>
                        <a:t>甲が外部設計書の作成を完了した場合、甲及び乙は、個別契約において定める期間（以下「外部設計書の点検期間」という。）内に外部設計書が、第</a:t>
                      </a:r>
                      <a:r>
                        <a:rPr kumimoji="1" lang="en-US" altLang="ja-JP" sz="1600" dirty="0"/>
                        <a:t>17</a:t>
                      </a:r>
                      <a:r>
                        <a:rPr kumimoji="1" lang="ja-JP" altLang="en-US" sz="1600" dirty="0"/>
                        <a:t>条の規定により確定された要件定義書及び前条所定の外部設計検討会での決定事項に適合するか点検を行うものとし、適合することを確認した証として甲乙双方の責任者が外部設計書に記名押印する</a:t>
                      </a:r>
                    </a:p>
                  </a:txBody>
                  <a:tcPr/>
                </a:tc>
                <a:tc>
                  <a:txBody>
                    <a:bodyPr/>
                    <a:lstStyle/>
                    <a:p>
                      <a:r>
                        <a:rPr kumimoji="1" lang="en-US" altLang="ja-JP" sz="1600" dirty="0"/>
                        <a:t>【93</a:t>
                      </a:r>
                      <a:r>
                        <a:rPr kumimoji="1" lang="ja-JP" altLang="en-US" sz="1600" dirty="0"/>
                        <a:t>頁</a:t>
                      </a:r>
                      <a:r>
                        <a:rPr kumimoji="1" lang="en-US" altLang="ja-JP" sz="1600" dirty="0"/>
                        <a:t>】A</a:t>
                      </a:r>
                      <a:r>
                        <a:rPr kumimoji="1" lang="ja-JP" altLang="en-US" sz="1600" dirty="0"/>
                        <a:t>案（外部設計書作成支援業務の実施）</a:t>
                      </a:r>
                      <a:r>
                        <a:rPr kumimoji="1" lang="en-US" altLang="ja-JP" sz="1600" dirty="0"/>
                        <a:t>19</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乙は、情報処理技術に関する専門的な知識及び経験に基づき、甲の作業が円滑かつ適切に行われるよう、善良な管理者の注意をもって調査、分析、整理、提案及び助言などの支援業務を行うものとする。</a:t>
                      </a:r>
                      <a:endParaRPr kumimoji="1" lang="en-US" altLang="ja-JP" sz="1600" dirty="0"/>
                    </a:p>
                    <a:p>
                      <a:r>
                        <a:rPr kumimoji="1" lang="en-US" altLang="ja-JP" sz="1600" dirty="0"/>
                        <a:t>【94</a:t>
                      </a:r>
                      <a:r>
                        <a:rPr kumimoji="1" lang="ja-JP" altLang="en-US" sz="1600" dirty="0"/>
                        <a:t>頁</a:t>
                      </a:r>
                      <a:r>
                        <a:rPr kumimoji="1" lang="en-US" altLang="ja-JP" sz="1600" dirty="0"/>
                        <a:t>】A</a:t>
                      </a:r>
                      <a:r>
                        <a:rPr kumimoji="1" lang="ja-JP" altLang="en-US" sz="1600" dirty="0"/>
                        <a:t>案（外部設計書の確定）</a:t>
                      </a:r>
                      <a:r>
                        <a:rPr kumimoji="1" lang="en-US" altLang="ja-JP" sz="1600" dirty="0"/>
                        <a:t>22</a:t>
                      </a:r>
                      <a:r>
                        <a:rPr kumimoji="1" lang="ja-JP" altLang="en-US" sz="1600" dirty="0"/>
                        <a:t>条</a:t>
                      </a:r>
                    </a:p>
                    <a:p>
                      <a:r>
                        <a:rPr kumimoji="1" lang="ja-JP" altLang="en-US" sz="1600" dirty="0"/>
                        <a:t>甲が外部設計書の作成を完了した場合、甲及び乙は、個別契約において定める期間（以下「外部設計書の点検期間」という。）内に外部設計書が、第</a:t>
                      </a:r>
                      <a:r>
                        <a:rPr kumimoji="1" lang="en-US" altLang="ja-JP" sz="1600" dirty="0"/>
                        <a:t>17</a:t>
                      </a:r>
                      <a:r>
                        <a:rPr kumimoji="1" lang="ja-JP" altLang="en-US" sz="1600" dirty="0"/>
                        <a:t>条の規定により確定された要件定義書及び前条所定の外部設計検討会での決定事項に適合するか点検を行うものとし、適合することを確認した証として甲乙双方の責任者が外部設計書に記名押印する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35DDC522-3CB0-4DB3-97D0-6C398A17BD3E}"/>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DF0DA3EC-8597-4C4E-8A72-00DF840DF0DB}"/>
              </a:ext>
            </a:extLst>
          </p:cNvPr>
          <p:cNvSpPr>
            <a:spLocks noGrp="1"/>
          </p:cNvSpPr>
          <p:nvPr>
            <p:ph type="sldNum" sz="quarter" idx="12"/>
          </p:nvPr>
        </p:nvSpPr>
        <p:spPr/>
        <p:txBody>
          <a:bodyPr/>
          <a:lstStyle/>
          <a:p>
            <a:fld id="{AA0C51FF-32F0-4E34-9A42-27C026941FB9}" type="slidenum">
              <a:rPr kumimoji="1" lang="ja-JP" altLang="en-US" smtClean="0"/>
              <a:t>33</a:t>
            </a:fld>
            <a:endParaRPr kumimoji="1" lang="ja-JP" altLang="en-US"/>
          </a:p>
        </p:txBody>
      </p:sp>
      <p:sp>
        <p:nvSpPr>
          <p:cNvPr id="7" name="テキスト ボックス 6">
            <a:extLst>
              <a:ext uri="{FF2B5EF4-FFF2-40B4-BE49-F238E27FC236}">
                <a16:creationId xmlns:a16="http://schemas.microsoft.com/office/drawing/2014/main" id="{E53F0628-4777-4330-8073-DB062848315B}"/>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開発段階（システム設計（システム外部設計）：準委任の場合）（２）</a:t>
            </a:r>
            <a:endParaRPr lang="en-US" altLang="ja-JP" sz="2000" b="1" dirty="0"/>
          </a:p>
        </p:txBody>
      </p:sp>
    </p:spTree>
    <p:extLst>
      <p:ext uri="{BB962C8B-B14F-4D97-AF65-F5344CB8AC3E}">
        <p14:creationId xmlns:p14="http://schemas.microsoft.com/office/powerpoint/2010/main" val="4182484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051064641"/>
              </p:ext>
            </p:extLst>
          </p:nvPr>
        </p:nvGraphicFramePr>
        <p:xfrm>
          <a:off x="500269" y="946813"/>
          <a:ext cx="11191461" cy="399288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584365875"/>
                    </a:ext>
                  </a:extLst>
                </a:gridCol>
                <a:gridCol w="4393638">
                  <a:extLst>
                    <a:ext uri="{9D8B030D-6E8A-4147-A177-3AD203B41FA5}">
                      <a16:colId xmlns:a16="http://schemas.microsoft.com/office/drawing/2014/main" val="3573401635"/>
                    </a:ext>
                  </a:extLst>
                </a:gridCol>
                <a:gridCol w="519762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b="0" dirty="0"/>
                        <a:t>準委任だからといってベンダが責任を一切負わないわけではなく、受任者として善管注意義務を負っている。この善管注意義務を怠った結果、外部設計書の作成支援が適切になされなかった場合は、善管注意義務違反として債務不履行責任を負う</a:t>
                      </a:r>
                      <a:r>
                        <a:rPr kumimoji="1" lang="en-US" altLang="ja-JP" sz="2000" b="0" dirty="0"/>
                        <a:t>【93</a:t>
                      </a:r>
                      <a:r>
                        <a:rPr kumimoji="1" lang="ja-JP" altLang="en-US" sz="2000" b="0" dirty="0"/>
                        <a:t>頁</a:t>
                      </a:r>
                      <a:r>
                        <a:rPr kumimoji="1" lang="en-US" altLang="ja-JP" sz="2000" b="0" dirty="0"/>
                        <a:t>】</a:t>
                      </a:r>
                      <a:endParaRPr kumimoji="1" lang="ja-JP" altLang="en-US" sz="2000" b="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1247276557"/>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89288853-0C16-4682-8CB6-F626F6A408B1}"/>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128533AA-F2EC-4B72-82E2-E49C9F97F239}"/>
              </a:ext>
            </a:extLst>
          </p:cNvPr>
          <p:cNvSpPr>
            <a:spLocks noGrp="1"/>
          </p:cNvSpPr>
          <p:nvPr>
            <p:ph type="sldNum" sz="quarter" idx="12"/>
          </p:nvPr>
        </p:nvSpPr>
        <p:spPr/>
        <p:txBody>
          <a:bodyPr/>
          <a:lstStyle/>
          <a:p>
            <a:fld id="{AA0C51FF-32F0-4E34-9A42-27C026941FB9}" type="slidenum">
              <a:rPr kumimoji="1" lang="ja-JP" altLang="en-US" smtClean="0"/>
              <a:t>34</a:t>
            </a:fld>
            <a:endParaRPr kumimoji="1" lang="ja-JP" altLang="en-US"/>
          </a:p>
        </p:txBody>
      </p:sp>
      <p:sp>
        <p:nvSpPr>
          <p:cNvPr id="7" name="テキスト ボックス 6">
            <a:extLst>
              <a:ext uri="{FF2B5EF4-FFF2-40B4-BE49-F238E27FC236}">
                <a16:creationId xmlns:a16="http://schemas.microsoft.com/office/drawing/2014/main" id="{91F596E0-0F50-4F16-A7BA-741D8E8E923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開発段階（システム設計（システム外部設計）：準委任の場合）（３）</a:t>
            </a:r>
            <a:endParaRPr lang="en-US" altLang="ja-JP" sz="2000" b="1" dirty="0"/>
          </a:p>
        </p:txBody>
      </p:sp>
    </p:spTree>
    <p:extLst>
      <p:ext uri="{BB962C8B-B14F-4D97-AF65-F5344CB8AC3E}">
        <p14:creationId xmlns:p14="http://schemas.microsoft.com/office/powerpoint/2010/main" val="3207088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923971159"/>
              </p:ext>
            </p:extLst>
          </p:nvPr>
        </p:nvGraphicFramePr>
        <p:xfrm>
          <a:off x="525117" y="946813"/>
          <a:ext cx="11141766" cy="4450080"/>
        </p:xfrm>
        <a:graphic>
          <a:graphicData uri="http://schemas.openxmlformats.org/drawingml/2006/table">
            <a:tbl>
              <a:tblPr firstRow="1" bandRow="1">
                <a:tableStyleId>{5C22544A-7EE6-4342-B048-85BDC9FD1C3A}</a:tableStyleId>
              </a:tblPr>
              <a:tblGrid>
                <a:gridCol w="1451113">
                  <a:extLst>
                    <a:ext uri="{9D8B030D-6E8A-4147-A177-3AD203B41FA5}">
                      <a16:colId xmlns:a16="http://schemas.microsoft.com/office/drawing/2014/main" val="1584365875"/>
                    </a:ext>
                  </a:extLst>
                </a:gridCol>
                <a:gridCol w="4624226">
                  <a:extLst>
                    <a:ext uri="{9D8B030D-6E8A-4147-A177-3AD203B41FA5}">
                      <a16:colId xmlns:a16="http://schemas.microsoft.com/office/drawing/2014/main" val="3573401635"/>
                    </a:ext>
                  </a:extLst>
                </a:gridCol>
                <a:gridCol w="5066427">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1326014">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●請負形態の場合であっても、外部設計はユーザの業務内容の確定に関わる部分が大きいことからユーザの</a:t>
                      </a:r>
                      <a:r>
                        <a:rPr kumimoji="1" lang="ja-JP" altLang="en-US" sz="2000" b="0" dirty="0">
                          <a:solidFill>
                            <a:srgbClr val="FF0000"/>
                          </a:solidFill>
                        </a:rPr>
                        <a:t>積極的関与</a:t>
                      </a:r>
                      <a:r>
                        <a:rPr kumimoji="1" lang="ja-JP" altLang="en-US" sz="2000" b="0" dirty="0"/>
                        <a:t>が重要である。そこで、第</a:t>
                      </a:r>
                      <a:r>
                        <a:rPr kumimoji="1" lang="en-US" altLang="ja-JP" sz="2000" b="0" dirty="0"/>
                        <a:t>2</a:t>
                      </a:r>
                      <a:r>
                        <a:rPr kumimoji="1" lang="ja-JP" altLang="en-US" sz="2000" b="0" dirty="0"/>
                        <a:t>項は、ベンダはユーザに対しシステム仕様の検討・決定に必要な協力を要請することができ、ユーザは</a:t>
                      </a:r>
                      <a:r>
                        <a:rPr kumimoji="1" lang="ja-JP" altLang="en-US" sz="2000" b="0" dirty="0">
                          <a:solidFill>
                            <a:srgbClr val="FF0000"/>
                          </a:solidFill>
                        </a:rPr>
                        <a:t>適時にこれに応ずる</a:t>
                      </a:r>
                      <a:r>
                        <a:rPr kumimoji="1" lang="ja-JP" altLang="en-US" sz="2000" b="0" dirty="0"/>
                        <a:t>ものとし、システム仕様の検討はベンダとユーザの</a:t>
                      </a:r>
                      <a:r>
                        <a:rPr kumimoji="1" lang="ja-JP" altLang="en-US" sz="2000" b="0" dirty="0">
                          <a:solidFill>
                            <a:srgbClr val="FF0000"/>
                          </a:solidFill>
                        </a:rPr>
                        <a:t>共同作業</a:t>
                      </a:r>
                      <a:r>
                        <a:rPr kumimoji="1" lang="ja-JP" altLang="en-US" sz="2000" b="0" dirty="0"/>
                        <a:t>であることを明確にしている。</a:t>
                      </a:r>
                      <a:r>
                        <a:rPr kumimoji="1" lang="en-US" altLang="ja-JP" sz="2000" b="0" dirty="0"/>
                        <a:t>【96</a:t>
                      </a:r>
                      <a:r>
                        <a:rPr kumimoji="1" lang="ja-JP" altLang="en-US" sz="2000" b="0" dirty="0"/>
                        <a:t>頁</a:t>
                      </a:r>
                      <a:r>
                        <a:rPr kumimoji="1" lang="en-US" altLang="ja-JP" sz="2000" b="0" dirty="0"/>
                        <a:t>】</a:t>
                      </a:r>
                    </a:p>
                    <a:p>
                      <a:r>
                        <a:rPr kumimoji="1" lang="ja-JP" altLang="en-US" sz="2000" b="0" dirty="0"/>
                        <a:t>●</a:t>
                      </a:r>
                      <a:r>
                        <a:rPr kumimoji="1" lang="ja-JP" altLang="en-US" sz="2000" b="0" dirty="0">
                          <a:solidFill>
                            <a:srgbClr val="FF0000"/>
                          </a:solidFill>
                        </a:rPr>
                        <a:t>ユーザの承認をもって外部設計書は確定</a:t>
                      </a:r>
                      <a:r>
                        <a:rPr kumimoji="1" lang="ja-JP" altLang="en-US" sz="2000" b="0" dirty="0"/>
                        <a:t>する</a:t>
                      </a:r>
                      <a:r>
                        <a:rPr kumimoji="1" lang="en-US" altLang="ja-JP" sz="2000" b="0" dirty="0"/>
                        <a:t>【98</a:t>
                      </a:r>
                      <a:r>
                        <a:rPr kumimoji="1" lang="ja-JP" altLang="en-US" sz="2000" b="0" dirty="0"/>
                        <a:t>頁</a:t>
                      </a:r>
                      <a:r>
                        <a:rPr kumimoji="1" lang="en-US" altLang="ja-JP" sz="2000" b="0" dirty="0"/>
                        <a:t>】</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●請負形態の場合であっても、外部設計はユーザの業務内容の確定に関わる部分が大きいことからユーザの積極的関与が重要である。そこで、第</a:t>
                      </a:r>
                      <a:r>
                        <a:rPr kumimoji="1" lang="en-US" altLang="ja-JP" sz="2000" b="0" dirty="0"/>
                        <a:t>2</a:t>
                      </a:r>
                      <a:r>
                        <a:rPr kumimoji="1" lang="ja-JP" altLang="en-US" sz="2000" b="0" dirty="0"/>
                        <a:t>項は、ベンダは</a:t>
                      </a:r>
                      <a:r>
                        <a:rPr kumimoji="1" lang="ja-JP" altLang="en-US" sz="2000" b="0" dirty="0">
                          <a:solidFill>
                            <a:srgbClr val="FF0000"/>
                          </a:solidFill>
                        </a:rPr>
                        <a:t>ユーザに対しシステム仕様の検討・決定に必要な協力を要請することができ</a:t>
                      </a:r>
                      <a:r>
                        <a:rPr kumimoji="1" lang="ja-JP" altLang="en-US" sz="2000" b="0" dirty="0"/>
                        <a:t>、ユーザは</a:t>
                      </a:r>
                      <a:r>
                        <a:rPr kumimoji="1" lang="ja-JP" altLang="en-US" sz="2000" b="0" dirty="0">
                          <a:solidFill>
                            <a:schemeClr val="tx1"/>
                          </a:solidFill>
                        </a:rPr>
                        <a:t>適時にこれに応ずる</a:t>
                      </a:r>
                      <a:r>
                        <a:rPr kumimoji="1" lang="ja-JP" altLang="en-US" sz="2000" b="0" dirty="0"/>
                        <a:t>ものとし、システム仕様の検討はベンダとユーザの</a:t>
                      </a:r>
                      <a:r>
                        <a:rPr kumimoji="1" lang="ja-JP" altLang="en-US" sz="2000" b="0" dirty="0">
                          <a:solidFill>
                            <a:srgbClr val="FF0000"/>
                          </a:solidFill>
                        </a:rPr>
                        <a:t>共同作業</a:t>
                      </a:r>
                      <a:r>
                        <a:rPr kumimoji="1" lang="ja-JP" altLang="en-US" sz="2000" b="0" dirty="0"/>
                        <a:t>であることを明確にしている。</a:t>
                      </a:r>
                      <a:r>
                        <a:rPr kumimoji="1" lang="en-US" altLang="ja-JP" sz="2000" b="0" dirty="0"/>
                        <a:t>【96</a:t>
                      </a:r>
                      <a:r>
                        <a:rPr kumimoji="1" lang="ja-JP" altLang="en-US" sz="2000" b="0" dirty="0"/>
                        <a:t>頁</a:t>
                      </a:r>
                      <a:r>
                        <a:rPr kumimoji="1" lang="en-US" altLang="ja-JP" sz="2000" b="0" dirty="0"/>
                        <a:t>】</a:t>
                      </a:r>
                    </a:p>
                    <a:p>
                      <a:r>
                        <a:rPr kumimoji="1" lang="ja-JP" altLang="en-US" sz="2000" b="0" dirty="0"/>
                        <a:t>●外部設計書と要件定義書及び外部設計検討会での決定事項との不一致又は外部設計書の論理的誤りを契約不適合と定義し、修正等の追完義務を負う</a:t>
                      </a:r>
                      <a:endParaRPr kumimoji="1" lang="en-US" altLang="ja-JP" sz="2000" b="0" dirty="0"/>
                    </a:p>
                  </a:txBody>
                  <a:tcPr/>
                </a:tc>
                <a:extLst>
                  <a:ext uri="{0D108BD9-81ED-4DB2-BD59-A6C34878D82A}">
                    <a16:rowId xmlns:a16="http://schemas.microsoft.com/office/drawing/2014/main" val="3663835014"/>
                  </a:ext>
                </a:extLst>
              </a:tr>
            </a:tbl>
          </a:graphicData>
        </a:graphic>
      </p:graphicFrame>
      <p:sp>
        <p:nvSpPr>
          <p:cNvPr id="5" name="日付プレースホルダー 4">
            <a:extLst>
              <a:ext uri="{FF2B5EF4-FFF2-40B4-BE49-F238E27FC236}">
                <a16:creationId xmlns:a16="http://schemas.microsoft.com/office/drawing/2014/main" id="{DE953918-288B-4F3B-A4D3-D90FC52FC566}"/>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097A6C1C-F2D0-4759-87A2-9563334CEDCB}"/>
              </a:ext>
            </a:extLst>
          </p:cNvPr>
          <p:cNvSpPr>
            <a:spLocks noGrp="1"/>
          </p:cNvSpPr>
          <p:nvPr>
            <p:ph type="sldNum" sz="quarter" idx="12"/>
          </p:nvPr>
        </p:nvSpPr>
        <p:spPr/>
        <p:txBody>
          <a:bodyPr/>
          <a:lstStyle/>
          <a:p>
            <a:fld id="{AA0C51FF-32F0-4E34-9A42-27C026941FB9}" type="slidenum">
              <a:rPr kumimoji="1" lang="ja-JP" altLang="en-US" smtClean="0"/>
              <a:t>35</a:t>
            </a:fld>
            <a:endParaRPr kumimoji="1" lang="ja-JP" altLang="en-US"/>
          </a:p>
        </p:txBody>
      </p:sp>
      <p:sp>
        <p:nvSpPr>
          <p:cNvPr id="7" name="テキスト ボックス 6">
            <a:extLst>
              <a:ext uri="{FF2B5EF4-FFF2-40B4-BE49-F238E27FC236}">
                <a16:creationId xmlns:a16="http://schemas.microsoft.com/office/drawing/2014/main" id="{D0967E1F-6035-4A8C-A2F4-78BCF4C45DD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開発段階（システム設計（システム外部設計）：請負の場合）（１）</a:t>
            </a:r>
            <a:endParaRPr lang="en-US" altLang="ja-JP" sz="2000" b="1" dirty="0"/>
          </a:p>
        </p:txBody>
      </p:sp>
      <p:sp>
        <p:nvSpPr>
          <p:cNvPr id="8" name="テキスト ボックス 7">
            <a:extLst>
              <a:ext uri="{FF2B5EF4-FFF2-40B4-BE49-F238E27FC236}">
                <a16:creationId xmlns:a16="http://schemas.microsoft.com/office/drawing/2014/main" id="{F71D4AB1-7D79-4823-B9A2-F56AB74A983E}"/>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3646087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096113796"/>
              </p:ext>
            </p:extLst>
          </p:nvPr>
        </p:nvGraphicFramePr>
        <p:xfrm>
          <a:off x="532485" y="946813"/>
          <a:ext cx="11221278" cy="3901440"/>
        </p:xfrm>
        <a:graphic>
          <a:graphicData uri="http://schemas.openxmlformats.org/drawingml/2006/table">
            <a:tbl>
              <a:tblPr firstRow="1" bandRow="1">
                <a:tableStyleId>{5C22544A-7EE6-4342-B048-85BDC9FD1C3A}</a:tableStyleId>
              </a:tblPr>
              <a:tblGrid>
                <a:gridCol w="1282147">
                  <a:extLst>
                    <a:ext uri="{9D8B030D-6E8A-4147-A177-3AD203B41FA5}">
                      <a16:colId xmlns:a16="http://schemas.microsoft.com/office/drawing/2014/main" val="1584365875"/>
                    </a:ext>
                  </a:extLst>
                </a:gridCol>
                <a:gridCol w="4753073">
                  <a:extLst>
                    <a:ext uri="{9D8B030D-6E8A-4147-A177-3AD203B41FA5}">
                      <a16:colId xmlns:a16="http://schemas.microsoft.com/office/drawing/2014/main" val="3573401635"/>
                    </a:ext>
                  </a:extLst>
                </a:gridCol>
                <a:gridCol w="5186058">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1790119">
                <a:tc>
                  <a:txBody>
                    <a:bodyPr/>
                    <a:lstStyle/>
                    <a:p>
                      <a:r>
                        <a:rPr kumimoji="1" lang="ja-JP" altLang="en-US" sz="2000" dirty="0"/>
                        <a:t>関連する契約条文</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r>
                        <a:rPr kumimoji="1" lang="ja-JP" altLang="en-US" sz="1600" dirty="0"/>
                        <a:t>②外部設計書の確定を行う権限及び責任</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【96</a:t>
                      </a:r>
                      <a:r>
                        <a:rPr kumimoji="1" lang="ja-JP" altLang="en-US" sz="1600" dirty="0"/>
                        <a:t>頁</a:t>
                      </a:r>
                      <a:r>
                        <a:rPr kumimoji="1" lang="en-US" altLang="ja-JP" sz="1600" dirty="0"/>
                        <a:t>】B</a:t>
                      </a:r>
                      <a:r>
                        <a:rPr kumimoji="1" lang="ja-JP" altLang="en-US" sz="1600" dirty="0"/>
                        <a:t>案（外部設計書作成業務の実施）○条</a:t>
                      </a:r>
                      <a:r>
                        <a:rPr kumimoji="1" lang="en-US" altLang="ja-JP" sz="1600" dirty="0"/>
                        <a:t>2</a:t>
                      </a:r>
                      <a:r>
                        <a:rPr kumimoji="1" lang="ja-JP" altLang="en-US" sz="1600" dirty="0"/>
                        <a:t>項（≒</a:t>
                      </a:r>
                      <a:r>
                        <a:rPr kumimoji="1" lang="en-US" altLang="ja-JP" sz="1600" dirty="0"/>
                        <a:t>19</a:t>
                      </a:r>
                      <a:r>
                        <a:rPr kumimoji="1" lang="ja-JP" altLang="en-US" sz="1600" dirty="0"/>
                        <a:t>条）</a:t>
                      </a:r>
                    </a:p>
                    <a:p>
                      <a:r>
                        <a:rPr kumimoji="1" lang="en-US" altLang="ja-JP" sz="1600" dirty="0"/>
                        <a:t>2.</a:t>
                      </a:r>
                      <a:r>
                        <a:rPr kumimoji="1" lang="ja-JP" altLang="en-US" sz="1600" dirty="0"/>
                        <a:t>　外部設計書作成業務の実施に際し、乙は甲に対して必要な協力を要請できるものとし、甲は乙から協力を要請された場合には適時に、これに応ずるものとする。</a:t>
                      </a:r>
                      <a:endParaRPr kumimoji="1" lang="en-US" altLang="ja-JP" sz="1600" dirty="0"/>
                    </a:p>
                    <a:p>
                      <a:r>
                        <a:rPr kumimoji="1" lang="en-US" altLang="ja-JP" sz="1600" dirty="0"/>
                        <a:t>【97</a:t>
                      </a:r>
                      <a:r>
                        <a:rPr kumimoji="1" lang="ja-JP" altLang="en-US" sz="1600" dirty="0"/>
                        <a:t>頁</a:t>
                      </a:r>
                      <a:r>
                        <a:rPr kumimoji="1" lang="en-US" altLang="ja-JP" sz="1600" dirty="0"/>
                        <a:t>】B</a:t>
                      </a:r>
                      <a:r>
                        <a:rPr kumimoji="1" lang="ja-JP" altLang="en-US" sz="1600" dirty="0"/>
                        <a:t>案（外部設計書の承認及び確定）○条</a:t>
                      </a:r>
                      <a:r>
                        <a:rPr kumimoji="1" lang="en-US" altLang="ja-JP" sz="1600" dirty="0"/>
                        <a:t>3</a:t>
                      </a:r>
                      <a:r>
                        <a:rPr kumimoji="1" lang="ja-JP" altLang="en-US" sz="1600" dirty="0"/>
                        <a:t>項（≒</a:t>
                      </a:r>
                      <a:r>
                        <a:rPr kumimoji="1" lang="en-US" altLang="ja-JP" sz="1600" dirty="0"/>
                        <a:t>23</a:t>
                      </a:r>
                      <a:r>
                        <a:rPr kumimoji="1" lang="ja-JP" altLang="en-US" sz="1600" dirty="0"/>
                        <a:t>条）</a:t>
                      </a:r>
                      <a:endParaRPr kumimoji="1" lang="en-US" altLang="ja-JP" sz="1600" dirty="0"/>
                    </a:p>
                    <a:p>
                      <a:r>
                        <a:rPr kumimoji="1" lang="ja-JP" altLang="en-US" sz="1600" dirty="0"/>
                        <a:t>前</a:t>
                      </a:r>
                      <a:r>
                        <a:rPr kumimoji="1" lang="en-US" altLang="ja-JP" sz="1600" dirty="0"/>
                        <a:t>2</a:t>
                      </a:r>
                      <a:r>
                        <a:rPr kumimoji="1" lang="ja-JP" altLang="en-US" sz="1600" dirty="0"/>
                        <a:t>項による甲の承認をもって、外部設計書は確定したものとする。</a:t>
                      </a:r>
                    </a:p>
                  </a:txBody>
                  <a:tcPr/>
                </a:tc>
                <a:tc>
                  <a:txBody>
                    <a:bodyPr/>
                    <a:lstStyle/>
                    <a:p>
                      <a:r>
                        <a:rPr kumimoji="1" lang="en-US" altLang="ja-JP" sz="1600" dirty="0"/>
                        <a:t>【91</a:t>
                      </a:r>
                      <a:r>
                        <a:rPr kumimoji="1" lang="ja-JP" altLang="en-US" sz="1600" dirty="0"/>
                        <a:t>頁</a:t>
                      </a:r>
                      <a:r>
                        <a:rPr kumimoji="1" lang="en-US" altLang="ja-JP" sz="1600" dirty="0"/>
                        <a:t>】</a:t>
                      </a:r>
                      <a:r>
                        <a:rPr kumimoji="1" lang="ja-JP" altLang="en-US" sz="1600" dirty="0"/>
                        <a:t>（要件定義書の確定）</a:t>
                      </a:r>
                      <a:r>
                        <a:rPr kumimoji="1" lang="en-US" altLang="ja-JP" sz="1600" dirty="0"/>
                        <a:t>17</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が要件定義書の作成を完了した場合、甲及び乙は、個別契約において定める期間（以下「要件定義書の点検期間」という。）内に要件定義書が前条所定の要件定義検討会での決定事項に適合するか点検を行うものとし、適合することを確認した証として甲乙双方の責任者が要件定義書に記名押印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【96</a:t>
                      </a:r>
                      <a:r>
                        <a:rPr kumimoji="1" lang="ja-JP" altLang="en-US" sz="1600" dirty="0"/>
                        <a:t>頁</a:t>
                      </a:r>
                      <a:r>
                        <a:rPr kumimoji="1" lang="en-US" altLang="ja-JP" sz="1600" dirty="0"/>
                        <a:t>】B</a:t>
                      </a:r>
                      <a:r>
                        <a:rPr kumimoji="1" lang="ja-JP" altLang="en-US" sz="1600" dirty="0"/>
                        <a:t>案（外部設計書作成業務の実施）○条</a:t>
                      </a:r>
                      <a:r>
                        <a:rPr kumimoji="1" lang="en-US" altLang="ja-JP" sz="1600" dirty="0"/>
                        <a:t>1</a:t>
                      </a:r>
                      <a:r>
                        <a:rPr kumimoji="1" lang="ja-JP" altLang="en-US" sz="1600" dirty="0"/>
                        <a:t>項（≒</a:t>
                      </a:r>
                      <a:r>
                        <a:rPr kumimoji="1" lang="en-US" altLang="ja-JP" sz="1600" dirty="0"/>
                        <a:t>19</a:t>
                      </a:r>
                      <a:r>
                        <a:rPr kumimoji="1" lang="ja-JP" altLang="en-US" sz="1600" dirty="0"/>
                        <a:t>条）</a:t>
                      </a:r>
                      <a:endParaRPr kumimoji="1" lang="en-US" altLang="ja-JP" sz="1600" dirty="0"/>
                    </a:p>
                    <a:p>
                      <a:r>
                        <a:rPr kumimoji="1" lang="ja-JP" altLang="en-US" sz="1600" dirty="0"/>
                        <a:t>乙は、第○条所定の個別契約を締結の上、本件業務として第</a:t>
                      </a:r>
                      <a:r>
                        <a:rPr kumimoji="1" lang="en-US" altLang="ja-JP" sz="1600" dirty="0"/>
                        <a:t>17</a:t>
                      </a:r>
                      <a:r>
                        <a:rPr kumimoji="1" lang="ja-JP" altLang="en-US" sz="1600" dirty="0"/>
                        <a:t>条の規定により確定された要件定義書に基づき、本件ソフトウェアの外部設計書作成業務を行う。</a:t>
                      </a:r>
                      <a:endParaRPr kumimoji="1" lang="en-US" altLang="ja-JP" sz="1600" dirty="0"/>
                    </a:p>
                  </a:txBody>
                  <a:tcPr/>
                </a:tc>
                <a:extLst>
                  <a:ext uri="{0D108BD9-81ED-4DB2-BD59-A6C34878D82A}">
                    <a16:rowId xmlns:a16="http://schemas.microsoft.com/office/drawing/2014/main" val="3387793241"/>
                  </a:ext>
                </a:extLst>
              </a:tr>
            </a:tbl>
          </a:graphicData>
        </a:graphic>
      </p:graphicFrame>
      <p:sp>
        <p:nvSpPr>
          <p:cNvPr id="5" name="日付プレースホルダー 4">
            <a:extLst>
              <a:ext uri="{FF2B5EF4-FFF2-40B4-BE49-F238E27FC236}">
                <a16:creationId xmlns:a16="http://schemas.microsoft.com/office/drawing/2014/main" id="{6D7A6506-69E1-49AD-901D-876802391CF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1F9C6FFD-89C9-4C7E-929A-016A2F0F20DD}"/>
              </a:ext>
            </a:extLst>
          </p:cNvPr>
          <p:cNvSpPr>
            <a:spLocks noGrp="1"/>
          </p:cNvSpPr>
          <p:nvPr>
            <p:ph type="sldNum" sz="quarter" idx="12"/>
          </p:nvPr>
        </p:nvSpPr>
        <p:spPr/>
        <p:txBody>
          <a:bodyPr/>
          <a:lstStyle/>
          <a:p>
            <a:fld id="{AA0C51FF-32F0-4E34-9A42-27C026941FB9}" type="slidenum">
              <a:rPr kumimoji="1" lang="ja-JP" altLang="en-US" smtClean="0"/>
              <a:t>36</a:t>
            </a:fld>
            <a:endParaRPr kumimoji="1" lang="ja-JP" altLang="en-US"/>
          </a:p>
        </p:txBody>
      </p:sp>
      <p:sp>
        <p:nvSpPr>
          <p:cNvPr id="7" name="テキスト ボックス 6">
            <a:extLst>
              <a:ext uri="{FF2B5EF4-FFF2-40B4-BE49-F238E27FC236}">
                <a16:creationId xmlns:a16="http://schemas.microsoft.com/office/drawing/2014/main" id="{30333FD7-0B60-4972-A3BB-165AAB00041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開発段階（システム設計（システム外部設計）：請負の場合）（２）</a:t>
            </a:r>
            <a:endParaRPr lang="en-US" altLang="ja-JP" sz="2000" b="1" dirty="0"/>
          </a:p>
        </p:txBody>
      </p:sp>
      <p:sp>
        <p:nvSpPr>
          <p:cNvPr id="8" name="テキスト ボックス 7">
            <a:extLst>
              <a:ext uri="{FF2B5EF4-FFF2-40B4-BE49-F238E27FC236}">
                <a16:creationId xmlns:a16="http://schemas.microsoft.com/office/drawing/2014/main" id="{79B03957-985A-46A8-B020-9C38B42873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3272235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451965259"/>
              </p:ext>
            </p:extLst>
          </p:nvPr>
        </p:nvGraphicFramePr>
        <p:xfrm>
          <a:off x="528969" y="946813"/>
          <a:ext cx="11270974" cy="4846320"/>
        </p:xfrm>
        <a:graphic>
          <a:graphicData uri="http://schemas.openxmlformats.org/drawingml/2006/table">
            <a:tbl>
              <a:tblPr firstRow="1" bandRow="1">
                <a:tableStyleId>{5C22544A-7EE6-4342-B048-85BDC9FD1C3A}</a:tableStyleId>
              </a:tblPr>
              <a:tblGrid>
                <a:gridCol w="1558988">
                  <a:extLst>
                    <a:ext uri="{9D8B030D-6E8A-4147-A177-3AD203B41FA5}">
                      <a16:colId xmlns:a16="http://schemas.microsoft.com/office/drawing/2014/main" val="1584365875"/>
                    </a:ext>
                  </a:extLst>
                </a:gridCol>
                <a:gridCol w="4474426">
                  <a:extLst>
                    <a:ext uri="{9D8B030D-6E8A-4147-A177-3AD203B41FA5}">
                      <a16:colId xmlns:a16="http://schemas.microsoft.com/office/drawing/2014/main" val="3573401635"/>
                    </a:ext>
                  </a:extLst>
                </a:gridCol>
                <a:gridCol w="5237560">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552506">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dirty="0"/>
                        <a:t>外部設計書と要件定義書及び外部設計検討会での決定事項との不一致又は外部設計書の論理的誤りを</a:t>
                      </a:r>
                      <a:r>
                        <a:rPr kumimoji="1" lang="ja-JP" altLang="en-US" sz="2000" dirty="0">
                          <a:solidFill>
                            <a:srgbClr val="FF0000"/>
                          </a:solidFill>
                        </a:rPr>
                        <a:t>契約不適合</a:t>
                      </a:r>
                      <a:r>
                        <a:rPr kumimoji="1" lang="ja-JP" altLang="en-US" sz="2000" dirty="0"/>
                        <a:t>と定義し、</a:t>
                      </a:r>
                      <a:r>
                        <a:rPr kumimoji="1" lang="ja-JP" altLang="en-US" sz="2000" dirty="0">
                          <a:solidFill>
                            <a:srgbClr val="FF0000"/>
                          </a:solidFill>
                        </a:rPr>
                        <a:t>修正等の追完義務</a:t>
                      </a:r>
                      <a:r>
                        <a:rPr kumimoji="1" lang="ja-JP" altLang="en-US" sz="2000" dirty="0"/>
                        <a:t>を負う</a:t>
                      </a:r>
                      <a:r>
                        <a:rPr kumimoji="1" lang="en-US" altLang="ja-JP" sz="2000" dirty="0"/>
                        <a:t>【99</a:t>
                      </a:r>
                      <a:r>
                        <a:rPr kumimoji="1" lang="ja-JP" altLang="en-US" sz="2000" dirty="0"/>
                        <a:t>頁</a:t>
                      </a:r>
                      <a:r>
                        <a:rPr kumimoji="1" lang="en-US" altLang="ja-JP" sz="2000" dirty="0"/>
                        <a:t>】</a:t>
                      </a:r>
                      <a:endParaRPr kumimoji="1" lang="ja-JP" altLang="en-US" sz="2000" dirty="0"/>
                    </a:p>
                  </a:txBody>
                  <a:tcPr/>
                </a:tc>
                <a:extLst>
                  <a:ext uri="{0D108BD9-81ED-4DB2-BD59-A6C34878D82A}">
                    <a16:rowId xmlns:a16="http://schemas.microsoft.com/office/drawing/2014/main" val="4267741935"/>
                  </a:ext>
                </a:extLst>
              </a:tr>
              <a:tr h="1326014">
                <a:tc>
                  <a:txBody>
                    <a:bodyPr/>
                    <a:lstStyle/>
                    <a:p>
                      <a:r>
                        <a:rPr kumimoji="1" lang="ja-JP" altLang="en-US" sz="1600" dirty="0"/>
                        <a:t>責務を満たさなかった場合の処置（契約条文）</a:t>
                      </a:r>
                    </a:p>
                  </a:txBody>
                  <a:tcPr/>
                </a:tc>
                <a:tc>
                  <a:txBody>
                    <a:bodyPr/>
                    <a:lstStyle/>
                    <a:p>
                      <a:r>
                        <a:rPr kumimoji="1" lang="ja-JP" altLang="en-US" sz="1600" dirty="0"/>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【98</a:t>
                      </a:r>
                      <a:r>
                        <a:rPr kumimoji="1" lang="ja-JP" altLang="en-US" sz="1600" dirty="0"/>
                        <a:t>頁</a:t>
                      </a:r>
                      <a:r>
                        <a:rPr kumimoji="1" lang="en-US" altLang="ja-JP" sz="1600" dirty="0"/>
                        <a:t>】B</a:t>
                      </a:r>
                      <a:r>
                        <a:rPr kumimoji="1" lang="ja-JP" altLang="en-US" sz="1600" dirty="0"/>
                        <a:t>案</a:t>
                      </a:r>
                      <a:r>
                        <a:rPr kumimoji="1" lang="zh-TW" altLang="en-US" sz="1600" dirty="0">
                          <a:latin typeface="+mn-lt"/>
                        </a:rPr>
                        <a:t>（</a:t>
                      </a:r>
                      <a:r>
                        <a:rPr kumimoji="1" lang="zh-TW" altLang="en-US" sz="1600" dirty="0">
                          <a:latin typeface="+mn-lt"/>
                          <a:ea typeface="游明朝" panose="02020400000000000000" pitchFamily="18" charset="-128"/>
                        </a:rPr>
                        <a:t>契約不適合責任</a:t>
                      </a:r>
                      <a:r>
                        <a:rPr kumimoji="1" lang="zh-TW" altLang="en-US" sz="1600" dirty="0">
                          <a:latin typeface="+mn-lt"/>
                        </a:rPr>
                        <a:t>）</a:t>
                      </a:r>
                      <a:r>
                        <a:rPr kumimoji="1" lang="ja-JP" altLang="en-US" sz="1600" dirty="0">
                          <a:latin typeface="+mn-lt"/>
                        </a:rPr>
                        <a:t>○条（≒</a:t>
                      </a:r>
                      <a:r>
                        <a:rPr kumimoji="1" lang="en-US" altLang="ja-JP" sz="1600" dirty="0">
                          <a:latin typeface="+mn-lt"/>
                        </a:rPr>
                        <a:t>24</a:t>
                      </a:r>
                      <a:r>
                        <a:rPr kumimoji="1" lang="ja-JP" altLang="en-US" sz="1600" dirty="0">
                          <a:latin typeface="+mn-lt"/>
                        </a:rPr>
                        <a:t>条）</a:t>
                      </a:r>
                      <a:endParaRPr kumimoji="1" lang="en-US" altLang="ja-JP" sz="1600" dirty="0">
                        <a:latin typeface="+mn-lt"/>
                      </a:endParaRPr>
                    </a:p>
                    <a:p>
                      <a:r>
                        <a:rPr kumimoji="1" lang="ja-JP" altLang="ja-JP" sz="1600" kern="1200" dirty="0">
                          <a:solidFill>
                            <a:schemeClr val="dk1"/>
                          </a:solidFill>
                          <a:effectLst/>
                          <a:latin typeface="+mn-lt"/>
                          <a:ea typeface="+mn-ea"/>
                          <a:cs typeface="+mn-cs"/>
                        </a:rPr>
                        <a:t>前条の確定後、外部設計書について要件定義書及び第○条所定の外部設計検討会での決定事項との不一致又は論理的誤り（以下本条において「契約不適合」という。）が発見された場合、甲は乙に対して当該契約不適合の修正等の履行の追完（以下本条において「追完」という。）を請求することができ、乙は、当該追完を行うものとする。但し、甲に不相当な負担を課するものではないときは、乙は甲が請求した方法と異なる方法による追完を行うことができる。</a:t>
                      </a:r>
                      <a:endParaRPr kumimoji="1" lang="en-US" altLang="ja-JP" sz="1600" dirty="0"/>
                    </a:p>
                  </a:txBody>
                  <a:tcPr/>
                </a:tc>
                <a:extLst>
                  <a:ext uri="{0D108BD9-81ED-4DB2-BD59-A6C34878D82A}">
                    <a16:rowId xmlns:a16="http://schemas.microsoft.com/office/drawing/2014/main" val="3576351980"/>
                  </a:ext>
                </a:extLst>
              </a:tr>
              <a:tr h="358515">
                <a:tc>
                  <a:txBody>
                    <a:bodyPr/>
                    <a:lstStyle/>
                    <a:p>
                      <a:r>
                        <a:rPr kumimoji="1" lang="ja-JP" altLang="en-US" sz="2000" dirty="0"/>
                        <a:t>関連判例</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kumimoji="1" lang="ja-JP" altLang="en-US" sz="2000" dirty="0"/>
                        <a:t>ー</a:t>
                      </a:r>
                      <a:endParaRPr kumimoji="1" lang="en-US" altLang="ja-JP" sz="2000" dirty="0"/>
                    </a:p>
                  </a:txBody>
                  <a:tcPr/>
                </a:tc>
                <a:tc>
                  <a:txBody>
                    <a:bodyPr/>
                    <a:lstStyle/>
                    <a:p>
                      <a:r>
                        <a:rPr kumimoji="1" lang="ja-JP" altLang="en-US" sz="2000" dirty="0"/>
                        <a:t>ー</a:t>
                      </a:r>
                    </a:p>
                  </a:txBody>
                  <a:tcPr/>
                </a:tc>
                <a:extLst>
                  <a:ext uri="{0D108BD9-81ED-4DB2-BD59-A6C34878D82A}">
                    <a16:rowId xmlns:a16="http://schemas.microsoft.com/office/drawing/2014/main" val="223300750"/>
                  </a:ext>
                </a:extLst>
              </a:tr>
            </a:tbl>
          </a:graphicData>
        </a:graphic>
      </p:graphicFrame>
      <p:sp>
        <p:nvSpPr>
          <p:cNvPr id="5" name="日付プレースホルダー 4">
            <a:extLst>
              <a:ext uri="{FF2B5EF4-FFF2-40B4-BE49-F238E27FC236}">
                <a16:creationId xmlns:a16="http://schemas.microsoft.com/office/drawing/2014/main" id="{2048C406-F0D8-40D1-9638-8524A030B4BA}"/>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7B10140F-50E6-432D-AB4A-B52FBA4725C9}"/>
              </a:ext>
            </a:extLst>
          </p:cNvPr>
          <p:cNvSpPr>
            <a:spLocks noGrp="1"/>
          </p:cNvSpPr>
          <p:nvPr>
            <p:ph type="sldNum" sz="quarter" idx="12"/>
          </p:nvPr>
        </p:nvSpPr>
        <p:spPr/>
        <p:txBody>
          <a:bodyPr/>
          <a:lstStyle/>
          <a:p>
            <a:fld id="{AA0C51FF-32F0-4E34-9A42-27C026941FB9}" type="slidenum">
              <a:rPr kumimoji="1" lang="ja-JP" altLang="en-US" smtClean="0"/>
              <a:t>37</a:t>
            </a:fld>
            <a:endParaRPr kumimoji="1" lang="ja-JP" altLang="en-US"/>
          </a:p>
        </p:txBody>
      </p:sp>
      <p:sp>
        <p:nvSpPr>
          <p:cNvPr id="7" name="テキスト ボックス 6">
            <a:extLst>
              <a:ext uri="{FF2B5EF4-FFF2-40B4-BE49-F238E27FC236}">
                <a16:creationId xmlns:a16="http://schemas.microsoft.com/office/drawing/2014/main" id="{4D46E975-D412-4075-A25D-24C7FB5A51EC}"/>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開発段階（システム設計（システム外部設計）：請負の場合）（３）</a:t>
            </a:r>
            <a:endParaRPr lang="en-US" altLang="ja-JP" sz="2000" b="1" dirty="0"/>
          </a:p>
        </p:txBody>
      </p:sp>
      <p:sp>
        <p:nvSpPr>
          <p:cNvPr id="8" name="テキスト ボックス 7">
            <a:extLst>
              <a:ext uri="{FF2B5EF4-FFF2-40B4-BE49-F238E27FC236}">
                <a16:creationId xmlns:a16="http://schemas.microsoft.com/office/drawing/2014/main" id="{31AD4898-40EA-46B2-A376-D21688668014}"/>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1040523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449626138"/>
              </p:ext>
            </p:extLst>
          </p:nvPr>
        </p:nvGraphicFramePr>
        <p:xfrm>
          <a:off x="492036" y="943409"/>
          <a:ext cx="11270975" cy="5364480"/>
        </p:xfrm>
        <a:graphic>
          <a:graphicData uri="http://schemas.openxmlformats.org/drawingml/2006/table">
            <a:tbl>
              <a:tblPr firstRow="1" bandRow="1">
                <a:tableStyleId>{5C22544A-7EE6-4342-B048-85BDC9FD1C3A}</a:tableStyleId>
              </a:tblPr>
              <a:tblGrid>
                <a:gridCol w="1262270">
                  <a:extLst>
                    <a:ext uri="{9D8B030D-6E8A-4147-A177-3AD203B41FA5}">
                      <a16:colId xmlns:a16="http://schemas.microsoft.com/office/drawing/2014/main" val="1584365875"/>
                    </a:ext>
                  </a:extLst>
                </a:gridCol>
                <a:gridCol w="4844152">
                  <a:extLst>
                    <a:ext uri="{9D8B030D-6E8A-4147-A177-3AD203B41FA5}">
                      <a16:colId xmlns:a16="http://schemas.microsoft.com/office/drawing/2014/main" val="3573401635"/>
                    </a:ext>
                  </a:extLst>
                </a:gridCol>
                <a:gridCol w="516455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●特に基本外部設計やシステムの検収・テストに関しては、適切なテストケース作成のための情報提供など、ユーザによる</a:t>
                      </a:r>
                      <a:r>
                        <a:rPr kumimoji="1" lang="ja-JP" altLang="en-US" sz="2000" b="0" dirty="0">
                          <a:solidFill>
                            <a:srgbClr val="FF0000"/>
                          </a:solidFill>
                        </a:rPr>
                        <a:t>協力</a:t>
                      </a:r>
                      <a:r>
                        <a:rPr kumimoji="1" lang="ja-JP" altLang="en-US" sz="2000" b="0" dirty="0"/>
                        <a:t> が必要となる場合がある </a:t>
                      </a:r>
                      <a:r>
                        <a:rPr kumimoji="1" lang="en-US" altLang="ja-JP" sz="2000" b="0" dirty="0"/>
                        <a:t>【54</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●「協力」は、ユーザが積極的に何かを行うことだけではなく、ベンダの</a:t>
                      </a:r>
                      <a:r>
                        <a:rPr kumimoji="1" lang="ja-JP" altLang="en-US" sz="2000" b="0" dirty="0">
                          <a:solidFill>
                            <a:srgbClr val="FF0000"/>
                          </a:solidFill>
                        </a:rPr>
                        <a:t>開発作業を阻害する行為をしない</a:t>
                      </a:r>
                      <a:r>
                        <a:rPr kumimoji="1" lang="ja-JP" altLang="en-US" sz="2000" b="0" dirty="0"/>
                        <a:t>ことも含まれる</a:t>
                      </a:r>
                      <a:r>
                        <a:rPr kumimoji="1" lang="en-US" altLang="ja-JP" sz="2000" b="0" dirty="0"/>
                        <a:t>【54</a:t>
                      </a:r>
                      <a:r>
                        <a:rPr kumimoji="1" lang="ja-JP" altLang="en-US" sz="2000" b="0" dirty="0"/>
                        <a:t>頁脚注</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●ユーザ・ベンダ双方において、プロジェクトを管理遂行する責任者（いわゆるプロジェクトマネージャー）として、</a:t>
                      </a:r>
                      <a:r>
                        <a:rPr kumimoji="1" lang="ja-JP" altLang="en-US" sz="2000" b="0" dirty="0">
                          <a:solidFill>
                            <a:srgbClr val="FF0000"/>
                          </a:solidFill>
                        </a:rPr>
                        <a:t>社内におけるプロジェクトに関する権限を有し、業務知識を有する者を任命</a:t>
                      </a:r>
                      <a:r>
                        <a:rPr kumimoji="1" lang="ja-JP" altLang="en-US" sz="2000" b="0" dirty="0"/>
                        <a:t>する</a:t>
                      </a:r>
                      <a:r>
                        <a:rPr kumimoji="1" lang="en-US" altLang="ja-JP" sz="2000" b="0" dirty="0"/>
                        <a:t>【85</a:t>
                      </a:r>
                      <a:r>
                        <a:rPr kumimoji="1" lang="ja-JP" altLang="en-US" sz="2000" b="0" dirty="0"/>
                        <a:t>頁</a:t>
                      </a:r>
                      <a:r>
                        <a:rPr kumimoji="1" lang="en-US" altLang="ja-JP" sz="2000" b="0" dirty="0"/>
                        <a:t>】</a:t>
                      </a:r>
                    </a:p>
                  </a:txBody>
                  <a:tcPr/>
                </a:tc>
                <a:tc>
                  <a:txBody>
                    <a:bodyPr/>
                    <a:lstStyle/>
                    <a:p>
                      <a:r>
                        <a:rPr kumimoji="1" lang="ja-JP" altLang="en-US" sz="2000" b="0" dirty="0"/>
                        <a:t>●</a:t>
                      </a:r>
                      <a:r>
                        <a:rPr kumimoji="1" lang="ja-JP" altLang="en-US" sz="2000" b="0" dirty="0">
                          <a:solidFill>
                            <a:srgbClr val="FF0000"/>
                          </a:solidFill>
                        </a:rPr>
                        <a:t>システム開発自体の専門性</a:t>
                      </a:r>
                      <a:r>
                        <a:rPr kumimoji="1" lang="ja-JP" altLang="en-US" sz="2000" b="0" dirty="0"/>
                        <a:t>はベンダにあり、実際の開発プロジェクトを進めていく上で費用が当初想定していたものより増大してしまうおそれや開発スケジュールの遅延の兆候等を察知しやすい立場にあるので、それらの状況について適宜ユーザと共有しつつ、</a:t>
                      </a:r>
                      <a:r>
                        <a:rPr kumimoji="1" lang="ja-JP" altLang="en-US" sz="2000" b="0" dirty="0">
                          <a:solidFill>
                            <a:srgbClr val="FF0000"/>
                          </a:solidFill>
                        </a:rPr>
                        <a:t>円滑にプロジェクトを進めていく役割</a:t>
                      </a:r>
                      <a:r>
                        <a:rPr kumimoji="1" lang="ja-JP" altLang="en-US" sz="2000" b="0" dirty="0"/>
                        <a:t>がベンダに期待されている</a:t>
                      </a:r>
                      <a:r>
                        <a:rPr kumimoji="1" lang="en-US" altLang="ja-JP" sz="2000" b="0" dirty="0"/>
                        <a:t>【53</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●ユーザ・ベンダ双方において、プロジェクトを管理遂行する責任者（いわゆるプロジェクトマネージャー）として、</a:t>
                      </a:r>
                      <a:r>
                        <a:rPr kumimoji="1" lang="ja-JP" altLang="en-US" sz="2000" b="0" dirty="0">
                          <a:solidFill>
                            <a:srgbClr val="FF0000"/>
                          </a:solidFill>
                        </a:rPr>
                        <a:t>社内におけるプロジェクトに関する権限を有し、業務知識を有する者を任命</a:t>
                      </a:r>
                      <a:r>
                        <a:rPr kumimoji="1" lang="ja-JP" altLang="en-US" sz="2000" b="0" dirty="0"/>
                        <a:t>する</a:t>
                      </a:r>
                      <a:r>
                        <a:rPr kumimoji="1" lang="en-US" altLang="ja-JP" sz="2000" b="0" dirty="0"/>
                        <a:t>【85</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774180A1-6CC9-4830-8929-CADA0CE55BCA}"/>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C95036F6-B87F-4633-BD46-46464F4D994D}"/>
              </a:ext>
            </a:extLst>
          </p:cNvPr>
          <p:cNvSpPr>
            <a:spLocks noGrp="1"/>
          </p:cNvSpPr>
          <p:nvPr>
            <p:ph type="sldNum" sz="quarter" idx="12"/>
          </p:nvPr>
        </p:nvSpPr>
        <p:spPr/>
        <p:txBody>
          <a:bodyPr/>
          <a:lstStyle/>
          <a:p>
            <a:fld id="{AA0C51FF-32F0-4E34-9A42-27C026941FB9}" type="slidenum">
              <a:rPr kumimoji="1" lang="ja-JP" altLang="en-US" smtClean="0"/>
              <a:t>38</a:t>
            </a:fld>
            <a:endParaRPr kumimoji="1" lang="ja-JP" altLang="en-US"/>
          </a:p>
        </p:txBody>
      </p:sp>
      <p:sp>
        <p:nvSpPr>
          <p:cNvPr id="7" name="テキスト ボックス 6">
            <a:extLst>
              <a:ext uri="{FF2B5EF4-FFF2-40B4-BE49-F238E27FC236}">
                <a16:creationId xmlns:a16="http://schemas.microsoft.com/office/drawing/2014/main" id="{F4EC8291-7D47-495A-AA2B-82A39D872033}"/>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開発段階（システム設計（システム内部設計）～システム結合）（１）</a:t>
            </a:r>
            <a:endParaRPr lang="en-US" altLang="ja-JP" sz="2000" b="1" dirty="0"/>
          </a:p>
        </p:txBody>
      </p:sp>
    </p:spTree>
    <p:extLst>
      <p:ext uri="{BB962C8B-B14F-4D97-AF65-F5344CB8AC3E}">
        <p14:creationId xmlns:p14="http://schemas.microsoft.com/office/powerpoint/2010/main" val="32827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80EDC-AEA0-4506-8917-62D05873BA34}"/>
              </a:ext>
            </a:extLst>
          </p:cNvPr>
          <p:cNvSpPr>
            <a:spLocks noGrp="1"/>
          </p:cNvSpPr>
          <p:nvPr>
            <p:ph type="title"/>
          </p:nvPr>
        </p:nvSpPr>
        <p:spPr/>
        <p:txBody>
          <a:bodyPr/>
          <a:lstStyle/>
          <a:p>
            <a:r>
              <a:rPr kumimoji="1" lang="ja-JP" altLang="en-US" b="1" dirty="0"/>
              <a:t>はじめに</a:t>
            </a:r>
          </a:p>
        </p:txBody>
      </p:sp>
      <p:sp>
        <p:nvSpPr>
          <p:cNvPr id="3" name="コンテンツ プレースホルダー 2">
            <a:extLst>
              <a:ext uri="{FF2B5EF4-FFF2-40B4-BE49-F238E27FC236}">
                <a16:creationId xmlns:a16="http://schemas.microsoft.com/office/drawing/2014/main" id="{F6D04F35-DEFA-44A7-9CCA-1468C816593A}"/>
              </a:ext>
            </a:extLst>
          </p:cNvPr>
          <p:cNvSpPr>
            <a:spLocks noGrp="1"/>
          </p:cNvSpPr>
          <p:nvPr>
            <p:ph idx="1"/>
          </p:nvPr>
        </p:nvSpPr>
        <p:spPr/>
        <p:txBody>
          <a:bodyPr/>
          <a:lstStyle/>
          <a:p>
            <a:r>
              <a:rPr kumimoji="1" lang="ja-JP" altLang="en-US" dirty="0"/>
              <a:t>本資料について</a:t>
            </a:r>
            <a:endParaRPr kumimoji="1" lang="en-US" altLang="ja-JP" dirty="0"/>
          </a:p>
          <a:p>
            <a:r>
              <a:rPr lang="ja-JP" altLang="en-US" dirty="0"/>
              <a:t>モデル契約の概要</a:t>
            </a:r>
            <a:endParaRPr lang="en-US" altLang="ja-JP" dirty="0"/>
          </a:p>
          <a:p>
            <a:r>
              <a:rPr lang="ja-JP" altLang="en-US" dirty="0"/>
              <a:t>（参考）モデル契約の変遷</a:t>
            </a:r>
            <a:endParaRPr lang="en-US" altLang="ja-JP" dirty="0"/>
          </a:p>
          <a:p>
            <a:r>
              <a:rPr kumimoji="1" lang="ja-JP" altLang="en-US" dirty="0"/>
              <a:t>（参考）モデル契約（第二版）の構成</a:t>
            </a:r>
            <a:endParaRPr kumimoji="1" lang="en-US" altLang="ja-JP" dirty="0"/>
          </a:p>
          <a:p>
            <a:r>
              <a:rPr lang="ja-JP" altLang="en-US" dirty="0"/>
              <a:t>（参考）モデル契約書の対象・前提</a:t>
            </a:r>
            <a:endParaRPr lang="en-US" altLang="ja-JP" dirty="0"/>
          </a:p>
          <a:p>
            <a:r>
              <a:rPr lang="ja-JP" altLang="en-US" dirty="0"/>
              <a:t>（参考）モデル契約の全体像</a:t>
            </a:r>
          </a:p>
          <a:p>
            <a:pPr marL="0" indent="0">
              <a:buNone/>
            </a:pPr>
            <a:endParaRPr kumimoji="1" lang="ja-JP" altLang="en-US" dirty="0"/>
          </a:p>
        </p:txBody>
      </p:sp>
      <p:sp>
        <p:nvSpPr>
          <p:cNvPr id="4" name="日付プレースホルダー 3">
            <a:extLst>
              <a:ext uri="{FF2B5EF4-FFF2-40B4-BE49-F238E27FC236}">
                <a16:creationId xmlns:a16="http://schemas.microsoft.com/office/drawing/2014/main" id="{1C2E21C1-8D34-4E9A-A8B5-C91A2737BC2D}"/>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7956EAEC-1D8E-4C10-9DD3-17F96C2EC1CA}"/>
              </a:ext>
            </a:extLst>
          </p:cNvPr>
          <p:cNvSpPr>
            <a:spLocks noGrp="1"/>
          </p:cNvSpPr>
          <p:nvPr>
            <p:ph type="sldNum" sz="quarter" idx="12"/>
          </p:nvPr>
        </p:nvSpPr>
        <p:spPr/>
        <p:txBody>
          <a:bodyPr/>
          <a:lstStyle/>
          <a:p>
            <a:fld id="{AA0C51FF-32F0-4E34-9A42-27C026941FB9}" type="slidenum">
              <a:rPr kumimoji="1" lang="ja-JP" altLang="en-US" smtClean="0"/>
              <a:t>3</a:t>
            </a:fld>
            <a:endParaRPr kumimoji="1" lang="ja-JP" altLang="en-US"/>
          </a:p>
        </p:txBody>
      </p:sp>
    </p:spTree>
    <p:extLst>
      <p:ext uri="{BB962C8B-B14F-4D97-AF65-F5344CB8AC3E}">
        <p14:creationId xmlns:p14="http://schemas.microsoft.com/office/powerpoint/2010/main" val="3512280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953201681"/>
              </p:ext>
            </p:extLst>
          </p:nvPr>
        </p:nvGraphicFramePr>
        <p:xfrm>
          <a:off x="482799" y="943409"/>
          <a:ext cx="11320669" cy="5638800"/>
        </p:xfrm>
        <a:graphic>
          <a:graphicData uri="http://schemas.openxmlformats.org/drawingml/2006/table">
            <a:tbl>
              <a:tblPr firstRow="1" bandRow="1">
                <a:tableStyleId>{5C22544A-7EE6-4342-B048-85BDC9FD1C3A}</a:tableStyleId>
              </a:tblPr>
              <a:tblGrid>
                <a:gridCol w="1267835">
                  <a:extLst>
                    <a:ext uri="{9D8B030D-6E8A-4147-A177-3AD203B41FA5}">
                      <a16:colId xmlns:a16="http://schemas.microsoft.com/office/drawing/2014/main" val="1584365875"/>
                    </a:ext>
                  </a:extLst>
                </a:gridCol>
                <a:gridCol w="5123026">
                  <a:extLst>
                    <a:ext uri="{9D8B030D-6E8A-4147-A177-3AD203B41FA5}">
                      <a16:colId xmlns:a16="http://schemas.microsoft.com/office/drawing/2014/main" val="3573401635"/>
                    </a:ext>
                  </a:extLst>
                </a:gridCol>
                <a:gridCol w="4929808">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r>
                        <a:rPr kumimoji="1" lang="ja-JP" altLang="en-US" sz="2000" dirty="0"/>
                        <a:t>（続き）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●ベンダはユーザに対し必要な協力を要請することができ、ユーザは</a:t>
                      </a:r>
                      <a:r>
                        <a:rPr kumimoji="1" lang="ja-JP" altLang="en-US" sz="2000" b="0" dirty="0">
                          <a:solidFill>
                            <a:srgbClr val="FF0000"/>
                          </a:solidFill>
                        </a:rPr>
                        <a:t>適時にこれに応ずる</a:t>
                      </a:r>
                      <a:r>
                        <a:rPr kumimoji="1" lang="en-US" altLang="ja-JP" sz="2000" b="0" dirty="0"/>
                        <a:t>【102</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●検収はユーザが中心となって実施するものであることから、</a:t>
                      </a:r>
                      <a:r>
                        <a:rPr kumimoji="1" lang="ja-JP" altLang="en-US" sz="2000" b="0" dirty="0">
                          <a:solidFill>
                            <a:srgbClr val="FF0000"/>
                          </a:solidFill>
                        </a:rPr>
                        <a:t>検査仕様書作成</a:t>
                      </a:r>
                      <a:r>
                        <a:rPr kumimoji="1" lang="ja-JP" altLang="en-US" sz="2000" b="0" dirty="0">
                          <a:solidFill>
                            <a:schemeClr val="tx1"/>
                          </a:solidFill>
                        </a:rPr>
                        <a:t>は原則としてユーザ</a:t>
                      </a:r>
                      <a:r>
                        <a:rPr kumimoji="1" lang="ja-JP" altLang="en-US" sz="2000" b="0" dirty="0"/>
                        <a:t>が行う</a:t>
                      </a:r>
                      <a:r>
                        <a:rPr kumimoji="1" lang="en-US" altLang="ja-JP" sz="2000" b="0" dirty="0"/>
                        <a:t>【104</a:t>
                      </a:r>
                      <a:r>
                        <a:rPr kumimoji="1" lang="ja-JP" altLang="en-US" sz="2000" b="0" dirty="0"/>
                        <a:t>頁</a:t>
                      </a:r>
                      <a:r>
                        <a:rPr kumimoji="1" lang="en-US" altLang="ja-JP" sz="2000" b="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●ベンダはユーザに対し必要な</a:t>
                      </a:r>
                      <a:r>
                        <a:rPr kumimoji="1" lang="ja-JP" altLang="en-US" sz="2000" b="0" dirty="0">
                          <a:solidFill>
                            <a:srgbClr val="FF0000"/>
                          </a:solidFill>
                        </a:rPr>
                        <a:t>協力を要請する</a:t>
                      </a:r>
                      <a:r>
                        <a:rPr kumimoji="1" lang="ja-JP" altLang="en-US" sz="2000" b="0" dirty="0"/>
                        <a:t>ことができ、ユーザは適時にこれに応ずる</a:t>
                      </a:r>
                      <a:r>
                        <a:rPr kumimoji="1" lang="en-US" altLang="ja-JP" sz="2000" b="0" dirty="0"/>
                        <a:t>【102</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●完成したソフトウェア等を検査の対象となる成果物として納入する</a:t>
                      </a:r>
                      <a:r>
                        <a:rPr kumimoji="1" lang="en-US" altLang="ja-JP" sz="2000" b="0" dirty="0"/>
                        <a:t>【103</a:t>
                      </a:r>
                      <a:r>
                        <a:rPr kumimoji="1" lang="ja-JP" altLang="en-US" sz="2000" b="0" dirty="0"/>
                        <a:t>頁</a:t>
                      </a:r>
                      <a:r>
                        <a:rPr kumimoji="1" lang="en-US" altLang="ja-JP" sz="2000" b="0" dirty="0"/>
                        <a:t>】</a:t>
                      </a:r>
                      <a:endParaRPr kumimoji="1" lang="en-US" altLang="ja-JP"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a:t>
                      </a:r>
                      <a:r>
                        <a:rPr kumimoji="1" lang="ja-JP" altLang="en-US" sz="2000" b="0" dirty="0">
                          <a:solidFill>
                            <a:srgbClr val="FF0000"/>
                          </a:solidFill>
                        </a:rPr>
                        <a:t>仕事の完成義務</a:t>
                      </a:r>
                      <a:r>
                        <a:rPr kumimoji="1" lang="ja-JP" altLang="en-US" sz="2000" b="0" dirty="0"/>
                        <a:t>を負う</a:t>
                      </a:r>
                      <a:r>
                        <a:rPr kumimoji="1" lang="en-US" altLang="ja-JP" sz="2000" b="0" dirty="0"/>
                        <a:t>【104</a:t>
                      </a:r>
                      <a:r>
                        <a:rPr kumimoji="1" lang="ja-JP" altLang="en-US" sz="2000" b="0" dirty="0"/>
                        <a:t>頁</a:t>
                      </a:r>
                      <a:r>
                        <a:rPr kumimoji="1" lang="en-US" altLang="ja-JP" sz="2000" b="0" dirty="0"/>
                        <a:t>】</a:t>
                      </a:r>
                    </a:p>
                  </a:txBody>
                  <a:tcPr/>
                </a:tc>
                <a:extLst>
                  <a:ext uri="{0D108BD9-81ED-4DB2-BD59-A6C34878D82A}">
                    <a16:rowId xmlns:a16="http://schemas.microsoft.com/office/drawing/2014/main" val="2484903871"/>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③第</a:t>
                      </a:r>
                      <a:r>
                        <a:rPr kumimoji="1" lang="en-US" altLang="ja-JP" sz="1600" dirty="0"/>
                        <a:t>27</a:t>
                      </a:r>
                      <a:r>
                        <a:rPr kumimoji="1" lang="ja-JP" altLang="en-US" sz="1600" dirty="0"/>
                        <a:t>条所定の検査仕様書の確定を行う権限及び責任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④第</a:t>
                      </a:r>
                      <a:r>
                        <a:rPr kumimoji="1" lang="en-US" altLang="ja-JP" sz="1600" dirty="0"/>
                        <a:t>26</a:t>
                      </a:r>
                      <a:r>
                        <a:rPr kumimoji="1" lang="ja-JP" altLang="en-US" sz="1600" dirty="0"/>
                        <a:t>条及び第</a:t>
                      </a:r>
                      <a:r>
                        <a:rPr kumimoji="1" lang="en-US" altLang="ja-JP" sz="1600" dirty="0"/>
                        <a:t>28</a:t>
                      </a:r>
                      <a:r>
                        <a:rPr kumimoji="1" lang="ja-JP" altLang="en-US" sz="1600" dirty="0"/>
                        <a:t>条所定の納入物の検収を行う権限及び責任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⑤第</a:t>
                      </a:r>
                      <a:r>
                        <a:rPr kumimoji="1" lang="en-US" altLang="ja-JP" sz="1600" dirty="0"/>
                        <a:t>35</a:t>
                      </a:r>
                      <a:r>
                        <a:rPr kumimoji="1" lang="ja-JP" altLang="en-US" sz="1600" dirty="0"/>
                        <a:t>条所定の中間資料の承認に関する権限及び責任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⑥第</a:t>
                      </a:r>
                      <a:r>
                        <a:rPr kumimoji="1" lang="en-US" altLang="ja-JP" sz="1600" dirty="0"/>
                        <a:t>36</a:t>
                      </a:r>
                      <a:r>
                        <a:rPr kumimoji="1" lang="ja-JP" altLang="en-US" sz="1600" dirty="0"/>
                        <a:t>条所定の未確定事項の確定後、確定した要件定義書、外部設計書の追完、修正の業務を請求する権限及び責任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⑦第</a:t>
                      </a:r>
                      <a:r>
                        <a:rPr kumimoji="1" lang="en-US" altLang="ja-JP" sz="1600" dirty="0"/>
                        <a:t>37</a:t>
                      </a:r>
                      <a:r>
                        <a:rPr kumimoji="1" lang="ja-JP" altLang="en-US" sz="1600" dirty="0"/>
                        <a:t>条所定の変更管理書を相手方に交付する権限</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【84</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（③第</a:t>
                      </a:r>
                      <a:r>
                        <a:rPr kumimoji="1" lang="en-US" altLang="ja-JP" sz="1600" dirty="0"/>
                        <a:t>27</a:t>
                      </a:r>
                      <a:r>
                        <a:rPr kumimoji="1" lang="ja-JP" altLang="en-US" sz="1600" dirty="0"/>
                        <a:t>条の検査仕様書作成支援業務の実施に際し、甲から要請された事項の対応に関する権限及び責任）</a:t>
                      </a:r>
                    </a:p>
                    <a:p>
                      <a:r>
                        <a:rPr kumimoji="1" lang="ja-JP" altLang="en-US" sz="1600" dirty="0"/>
                        <a:t>④第</a:t>
                      </a:r>
                      <a:r>
                        <a:rPr kumimoji="1" lang="en-US" altLang="ja-JP" sz="1600" dirty="0"/>
                        <a:t>26</a:t>
                      </a:r>
                      <a:r>
                        <a:rPr kumimoji="1" lang="ja-JP" altLang="en-US" sz="1600" dirty="0"/>
                        <a:t>条及び第</a:t>
                      </a:r>
                      <a:r>
                        <a:rPr kumimoji="1" lang="en-US" altLang="ja-JP" sz="1600" dirty="0"/>
                        <a:t>28</a:t>
                      </a:r>
                      <a:r>
                        <a:rPr kumimoji="1" lang="ja-JP" altLang="en-US" sz="1600" dirty="0"/>
                        <a:t>条所定の納入物の検収を求める権限</a:t>
                      </a:r>
                    </a:p>
                    <a:p>
                      <a:r>
                        <a:rPr kumimoji="1" lang="ja-JP" altLang="en-US" sz="1600" dirty="0"/>
                        <a:t>⑤第</a:t>
                      </a:r>
                      <a:r>
                        <a:rPr kumimoji="1" lang="en-US" altLang="ja-JP" sz="1600" dirty="0"/>
                        <a:t>35</a:t>
                      </a:r>
                      <a:r>
                        <a:rPr kumimoji="1" lang="ja-JP" altLang="en-US" sz="1600" dirty="0"/>
                        <a:t>条所定の中間資料の承認を求める権限</a:t>
                      </a:r>
                    </a:p>
                    <a:p>
                      <a:r>
                        <a:rPr kumimoji="1" lang="ja-JP" altLang="en-US" sz="1600" dirty="0"/>
                        <a:t>⑥第</a:t>
                      </a:r>
                      <a:r>
                        <a:rPr kumimoji="1" lang="en-US" altLang="ja-JP" sz="1600" dirty="0"/>
                        <a:t>36</a:t>
                      </a:r>
                      <a:r>
                        <a:rPr kumimoji="1" lang="ja-JP" altLang="en-US" sz="1600" dirty="0"/>
                        <a:t>条所定の未確定事項が確定したときは、追完、修正の業務の請求を直ちに書面で受ける権限</a:t>
                      </a:r>
                    </a:p>
                    <a:p>
                      <a:r>
                        <a:rPr kumimoji="1" lang="ja-JP" altLang="en-US" sz="1600" dirty="0"/>
                        <a:t>⑦第</a:t>
                      </a:r>
                      <a:r>
                        <a:rPr kumimoji="1" lang="en-US" altLang="ja-JP" sz="1600" dirty="0"/>
                        <a:t>37</a:t>
                      </a:r>
                      <a:r>
                        <a:rPr kumimoji="1" lang="ja-JP" altLang="en-US" sz="1600" dirty="0"/>
                        <a:t>条所定の変更管理書を相手方に交付する権限</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5A34EE5C-FEBB-471C-99FC-24E4BAF5C41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93414AD7-F4BC-44D8-AD03-AAB264F22736}"/>
              </a:ext>
            </a:extLst>
          </p:cNvPr>
          <p:cNvSpPr>
            <a:spLocks noGrp="1"/>
          </p:cNvSpPr>
          <p:nvPr>
            <p:ph type="sldNum" sz="quarter" idx="12"/>
          </p:nvPr>
        </p:nvSpPr>
        <p:spPr/>
        <p:txBody>
          <a:bodyPr/>
          <a:lstStyle/>
          <a:p>
            <a:fld id="{AA0C51FF-32F0-4E34-9A42-27C026941FB9}" type="slidenum">
              <a:rPr kumimoji="1" lang="ja-JP" altLang="en-US" smtClean="0"/>
              <a:t>39</a:t>
            </a:fld>
            <a:endParaRPr kumimoji="1" lang="ja-JP" altLang="en-US"/>
          </a:p>
        </p:txBody>
      </p:sp>
      <p:sp>
        <p:nvSpPr>
          <p:cNvPr id="7" name="テキスト ボックス 6">
            <a:extLst>
              <a:ext uri="{FF2B5EF4-FFF2-40B4-BE49-F238E27FC236}">
                <a16:creationId xmlns:a16="http://schemas.microsoft.com/office/drawing/2014/main" id="{D40D3928-A6E3-4C7D-8EF2-2A262F730A4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開発段階（システム設計（システム内部設計）～システム結合）（２）</a:t>
            </a:r>
            <a:endParaRPr lang="en-US" altLang="ja-JP" sz="2000" b="1" dirty="0"/>
          </a:p>
        </p:txBody>
      </p:sp>
    </p:spTree>
    <p:extLst>
      <p:ext uri="{BB962C8B-B14F-4D97-AF65-F5344CB8AC3E}">
        <p14:creationId xmlns:p14="http://schemas.microsoft.com/office/powerpoint/2010/main" val="2413742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511001394"/>
              </p:ext>
            </p:extLst>
          </p:nvPr>
        </p:nvGraphicFramePr>
        <p:xfrm>
          <a:off x="497456" y="943477"/>
          <a:ext cx="11270975" cy="4389120"/>
        </p:xfrm>
        <a:graphic>
          <a:graphicData uri="http://schemas.openxmlformats.org/drawingml/2006/table">
            <a:tbl>
              <a:tblPr firstRow="1" bandRow="1">
                <a:tableStyleId>{5C22544A-7EE6-4342-B048-85BDC9FD1C3A}</a:tableStyleId>
              </a:tblPr>
              <a:tblGrid>
                <a:gridCol w="1262270">
                  <a:extLst>
                    <a:ext uri="{9D8B030D-6E8A-4147-A177-3AD203B41FA5}">
                      <a16:colId xmlns:a16="http://schemas.microsoft.com/office/drawing/2014/main" val="1584365875"/>
                    </a:ext>
                  </a:extLst>
                </a:gridCol>
                <a:gridCol w="4786083">
                  <a:extLst>
                    <a:ext uri="{9D8B030D-6E8A-4147-A177-3AD203B41FA5}">
                      <a16:colId xmlns:a16="http://schemas.microsoft.com/office/drawing/2014/main" val="3573401635"/>
                    </a:ext>
                  </a:extLst>
                </a:gridCol>
                <a:gridCol w="5222622">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r>
                        <a:rPr kumimoji="1" lang="ja-JP" altLang="en-US" sz="1600" dirty="0"/>
                        <a:t>（続き）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【102</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ソフトウェア開発業務の実施に際し、乙は甲に対して必要な協力を要請できるものとし、甲は乙から</a:t>
                      </a:r>
                      <a:r>
                        <a:rPr kumimoji="1" lang="ja-JP" altLang="en-US" sz="1600" u="sng" dirty="0"/>
                        <a:t>協力を要請された場合には適時に、これに応ずる</a:t>
                      </a:r>
                      <a:r>
                        <a:rPr kumimoji="1" lang="ja-JP" altLang="en-US" sz="1600" dirty="0"/>
                        <a:t>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【103</a:t>
                      </a:r>
                      <a:r>
                        <a:rPr kumimoji="1" lang="ja-JP" altLang="en-US" sz="1600" dirty="0"/>
                        <a:t>頁</a:t>
                      </a:r>
                      <a:r>
                        <a:rPr kumimoji="1" lang="en-US" altLang="ja-JP" sz="1600" dirty="0"/>
                        <a:t>】</a:t>
                      </a:r>
                      <a:r>
                        <a:rPr kumimoji="1" lang="ja-JP" altLang="en-US" sz="1600" dirty="0"/>
                        <a:t>（納入物の納入）第</a:t>
                      </a:r>
                      <a:r>
                        <a:rPr kumimoji="1" lang="en-US" altLang="ja-JP" sz="1600" dirty="0"/>
                        <a:t>26</a:t>
                      </a:r>
                      <a:r>
                        <a:rPr kumimoji="1" lang="ja-JP" altLang="en-US" sz="1600" dirty="0"/>
                        <a:t>条</a:t>
                      </a:r>
                      <a:r>
                        <a:rPr kumimoji="1" lang="en-US" altLang="ja-JP" sz="1600" dirty="0"/>
                        <a:t>2</a:t>
                      </a:r>
                      <a:r>
                        <a:rPr kumimoji="1" lang="ja-JP" altLang="en-US" sz="1600" dirty="0"/>
                        <a:t>項</a:t>
                      </a:r>
                    </a:p>
                    <a:p>
                      <a:r>
                        <a:rPr kumimoji="1" lang="ja-JP" altLang="en-US" sz="1600" dirty="0"/>
                        <a:t>甲は、納入があった場合、次条の</a:t>
                      </a:r>
                      <a:r>
                        <a:rPr kumimoji="1" lang="ja-JP" altLang="en-US" sz="1600" u="sng" dirty="0"/>
                        <a:t>検査仕様書に基づき</a:t>
                      </a:r>
                      <a:r>
                        <a:rPr kumimoji="1" lang="ja-JP" altLang="en-US" sz="1600" dirty="0"/>
                        <a:t>、第</a:t>
                      </a:r>
                      <a:r>
                        <a:rPr kumimoji="1" lang="en-US" altLang="ja-JP" sz="1600" dirty="0"/>
                        <a:t>28</a:t>
                      </a:r>
                      <a:r>
                        <a:rPr kumimoji="1" lang="ja-JP" altLang="en-US" sz="1600" dirty="0"/>
                        <a:t>条（本件ソフトウェアの検収）の定めに従い</a:t>
                      </a:r>
                      <a:r>
                        <a:rPr kumimoji="1" lang="ja-JP" altLang="en-US" sz="1600" u="sng" dirty="0"/>
                        <a:t>検査を行う</a:t>
                      </a:r>
                      <a:r>
                        <a:rPr kumimoji="1" lang="ja-JP" altLang="en-US" sz="1600" dirty="0"/>
                        <a:t>。</a:t>
                      </a:r>
                      <a:endParaRPr kumimoji="1" lang="en-US" altLang="ja-JP" sz="1600" dirty="0"/>
                    </a:p>
                    <a:p>
                      <a:r>
                        <a:rPr kumimoji="1" lang="en-US" altLang="ja-JP" sz="1600" dirty="0"/>
                        <a:t>【105</a:t>
                      </a:r>
                      <a:r>
                        <a:rPr kumimoji="1" lang="ja-JP" altLang="en-US" sz="1600" dirty="0"/>
                        <a:t>頁</a:t>
                      </a:r>
                      <a:r>
                        <a:rPr kumimoji="1" lang="en-US" altLang="ja-JP" sz="1600" dirty="0"/>
                        <a:t>】</a:t>
                      </a:r>
                      <a:r>
                        <a:rPr kumimoji="1" lang="ja-JP" altLang="en-US" sz="1600" dirty="0"/>
                        <a:t>（本件ソフトウェアの検収）第</a:t>
                      </a:r>
                      <a:r>
                        <a:rPr kumimoji="1" lang="en-US" altLang="ja-JP" sz="1600" dirty="0"/>
                        <a:t>28</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納入物のうち本件ソフトウェアについては、甲は、個別契約に定める期間（以下、「検査期間」という。）内に前条の検査仕様書に基づき検査し、システム仕様書と本件ソフトウェアが合致するか否かを点検しなければならない</a:t>
                      </a:r>
                    </a:p>
                  </a:txBody>
                  <a:tcPr/>
                </a:tc>
                <a:tc>
                  <a:txBody>
                    <a:bodyPr/>
                    <a:lstStyle/>
                    <a:p>
                      <a:r>
                        <a:rPr kumimoji="1" lang="en-US" altLang="ja-JP" sz="1600" dirty="0"/>
                        <a:t>【102</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選択肢１</a:t>
                      </a:r>
                      <a:r>
                        <a:rPr kumimoji="1" lang="en-US" altLang="ja-JP" sz="1600" b="1" i="1" dirty="0">
                          <a:solidFill>
                            <a:schemeClr val="tx1"/>
                          </a:solidFill>
                        </a:rPr>
                        <a:t>]</a:t>
                      </a:r>
                    </a:p>
                    <a:p>
                      <a:r>
                        <a:rPr kumimoji="1" lang="ja-JP" altLang="en-US" sz="1600" dirty="0"/>
                        <a:t>乙は、第</a:t>
                      </a:r>
                      <a:r>
                        <a:rPr kumimoji="1" lang="en-US" altLang="ja-JP" sz="1600" dirty="0"/>
                        <a:t>25</a:t>
                      </a:r>
                      <a:r>
                        <a:rPr kumimoji="1" lang="ja-JP" altLang="en-US" sz="1600" dirty="0"/>
                        <a:t>条所定の個別契約を締結の上、本件業務として前各節により確定したシステム仕様書に基づき、内部設計から</a:t>
                      </a:r>
                      <a:r>
                        <a:rPr kumimoji="1" lang="ja-JP" altLang="en-US" sz="1600" u="sng" dirty="0">
                          <a:solidFill>
                            <a:schemeClr val="tx1"/>
                          </a:solidFill>
                        </a:rPr>
                        <a:t>システム結合</a:t>
                      </a:r>
                      <a:r>
                        <a:rPr kumimoji="1" lang="ja-JP" altLang="en-US" sz="1600" dirty="0"/>
                        <a:t>までのソフトウェア開発業務を行う。</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【102</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ソフトウェア開発業務の実施に際し、乙は甲に対して</a:t>
                      </a:r>
                      <a:r>
                        <a:rPr kumimoji="1" lang="ja-JP" altLang="en-US" sz="1600" u="sng" dirty="0"/>
                        <a:t>必要な協力を要請</a:t>
                      </a:r>
                      <a:r>
                        <a:rPr kumimoji="1" lang="ja-JP" altLang="en-US" sz="1600" dirty="0"/>
                        <a:t>できるものとし、甲は乙から協力を要請された場合には適時に、これに応ずるものとする</a:t>
                      </a:r>
                      <a:endParaRPr kumimoji="1" lang="en-US" altLang="ja-JP" sz="1600" dirty="0"/>
                    </a:p>
                    <a:p>
                      <a:r>
                        <a:rPr kumimoji="1" lang="en-US" altLang="ja-JP" sz="1600" dirty="0"/>
                        <a:t>【103</a:t>
                      </a:r>
                      <a:r>
                        <a:rPr kumimoji="1" lang="ja-JP" altLang="en-US" sz="1600" dirty="0"/>
                        <a:t>頁</a:t>
                      </a:r>
                      <a:r>
                        <a:rPr kumimoji="1" lang="en-US" altLang="ja-JP" sz="1600" dirty="0"/>
                        <a:t>】</a:t>
                      </a:r>
                      <a:r>
                        <a:rPr kumimoji="1" lang="ja-JP" altLang="en-US" sz="1600" dirty="0"/>
                        <a:t>（納入物の納入）第</a:t>
                      </a:r>
                      <a:r>
                        <a:rPr kumimoji="1" lang="en-US" altLang="ja-JP" sz="1600" dirty="0"/>
                        <a:t>26</a:t>
                      </a:r>
                      <a:r>
                        <a:rPr kumimoji="1" lang="ja-JP" altLang="en-US" sz="1600" dirty="0"/>
                        <a:t>条</a:t>
                      </a:r>
                      <a:r>
                        <a:rPr kumimoji="1" lang="en-US" altLang="ja-JP" sz="1600" dirty="0"/>
                        <a:t>1</a:t>
                      </a:r>
                      <a:r>
                        <a:rPr kumimoji="1" lang="ja-JP" altLang="en-US" sz="1600" dirty="0"/>
                        <a:t>項</a:t>
                      </a:r>
                    </a:p>
                    <a:p>
                      <a:r>
                        <a:rPr kumimoji="1" lang="ja-JP" altLang="en-US" sz="1600" dirty="0"/>
                        <a:t>乙は甲に対し、個別契約で定める期日までに、個別契約所定の納入物を検収依頼書（兼納品書）とともに納入する。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A640B1A1-395B-4E55-B2CE-CD79CEF38C69}"/>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5568721D-0B91-49D8-A646-465DBAD07F6D}"/>
              </a:ext>
            </a:extLst>
          </p:cNvPr>
          <p:cNvSpPr>
            <a:spLocks noGrp="1"/>
          </p:cNvSpPr>
          <p:nvPr>
            <p:ph type="sldNum" sz="quarter" idx="12"/>
          </p:nvPr>
        </p:nvSpPr>
        <p:spPr/>
        <p:txBody>
          <a:bodyPr/>
          <a:lstStyle/>
          <a:p>
            <a:fld id="{AA0C51FF-32F0-4E34-9A42-27C026941FB9}" type="slidenum">
              <a:rPr kumimoji="1" lang="ja-JP" altLang="en-US" smtClean="0"/>
              <a:t>40</a:t>
            </a:fld>
            <a:endParaRPr kumimoji="1" lang="ja-JP" altLang="en-US"/>
          </a:p>
        </p:txBody>
      </p:sp>
      <p:sp>
        <p:nvSpPr>
          <p:cNvPr id="7" name="テキスト ボックス 6">
            <a:extLst>
              <a:ext uri="{FF2B5EF4-FFF2-40B4-BE49-F238E27FC236}">
                <a16:creationId xmlns:a16="http://schemas.microsoft.com/office/drawing/2014/main" id="{997F048C-2719-4172-8D32-387AB3650ECD}"/>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開発段階（システム設計（システム内部設計）～システム結合）（３）</a:t>
            </a:r>
            <a:endParaRPr lang="en-US" altLang="ja-JP" sz="2000" b="1" dirty="0"/>
          </a:p>
        </p:txBody>
      </p:sp>
    </p:spTree>
    <p:extLst>
      <p:ext uri="{BB962C8B-B14F-4D97-AF65-F5344CB8AC3E}">
        <p14:creationId xmlns:p14="http://schemas.microsoft.com/office/powerpoint/2010/main" val="2278805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4078169932"/>
              </p:ext>
            </p:extLst>
          </p:nvPr>
        </p:nvGraphicFramePr>
        <p:xfrm>
          <a:off x="509278" y="946813"/>
          <a:ext cx="11081084" cy="365760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1584365875"/>
                    </a:ext>
                  </a:extLst>
                </a:gridCol>
                <a:gridCol w="4688378">
                  <a:extLst>
                    <a:ext uri="{9D8B030D-6E8A-4147-A177-3AD203B41FA5}">
                      <a16:colId xmlns:a16="http://schemas.microsoft.com/office/drawing/2014/main" val="3573401635"/>
                    </a:ext>
                  </a:extLst>
                </a:gridCol>
                <a:gridCol w="5141422">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関連する契約条文（続き）</a:t>
                      </a:r>
                      <a:endParaRPr kumimoji="1" lang="en-US" altLang="ja-JP" sz="1600" dirty="0"/>
                    </a:p>
                    <a:p>
                      <a:endParaRPr kumimoji="1" lang="ja-JP" altLang="en-US" sz="2000" dirty="0"/>
                    </a:p>
                  </a:txBody>
                  <a:tcPr/>
                </a:tc>
                <a:tc>
                  <a:txBody>
                    <a:bodyPr/>
                    <a:lstStyle/>
                    <a:p>
                      <a:r>
                        <a:rPr kumimoji="1" lang="en-US" altLang="ja-JP" sz="1600" dirty="0"/>
                        <a:t>【103</a:t>
                      </a:r>
                      <a:r>
                        <a:rPr kumimoji="1" lang="ja-JP" altLang="en-US" sz="1600" dirty="0"/>
                        <a:t>頁</a:t>
                      </a:r>
                      <a:r>
                        <a:rPr kumimoji="1" lang="en-US" altLang="ja-JP" sz="1600" dirty="0"/>
                        <a:t>】</a:t>
                      </a:r>
                      <a:r>
                        <a:rPr kumimoji="1" lang="ja-JP" altLang="en-US" sz="1600" dirty="0"/>
                        <a:t>（検査仕様書の作成及び承認）第</a:t>
                      </a:r>
                      <a:r>
                        <a:rPr kumimoji="1" lang="en-US" altLang="ja-JP" sz="1600" dirty="0"/>
                        <a:t>27</a:t>
                      </a:r>
                      <a:r>
                        <a:rPr kumimoji="1" lang="ja-JP" altLang="en-US" sz="1600" dirty="0"/>
                        <a:t>条</a:t>
                      </a:r>
                      <a:r>
                        <a:rPr kumimoji="1" lang="en-US" altLang="ja-JP" sz="1600" dirty="0"/>
                        <a:t>1</a:t>
                      </a:r>
                      <a:r>
                        <a:rPr kumimoji="1" lang="ja-JP" altLang="en-US" sz="1600" dirty="0"/>
                        <a:t>項 抜粋</a:t>
                      </a:r>
                      <a:endParaRPr kumimoji="1" lang="en-US" altLang="ja-JP" sz="1600" dirty="0"/>
                    </a:p>
                    <a:p>
                      <a:r>
                        <a:rPr kumimoji="1" lang="ja-JP" altLang="en-US" sz="1600" dirty="0"/>
                        <a:t>甲は、乙と協議の上、システム仕様書に基づき前条の納入物の検査の基準となるテスト項目、テストデータ、テスト方法及びテスト期間等を定めた検査仕様書を作成し、乙に提出する</a:t>
                      </a:r>
                      <a:endParaRPr kumimoji="1" lang="en-US" altLang="ja-JP" sz="1600" dirty="0"/>
                    </a:p>
                    <a:p>
                      <a:r>
                        <a:rPr kumimoji="1" lang="en-US" altLang="ja-JP" sz="1600" dirty="0"/>
                        <a:t>【113</a:t>
                      </a:r>
                      <a:r>
                        <a:rPr kumimoji="1" lang="ja-JP" altLang="en-US" sz="1600" dirty="0"/>
                        <a:t>頁</a:t>
                      </a:r>
                      <a:r>
                        <a:rPr kumimoji="1" lang="en-US" altLang="ja-JP" sz="1600" dirty="0"/>
                        <a:t>】</a:t>
                      </a:r>
                      <a:r>
                        <a:rPr kumimoji="1" lang="ja-JP" altLang="en-US" sz="1600" dirty="0"/>
                        <a:t>（システム仕様書等の変更）第</a:t>
                      </a:r>
                      <a:r>
                        <a:rPr kumimoji="1" lang="en-US" altLang="ja-JP" sz="1600" dirty="0"/>
                        <a:t>34</a:t>
                      </a:r>
                      <a:r>
                        <a:rPr kumimoji="1" lang="ja-JP" altLang="en-US" sz="1600" dirty="0"/>
                        <a:t>条</a:t>
                      </a:r>
                      <a:endParaRPr kumimoji="1" lang="en-US" altLang="ja-JP" sz="1600" dirty="0"/>
                    </a:p>
                    <a:p>
                      <a:r>
                        <a:rPr kumimoji="1" lang="ja-JP" altLang="en-US" sz="1600" dirty="0"/>
                        <a:t>甲又は乙は、システム仕様書、検査仕様書、第</a:t>
                      </a:r>
                      <a:r>
                        <a:rPr kumimoji="1" lang="en-US" altLang="ja-JP" sz="1600" dirty="0"/>
                        <a:t>35</a:t>
                      </a:r>
                      <a:r>
                        <a:rPr kumimoji="1" lang="ja-JP" altLang="en-US" sz="1600" dirty="0"/>
                        <a:t>条により甲に承認された中間資料（以下総称して「仕様書等」という。）の内容についての変更が必要と認める場合、その変更の内容、理由等を明記した書面（以下「変更提案書」という。）を相手方に交付して、変更の提案を行うことができる。</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【103</a:t>
                      </a:r>
                      <a:r>
                        <a:rPr kumimoji="1" lang="ja-JP" altLang="en-US" sz="1600" dirty="0"/>
                        <a:t>頁</a:t>
                      </a:r>
                      <a:r>
                        <a:rPr kumimoji="1" lang="en-US" altLang="ja-JP" sz="1600" dirty="0"/>
                        <a:t>】</a:t>
                      </a:r>
                      <a:r>
                        <a:rPr kumimoji="1" lang="ja-JP" altLang="en-US" sz="1600" dirty="0"/>
                        <a:t>（検査仕様書の作成及び承認）第</a:t>
                      </a:r>
                      <a:r>
                        <a:rPr kumimoji="1" lang="en-US" altLang="ja-JP" sz="1600" dirty="0"/>
                        <a:t>27</a:t>
                      </a:r>
                      <a:r>
                        <a:rPr kumimoji="1" lang="ja-JP" altLang="en-US" sz="1600" dirty="0"/>
                        <a:t>条</a:t>
                      </a:r>
                      <a:r>
                        <a:rPr kumimoji="1" lang="en-US" altLang="ja-JP" sz="1600" dirty="0"/>
                        <a:t>1</a:t>
                      </a:r>
                      <a:r>
                        <a:rPr kumimoji="1" lang="ja-JP" altLang="en-US" sz="1600" dirty="0"/>
                        <a:t>項 抜粋</a:t>
                      </a:r>
                      <a:endParaRPr kumimoji="1" lang="en-US" altLang="ja-JP" sz="1600" dirty="0"/>
                    </a:p>
                    <a:p>
                      <a:r>
                        <a:rPr kumimoji="1" lang="ja-JP" altLang="en-US" sz="1600" dirty="0"/>
                        <a:t>乙の責任者はシステム仕様書に適合するかの点検を行い、適合することを承認する場合、検査仕様書に記名押印の上、甲に交付して承認す</a:t>
                      </a:r>
                      <a:endParaRPr kumimoji="1" lang="en-US" altLang="ja-JP" sz="1600" dirty="0"/>
                    </a:p>
                    <a:p>
                      <a:r>
                        <a:rPr kumimoji="1" lang="ja-JP" altLang="en-US" sz="1600" dirty="0"/>
                        <a:t>る</a:t>
                      </a:r>
                      <a:endParaRPr kumimoji="1" lang="en-US" altLang="ja-JP" sz="1600" dirty="0"/>
                    </a:p>
                    <a:p>
                      <a:r>
                        <a:rPr kumimoji="1" lang="en-US" altLang="ja-JP" sz="1600" dirty="0"/>
                        <a:t>【113</a:t>
                      </a:r>
                      <a:r>
                        <a:rPr kumimoji="1" lang="ja-JP" altLang="en-US" sz="1600" dirty="0"/>
                        <a:t>頁</a:t>
                      </a:r>
                      <a:r>
                        <a:rPr kumimoji="1" lang="en-US" altLang="ja-JP" sz="1600" dirty="0"/>
                        <a:t>】</a:t>
                      </a:r>
                      <a:r>
                        <a:rPr kumimoji="1" lang="ja-JP" altLang="en-US" sz="1600" dirty="0"/>
                        <a:t>（システム仕様書等の変更）第</a:t>
                      </a:r>
                      <a:r>
                        <a:rPr kumimoji="1" lang="en-US" altLang="ja-JP" sz="1600" dirty="0"/>
                        <a:t>34</a:t>
                      </a:r>
                      <a:r>
                        <a:rPr kumimoji="1" lang="ja-JP" altLang="en-US" sz="1600" dirty="0"/>
                        <a:t>条</a:t>
                      </a:r>
                      <a:endParaRPr kumimoji="1" lang="en-US" altLang="ja-JP" sz="1600" dirty="0"/>
                    </a:p>
                    <a:p>
                      <a:r>
                        <a:rPr kumimoji="1" lang="ja-JP" altLang="en-US" sz="1600" dirty="0"/>
                        <a:t>甲又は乙は、システム仕様書、検査仕様書、第</a:t>
                      </a:r>
                      <a:r>
                        <a:rPr kumimoji="1" lang="en-US" altLang="ja-JP" sz="1600" dirty="0"/>
                        <a:t>35</a:t>
                      </a:r>
                      <a:r>
                        <a:rPr kumimoji="1" lang="ja-JP" altLang="en-US" sz="1600" dirty="0"/>
                        <a:t>条により甲に承認された中間資料（以下総称して「仕様書等」という。）の内容についての変更が必要と認める場合、その変更の内容、理由等を明記した書面（以下「変更提案書」という。）を相手方に交付して、変更の提案を行うことができる。</a:t>
                      </a:r>
                      <a:endParaRPr kumimoji="1" lang="en-US" altLang="ja-JP" sz="1600" dirty="0"/>
                    </a:p>
                  </a:txBody>
                  <a:tcPr/>
                </a:tc>
                <a:extLst>
                  <a:ext uri="{0D108BD9-81ED-4DB2-BD59-A6C34878D82A}">
                    <a16:rowId xmlns:a16="http://schemas.microsoft.com/office/drawing/2014/main" val="2939293588"/>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8B1335A1-366E-4274-939F-63DFC32A0FC0}"/>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85EA2B8E-05A1-4C28-9C9B-DF47B16EA7EF}"/>
              </a:ext>
            </a:extLst>
          </p:cNvPr>
          <p:cNvSpPr>
            <a:spLocks noGrp="1"/>
          </p:cNvSpPr>
          <p:nvPr>
            <p:ph type="sldNum" sz="quarter" idx="12"/>
          </p:nvPr>
        </p:nvSpPr>
        <p:spPr/>
        <p:txBody>
          <a:bodyPr/>
          <a:lstStyle/>
          <a:p>
            <a:fld id="{AA0C51FF-32F0-4E34-9A42-27C026941FB9}" type="slidenum">
              <a:rPr kumimoji="1" lang="ja-JP" altLang="en-US" smtClean="0"/>
              <a:t>41</a:t>
            </a:fld>
            <a:endParaRPr kumimoji="1" lang="ja-JP" altLang="en-US"/>
          </a:p>
        </p:txBody>
      </p:sp>
      <p:sp>
        <p:nvSpPr>
          <p:cNvPr id="7" name="テキスト ボックス 6">
            <a:extLst>
              <a:ext uri="{FF2B5EF4-FFF2-40B4-BE49-F238E27FC236}">
                <a16:creationId xmlns:a16="http://schemas.microsoft.com/office/drawing/2014/main" id="{ADB285F2-EA8E-41B6-B21F-E708B31695D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開発段階（システム設計（システム内部設計）～システム結合）（４）</a:t>
            </a:r>
            <a:endParaRPr lang="en-US" altLang="ja-JP" sz="2000" b="1" dirty="0"/>
          </a:p>
        </p:txBody>
      </p:sp>
    </p:spTree>
    <p:extLst>
      <p:ext uri="{BB962C8B-B14F-4D97-AF65-F5344CB8AC3E}">
        <p14:creationId xmlns:p14="http://schemas.microsoft.com/office/powerpoint/2010/main" val="25318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676212912"/>
              </p:ext>
            </p:extLst>
          </p:nvPr>
        </p:nvGraphicFramePr>
        <p:xfrm>
          <a:off x="509278" y="946813"/>
          <a:ext cx="11081084" cy="5608320"/>
        </p:xfrm>
        <a:graphic>
          <a:graphicData uri="http://schemas.openxmlformats.org/drawingml/2006/table">
            <a:tbl>
              <a:tblPr firstRow="1" bandRow="1">
                <a:tableStyleId>{5C22544A-7EE6-4342-B048-85BDC9FD1C3A}</a:tableStyleId>
              </a:tblPr>
              <a:tblGrid>
                <a:gridCol w="1340736">
                  <a:extLst>
                    <a:ext uri="{9D8B030D-6E8A-4147-A177-3AD203B41FA5}">
                      <a16:colId xmlns:a16="http://schemas.microsoft.com/office/drawing/2014/main" val="1584365875"/>
                    </a:ext>
                  </a:extLst>
                </a:gridCol>
                <a:gridCol w="4931435">
                  <a:extLst>
                    <a:ext uri="{9D8B030D-6E8A-4147-A177-3AD203B41FA5}">
                      <a16:colId xmlns:a16="http://schemas.microsoft.com/office/drawing/2014/main" val="3573401635"/>
                    </a:ext>
                  </a:extLst>
                </a:gridCol>
                <a:gridCol w="480891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関連する契約条文（続き）</a:t>
                      </a:r>
                      <a:endParaRPr kumimoji="1" lang="en-US" altLang="ja-JP" sz="1600" dirty="0"/>
                    </a:p>
                    <a:p>
                      <a:endParaRPr kumimoji="1" lang="ja-JP" altLang="en-US" sz="2000" dirty="0"/>
                    </a:p>
                  </a:txBody>
                  <a:tcPr/>
                </a:tc>
                <a:tc>
                  <a:txBody>
                    <a:bodyPr/>
                    <a:lstStyle/>
                    <a:p>
                      <a:r>
                        <a:rPr kumimoji="1" lang="en-US" altLang="ja-JP" sz="1600" dirty="0"/>
                        <a:t>【114</a:t>
                      </a:r>
                      <a:r>
                        <a:rPr kumimoji="1" lang="ja-JP" altLang="en-US" sz="1600" dirty="0"/>
                        <a:t>頁</a:t>
                      </a:r>
                      <a:r>
                        <a:rPr kumimoji="1" lang="en-US" altLang="ja-JP" sz="1600" dirty="0"/>
                        <a:t>】</a:t>
                      </a:r>
                      <a:r>
                        <a:rPr kumimoji="1" lang="ja-JP" altLang="en-US" sz="1600" dirty="0"/>
                        <a:t>（中間資料のユーザによる承認）</a:t>
                      </a:r>
                      <a:r>
                        <a:rPr kumimoji="1" lang="en-US" altLang="ja-JP" sz="1600" dirty="0"/>
                        <a:t>35</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甲は、前項の承認請求を乙から受けた日から○日以内（以下「中間資料の点検期間」という。）に行い、内容を承認するか点検を行い、その結果を書面に記名押印の上、乙に交付するものとする。</a:t>
                      </a:r>
                      <a:endParaRPr kumimoji="1" lang="en-US" altLang="ja-JP" sz="1600" dirty="0"/>
                    </a:p>
                    <a:p>
                      <a:r>
                        <a:rPr kumimoji="1" lang="en-US" altLang="ja-JP" sz="1600" dirty="0"/>
                        <a:t>【115</a:t>
                      </a:r>
                      <a:r>
                        <a:rPr kumimoji="1" lang="ja-JP" altLang="en-US" sz="1600" dirty="0"/>
                        <a:t>頁</a:t>
                      </a:r>
                      <a:r>
                        <a:rPr kumimoji="1" lang="en-US" altLang="ja-JP" sz="1600" dirty="0"/>
                        <a:t>】</a:t>
                      </a:r>
                      <a:r>
                        <a:rPr kumimoji="1" lang="ja-JP" altLang="en-US" sz="1600" dirty="0"/>
                        <a:t>（未確定事項の取扱い）第</a:t>
                      </a:r>
                      <a:r>
                        <a:rPr kumimoji="1" lang="en-US" altLang="ja-JP" sz="1600" dirty="0"/>
                        <a:t>36</a:t>
                      </a:r>
                      <a:r>
                        <a:rPr kumimoji="1" lang="ja-JP" altLang="en-US" sz="1600" dirty="0"/>
                        <a:t>条</a:t>
                      </a:r>
                      <a:endParaRPr kumimoji="1" lang="en-US" altLang="ja-JP" sz="1600" dirty="0"/>
                    </a:p>
                    <a:p>
                      <a:r>
                        <a:rPr kumimoji="1" lang="ja-JP" altLang="en-US" sz="1600" dirty="0"/>
                        <a:t>甲は、乙が本件業務を遂行するのに必要な事項を、甲のやむを得ない事情により確定して提示することができない場合、甲は、当該未確定事項の内容とその確定予定時期、未確定事項の確定により請求する追完、修正により委託料、作業期間、納期及びその他の契約条件の変更を要する場合に甲がこれを受け入れること、その他必要となる事項を甲が確認の上．甲乙記名押印した書面を作成することにより、甲は、当該未確定事項の確定後、乙に対して確定した要件定義書、外部設計書の追完、修正の業務を請求することができるものとする。この場合、甲は未確定事項が確定したときは直ちに乙にその内容を書面で提示するとともに、必要となる要件定義書又は外部設計書の追完又は修正の業務をすみやかに乙に請求するものとする。</a:t>
                      </a:r>
                    </a:p>
                  </a:txBody>
                  <a:tcPr/>
                </a:tc>
                <a:tc>
                  <a:txBody>
                    <a:bodyPr/>
                    <a:lstStyle/>
                    <a:p>
                      <a:r>
                        <a:rPr kumimoji="1" lang="en-US" altLang="ja-JP" sz="1600" dirty="0"/>
                        <a:t>【114</a:t>
                      </a:r>
                      <a:r>
                        <a:rPr kumimoji="1" lang="ja-JP" altLang="en-US" sz="1600" dirty="0"/>
                        <a:t>頁</a:t>
                      </a:r>
                      <a:r>
                        <a:rPr kumimoji="1" lang="en-US" altLang="ja-JP" sz="1600" dirty="0"/>
                        <a:t>】</a:t>
                      </a:r>
                      <a:r>
                        <a:rPr kumimoji="1" lang="ja-JP" altLang="en-US" sz="1600" dirty="0"/>
                        <a:t>（中間資料のユーザによる承認）</a:t>
                      </a:r>
                      <a:r>
                        <a:rPr kumimoji="1" lang="en-US" altLang="ja-JP" sz="1600" dirty="0"/>
                        <a:t>35</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乙は、中間資料のうち、乙が必要と認める部分を提示して、甲の承認を書面で求めることができる。</a:t>
                      </a:r>
                    </a:p>
                    <a:p>
                      <a:endParaRPr kumimoji="1" lang="en-US" altLang="ja-JP" sz="1600" dirty="0"/>
                    </a:p>
                  </a:txBody>
                  <a:tcPr/>
                </a:tc>
                <a:extLst>
                  <a:ext uri="{0D108BD9-81ED-4DB2-BD59-A6C34878D82A}">
                    <a16:rowId xmlns:a16="http://schemas.microsoft.com/office/drawing/2014/main" val="2939293588"/>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B5BA70C-953C-42BA-9B65-060214C10766}"/>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8BC8CA85-25D1-4429-BEBD-3465DCE9C53E}"/>
              </a:ext>
            </a:extLst>
          </p:cNvPr>
          <p:cNvSpPr>
            <a:spLocks noGrp="1"/>
          </p:cNvSpPr>
          <p:nvPr>
            <p:ph type="sldNum" sz="quarter" idx="12"/>
          </p:nvPr>
        </p:nvSpPr>
        <p:spPr/>
        <p:txBody>
          <a:bodyPr/>
          <a:lstStyle/>
          <a:p>
            <a:fld id="{AA0C51FF-32F0-4E34-9A42-27C026941FB9}" type="slidenum">
              <a:rPr kumimoji="1" lang="ja-JP" altLang="en-US" smtClean="0"/>
              <a:t>42</a:t>
            </a:fld>
            <a:endParaRPr kumimoji="1" lang="ja-JP" altLang="en-US"/>
          </a:p>
        </p:txBody>
      </p:sp>
      <p:sp>
        <p:nvSpPr>
          <p:cNvPr id="8" name="テキスト ボックス 7">
            <a:extLst>
              <a:ext uri="{FF2B5EF4-FFF2-40B4-BE49-F238E27FC236}">
                <a16:creationId xmlns:a16="http://schemas.microsoft.com/office/drawing/2014/main" id="{6EDBEEC1-1B46-4EE2-A63D-381A5DDF814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開発段階（システム設計（システム内部設計）～システム結合）（５）</a:t>
            </a:r>
            <a:endParaRPr lang="en-US" altLang="ja-JP" sz="2000" b="1" dirty="0"/>
          </a:p>
        </p:txBody>
      </p:sp>
    </p:spTree>
    <p:extLst>
      <p:ext uri="{BB962C8B-B14F-4D97-AF65-F5344CB8AC3E}">
        <p14:creationId xmlns:p14="http://schemas.microsoft.com/office/powerpoint/2010/main" val="3784880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543819077"/>
              </p:ext>
            </p:extLst>
          </p:nvPr>
        </p:nvGraphicFramePr>
        <p:xfrm>
          <a:off x="553453" y="894632"/>
          <a:ext cx="11177337" cy="5913120"/>
        </p:xfrm>
        <a:graphic>
          <a:graphicData uri="http://schemas.openxmlformats.org/drawingml/2006/table">
            <a:tbl>
              <a:tblPr firstRow="1" bandRow="1">
                <a:tableStyleId>{5C22544A-7EE6-4342-B048-85BDC9FD1C3A}</a:tableStyleId>
              </a:tblPr>
              <a:tblGrid>
                <a:gridCol w="1593399">
                  <a:extLst>
                    <a:ext uri="{9D8B030D-6E8A-4147-A177-3AD203B41FA5}">
                      <a16:colId xmlns:a16="http://schemas.microsoft.com/office/drawing/2014/main" val="1584365875"/>
                    </a:ext>
                  </a:extLst>
                </a:gridCol>
                <a:gridCol w="4193790">
                  <a:extLst>
                    <a:ext uri="{9D8B030D-6E8A-4147-A177-3AD203B41FA5}">
                      <a16:colId xmlns:a16="http://schemas.microsoft.com/office/drawing/2014/main" val="3573401635"/>
                    </a:ext>
                  </a:extLst>
                </a:gridCol>
                <a:gridCol w="5390148">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●相手から損害賠償請求を受けうる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●契約不適合責任が適用される</a:t>
                      </a:r>
                      <a:r>
                        <a:rPr kumimoji="1" lang="en-US" altLang="ja-JP" sz="2000" dirty="0"/>
                        <a:t>【106</a:t>
                      </a:r>
                      <a:r>
                        <a:rPr kumimoji="1" lang="ja-JP" altLang="en-US" sz="2000" dirty="0"/>
                        <a:t>頁</a:t>
                      </a:r>
                      <a:r>
                        <a:rPr kumimoji="1" lang="en-US" altLang="ja-JP" sz="2000" dirty="0"/>
                        <a:t>】</a:t>
                      </a:r>
                    </a:p>
                    <a:p>
                      <a:r>
                        <a:rPr kumimoji="1" lang="ja-JP" altLang="en-US" sz="2000" dirty="0"/>
                        <a:t>●相手から損害賠償請求を受けうる</a:t>
                      </a:r>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en-US" altLang="ja-JP" sz="1600" dirty="0"/>
                        <a:t>【144</a:t>
                      </a:r>
                      <a:r>
                        <a:rPr kumimoji="1" lang="ja-JP" altLang="en-US" sz="1600" dirty="0"/>
                        <a:t>頁</a:t>
                      </a:r>
                      <a:r>
                        <a:rPr kumimoji="1" lang="en-US" altLang="ja-JP" sz="1600" dirty="0"/>
                        <a:t>】</a:t>
                      </a:r>
                      <a:r>
                        <a:rPr kumimoji="1" lang="ja-JP" altLang="en-US" sz="1600" dirty="0"/>
                        <a:t>（損害賠償）第</a:t>
                      </a:r>
                      <a:r>
                        <a:rPr kumimoji="1" lang="en-US" altLang="ja-JP" sz="1600" dirty="0"/>
                        <a:t>53</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tc>
                  <a:txBody>
                    <a:bodyPr/>
                    <a:lstStyle/>
                    <a:p>
                      <a:r>
                        <a:rPr kumimoji="1" lang="en-US" altLang="ja-JP" sz="1600" dirty="0"/>
                        <a:t>【105</a:t>
                      </a:r>
                      <a:r>
                        <a:rPr kumimoji="1" lang="ja-JP" altLang="en-US" sz="1600" dirty="0"/>
                        <a:t>頁</a:t>
                      </a:r>
                      <a:r>
                        <a:rPr kumimoji="1" lang="en-US" altLang="ja-JP" sz="1600" dirty="0"/>
                        <a:t>】</a:t>
                      </a:r>
                      <a:r>
                        <a:rPr kumimoji="1" lang="ja-JP" altLang="en-US" sz="1600" dirty="0"/>
                        <a:t>（契約不適合責任）</a:t>
                      </a:r>
                      <a:r>
                        <a:rPr kumimoji="1" lang="en-US" altLang="ja-JP" sz="1600" dirty="0"/>
                        <a:t>29</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前条の検収完了後、納入物についてシステム仕様書との不一致（バグも含む。以下本条において「契約不適合」という。）が発見された場合、甲は乙に対して当該契約不適合の修正等の履行の追完（以下本条において「追完」という。）を請求することができ、乙は、当該追完を行うものとする。但し、甲に不相当な負担を課するものでないときは、乙は甲が請求した方法と異なる方法による追完を行うことができる。</a:t>
                      </a:r>
                      <a:endParaRPr kumimoji="1" lang="en-US" altLang="ja-JP" sz="1600" dirty="0"/>
                    </a:p>
                    <a:p>
                      <a:r>
                        <a:rPr kumimoji="1" lang="en-US" altLang="ja-JP" sz="1600" dirty="0"/>
                        <a:t>【144</a:t>
                      </a:r>
                      <a:r>
                        <a:rPr kumimoji="1" lang="ja-JP" altLang="en-US" sz="1600" dirty="0"/>
                        <a:t>頁</a:t>
                      </a:r>
                      <a:r>
                        <a:rPr kumimoji="1" lang="en-US" altLang="ja-JP" sz="1600" dirty="0"/>
                        <a:t>】</a:t>
                      </a:r>
                      <a:r>
                        <a:rPr kumimoji="1" lang="ja-JP" altLang="en-US" sz="1600" dirty="0"/>
                        <a:t>（損害賠償）第</a:t>
                      </a:r>
                      <a:r>
                        <a:rPr kumimoji="1" lang="en-US" altLang="ja-JP" sz="1600" dirty="0"/>
                        <a:t>53</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lang="en-US" altLang="ja-JP" sz="2000" u="none" dirty="0"/>
                        <a:t>[T5]</a:t>
                      </a:r>
                      <a:r>
                        <a:rPr lang="ja-JP" altLang="en-US" sz="2000" u="none" dirty="0"/>
                        <a:t>プロジェクトマネジメント</a:t>
                      </a:r>
                      <a:endParaRPr kumimoji="1" lang="ja-JP" altLang="en-US" sz="2000" u="none" dirty="0"/>
                    </a:p>
                  </a:txBody>
                  <a:tcPr/>
                </a:tc>
                <a:tc>
                  <a:txBody>
                    <a:bodyPr/>
                    <a:lstStyle/>
                    <a:p>
                      <a:r>
                        <a:rPr lang="en-US" altLang="ja-JP" sz="2000" u="none" dirty="0"/>
                        <a:t>[T4]</a:t>
                      </a:r>
                      <a:r>
                        <a:rPr lang="ja-JP" altLang="en-US" sz="2000" u="none" dirty="0"/>
                        <a:t>プロジェクトマネジメント</a:t>
                      </a:r>
                      <a:endParaRPr lang="en-US" altLang="ja-JP" sz="2000" u="none" dirty="0"/>
                    </a:p>
                    <a:p>
                      <a:r>
                        <a:rPr lang="en-US" altLang="ja-JP" sz="2000" u="none" dirty="0"/>
                        <a:t>[T6]</a:t>
                      </a:r>
                      <a:r>
                        <a:rPr lang="ja-JP" altLang="en-US" sz="2000" u="none" dirty="0"/>
                        <a:t>セキュリティ</a:t>
                      </a:r>
                      <a:endParaRPr lang="en-US" altLang="ja-JP" sz="2000" u="none" dirty="0"/>
                    </a:p>
                  </a:txBody>
                  <a:tcPr/>
                </a:tc>
                <a:extLst>
                  <a:ext uri="{0D108BD9-81ED-4DB2-BD59-A6C34878D82A}">
                    <a16:rowId xmlns:a16="http://schemas.microsoft.com/office/drawing/2014/main" val="2952453029"/>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804070C-FA85-4B9B-BA9E-492680052052}"/>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EEC64F48-A40C-4BBD-BEA0-63613AEC9BB6}"/>
              </a:ext>
            </a:extLst>
          </p:cNvPr>
          <p:cNvSpPr>
            <a:spLocks noGrp="1"/>
          </p:cNvSpPr>
          <p:nvPr>
            <p:ph type="sldNum" sz="quarter" idx="12"/>
          </p:nvPr>
        </p:nvSpPr>
        <p:spPr/>
        <p:txBody>
          <a:bodyPr/>
          <a:lstStyle/>
          <a:p>
            <a:fld id="{AA0C51FF-32F0-4E34-9A42-27C026941FB9}" type="slidenum">
              <a:rPr kumimoji="1" lang="ja-JP" altLang="en-US" smtClean="0"/>
              <a:t>43</a:t>
            </a:fld>
            <a:endParaRPr kumimoji="1" lang="ja-JP" altLang="en-US"/>
          </a:p>
        </p:txBody>
      </p:sp>
      <p:sp>
        <p:nvSpPr>
          <p:cNvPr id="8" name="テキスト ボックス 7">
            <a:extLst>
              <a:ext uri="{FF2B5EF4-FFF2-40B4-BE49-F238E27FC236}">
                <a16:creationId xmlns:a16="http://schemas.microsoft.com/office/drawing/2014/main" id="{CAF4007A-96C9-4309-9016-22C0EF3EE7B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開発段階（システム設計（システム内部設計）～システム結合）（６）</a:t>
            </a:r>
            <a:endParaRPr lang="en-US" altLang="ja-JP" sz="2000" b="1" dirty="0"/>
          </a:p>
        </p:txBody>
      </p:sp>
    </p:spTree>
    <p:extLst>
      <p:ext uri="{BB962C8B-B14F-4D97-AF65-F5344CB8AC3E}">
        <p14:creationId xmlns:p14="http://schemas.microsoft.com/office/powerpoint/2010/main" val="4169117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592875757"/>
              </p:ext>
            </p:extLst>
          </p:nvPr>
        </p:nvGraphicFramePr>
        <p:xfrm>
          <a:off x="576470" y="988376"/>
          <a:ext cx="11141765" cy="3931920"/>
        </p:xfrm>
        <a:graphic>
          <a:graphicData uri="http://schemas.openxmlformats.org/drawingml/2006/table">
            <a:tbl>
              <a:tblPr firstRow="1" bandRow="1">
                <a:tableStyleId>{5C22544A-7EE6-4342-B048-85BDC9FD1C3A}</a:tableStyleId>
              </a:tblPr>
              <a:tblGrid>
                <a:gridCol w="1144265">
                  <a:extLst>
                    <a:ext uri="{9D8B030D-6E8A-4147-A177-3AD203B41FA5}">
                      <a16:colId xmlns:a16="http://schemas.microsoft.com/office/drawing/2014/main" val="1584365875"/>
                    </a:ext>
                  </a:extLst>
                </a:gridCol>
                <a:gridCol w="4646814">
                  <a:extLst>
                    <a:ext uri="{9D8B030D-6E8A-4147-A177-3AD203B41FA5}">
                      <a16:colId xmlns:a16="http://schemas.microsoft.com/office/drawing/2014/main" val="3573401635"/>
                    </a:ext>
                  </a:extLst>
                </a:gridCol>
                <a:gridCol w="5350686">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a:t>
                      </a:r>
                      <a:r>
                        <a:rPr kumimoji="1" lang="ja-JP" altLang="en-US" sz="2000" b="0" dirty="0">
                          <a:solidFill>
                            <a:srgbClr val="FF0000"/>
                          </a:solidFill>
                        </a:rPr>
                        <a:t>ソフトウェア運用準備・移行</a:t>
                      </a:r>
                      <a:r>
                        <a:rPr kumimoji="1" lang="ja-JP" altLang="en-US" sz="2000" b="0" dirty="0">
                          <a:solidFill>
                            <a:schemeClr val="tx1"/>
                          </a:solidFill>
                        </a:rPr>
                        <a:t>について</a:t>
                      </a:r>
                      <a:r>
                        <a:rPr kumimoji="1" lang="ja-JP" altLang="en-US" sz="2000" b="0" dirty="0">
                          <a:solidFill>
                            <a:srgbClr val="FF0000"/>
                          </a:solidFill>
                        </a:rPr>
                        <a:t>ユーザが主体</a:t>
                      </a:r>
                      <a:r>
                        <a:rPr kumimoji="1" lang="ja-JP" altLang="en-US" sz="2000" b="0" dirty="0"/>
                        <a:t>となって行う</a:t>
                      </a:r>
                      <a:r>
                        <a:rPr kumimoji="1" lang="en-US" altLang="ja-JP" sz="2000" b="0" dirty="0"/>
                        <a:t>【111</a:t>
                      </a:r>
                      <a:r>
                        <a:rPr kumimoji="1" lang="ja-JP" altLang="en-US" sz="2000" b="0" dirty="0"/>
                        <a:t>頁</a:t>
                      </a:r>
                      <a:r>
                        <a:rPr kumimoji="1" lang="en-US" altLang="ja-JP" sz="2000" b="0" dirty="0"/>
                        <a:t>】</a:t>
                      </a:r>
                      <a:endParaRPr kumimoji="1" lang="ja-JP" altLang="en-US" sz="2000" b="0" dirty="0"/>
                    </a:p>
                  </a:txBody>
                  <a:tcPr/>
                </a:tc>
                <a:tc>
                  <a:txBody>
                    <a:bodyPr/>
                    <a:lstStyle/>
                    <a:p>
                      <a:r>
                        <a:rPr kumimoji="1" lang="ja-JP" altLang="en-US" sz="2000" b="0" dirty="0"/>
                        <a:t>●ベンダは、受任者として</a:t>
                      </a:r>
                      <a:r>
                        <a:rPr kumimoji="1" lang="ja-JP" altLang="en-US" sz="2000" b="0" dirty="0">
                          <a:solidFill>
                            <a:srgbClr val="FF0000"/>
                          </a:solidFill>
                        </a:rPr>
                        <a:t>善管注意義務</a:t>
                      </a:r>
                      <a:r>
                        <a:rPr kumimoji="1" lang="ja-JP" altLang="en-US" sz="2000" b="0" dirty="0"/>
                        <a:t>を負う</a:t>
                      </a:r>
                      <a:r>
                        <a:rPr kumimoji="1" lang="en-US" altLang="ja-JP" sz="2000" b="0" dirty="0"/>
                        <a:t>【111</a:t>
                      </a:r>
                      <a:r>
                        <a:rPr kumimoji="1" lang="ja-JP" altLang="en-US" sz="2000" b="0" dirty="0"/>
                        <a:t>頁</a:t>
                      </a:r>
                      <a:r>
                        <a:rPr kumimoji="1" lang="en-US" altLang="ja-JP" sz="2000" b="0" dirty="0"/>
                        <a:t>】</a:t>
                      </a:r>
                      <a:endParaRPr kumimoji="1" lang="ja-JP" altLang="en-US" sz="2000" b="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r>
                        <a:rPr kumimoji="1" lang="ja-JP" altLang="en-US" sz="1600" dirty="0"/>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t>【111</a:t>
                      </a:r>
                      <a:r>
                        <a:rPr kumimoji="1" lang="ja-JP" altLang="en-US" sz="1600" b="0" dirty="0"/>
                        <a:t>頁</a:t>
                      </a:r>
                      <a:r>
                        <a:rPr kumimoji="1" lang="en-US" altLang="ja-JP" sz="1600" b="0" dirty="0"/>
                        <a:t>】</a:t>
                      </a:r>
                      <a:r>
                        <a:rPr kumimoji="1" lang="ja-JP" altLang="en-US" sz="1600" dirty="0">
                          <a:solidFill>
                            <a:schemeClr val="tx1"/>
                          </a:solidFill>
                        </a:rPr>
                        <a:t>（ソフトウェア運用準備・移行支援業務の実施）</a:t>
                      </a:r>
                      <a:r>
                        <a:rPr kumimoji="1" lang="en-US" altLang="ja-JP" sz="1600" dirty="0">
                          <a:solidFill>
                            <a:schemeClr val="tx1"/>
                          </a:solidFill>
                        </a:rPr>
                        <a:t>30</a:t>
                      </a:r>
                      <a:r>
                        <a:rPr kumimoji="1" lang="ja-JP" altLang="en-US" sz="1600" dirty="0">
                          <a:solidFill>
                            <a:schemeClr val="tx1"/>
                          </a:solidFill>
                        </a:rPr>
                        <a:t>条</a:t>
                      </a:r>
                      <a:r>
                        <a:rPr kumimoji="1" lang="en-US" altLang="ja-JP" sz="1600" b="1" i="1" dirty="0">
                          <a:solidFill>
                            <a:schemeClr val="tx1"/>
                          </a:solidFill>
                        </a:rPr>
                        <a:t>[</a:t>
                      </a:r>
                      <a:r>
                        <a:rPr kumimoji="1" lang="ja-JP" altLang="en-US" sz="1600" b="1" i="1" dirty="0">
                          <a:solidFill>
                            <a:schemeClr val="tx1"/>
                          </a:solidFill>
                        </a:rPr>
                        <a:t>選択案１</a:t>
                      </a:r>
                      <a:r>
                        <a:rPr kumimoji="1" lang="en-US" altLang="ja-JP" sz="1600" b="1" i="1" dirty="0">
                          <a:solidFill>
                            <a:schemeClr val="tx1"/>
                          </a:solidFill>
                        </a:rPr>
                        <a:t>]</a:t>
                      </a:r>
                      <a:r>
                        <a:rPr kumimoji="1" lang="ja-JP" altLang="en-US" sz="1600" b="1" i="1" dirty="0">
                          <a:solidFill>
                            <a:schemeClr val="tx1"/>
                          </a:solidFill>
                        </a:rPr>
                        <a:t> </a:t>
                      </a:r>
                      <a:endParaRPr kumimoji="1" lang="en-US" altLang="ja-JP" sz="1600" b="1" i="1" dirty="0">
                        <a:solidFill>
                          <a:schemeClr val="tx1"/>
                        </a:solidFill>
                      </a:endParaRPr>
                    </a:p>
                    <a:p>
                      <a:r>
                        <a:rPr kumimoji="1" lang="ja-JP" altLang="en-US" sz="1600" dirty="0">
                          <a:solidFill>
                            <a:schemeClr val="tx1"/>
                          </a:solidFill>
                        </a:rPr>
                        <a:t>乙は、第</a:t>
                      </a:r>
                      <a:r>
                        <a:rPr kumimoji="1" lang="en-US" altLang="ja-JP" sz="1600" dirty="0">
                          <a:solidFill>
                            <a:schemeClr val="tx1"/>
                          </a:solidFill>
                        </a:rPr>
                        <a:t>31</a:t>
                      </a:r>
                      <a:r>
                        <a:rPr kumimoji="1" lang="ja-JP" altLang="en-US" sz="1600" dirty="0">
                          <a:solidFill>
                            <a:schemeClr val="tx1"/>
                          </a:solidFill>
                        </a:rPr>
                        <a:t>条所定の個別契約を締結の上、本件業務として甲が行う</a:t>
                      </a:r>
                      <a:r>
                        <a:rPr kumimoji="1" lang="ja-JP" altLang="en-US" sz="1600" u="sng" dirty="0">
                          <a:solidFill>
                            <a:schemeClr val="tx1"/>
                          </a:solidFill>
                        </a:rPr>
                        <a:t>システムテスト</a:t>
                      </a:r>
                      <a:r>
                        <a:rPr kumimoji="1" lang="ja-JP" altLang="en-US" sz="1600" u="none" dirty="0">
                          <a:solidFill>
                            <a:schemeClr val="tx1"/>
                          </a:solidFill>
                        </a:rPr>
                        <a:t>、</a:t>
                      </a:r>
                      <a:r>
                        <a:rPr kumimoji="1" lang="ja-JP" altLang="en-US" sz="1600" dirty="0">
                          <a:solidFill>
                            <a:schemeClr val="tx1"/>
                          </a:solidFill>
                        </a:rPr>
                        <a:t>導入・受入支援及び本件ソフトウェアを現実に運用するために行う運用テスト業務につき、甲のために必要な支援（以下「ソフトウェア運用準備･移行支援業務」という。）を行う。</a:t>
                      </a:r>
                    </a:p>
                    <a:p>
                      <a:r>
                        <a:rPr kumimoji="1" lang="ja-JP" altLang="en-US" sz="1600" dirty="0"/>
                        <a:t>２．乙は、情報処理技術に関する専門的な知識及び経験に基づき、甲の作業が円滑かつ効果的に行われるよう、善良な管理者の注意をもって支援業務を行うものとする。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B8660924-E066-4D26-B1AD-9CBFFC4F2D14}"/>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780C76E2-8FFB-4E8F-80C7-8EF733CBAA8F}"/>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1E3A6E06-2A04-45ED-9683-F4B6F1AB865A}"/>
              </a:ext>
            </a:extLst>
          </p:cNvPr>
          <p:cNvSpPr>
            <a:spLocks noGrp="1"/>
          </p:cNvSpPr>
          <p:nvPr>
            <p:ph type="sldNum" sz="quarter" idx="12"/>
          </p:nvPr>
        </p:nvSpPr>
        <p:spPr/>
        <p:txBody>
          <a:bodyPr/>
          <a:lstStyle/>
          <a:p>
            <a:fld id="{AA0C51FF-32F0-4E34-9A42-27C026941FB9}" type="slidenum">
              <a:rPr kumimoji="1" lang="ja-JP" altLang="en-US" smtClean="0"/>
              <a:t>44</a:t>
            </a:fld>
            <a:endParaRPr kumimoji="1" lang="ja-JP" altLang="en-US"/>
          </a:p>
        </p:txBody>
      </p:sp>
      <p:sp>
        <p:nvSpPr>
          <p:cNvPr id="8" name="テキスト ボックス 7">
            <a:extLst>
              <a:ext uri="{FF2B5EF4-FFF2-40B4-BE49-F238E27FC236}">
                <a16:creationId xmlns:a16="http://schemas.microsoft.com/office/drawing/2014/main" id="{380C20C6-F311-4092-8E7B-FB152933F49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[P5]</a:t>
            </a:r>
            <a:r>
              <a:rPr lang="ja-JP" altLang="en-US" sz="2000" b="1" dirty="0"/>
              <a:t> 開発段階（システムテスト～受入・導入支援：準委任の場合）（１）</a:t>
            </a:r>
            <a:endParaRPr lang="en-US" altLang="ja-JP" sz="2000" b="1" dirty="0"/>
          </a:p>
        </p:txBody>
      </p:sp>
    </p:spTree>
    <p:extLst>
      <p:ext uri="{BB962C8B-B14F-4D97-AF65-F5344CB8AC3E}">
        <p14:creationId xmlns:p14="http://schemas.microsoft.com/office/powerpoint/2010/main" val="3085578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4210603294"/>
              </p:ext>
            </p:extLst>
          </p:nvPr>
        </p:nvGraphicFramePr>
        <p:xfrm>
          <a:off x="546652" y="988376"/>
          <a:ext cx="11191460" cy="3931920"/>
        </p:xfrm>
        <a:graphic>
          <a:graphicData uri="http://schemas.openxmlformats.org/drawingml/2006/table">
            <a:tbl>
              <a:tblPr firstRow="1" bandRow="1">
                <a:tableStyleId>{5C22544A-7EE6-4342-B048-85BDC9FD1C3A}</a:tableStyleId>
              </a:tblPr>
              <a:tblGrid>
                <a:gridCol w="1340337">
                  <a:extLst>
                    <a:ext uri="{9D8B030D-6E8A-4147-A177-3AD203B41FA5}">
                      <a16:colId xmlns:a16="http://schemas.microsoft.com/office/drawing/2014/main" val="1584365875"/>
                    </a:ext>
                  </a:extLst>
                </a:gridCol>
                <a:gridCol w="4713316">
                  <a:extLst>
                    <a:ext uri="{9D8B030D-6E8A-4147-A177-3AD203B41FA5}">
                      <a16:colId xmlns:a16="http://schemas.microsoft.com/office/drawing/2014/main" val="3573401635"/>
                    </a:ext>
                  </a:extLst>
                </a:gridCol>
                <a:gridCol w="5137807">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b="0" dirty="0">
                          <a:solidFill>
                            <a:srgbClr val="FF0000"/>
                          </a:solidFill>
                        </a:rPr>
                        <a:t>善管注意義務違反として債務不履行責任</a:t>
                      </a:r>
                      <a:r>
                        <a:rPr kumimoji="1" lang="ja-JP" altLang="en-US" sz="2000" dirty="0"/>
                        <a:t>を問われうる</a:t>
                      </a:r>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kumimoji="1" lang="ja-JP" altLang="en-US" sz="2000" dirty="0"/>
                        <a:t>ー</a:t>
                      </a:r>
                    </a:p>
                  </a:txBody>
                  <a:tcPr/>
                </a:tc>
                <a:tc>
                  <a:txBody>
                    <a:bodyPr/>
                    <a:lstStyle/>
                    <a:p>
                      <a:r>
                        <a:rPr kumimoji="1" lang="ja-JP" altLang="en-US" sz="2000" dirty="0"/>
                        <a:t>ー</a:t>
                      </a:r>
                      <a:endParaRPr kumimoji="1" lang="en-US" altLang="ja-JP" sz="2000" dirty="0"/>
                    </a:p>
                  </a:txBody>
                  <a:tcPr/>
                </a:tc>
                <a:extLst>
                  <a:ext uri="{0D108BD9-81ED-4DB2-BD59-A6C34878D82A}">
                    <a16:rowId xmlns:a16="http://schemas.microsoft.com/office/drawing/2014/main" val="838543134"/>
                  </a:ext>
                </a:extLst>
              </a:tr>
            </a:tbl>
          </a:graphicData>
        </a:graphic>
      </p:graphicFrame>
      <p:sp>
        <p:nvSpPr>
          <p:cNvPr id="4" name="テキスト ボックス 3">
            <a:extLst>
              <a:ext uri="{FF2B5EF4-FFF2-40B4-BE49-F238E27FC236}">
                <a16:creationId xmlns:a16="http://schemas.microsoft.com/office/drawing/2014/main" id="{B8660924-E066-4D26-B1AD-9CBFFC4F2D14}"/>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6E8D5191-980C-4E9D-A179-39ABB5876B42}"/>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6" name="スライド番号プレースホルダー 5">
            <a:extLst>
              <a:ext uri="{FF2B5EF4-FFF2-40B4-BE49-F238E27FC236}">
                <a16:creationId xmlns:a16="http://schemas.microsoft.com/office/drawing/2014/main" id="{464B68D2-27D5-4F08-9FB8-E033FA8AAE11}"/>
              </a:ext>
            </a:extLst>
          </p:cNvPr>
          <p:cNvSpPr>
            <a:spLocks noGrp="1"/>
          </p:cNvSpPr>
          <p:nvPr>
            <p:ph type="sldNum" sz="quarter" idx="12"/>
          </p:nvPr>
        </p:nvSpPr>
        <p:spPr/>
        <p:txBody>
          <a:bodyPr/>
          <a:lstStyle/>
          <a:p>
            <a:fld id="{AA0C51FF-32F0-4E34-9A42-27C026941FB9}" type="slidenum">
              <a:rPr kumimoji="1" lang="ja-JP" altLang="en-US" smtClean="0"/>
              <a:t>45</a:t>
            </a:fld>
            <a:endParaRPr kumimoji="1" lang="ja-JP" altLang="en-US"/>
          </a:p>
        </p:txBody>
      </p:sp>
      <p:sp>
        <p:nvSpPr>
          <p:cNvPr id="7" name="テキスト ボックス 6">
            <a:extLst>
              <a:ext uri="{FF2B5EF4-FFF2-40B4-BE49-F238E27FC236}">
                <a16:creationId xmlns:a16="http://schemas.microsoft.com/office/drawing/2014/main" id="{F11AE79C-63E4-437D-984D-10E61941B3E9}"/>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[P5]</a:t>
            </a:r>
            <a:r>
              <a:rPr lang="ja-JP" altLang="en-US" sz="2000" b="1" dirty="0"/>
              <a:t> 開発段階（システムテスト～受入・導入支援：準委任の場合）（２）</a:t>
            </a:r>
            <a:endParaRPr lang="en-US" altLang="ja-JP" sz="2000" b="1" dirty="0"/>
          </a:p>
        </p:txBody>
      </p:sp>
    </p:spTree>
    <p:extLst>
      <p:ext uri="{BB962C8B-B14F-4D97-AF65-F5344CB8AC3E}">
        <p14:creationId xmlns:p14="http://schemas.microsoft.com/office/powerpoint/2010/main" val="91183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883880901"/>
              </p:ext>
            </p:extLst>
          </p:nvPr>
        </p:nvGraphicFramePr>
        <p:xfrm>
          <a:off x="496957" y="988376"/>
          <a:ext cx="11209770" cy="5699760"/>
        </p:xfrm>
        <a:graphic>
          <a:graphicData uri="http://schemas.openxmlformats.org/drawingml/2006/table">
            <a:tbl>
              <a:tblPr firstRow="1" bandRow="1">
                <a:tableStyleId>{5C22544A-7EE6-4342-B048-85BDC9FD1C3A}</a:tableStyleId>
              </a:tblPr>
              <a:tblGrid>
                <a:gridCol w="1439908">
                  <a:extLst>
                    <a:ext uri="{9D8B030D-6E8A-4147-A177-3AD203B41FA5}">
                      <a16:colId xmlns:a16="http://schemas.microsoft.com/office/drawing/2014/main" val="1584365875"/>
                    </a:ext>
                  </a:extLst>
                </a:gridCol>
                <a:gridCol w="4289368">
                  <a:extLst>
                    <a:ext uri="{9D8B030D-6E8A-4147-A177-3AD203B41FA5}">
                      <a16:colId xmlns:a16="http://schemas.microsoft.com/office/drawing/2014/main" val="3573401635"/>
                    </a:ext>
                  </a:extLst>
                </a:gridCol>
                <a:gridCol w="548049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【102</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選択肢２</a:t>
                      </a:r>
                      <a:r>
                        <a:rPr kumimoji="1" lang="en-US" altLang="ja-JP" sz="1600" b="1" i="1" dirty="0">
                          <a:solidFill>
                            <a:schemeClr val="tx1"/>
                          </a:solidFill>
                        </a:rPr>
                        <a:t>]</a:t>
                      </a:r>
                    </a:p>
                    <a:p>
                      <a:r>
                        <a:rPr kumimoji="1" lang="ja-JP" altLang="en-US" sz="1600" dirty="0"/>
                        <a:t>乙は、第</a:t>
                      </a:r>
                      <a:r>
                        <a:rPr kumimoji="1" lang="en-US" altLang="ja-JP" sz="1600" dirty="0"/>
                        <a:t>25</a:t>
                      </a:r>
                      <a:r>
                        <a:rPr kumimoji="1" lang="ja-JP" altLang="en-US" sz="1600" dirty="0"/>
                        <a:t>条所定の個別契約を締結の上、本件業務として前各節により確定したシステム仕様書に基づき、内部設計から</a:t>
                      </a:r>
                      <a:r>
                        <a:rPr kumimoji="1" lang="ja-JP" altLang="en-US" sz="1600" dirty="0">
                          <a:solidFill>
                            <a:srgbClr val="FF0000"/>
                          </a:solidFill>
                        </a:rPr>
                        <a:t>システムテスト</a:t>
                      </a:r>
                      <a:r>
                        <a:rPr kumimoji="1" lang="ja-JP" altLang="en-US" sz="1600" dirty="0"/>
                        <a:t>までのソフトウェア開発業務を行う。</a:t>
                      </a:r>
                      <a:endParaRPr kumimoji="1" lang="en-US" altLang="ja-JP" sz="1600" dirty="0"/>
                    </a:p>
                  </a:txBody>
                  <a:tcPr/>
                </a:tc>
                <a:extLst>
                  <a:ext uri="{0D108BD9-81ED-4DB2-BD59-A6C34878D82A}">
                    <a16:rowId xmlns:a16="http://schemas.microsoft.com/office/drawing/2014/main" val="3387793241"/>
                  </a:ext>
                </a:extLst>
              </a:tr>
              <a:tr h="370840">
                <a:tc>
                  <a:txBody>
                    <a:bodyPr/>
                    <a:lstStyle/>
                    <a:p>
                      <a:r>
                        <a:rPr kumimoji="1" lang="ja-JP" altLang="en-US" sz="2000" dirty="0"/>
                        <a:t>責務を果たさなかった場合の処置（説明）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564486516"/>
                  </a:ext>
                </a:extLst>
              </a:tr>
            </a:tbl>
          </a:graphicData>
        </a:graphic>
      </p:graphicFrame>
      <p:sp>
        <p:nvSpPr>
          <p:cNvPr id="4" name="テキスト ボックス 3">
            <a:extLst>
              <a:ext uri="{FF2B5EF4-FFF2-40B4-BE49-F238E27FC236}">
                <a16:creationId xmlns:a16="http://schemas.microsoft.com/office/drawing/2014/main" id="{FE4E5313-49EF-4614-B04E-2FFA92DB6946}"/>
              </a:ext>
            </a:extLst>
          </p:cNvPr>
          <p:cNvSpPr txBox="1"/>
          <p:nvPr/>
        </p:nvSpPr>
        <p:spPr>
          <a:xfrm>
            <a:off x="10453282"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吹き出し: 四角形 4">
            <a:extLst>
              <a:ext uri="{FF2B5EF4-FFF2-40B4-BE49-F238E27FC236}">
                <a16:creationId xmlns:a16="http://schemas.microsoft.com/office/drawing/2014/main" id="{34899175-60DD-402E-A8C7-D811207E85ED}"/>
              </a:ext>
            </a:extLst>
          </p:cNvPr>
          <p:cNvSpPr/>
          <p:nvPr/>
        </p:nvSpPr>
        <p:spPr>
          <a:xfrm>
            <a:off x="7242455" y="4307924"/>
            <a:ext cx="4112730" cy="1587732"/>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本シートは、以下を除き</a:t>
            </a:r>
            <a:r>
              <a:rPr lang="en-US" altLang="ja-JP" dirty="0"/>
              <a:t>[P4]</a:t>
            </a:r>
            <a:r>
              <a:rPr lang="ja-JP" altLang="en-US" dirty="0"/>
              <a:t>と同じ</a:t>
            </a:r>
            <a:endParaRPr lang="en-US" altLang="ja-JP" dirty="0"/>
          </a:p>
          <a:p>
            <a:endParaRPr lang="en-US" altLang="ja-JP" dirty="0"/>
          </a:p>
          <a:p>
            <a:r>
              <a:rPr lang="ja-JP" altLang="en-US" dirty="0"/>
              <a:t>関連する契約条文の“</a:t>
            </a:r>
            <a:r>
              <a:rPr kumimoji="1" lang="en-US" altLang="ja-JP" dirty="0"/>
              <a:t>24</a:t>
            </a:r>
            <a:r>
              <a:rPr kumimoji="1" lang="ja-JP" altLang="en-US" dirty="0"/>
              <a:t>条</a:t>
            </a:r>
            <a:r>
              <a:rPr kumimoji="1" lang="en-US" altLang="ja-JP" dirty="0"/>
              <a:t>1</a:t>
            </a:r>
            <a:r>
              <a:rPr kumimoji="1" lang="ja-JP" altLang="en-US" dirty="0"/>
              <a:t>項”</a:t>
            </a:r>
            <a:endParaRPr kumimoji="1" lang="en-US" altLang="ja-JP" dirty="0"/>
          </a:p>
          <a:p>
            <a:r>
              <a:rPr lang="ja-JP" altLang="en-US" dirty="0"/>
              <a:t>・</a:t>
            </a:r>
            <a:r>
              <a:rPr lang="en-US" altLang="ja-JP" dirty="0"/>
              <a:t>[</a:t>
            </a:r>
            <a:r>
              <a:rPr lang="ja-JP" altLang="en-US" dirty="0"/>
              <a:t>選択肢１</a:t>
            </a:r>
            <a:r>
              <a:rPr lang="en-US" altLang="ja-JP" dirty="0"/>
              <a:t>]</a:t>
            </a:r>
            <a:r>
              <a:rPr lang="ja-JP" altLang="en-US" dirty="0"/>
              <a:t> →</a:t>
            </a:r>
            <a:r>
              <a:rPr lang="en-US" altLang="ja-JP" dirty="0"/>
              <a:t> [</a:t>
            </a:r>
            <a:r>
              <a:rPr lang="ja-JP" altLang="en-US" dirty="0"/>
              <a:t>選択肢２</a:t>
            </a:r>
            <a:r>
              <a:rPr lang="en-US" altLang="ja-JP" dirty="0"/>
              <a:t>]</a:t>
            </a:r>
          </a:p>
          <a:p>
            <a:r>
              <a:rPr lang="ja-JP" altLang="en-US" dirty="0"/>
              <a:t> </a:t>
            </a:r>
            <a:r>
              <a:rPr kumimoji="1" lang="ja-JP" altLang="en-US" dirty="0"/>
              <a:t>・システム結合→システムテスト</a:t>
            </a:r>
          </a:p>
        </p:txBody>
      </p:sp>
      <p:sp>
        <p:nvSpPr>
          <p:cNvPr id="7" name="日付プレースホルダー 6">
            <a:extLst>
              <a:ext uri="{FF2B5EF4-FFF2-40B4-BE49-F238E27FC236}">
                <a16:creationId xmlns:a16="http://schemas.microsoft.com/office/drawing/2014/main" id="{0A6FD97F-44E9-4D7E-9242-98C9BCD640EE}"/>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BD5DD429-5980-4C83-9F8A-8574B9D2E753}"/>
              </a:ext>
            </a:extLst>
          </p:cNvPr>
          <p:cNvSpPr>
            <a:spLocks noGrp="1"/>
          </p:cNvSpPr>
          <p:nvPr>
            <p:ph type="sldNum" sz="quarter" idx="12"/>
          </p:nvPr>
        </p:nvSpPr>
        <p:spPr/>
        <p:txBody>
          <a:bodyPr/>
          <a:lstStyle/>
          <a:p>
            <a:fld id="{AA0C51FF-32F0-4E34-9A42-27C026941FB9}" type="slidenum">
              <a:rPr kumimoji="1" lang="ja-JP" altLang="en-US" smtClean="0"/>
              <a:t>46</a:t>
            </a:fld>
            <a:endParaRPr kumimoji="1" lang="ja-JP" altLang="en-US"/>
          </a:p>
        </p:txBody>
      </p:sp>
      <p:sp>
        <p:nvSpPr>
          <p:cNvPr id="10" name="テキスト ボックス 9">
            <a:extLst>
              <a:ext uri="{FF2B5EF4-FFF2-40B4-BE49-F238E27FC236}">
                <a16:creationId xmlns:a16="http://schemas.microsoft.com/office/drawing/2014/main" id="{9E340114-1DD1-4BAE-85EF-1BF3EAAF25B5}"/>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[P6] </a:t>
            </a:r>
            <a:r>
              <a:rPr lang="ja-JP" altLang="en-US" sz="2000" b="1" dirty="0"/>
              <a:t>開発段階（システム設計（システム内部設計）～システムテスト）</a:t>
            </a:r>
          </a:p>
        </p:txBody>
      </p:sp>
    </p:spTree>
    <p:extLst>
      <p:ext uri="{BB962C8B-B14F-4D97-AF65-F5344CB8AC3E}">
        <p14:creationId xmlns:p14="http://schemas.microsoft.com/office/powerpoint/2010/main" val="2743459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486802069"/>
              </p:ext>
            </p:extLst>
          </p:nvPr>
        </p:nvGraphicFramePr>
        <p:xfrm>
          <a:off x="507331" y="870525"/>
          <a:ext cx="11177337" cy="5943600"/>
        </p:xfrm>
        <a:graphic>
          <a:graphicData uri="http://schemas.openxmlformats.org/drawingml/2006/table">
            <a:tbl>
              <a:tblPr firstRow="1" bandRow="1">
                <a:tableStyleId>{5C22544A-7EE6-4342-B048-85BDC9FD1C3A}</a:tableStyleId>
              </a:tblPr>
              <a:tblGrid>
                <a:gridCol w="1429534">
                  <a:extLst>
                    <a:ext uri="{9D8B030D-6E8A-4147-A177-3AD203B41FA5}">
                      <a16:colId xmlns:a16="http://schemas.microsoft.com/office/drawing/2014/main" val="1584365875"/>
                    </a:ext>
                  </a:extLst>
                </a:gridCol>
                <a:gridCol w="3624350">
                  <a:extLst>
                    <a:ext uri="{9D8B030D-6E8A-4147-A177-3AD203B41FA5}">
                      <a16:colId xmlns:a16="http://schemas.microsoft.com/office/drawing/2014/main" val="3573401635"/>
                    </a:ext>
                  </a:extLst>
                </a:gridCol>
                <a:gridCol w="612345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t>【111</a:t>
                      </a:r>
                      <a:r>
                        <a:rPr kumimoji="1" lang="ja-JP" altLang="en-US" sz="1600" b="0" dirty="0"/>
                        <a:t>頁</a:t>
                      </a:r>
                      <a:r>
                        <a:rPr kumimoji="1" lang="en-US" altLang="ja-JP" sz="1600" b="0" dirty="0"/>
                        <a:t>】</a:t>
                      </a:r>
                      <a:r>
                        <a:rPr kumimoji="1" lang="ja-JP" altLang="en-US" sz="1600" dirty="0"/>
                        <a:t>（ソフトウェア運用準備・移行支援業務の実施）</a:t>
                      </a:r>
                      <a:r>
                        <a:rPr kumimoji="1" lang="en-US" altLang="ja-JP" sz="1600" dirty="0"/>
                        <a:t>30</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選択案</a:t>
                      </a:r>
                      <a:r>
                        <a:rPr kumimoji="1" lang="en-US" altLang="ja-JP" sz="1600" b="1" i="1" dirty="0">
                          <a:solidFill>
                            <a:schemeClr val="tx1"/>
                          </a:solidFill>
                        </a:rPr>
                        <a:t>2]</a:t>
                      </a:r>
                      <a:r>
                        <a:rPr kumimoji="1" lang="ja-JP" altLang="en-US" sz="1600" b="1" i="1" dirty="0">
                          <a:solidFill>
                            <a:schemeClr val="tx1"/>
                          </a:solidFill>
                        </a:rPr>
                        <a:t> </a:t>
                      </a:r>
                      <a:endParaRPr kumimoji="1" lang="en-US" altLang="ja-JP" sz="1600" b="1" i="1" dirty="0">
                        <a:solidFill>
                          <a:schemeClr val="tx1"/>
                        </a:solidFill>
                      </a:endParaRPr>
                    </a:p>
                    <a:p>
                      <a:r>
                        <a:rPr kumimoji="1" lang="ja-JP" altLang="en-US" sz="1600" dirty="0"/>
                        <a:t>乙は、第</a:t>
                      </a:r>
                      <a:r>
                        <a:rPr kumimoji="1" lang="en-US" altLang="ja-JP" sz="1600" dirty="0"/>
                        <a:t>31</a:t>
                      </a:r>
                      <a:r>
                        <a:rPr kumimoji="1" lang="ja-JP" altLang="en-US" sz="1600" dirty="0"/>
                        <a:t>条所定の個別契約を締結の上、本件業務として甲が行う導入・受入支援及び本件ソフトウェアを現実に運用するために行う運用テスト業務につき、甲のために必要な支援（以下「ソフトウェア運用準備･移行支援業務」という。）を行う。</a:t>
                      </a:r>
                    </a:p>
                  </a:txBody>
                  <a:tcPr/>
                </a:tc>
                <a:extLst>
                  <a:ext uri="{0D108BD9-81ED-4DB2-BD59-A6C34878D82A}">
                    <a16:rowId xmlns:a16="http://schemas.microsoft.com/office/drawing/2014/main" val="3387793241"/>
                  </a:ext>
                </a:extLst>
              </a:tr>
              <a:tr h="370840">
                <a:tc>
                  <a:txBody>
                    <a:bodyPr/>
                    <a:lstStyle/>
                    <a:p>
                      <a:r>
                        <a:rPr kumimoji="1" lang="ja-JP" altLang="en-US" sz="2000" dirty="0"/>
                        <a:t>責務を満たさなかった場合の処置</a:t>
                      </a:r>
                      <a:endParaRPr kumimoji="1" lang="en-US" altLang="ja-JP" sz="2000" dirty="0"/>
                    </a:p>
                    <a:p>
                      <a:r>
                        <a:rPr kumimoji="1" lang="ja-JP" altLang="en-US" sz="2000" dirty="0"/>
                        <a:t>（説明）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3989631253"/>
                  </a:ext>
                </a:extLst>
              </a:tr>
            </a:tbl>
          </a:graphicData>
        </a:graphic>
      </p:graphicFrame>
      <p:sp>
        <p:nvSpPr>
          <p:cNvPr id="4" name="テキスト ボックス 3">
            <a:extLst>
              <a:ext uri="{FF2B5EF4-FFF2-40B4-BE49-F238E27FC236}">
                <a16:creationId xmlns:a16="http://schemas.microsoft.com/office/drawing/2014/main" id="{E9AD7DF0-48E0-4DCB-939C-F08FF0B28A7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吹き出し: 四角形 4">
            <a:extLst>
              <a:ext uri="{FF2B5EF4-FFF2-40B4-BE49-F238E27FC236}">
                <a16:creationId xmlns:a16="http://schemas.microsoft.com/office/drawing/2014/main" id="{685432D2-C65A-46CD-A623-B81C478204C0}"/>
              </a:ext>
            </a:extLst>
          </p:cNvPr>
          <p:cNvSpPr/>
          <p:nvPr/>
        </p:nvSpPr>
        <p:spPr>
          <a:xfrm>
            <a:off x="6999588" y="4193198"/>
            <a:ext cx="4185213" cy="1587732"/>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本シートは、以下を除き</a:t>
            </a:r>
            <a:r>
              <a:rPr lang="en-US" altLang="ja-JP" dirty="0"/>
              <a:t>[P5]</a:t>
            </a:r>
            <a:r>
              <a:rPr lang="ja-JP" altLang="en-US" dirty="0"/>
              <a:t>と同じ</a:t>
            </a:r>
            <a:endParaRPr lang="en-US" altLang="ja-JP" dirty="0"/>
          </a:p>
          <a:p>
            <a:endParaRPr lang="en-US" altLang="ja-JP" dirty="0"/>
          </a:p>
          <a:p>
            <a:r>
              <a:rPr lang="ja-JP" altLang="en-US" dirty="0"/>
              <a:t>関連する契約条文の“</a:t>
            </a:r>
            <a:r>
              <a:rPr lang="en-US" altLang="ja-JP" dirty="0"/>
              <a:t>30</a:t>
            </a:r>
            <a:r>
              <a:rPr kumimoji="1" lang="ja-JP" altLang="en-US" dirty="0"/>
              <a:t>条</a:t>
            </a:r>
            <a:r>
              <a:rPr kumimoji="1" lang="en-US" altLang="ja-JP" dirty="0"/>
              <a:t>1</a:t>
            </a:r>
            <a:r>
              <a:rPr kumimoji="1" lang="ja-JP" altLang="en-US" dirty="0"/>
              <a:t>項”</a:t>
            </a:r>
            <a:endParaRPr kumimoji="1" lang="en-US" altLang="ja-JP" dirty="0"/>
          </a:p>
          <a:p>
            <a:r>
              <a:rPr lang="ja-JP" altLang="en-US" dirty="0"/>
              <a:t>・</a:t>
            </a:r>
            <a:r>
              <a:rPr lang="en-US" altLang="ja-JP" dirty="0"/>
              <a:t>[</a:t>
            </a:r>
            <a:r>
              <a:rPr lang="ja-JP" altLang="en-US" dirty="0"/>
              <a:t>選択肢１</a:t>
            </a:r>
            <a:r>
              <a:rPr lang="en-US" altLang="ja-JP" dirty="0"/>
              <a:t>]</a:t>
            </a:r>
            <a:r>
              <a:rPr lang="ja-JP" altLang="en-US" dirty="0"/>
              <a:t> →</a:t>
            </a:r>
            <a:r>
              <a:rPr lang="en-US" altLang="ja-JP" dirty="0"/>
              <a:t> [</a:t>
            </a:r>
            <a:r>
              <a:rPr lang="ja-JP" altLang="en-US" dirty="0"/>
              <a:t>選択肢２</a:t>
            </a:r>
            <a:r>
              <a:rPr lang="en-US" altLang="ja-JP" dirty="0"/>
              <a:t>]</a:t>
            </a:r>
          </a:p>
          <a:p>
            <a:r>
              <a:rPr lang="ja-JP" altLang="en-US" dirty="0"/>
              <a:t> </a:t>
            </a:r>
            <a:r>
              <a:rPr kumimoji="1" lang="ja-JP" altLang="en-US" dirty="0"/>
              <a:t>・「システムテスト、」部分を削除</a:t>
            </a:r>
          </a:p>
        </p:txBody>
      </p:sp>
      <p:sp>
        <p:nvSpPr>
          <p:cNvPr id="7" name="日付プレースホルダー 6">
            <a:extLst>
              <a:ext uri="{FF2B5EF4-FFF2-40B4-BE49-F238E27FC236}">
                <a16:creationId xmlns:a16="http://schemas.microsoft.com/office/drawing/2014/main" id="{84FFA05F-D14D-4263-BD39-8F0823CDB1C0}"/>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90AC241-A8E0-4E78-AFC7-C150040B5FB2}"/>
              </a:ext>
            </a:extLst>
          </p:cNvPr>
          <p:cNvSpPr>
            <a:spLocks noGrp="1"/>
          </p:cNvSpPr>
          <p:nvPr>
            <p:ph type="sldNum" sz="quarter" idx="12"/>
          </p:nvPr>
        </p:nvSpPr>
        <p:spPr/>
        <p:txBody>
          <a:bodyPr/>
          <a:lstStyle/>
          <a:p>
            <a:fld id="{AA0C51FF-32F0-4E34-9A42-27C026941FB9}" type="slidenum">
              <a:rPr kumimoji="1" lang="ja-JP" altLang="en-US" smtClean="0"/>
              <a:t>47</a:t>
            </a:fld>
            <a:endParaRPr kumimoji="1" lang="ja-JP" altLang="en-US"/>
          </a:p>
        </p:txBody>
      </p:sp>
      <p:sp>
        <p:nvSpPr>
          <p:cNvPr id="9" name="テキスト ボックス 8">
            <a:extLst>
              <a:ext uri="{FF2B5EF4-FFF2-40B4-BE49-F238E27FC236}">
                <a16:creationId xmlns:a16="http://schemas.microsoft.com/office/drawing/2014/main" id="{35F7B337-FE15-436C-BEAC-27DE7271E2A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[P7]</a:t>
            </a:r>
            <a:r>
              <a:rPr lang="ja-JP" altLang="en-US" sz="2000" b="1" dirty="0"/>
              <a:t> 開発段階（受入・導入支援フェーズ）</a:t>
            </a:r>
            <a:endParaRPr lang="en-US" altLang="ja-JP" sz="2000" b="1" dirty="0"/>
          </a:p>
        </p:txBody>
      </p:sp>
    </p:spTree>
    <p:extLst>
      <p:ext uri="{BB962C8B-B14F-4D97-AF65-F5344CB8AC3E}">
        <p14:creationId xmlns:p14="http://schemas.microsoft.com/office/powerpoint/2010/main" val="405686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solidFill>
                  <a:schemeClr val="tx1">
                    <a:lumMod val="50000"/>
                    <a:lumOff val="50000"/>
                  </a:schemeClr>
                </a:solidFill>
              </a:rPr>
              <a:t>□企画段階</a:t>
            </a:r>
            <a:endParaRPr lang="en-US" altLang="ja-JP" sz="2400" dirty="0">
              <a:solidFill>
                <a:schemeClr val="tx1">
                  <a:lumMod val="50000"/>
                  <a:lumOff val="50000"/>
                </a:schemeClr>
              </a:solidFill>
            </a:endParaRPr>
          </a:p>
          <a:p>
            <a:r>
              <a:rPr lang="ja-JP" altLang="en-US" sz="2400" dirty="0">
                <a:solidFill>
                  <a:schemeClr val="tx1">
                    <a:lumMod val="50000"/>
                    <a:lumOff val="50000"/>
                  </a:schemeClr>
                </a:solidFill>
              </a:rPr>
              <a:t>□開発段階</a:t>
            </a:r>
            <a:endParaRPr lang="en-US" altLang="ja-JP" sz="2400" dirty="0">
              <a:solidFill>
                <a:schemeClr val="tx1">
                  <a:lumMod val="50000"/>
                  <a:lumOff val="50000"/>
                </a:schemeClr>
              </a:solidFill>
            </a:endParaRPr>
          </a:p>
          <a:p>
            <a:r>
              <a:rPr lang="ja-JP" altLang="en-US" sz="2400" dirty="0"/>
              <a:t>■運用・保守段階</a:t>
            </a:r>
          </a:p>
        </p:txBody>
      </p:sp>
      <p:sp>
        <p:nvSpPr>
          <p:cNvPr id="4" name="日付プレースホルダー 3">
            <a:extLst>
              <a:ext uri="{FF2B5EF4-FFF2-40B4-BE49-F238E27FC236}">
                <a16:creationId xmlns:a16="http://schemas.microsoft.com/office/drawing/2014/main" id="{E314508A-A0CA-4472-A407-2602376DB9B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F4FD6A59-3287-4453-88E5-8E92C34E884B}"/>
              </a:ext>
            </a:extLst>
          </p:cNvPr>
          <p:cNvSpPr>
            <a:spLocks noGrp="1"/>
          </p:cNvSpPr>
          <p:nvPr>
            <p:ph type="sldNum" sz="quarter" idx="12"/>
          </p:nvPr>
        </p:nvSpPr>
        <p:spPr/>
        <p:txBody>
          <a:bodyPr/>
          <a:lstStyle/>
          <a:p>
            <a:fld id="{AA0C51FF-32F0-4E34-9A42-27C026941FB9}" type="slidenum">
              <a:rPr kumimoji="1" lang="ja-JP" altLang="en-US" smtClean="0"/>
              <a:t>48</a:t>
            </a:fld>
            <a:endParaRPr kumimoji="1" lang="ja-JP" altLang="en-US"/>
          </a:p>
        </p:txBody>
      </p:sp>
    </p:spTree>
    <p:extLst>
      <p:ext uri="{BB962C8B-B14F-4D97-AF65-F5344CB8AC3E}">
        <p14:creationId xmlns:p14="http://schemas.microsoft.com/office/powerpoint/2010/main" val="212576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CA70ADC-70CF-4650-85E1-15E0D6FCAE04}"/>
              </a:ext>
            </a:extLst>
          </p:cNvPr>
          <p:cNvSpPr txBox="1"/>
          <p:nvPr/>
        </p:nvSpPr>
        <p:spPr>
          <a:xfrm>
            <a:off x="712520" y="950611"/>
            <a:ext cx="11058301" cy="2862322"/>
          </a:xfrm>
          <a:prstGeom prst="rect">
            <a:avLst/>
          </a:prstGeom>
          <a:noFill/>
        </p:spPr>
        <p:txBody>
          <a:bodyPr wrap="square" rtlCol="0">
            <a:spAutoFit/>
          </a:bodyPr>
          <a:lstStyle/>
          <a:p>
            <a:r>
              <a:rPr lang="ja-JP" altLang="en-US" sz="2000" b="1" dirty="0"/>
              <a:t>本資料について</a:t>
            </a:r>
            <a:endParaRPr kumimoji="1" lang="en-US" altLang="ja-JP" sz="2000" b="1" dirty="0"/>
          </a:p>
          <a:p>
            <a:endParaRPr lang="en-US" altLang="ja-JP" sz="2000" dirty="0"/>
          </a:p>
          <a:p>
            <a:r>
              <a:rPr lang="ja-JP" altLang="en-US" sz="2000" dirty="0"/>
              <a:t>　「モデル取引・契約書」は契約事務を行う契約・法務担当者だけではなく、 締結された契約書に基づいてシステム開発の現場で開発を担当する</a:t>
            </a:r>
            <a:r>
              <a:rPr lang="ja-JP" altLang="en-US" sz="2000" dirty="0">
                <a:solidFill>
                  <a:srgbClr val="FF0000"/>
                </a:solidFill>
              </a:rPr>
              <a:t>開発者及び</a:t>
            </a:r>
            <a:r>
              <a:rPr lang="en-US" altLang="ja-JP" sz="2000" dirty="0">
                <a:solidFill>
                  <a:srgbClr val="FF0000"/>
                </a:solidFill>
              </a:rPr>
              <a:t>PM</a:t>
            </a:r>
            <a:r>
              <a:rPr lang="ja-JP" altLang="en-US" sz="2000" dirty="0">
                <a:solidFill>
                  <a:srgbClr val="FF0000"/>
                </a:solidFill>
              </a:rPr>
              <a:t>に取ってもトラブルを未然に防ぐ</a:t>
            </a:r>
            <a:r>
              <a:rPr lang="ja-JP" altLang="en-US" sz="2000" dirty="0"/>
              <a:t>ために、ポイントを理解しておくことが望まれます。</a:t>
            </a:r>
            <a:endParaRPr lang="en-US" altLang="ja-JP" sz="2000" dirty="0"/>
          </a:p>
          <a:p>
            <a:endParaRPr lang="en-US" altLang="ja-JP" sz="2000" dirty="0"/>
          </a:p>
          <a:p>
            <a:r>
              <a:rPr lang="ja-JP" altLang="en-US" sz="2000" dirty="0"/>
              <a:t>　本資料は、開発者・</a:t>
            </a:r>
            <a:r>
              <a:rPr lang="en-US" altLang="ja-JP" sz="2000" dirty="0"/>
              <a:t>PM</a:t>
            </a:r>
            <a:r>
              <a:rPr lang="ja-JP" altLang="en-US" sz="2000" dirty="0"/>
              <a:t>がモデル契約を理解しやすいように、モデル契約書に基づいた開発を行うことを想定して</a:t>
            </a:r>
            <a:r>
              <a:rPr lang="ja-JP" altLang="en-US" sz="2000" dirty="0">
                <a:solidFill>
                  <a:srgbClr val="FF0000"/>
                </a:solidFill>
              </a:rPr>
              <a:t>ユーザ及びベンダの責務</a:t>
            </a:r>
            <a:r>
              <a:rPr lang="ja-JP" altLang="en-US" sz="2000" dirty="0"/>
              <a:t>（責任、義務等）を契約類型別、開発段階別、トピック別の観点で整理をすることを目指して作成しています。</a:t>
            </a:r>
            <a:endParaRPr lang="en-US" altLang="ja-JP" sz="2000" dirty="0"/>
          </a:p>
        </p:txBody>
      </p:sp>
      <p:sp>
        <p:nvSpPr>
          <p:cNvPr id="4" name="テキスト ボックス 3">
            <a:extLst>
              <a:ext uri="{FF2B5EF4-FFF2-40B4-BE49-F238E27FC236}">
                <a16:creationId xmlns:a16="http://schemas.microsoft.com/office/drawing/2014/main" id="{A6F14966-A852-4C30-97A5-33D09F9F9492}"/>
              </a:ext>
            </a:extLst>
          </p:cNvPr>
          <p:cNvSpPr txBox="1"/>
          <p:nvPr/>
        </p:nvSpPr>
        <p:spPr>
          <a:xfrm>
            <a:off x="712519" y="3997079"/>
            <a:ext cx="11058302" cy="2492990"/>
          </a:xfrm>
          <a:prstGeom prst="rect">
            <a:avLst/>
          </a:prstGeom>
          <a:noFill/>
        </p:spPr>
        <p:txBody>
          <a:bodyPr wrap="square" rtlCol="0">
            <a:spAutoFit/>
          </a:bodyPr>
          <a:lstStyle/>
          <a:p>
            <a:r>
              <a:rPr lang="ja-JP" altLang="en-US" sz="2000" b="1" dirty="0"/>
              <a:t>モデル契約の概要</a:t>
            </a:r>
            <a:endParaRPr kumimoji="1" lang="en-US" altLang="ja-JP" sz="2000" b="1" dirty="0"/>
          </a:p>
          <a:p>
            <a:endParaRPr kumimoji="1" lang="en-US" altLang="ja-JP" sz="2000" dirty="0"/>
          </a:p>
          <a:p>
            <a:r>
              <a:rPr kumimoji="1" lang="ja-JP" altLang="en-US" sz="2000" dirty="0"/>
              <a:t>　モデル取引・契約は、</a:t>
            </a:r>
            <a:r>
              <a:rPr lang="ja-JP" altLang="en-US" sz="2000" dirty="0">
                <a:solidFill>
                  <a:srgbClr val="FF0000"/>
                </a:solidFill>
              </a:rPr>
              <a:t>情報システムの信頼性向上・取引の可視化に向けた取引・契約のあり方</a:t>
            </a:r>
            <a:r>
              <a:rPr lang="ja-JP" altLang="en-US" sz="2000" dirty="0"/>
              <a:t>等を検討した成果として、</a:t>
            </a:r>
            <a:r>
              <a:rPr lang="en-US" altLang="ja-JP" sz="2000" dirty="0"/>
              <a:t> 2007</a:t>
            </a:r>
            <a:r>
              <a:rPr lang="ja-JP" altLang="en-US" sz="2000" dirty="0"/>
              <a:t>年に経済産業省により第一版が作成・公開されました。その後、</a:t>
            </a:r>
            <a:r>
              <a:rPr lang="en-US" altLang="ja-JP" sz="2000" dirty="0"/>
              <a:t>DX</a:t>
            </a:r>
            <a:r>
              <a:rPr lang="ja-JP" altLang="en-US" sz="2000" dirty="0"/>
              <a:t>レポートや民法改正等を受けて、民法改正対応及び現在の環境・状況に合わなくなっている点等を見直して、</a:t>
            </a:r>
            <a:r>
              <a:rPr lang="en-US" altLang="ja-JP" sz="2000" dirty="0"/>
              <a:t>2020</a:t>
            </a:r>
            <a:r>
              <a:rPr lang="ja-JP" altLang="en-US" sz="2000" dirty="0"/>
              <a:t>年</a:t>
            </a:r>
            <a:r>
              <a:rPr lang="en-US" altLang="ja-JP" sz="2000" dirty="0"/>
              <a:t>12</a:t>
            </a:r>
            <a:r>
              <a:rPr lang="ja-JP" altLang="en-US" sz="2000" dirty="0"/>
              <a:t>月に</a:t>
            </a:r>
            <a:r>
              <a:rPr lang="en-US" altLang="ja-JP" sz="2000" dirty="0"/>
              <a:t>IPA</a:t>
            </a:r>
            <a:r>
              <a:rPr lang="ja-JP" altLang="en-US" sz="2000" dirty="0"/>
              <a:t>から</a:t>
            </a:r>
            <a:r>
              <a:rPr lang="ja-JP" altLang="en-US" sz="2000" dirty="0">
                <a:solidFill>
                  <a:srgbClr val="FF0000"/>
                </a:solidFill>
              </a:rPr>
              <a:t>モデル契約（第二版）</a:t>
            </a:r>
            <a:r>
              <a:rPr lang="ja-JP" altLang="en-US" sz="2000" dirty="0"/>
              <a:t>として公開しています。</a:t>
            </a:r>
            <a:endParaRPr lang="en-US" altLang="ja-JP" sz="2000" dirty="0"/>
          </a:p>
          <a:p>
            <a:r>
              <a:rPr lang="ja-JP" altLang="en-US" dirty="0"/>
              <a:t>（次頁以降に「（参考）モデル契約の変遷」、「（参考）モデル契約の構成」、「（参考）モデル契約書の対象・前提」、「（参考）モデル契約の全体像」を掲載しているので、参考にしてください。）</a:t>
            </a:r>
            <a:endParaRPr lang="en-US" altLang="ja-JP" dirty="0"/>
          </a:p>
        </p:txBody>
      </p:sp>
      <p:grpSp>
        <p:nvGrpSpPr>
          <p:cNvPr id="7" name="グループ化 6">
            <a:extLst>
              <a:ext uri="{FF2B5EF4-FFF2-40B4-BE49-F238E27FC236}">
                <a16:creationId xmlns:a16="http://schemas.microsoft.com/office/drawing/2014/main" id="{8E40B9CC-F505-4282-8951-487F75EF34F6}"/>
              </a:ext>
            </a:extLst>
          </p:cNvPr>
          <p:cNvGrpSpPr/>
          <p:nvPr/>
        </p:nvGrpSpPr>
        <p:grpSpPr>
          <a:xfrm>
            <a:off x="4680000" y="4001350"/>
            <a:ext cx="6840000" cy="338702"/>
            <a:chOff x="8153264" y="402293"/>
            <a:chExt cx="3503891" cy="338702"/>
          </a:xfrm>
        </p:grpSpPr>
        <p:sp>
          <p:nvSpPr>
            <p:cNvPr id="8" name="テキスト ボックス 7">
              <a:extLst>
                <a:ext uri="{FF2B5EF4-FFF2-40B4-BE49-F238E27FC236}">
                  <a16:creationId xmlns:a16="http://schemas.microsoft.com/office/drawing/2014/main" id="{C08C3292-6762-4BC4-A0FA-B7FAE80700EF}"/>
                </a:ext>
              </a:extLst>
            </p:cNvPr>
            <p:cNvSpPr txBox="1"/>
            <p:nvPr/>
          </p:nvSpPr>
          <p:spPr>
            <a:xfrm>
              <a:off x="8185822" y="417755"/>
              <a:ext cx="3471333" cy="307777"/>
            </a:xfrm>
            <a:prstGeom prst="rect">
              <a:avLst/>
            </a:prstGeom>
            <a:noFill/>
          </p:spPr>
          <p:txBody>
            <a:bodyPr wrap="square" rtlCol="0">
              <a:spAutoFit/>
            </a:bodyPr>
            <a:lstStyle/>
            <a:p>
              <a:r>
                <a:rPr lang="ja-JP" altLang="en-US" sz="1400" dirty="0"/>
                <a:t>　　公開</a:t>
              </a:r>
              <a:r>
                <a:rPr lang="en-US" altLang="ja-JP" sz="1400" dirty="0"/>
                <a:t>URL</a:t>
              </a:r>
              <a:r>
                <a:rPr lang="ja-JP" altLang="en-US" sz="1400" dirty="0"/>
                <a:t>：</a:t>
              </a:r>
              <a:r>
                <a:rPr lang="en-US" altLang="ja-JP" sz="1400" b="1" i="1" dirty="0"/>
                <a:t> </a:t>
              </a:r>
              <a:r>
                <a:rPr lang="en-US" altLang="ja-JP" sz="1400" b="1" i="1" dirty="0">
                  <a:hlinkClick r:id="rId2"/>
                </a:rPr>
                <a:t>https://www.ipa.go.jp/digital/model/model20201222.html</a:t>
              </a:r>
              <a:endParaRPr kumimoji="1" lang="ja-JP" altLang="en-US" sz="1400" dirty="0"/>
            </a:p>
          </p:txBody>
        </p:sp>
        <p:sp>
          <p:nvSpPr>
            <p:cNvPr id="9" name="矢印: 右 8">
              <a:extLst>
                <a:ext uri="{FF2B5EF4-FFF2-40B4-BE49-F238E27FC236}">
                  <a16:creationId xmlns:a16="http://schemas.microsoft.com/office/drawing/2014/main" id="{DE865315-6D82-4CF9-A7C8-4F19CD25195E}"/>
                </a:ext>
              </a:extLst>
            </p:cNvPr>
            <p:cNvSpPr/>
            <p:nvPr/>
          </p:nvSpPr>
          <p:spPr>
            <a:xfrm>
              <a:off x="8153264" y="402293"/>
              <a:ext cx="2112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テキスト ボックス 10">
            <a:extLst>
              <a:ext uri="{FF2B5EF4-FFF2-40B4-BE49-F238E27FC236}">
                <a16:creationId xmlns:a16="http://schemas.microsoft.com/office/drawing/2014/main" id="{02EA0372-2564-4A07-B3C8-0F145201DE75}"/>
              </a:ext>
            </a:extLst>
          </p:cNvPr>
          <p:cNvSpPr txBox="1"/>
          <p:nvPr/>
        </p:nvSpPr>
        <p:spPr>
          <a:xfrm>
            <a:off x="512064" y="304800"/>
            <a:ext cx="2704961" cy="461665"/>
          </a:xfrm>
          <a:prstGeom prst="rect">
            <a:avLst/>
          </a:prstGeom>
          <a:noFill/>
        </p:spPr>
        <p:txBody>
          <a:bodyPr wrap="square" rtlCol="0">
            <a:spAutoFit/>
          </a:bodyPr>
          <a:lstStyle/>
          <a:p>
            <a:r>
              <a:rPr lang="ja-JP" altLang="en-US" sz="2400" b="1" dirty="0"/>
              <a:t>はじめに</a:t>
            </a:r>
            <a:endParaRPr lang="en-US" altLang="ja-JP" sz="2400" b="1" dirty="0"/>
          </a:p>
        </p:txBody>
      </p:sp>
      <p:sp>
        <p:nvSpPr>
          <p:cNvPr id="2" name="日付プレースホルダー 1">
            <a:extLst>
              <a:ext uri="{FF2B5EF4-FFF2-40B4-BE49-F238E27FC236}">
                <a16:creationId xmlns:a16="http://schemas.microsoft.com/office/drawing/2014/main" id="{A5049A0C-3A18-4E09-92ED-54B594A6382C}"/>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2C469ABE-FDA8-4164-91C7-4D6788B9F3D5}"/>
              </a:ext>
            </a:extLst>
          </p:cNvPr>
          <p:cNvSpPr>
            <a:spLocks noGrp="1"/>
          </p:cNvSpPr>
          <p:nvPr>
            <p:ph type="sldNum" sz="quarter" idx="12"/>
          </p:nvPr>
        </p:nvSpPr>
        <p:spPr/>
        <p:txBody>
          <a:bodyPr/>
          <a:lstStyle/>
          <a:p>
            <a:fld id="{AA0C51FF-32F0-4E34-9A42-27C026941FB9}" type="slidenum">
              <a:rPr kumimoji="1" lang="ja-JP" altLang="en-US" smtClean="0"/>
              <a:t>4</a:t>
            </a:fld>
            <a:endParaRPr kumimoji="1" lang="ja-JP" altLang="en-US"/>
          </a:p>
        </p:txBody>
      </p:sp>
    </p:spTree>
    <p:extLst>
      <p:ext uri="{BB962C8B-B14F-4D97-AF65-F5344CB8AC3E}">
        <p14:creationId xmlns:p14="http://schemas.microsoft.com/office/powerpoint/2010/main" val="11151650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608854101"/>
              </p:ext>
            </p:extLst>
          </p:nvPr>
        </p:nvGraphicFramePr>
        <p:xfrm>
          <a:off x="576469" y="988376"/>
          <a:ext cx="11102009" cy="5577840"/>
        </p:xfrm>
        <a:graphic>
          <a:graphicData uri="http://schemas.openxmlformats.org/drawingml/2006/table">
            <a:tbl>
              <a:tblPr firstRow="1" bandRow="1">
                <a:tableStyleId>{5C22544A-7EE6-4342-B048-85BDC9FD1C3A}</a:tableStyleId>
              </a:tblPr>
              <a:tblGrid>
                <a:gridCol w="1443524">
                  <a:extLst>
                    <a:ext uri="{9D8B030D-6E8A-4147-A177-3AD203B41FA5}">
                      <a16:colId xmlns:a16="http://schemas.microsoft.com/office/drawing/2014/main" val="1584365875"/>
                    </a:ext>
                  </a:extLst>
                </a:gridCol>
                <a:gridCol w="4788131">
                  <a:extLst>
                    <a:ext uri="{9D8B030D-6E8A-4147-A177-3AD203B41FA5}">
                      <a16:colId xmlns:a16="http://schemas.microsoft.com/office/drawing/2014/main" val="3573401635"/>
                    </a:ext>
                  </a:extLst>
                </a:gridCol>
                <a:gridCol w="487035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387793241"/>
                  </a:ext>
                </a:extLst>
              </a:tr>
              <a:tr h="370840">
                <a:tc>
                  <a:txBody>
                    <a:bodyPr/>
                    <a:lstStyle/>
                    <a:p>
                      <a:r>
                        <a:rPr kumimoji="1" lang="ja-JP" altLang="en-US" sz="2000" dirty="0"/>
                        <a:t>責務を満たさなかった場合の処置（説明）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437735175"/>
                  </a:ext>
                </a:extLst>
              </a:tr>
            </a:tbl>
          </a:graphicData>
        </a:graphic>
      </p:graphicFrame>
      <p:sp>
        <p:nvSpPr>
          <p:cNvPr id="4" name="テキスト ボックス 3">
            <a:extLst>
              <a:ext uri="{FF2B5EF4-FFF2-40B4-BE49-F238E27FC236}">
                <a16:creationId xmlns:a16="http://schemas.microsoft.com/office/drawing/2014/main" id="{CD926BAC-A396-4053-BCE3-0051D036A306}"/>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吹き出し: 四角形 5">
            <a:extLst>
              <a:ext uri="{FF2B5EF4-FFF2-40B4-BE49-F238E27FC236}">
                <a16:creationId xmlns:a16="http://schemas.microsoft.com/office/drawing/2014/main" id="{7420638B-F0EC-4BFD-9E70-0B6ED9E556A8}"/>
              </a:ext>
            </a:extLst>
          </p:cNvPr>
          <p:cNvSpPr/>
          <p:nvPr/>
        </p:nvSpPr>
        <p:spPr>
          <a:xfrm>
            <a:off x="6417671" y="4058753"/>
            <a:ext cx="4658699" cy="1317207"/>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a:t>
            </a:r>
            <a:r>
              <a:rPr lang="en-US" altLang="ja-JP" dirty="0"/>
              <a:t>[P5]</a:t>
            </a:r>
            <a:r>
              <a:rPr lang="ja-JP" altLang="en-US" dirty="0"/>
              <a:t>と同じ</a:t>
            </a:r>
            <a:endParaRPr lang="en-US" altLang="ja-JP" dirty="0"/>
          </a:p>
          <a:p>
            <a:endParaRPr lang="en-US" altLang="ja-JP" dirty="0"/>
          </a:p>
          <a:p>
            <a:r>
              <a:rPr lang="ja-JP" altLang="en-US" dirty="0"/>
              <a:t>運用テストフェーズは運用・保守段階だが、開発モデル契約に含まれる。</a:t>
            </a:r>
            <a:endParaRPr lang="en-US" altLang="ja-JP" dirty="0"/>
          </a:p>
        </p:txBody>
      </p:sp>
      <p:sp>
        <p:nvSpPr>
          <p:cNvPr id="7" name="日付プレースホルダー 6">
            <a:extLst>
              <a:ext uri="{FF2B5EF4-FFF2-40B4-BE49-F238E27FC236}">
                <a16:creationId xmlns:a16="http://schemas.microsoft.com/office/drawing/2014/main" id="{EC0DAFFA-6DFE-48A4-9272-23AB715E0BC1}"/>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022B3411-D44B-4B6E-8D37-F03CC99B01FC}"/>
              </a:ext>
            </a:extLst>
          </p:cNvPr>
          <p:cNvSpPr>
            <a:spLocks noGrp="1"/>
          </p:cNvSpPr>
          <p:nvPr>
            <p:ph type="sldNum" sz="quarter" idx="12"/>
          </p:nvPr>
        </p:nvSpPr>
        <p:spPr/>
        <p:txBody>
          <a:bodyPr/>
          <a:lstStyle/>
          <a:p>
            <a:fld id="{AA0C51FF-32F0-4E34-9A42-27C026941FB9}" type="slidenum">
              <a:rPr kumimoji="1" lang="ja-JP" altLang="en-US" smtClean="0"/>
              <a:t>49</a:t>
            </a:fld>
            <a:endParaRPr kumimoji="1" lang="ja-JP" altLang="en-US"/>
          </a:p>
        </p:txBody>
      </p:sp>
      <p:sp>
        <p:nvSpPr>
          <p:cNvPr id="5" name="正方形/長方形 4">
            <a:extLst>
              <a:ext uri="{FF2B5EF4-FFF2-40B4-BE49-F238E27FC236}">
                <a16:creationId xmlns:a16="http://schemas.microsoft.com/office/drawing/2014/main" id="{C058EB92-68B5-4CF5-829C-12E2F403F070}"/>
              </a:ext>
            </a:extLst>
          </p:cNvPr>
          <p:cNvSpPr/>
          <p:nvPr/>
        </p:nvSpPr>
        <p:spPr>
          <a:xfrm>
            <a:off x="3769081" y="3244334"/>
            <a:ext cx="4423006" cy="369332"/>
          </a:xfrm>
          <a:prstGeom prst="rect">
            <a:avLst/>
          </a:prstGeom>
        </p:spPr>
        <p:txBody>
          <a:bodyPr wrap="none">
            <a:spAutoFit/>
          </a:bodyPr>
          <a:lstStyle/>
          <a:p>
            <a:r>
              <a:rPr lang="en-US" altLang="ja-JP" b="1" dirty="0"/>
              <a:t>[P7]</a:t>
            </a:r>
            <a:r>
              <a:rPr lang="ja-JP" altLang="en-US" b="1" dirty="0"/>
              <a:t> 開発段階（受入・導入支援フェーズ</a:t>
            </a:r>
            <a:endParaRPr lang="en-US" altLang="ja-JP" b="1" dirty="0"/>
          </a:p>
        </p:txBody>
      </p:sp>
      <p:sp>
        <p:nvSpPr>
          <p:cNvPr id="9" name="テキスト ボックス 8">
            <a:extLst>
              <a:ext uri="{FF2B5EF4-FFF2-40B4-BE49-F238E27FC236}">
                <a16:creationId xmlns:a16="http://schemas.microsoft.com/office/drawing/2014/main" id="{D04210E6-AC7B-4C4B-9077-6D0D4B1A3309}"/>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[P8]</a:t>
            </a:r>
            <a:r>
              <a:rPr lang="ja-JP" altLang="en-US" sz="2000" b="1" dirty="0"/>
              <a:t> 運用・保守段階（運用テストフェーズ）</a:t>
            </a:r>
            <a:endParaRPr lang="en-US" altLang="ja-JP" sz="2000" b="1" dirty="0"/>
          </a:p>
        </p:txBody>
      </p:sp>
    </p:spTree>
    <p:extLst>
      <p:ext uri="{BB962C8B-B14F-4D97-AF65-F5344CB8AC3E}">
        <p14:creationId xmlns:p14="http://schemas.microsoft.com/office/powerpoint/2010/main" val="3964938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529100150"/>
              </p:ext>
            </p:extLst>
          </p:nvPr>
        </p:nvGraphicFramePr>
        <p:xfrm>
          <a:off x="577516" y="988376"/>
          <a:ext cx="11129210" cy="5791200"/>
        </p:xfrm>
        <a:graphic>
          <a:graphicData uri="http://schemas.openxmlformats.org/drawingml/2006/table">
            <a:tbl>
              <a:tblPr firstRow="1" bandRow="1">
                <a:tableStyleId>{5C22544A-7EE6-4342-B048-85BDC9FD1C3A}</a:tableStyleId>
              </a:tblPr>
              <a:tblGrid>
                <a:gridCol w="1231406">
                  <a:extLst>
                    <a:ext uri="{9D8B030D-6E8A-4147-A177-3AD203B41FA5}">
                      <a16:colId xmlns:a16="http://schemas.microsoft.com/office/drawing/2014/main" val="1584365875"/>
                    </a:ext>
                  </a:extLst>
                </a:gridCol>
                <a:gridCol w="5198165">
                  <a:extLst>
                    <a:ext uri="{9D8B030D-6E8A-4147-A177-3AD203B41FA5}">
                      <a16:colId xmlns:a16="http://schemas.microsoft.com/office/drawing/2014/main" val="3573401635"/>
                    </a:ext>
                  </a:extLst>
                </a:gridCol>
                <a:gridCol w="4699639">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dirty="0"/>
                        <a:t>●ベンダの業務実施に協力する</a:t>
                      </a:r>
                      <a:endParaRPr kumimoji="1" lang="en-US" altLang="ja-JP" sz="2000" dirty="0"/>
                    </a:p>
                    <a:p>
                      <a:r>
                        <a:rPr kumimoji="1" lang="ja-JP" altLang="en-US" sz="2000" dirty="0"/>
                        <a:t>●委託業務の内容に影響しうる事業</a:t>
                      </a:r>
                      <a:r>
                        <a:rPr kumimoji="1" lang="en-US" altLang="ja-JP" sz="2000" dirty="0"/>
                        <a:t>/</a:t>
                      </a:r>
                      <a:r>
                        <a:rPr kumimoji="1" lang="ja-JP" altLang="en-US" sz="2000" dirty="0"/>
                        <a:t>業務の変更等がある場合には、ユーザとベンダの認識の不一致から生じるトラブルを未然に防止する趣旨から、かかる変更等をユーザからベンダに通知して、必要となる対応について協議する</a:t>
                      </a:r>
                      <a:r>
                        <a:rPr kumimoji="1" lang="en-US" altLang="ja-JP" sz="2000" dirty="0"/>
                        <a:t>【186</a:t>
                      </a:r>
                      <a:r>
                        <a:rPr kumimoji="1" lang="ja-JP" altLang="en-US" sz="2000" dirty="0"/>
                        <a:t>頁</a:t>
                      </a:r>
                      <a:r>
                        <a:rPr kumimoji="1" lang="en-US" altLang="ja-JP" sz="20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●業務仕様書で取り決めた作業を行う</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r>
                        <a:rPr kumimoji="1" lang="en-US" altLang="ja-JP" sz="1600" dirty="0"/>
                        <a:t>【185</a:t>
                      </a:r>
                      <a:r>
                        <a:rPr kumimoji="1" lang="ja-JP" altLang="en-US" sz="1600" dirty="0"/>
                        <a:t>頁</a:t>
                      </a:r>
                      <a:r>
                        <a:rPr kumimoji="1" lang="en-US" altLang="ja-JP" sz="1600" dirty="0"/>
                        <a:t>】</a:t>
                      </a:r>
                      <a:r>
                        <a:rPr kumimoji="1" lang="ja-JP" altLang="en-US" sz="1600" dirty="0"/>
                        <a:t>（本件業務の実施及び甲の協力）第</a:t>
                      </a:r>
                      <a:r>
                        <a:rPr kumimoji="1" lang="en-US" altLang="ja-JP" sz="1600" dirty="0"/>
                        <a:t>7</a:t>
                      </a:r>
                      <a:r>
                        <a:rPr kumimoji="1" lang="ja-JP" altLang="en-US" sz="1600" dirty="0"/>
                        <a:t>条</a:t>
                      </a:r>
                      <a:endParaRPr kumimoji="1" lang="en-US" altLang="ja-JP" sz="1600" dirty="0"/>
                    </a:p>
                    <a:p>
                      <a:r>
                        <a:rPr kumimoji="1" lang="ja-JP" altLang="en-US" sz="1600" dirty="0"/>
                        <a:t>乙は、本契約及び個別契約に従い、本件業務を実施するものとする。甲は、乙が本件業務を行うにあたり、個別契約に定められた甲の作業を誠実に実施するとともに、乙による本件業務の実施に必要な協力を行うものとする。</a:t>
                      </a:r>
                    </a:p>
                  </a:txBody>
                  <a:tcPr/>
                </a:tc>
                <a:tc>
                  <a:txBody>
                    <a:bodyPr/>
                    <a:lstStyle/>
                    <a:p>
                      <a:r>
                        <a:rPr kumimoji="1" lang="en-US" altLang="ja-JP" sz="1600" dirty="0"/>
                        <a:t>【185</a:t>
                      </a:r>
                      <a:r>
                        <a:rPr kumimoji="1" lang="ja-JP" altLang="en-US" sz="1600" dirty="0"/>
                        <a:t>頁</a:t>
                      </a:r>
                      <a:r>
                        <a:rPr kumimoji="1" lang="en-US" altLang="ja-JP" sz="1600" dirty="0"/>
                        <a:t>】</a:t>
                      </a:r>
                      <a:r>
                        <a:rPr kumimoji="1" lang="ja-JP" altLang="en-US" sz="1600" dirty="0"/>
                        <a:t>（本件業務の実施及び甲の協力）第</a:t>
                      </a:r>
                      <a:r>
                        <a:rPr kumimoji="1" lang="en-US" altLang="ja-JP" sz="1600" dirty="0"/>
                        <a:t>7</a:t>
                      </a:r>
                      <a:r>
                        <a:rPr kumimoji="1" lang="ja-JP" altLang="en-US" sz="1600" dirty="0"/>
                        <a:t>条</a:t>
                      </a:r>
                      <a:endParaRPr kumimoji="1" lang="en-US" altLang="ja-JP" sz="1600" dirty="0"/>
                    </a:p>
                    <a:p>
                      <a:r>
                        <a:rPr kumimoji="1" lang="ja-JP" altLang="en-US" sz="1600" dirty="0"/>
                        <a:t>乙は、本契約及び個別契約に従い、本件業務を実施するものとする。甲は、乙が本件業務を行うにあたり、個別契約に定められた甲の作業を誠実に実施するとともに、乙による本件業務の実施に必要な協力を行うものとする。</a:t>
                      </a:r>
                      <a:endParaRPr kumimoji="1" lang="en-US" altLang="ja-JP" sz="1600" dirty="0"/>
                    </a:p>
                  </a:txBody>
                  <a:tcPr/>
                </a:tc>
                <a:extLst>
                  <a:ext uri="{0D108BD9-81ED-4DB2-BD59-A6C34878D82A}">
                    <a16:rowId xmlns:a16="http://schemas.microsoft.com/office/drawing/2014/main" val="33877932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責務を満たさなかった場合の処置（説明）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●損害賠償請求されうる</a:t>
                      </a:r>
                    </a:p>
                    <a:p>
                      <a:endParaRPr kumimoji="1" lang="ja-JP" altLang="en-US" sz="2000" dirty="0"/>
                    </a:p>
                  </a:txBody>
                  <a:tcPr/>
                </a:tc>
                <a:tc>
                  <a:txBody>
                    <a:bodyPr/>
                    <a:lstStyle/>
                    <a:p>
                      <a:r>
                        <a:rPr kumimoji="1" lang="ja-JP" altLang="en-US" sz="2000" dirty="0"/>
                        <a:t>●（請負型）誤り、不一致を修正する</a:t>
                      </a:r>
                    </a:p>
                    <a:p>
                      <a:r>
                        <a:rPr kumimoji="1" lang="ja-JP" altLang="en-US" sz="2000" dirty="0"/>
                        <a:t>●損害賠償請求されうる</a:t>
                      </a:r>
                    </a:p>
                    <a:p>
                      <a:endParaRPr kumimoji="1" lang="en-US" altLang="ja-JP" sz="1600" dirty="0"/>
                    </a:p>
                  </a:txBody>
                  <a:tcPr/>
                </a:tc>
                <a:extLst>
                  <a:ext uri="{0D108BD9-81ED-4DB2-BD59-A6C34878D82A}">
                    <a16:rowId xmlns:a16="http://schemas.microsoft.com/office/drawing/2014/main" val="1482539589"/>
                  </a:ext>
                </a:extLst>
              </a:tr>
            </a:tbl>
          </a:graphicData>
        </a:graphic>
      </p:graphicFrame>
      <p:sp>
        <p:nvSpPr>
          <p:cNvPr id="4" name="テキスト ボックス 3">
            <a:extLst>
              <a:ext uri="{FF2B5EF4-FFF2-40B4-BE49-F238E27FC236}">
                <a16:creationId xmlns:a16="http://schemas.microsoft.com/office/drawing/2014/main" id="{EDF85807-B5E7-4BAB-94F3-12F60310205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テキスト ボックス 4">
            <a:extLst>
              <a:ext uri="{FF2B5EF4-FFF2-40B4-BE49-F238E27FC236}">
                <a16:creationId xmlns:a16="http://schemas.microsoft.com/office/drawing/2014/main" id="{04EAF212-2552-4FA3-8C91-E79F427BEDAB}"/>
              </a:ext>
            </a:extLst>
          </p:cNvPr>
          <p:cNvSpPr txBox="1"/>
          <p:nvPr/>
        </p:nvSpPr>
        <p:spPr>
          <a:xfrm>
            <a:off x="9356000" y="506906"/>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7" name="日付プレースホルダー 6">
            <a:extLst>
              <a:ext uri="{FF2B5EF4-FFF2-40B4-BE49-F238E27FC236}">
                <a16:creationId xmlns:a16="http://schemas.microsoft.com/office/drawing/2014/main" id="{4CCADA05-7938-4A0C-8B1F-7943BF25CB85}"/>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5C207089-7A45-4122-827E-7967CFEF46A2}"/>
              </a:ext>
            </a:extLst>
          </p:cNvPr>
          <p:cNvSpPr>
            <a:spLocks noGrp="1"/>
          </p:cNvSpPr>
          <p:nvPr>
            <p:ph type="sldNum" sz="quarter" idx="12"/>
          </p:nvPr>
        </p:nvSpPr>
        <p:spPr/>
        <p:txBody>
          <a:bodyPr/>
          <a:lstStyle/>
          <a:p>
            <a:fld id="{AA0C51FF-32F0-4E34-9A42-27C026941FB9}" type="slidenum">
              <a:rPr kumimoji="1" lang="ja-JP" altLang="en-US" smtClean="0"/>
              <a:t>50</a:t>
            </a:fld>
            <a:endParaRPr kumimoji="1" lang="ja-JP" altLang="en-US"/>
          </a:p>
        </p:txBody>
      </p:sp>
      <p:sp>
        <p:nvSpPr>
          <p:cNvPr id="9" name="テキスト ボックス 8">
            <a:extLst>
              <a:ext uri="{FF2B5EF4-FFF2-40B4-BE49-F238E27FC236}">
                <a16:creationId xmlns:a16="http://schemas.microsoft.com/office/drawing/2014/main" id="{A6870CE6-C386-480A-A9E6-48A449332EB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[P9]</a:t>
            </a:r>
            <a:r>
              <a:rPr lang="ja-JP" altLang="en-US" sz="2000" b="1" dirty="0"/>
              <a:t> 運用・保守段階（運用～保守フェーズ）（１）</a:t>
            </a:r>
            <a:endParaRPr lang="en-US" altLang="ja-JP" sz="2000" b="1" dirty="0"/>
          </a:p>
        </p:txBody>
      </p:sp>
    </p:spTree>
    <p:extLst>
      <p:ext uri="{BB962C8B-B14F-4D97-AF65-F5344CB8AC3E}">
        <p14:creationId xmlns:p14="http://schemas.microsoft.com/office/powerpoint/2010/main" val="3760903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864902306"/>
              </p:ext>
            </p:extLst>
          </p:nvPr>
        </p:nvGraphicFramePr>
        <p:xfrm>
          <a:off x="577516" y="988376"/>
          <a:ext cx="11129210" cy="5486400"/>
        </p:xfrm>
        <a:graphic>
          <a:graphicData uri="http://schemas.openxmlformats.org/drawingml/2006/table">
            <a:tbl>
              <a:tblPr firstRow="1" bandRow="1">
                <a:tableStyleId>{5C22544A-7EE6-4342-B048-85BDC9FD1C3A}</a:tableStyleId>
              </a:tblPr>
              <a:tblGrid>
                <a:gridCol w="1310919">
                  <a:extLst>
                    <a:ext uri="{9D8B030D-6E8A-4147-A177-3AD203B41FA5}">
                      <a16:colId xmlns:a16="http://schemas.microsoft.com/office/drawing/2014/main" val="1584365875"/>
                    </a:ext>
                  </a:extLst>
                </a:gridCol>
                <a:gridCol w="3297176">
                  <a:extLst>
                    <a:ext uri="{9D8B030D-6E8A-4147-A177-3AD203B41FA5}">
                      <a16:colId xmlns:a16="http://schemas.microsoft.com/office/drawing/2014/main" val="3573401635"/>
                    </a:ext>
                  </a:extLst>
                </a:gridCol>
                <a:gridCol w="6521115">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責務を満たさなかった場合の処置（契約条文）</a:t>
                      </a:r>
                    </a:p>
                  </a:txBody>
                  <a:tcPr/>
                </a:tc>
                <a:tc>
                  <a:txBody>
                    <a:bodyPr/>
                    <a:lstStyle/>
                    <a:p>
                      <a:r>
                        <a:rPr kumimoji="1" lang="en-US" altLang="ja-JP" sz="1600" dirty="0"/>
                        <a:t>【191</a:t>
                      </a:r>
                      <a:r>
                        <a:rPr kumimoji="1" lang="ja-JP" altLang="en-US" sz="1600" dirty="0"/>
                        <a:t>頁</a:t>
                      </a:r>
                      <a:r>
                        <a:rPr kumimoji="1" lang="en-US" altLang="ja-JP" sz="1600" dirty="0"/>
                        <a:t>】</a:t>
                      </a:r>
                      <a:r>
                        <a:rPr kumimoji="1" lang="ja-JP" altLang="en-US" sz="1600" dirty="0"/>
                        <a:t>（損害賠償）第</a:t>
                      </a:r>
                      <a:r>
                        <a:rPr kumimoji="1" lang="en-US" altLang="ja-JP" sz="1600" dirty="0"/>
                        <a:t>24</a:t>
                      </a:r>
                      <a:r>
                        <a:rPr kumimoji="1" lang="ja-JP" altLang="en-US" sz="1600" dirty="0"/>
                        <a:t>条</a:t>
                      </a:r>
                      <a:endParaRPr kumimoji="1" lang="en-US" altLang="ja-JP" sz="1600" dirty="0"/>
                    </a:p>
                    <a:p>
                      <a:r>
                        <a:rPr kumimoji="1" lang="en-US" altLang="ja-JP" sz="1600" dirty="0"/>
                        <a:t>[</a:t>
                      </a:r>
                      <a:r>
                        <a:rPr kumimoji="1" lang="ja-JP" altLang="en-US" sz="1600" dirty="0"/>
                        <a:t>本条は、開発モデル契約第</a:t>
                      </a:r>
                      <a:r>
                        <a:rPr kumimoji="1" lang="en-US" altLang="ja-JP" sz="1600" dirty="0"/>
                        <a:t>53</a:t>
                      </a:r>
                      <a:r>
                        <a:rPr kumimoji="1" lang="ja-JP" altLang="en-US" sz="1600" dirty="0"/>
                        <a:t>条</a:t>
                      </a:r>
                      <a:r>
                        <a:rPr kumimoji="1" lang="en-US" altLang="ja-JP" sz="1600" dirty="0"/>
                        <a:t>(</a:t>
                      </a:r>
                      <a:r>
                        <a:rPr kumimoji="1" lang="ja-JP" altLang="en-US" sz="1600" dirty="0"/>
                        <a:t>損害賠償</a:t>
                      </a:r>
                      <a:r>
                        <a:rPr kumimoji="1" lang="en-US" altLang="ja-JP" sz="1600" dirty="0"/>
                        <a:t>)</a:t>
                      </a:r>
                      <a:r>
                        <a:rPr kumimoji="1" lang="ja-JP" altLang="en-US" sz="1600" dirty="0"/>
                        <a:t>と同趣旨の条文を予定しており、省略する。</a:t>
                      </a:r>
                      <a:r>
                        <a:rPr kumimoji="1" lang="en-US" altLang="ja-JP" sz="1600" dirty="0"/>
                        <a:t>]</a:t>
                      </a:r>
                    </a:p>
                    <a:p>
                      <a:r>
                        <a:rPr kumimoji="1" lang="ja-JP" altLang="en-US" sz="1600" dirty="0"/>
                        <a:t>（参考：開発モデル契約第</a:t>
                      </a:r>
                      <a:r>
                        <a:rPr kumimoji="1" lang="en-US" altLang="ja-JP" sz="1600" dirty="0"/>
                        <a:t>53</a:t>
                      </a:r>
                      <a:r>
                        <a:rPr kumimoji="1" lang="ja-JP" altLang="en-US" sz="1600" dirty="0"/>
                        <a:t>条</a:t>
                      </a:r>
                      <a:r>
                        <a:rPr kumimoji="1" lang="en-US" altLang="ja-JP" sz="1600" dirty="0"/>
                        <a:t>1</a:t>
                      </a:r>
                      <a:r>
                        <a:rPr kumimoji="1" lang="ja-JP" altLang="en-US" sz="1600" dirty="0"/>
                        <a:t>項抜粋）</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p>
                      <a:endParaRPr kumimoji="1" lang="en-US" altLang="ja-JP" sz="1600" dirty="0"/>
                    </a:p>
                  </a:txBody>
                  <a:tcPr/>
                </a:tc>
                <a:tc>
                  <a:txBody>
                    <a:bodyPr/>
                    <a:lstStyle/>
                    <a:p>
                      <a:r>
                        <a:rPr kumimoji="1" lang="en-US" altLang="ja-JP" sz="1600" dirty="0"/>
                        <a:t>【189</a:t>
                      </a:r>
                      <a:r>
                        <a:rPr kumimoji="1" lang="ja-JP" altLang="en-US" sz="1600" dirty="0"/>
                        <a:t>頁</a:t>
                      </a:r>
                      <a:r>
                        <a:rPr kumimoji="1" lang="en-US" altLang="ja-JP" sz="1600" dirty="0"/>
                        <a:t>】</a:t>
                      </a:r>
                      <a:r>
                        <a:rPr kumimoji="1" lang="ja-JP" altLang="en-US" sz="1600" dirty="0"/>
                        <a:t>（本件業務に関する責任）第</a:t>
                      </a:r>
                      <a:r>
                        <a:rPr kumimoji="1" lang="en-US" altLang="ja-JP" sz="1600" dirty="0"/>
                        <a:t>14</a:t>
                      </a:r>
                      <a:r>
                        <a:rPr kumimoji="1" lang="ja-JP" altLang="en-US" sz="1600" dirty="0"/>
                        <a:t>条抜粋</a:t>
                      </a:r>
                      <a:endParaRPr kumimoji="1" lang="en-US" altLang="ja-JP" sz="1600" dirty="0"/>
                    </a:p>
                    <a:p>
                      <a:r>
                        <a:rPr kumimoji="1" lang="ja-JP" altLang="en-US" sz="1600" dirty="0"/>
                        <a:t>本件業務に関する乙の責任は、当該本件業務が準委任型であるか請負型であるかにより次の各号のとおりとする。なお、準委任型又は請負型であるかは個別契約に定められるものとする。</a:t>
                      </a:r>
                    </a:p>
                    <a:p>
                      <a:r>
                        <a:rPr kumimoji="1" lang="ja-JP" altLang="en-US" sz="1600" dirty="0"/>
                        <a:t>（１）準委任型の場合</a:t>
                      </a:r>
                    </a:p>
                    <a:p>
                      <a:r>
                        <a:rPr kumimoji="1" lang="ja-JP" altLang="en-US" sz="1600" dirty="0"/>
                        <a:t>　乙の責任は、本件業務を善良な管理者の注意をもって実施することに限られ、かかる注意をもって実施している限り、本件業務の内容、結果等について、乙は責任を負わないものとする。</a:t>
                      </a:r>
                    </a:p>
                    <a:p>
                      <a:r>
                        <a:rPr kumimoji="1" lang="ja-JP" altLang="en-US" sz="1600" dirty="0"/>
                        <a:t>（２）請負型の場合</a:t>
                      </a:r>
                    </a:p>
                    <a:p>
                      <a:r>
                        <a:rPr kumimoji="1" lang="ja-JP" altLang="en-US" sz="1600" dirty="0"/>
                        <a:t>　本件業務の結果に、誤り、業務仕様書との不一致がある場合、乙は、当該誤り、不一致を修正するものとする。</a:t>
                      </a:r>
                      <a:endParaRPr kumimoji="1" lang="en-US" altLang="ja-JP" sz="1600" dirty="0"/>
                    </a:p>
                    <a:p>
                      <a:r>
                        <a:rPr kumimoji="1" lang="en-US" altLang="ja-JP" sz="1600" dirty="0"/>
                        <a:t>【191</a:t>
                      </a:r>
                      <a:r>
                        <a:rPr kumimoji="1" lang="ja-JP" altLang="en-US" sz="1600" dirty="0"/>
                        <a:t>頁</a:t>
                      </a:r>
                      <a:r>
                        <a:rPr kumimoji="1" lang="en-US" altLang="ja-JP" sz="1600" dirty="0"/>
                        <a:t>】</a:t>
                      </a:r>
                      <a:r>
                        <a:rPr kumimoji="1" lang="ja-JP" altLang="en-US" sz="1600" dirty="0"/>
                        <a:t>（損害賠償）第</a:t>
                      </a:r>
                      <a:r>
                        <a:rPr kumimoji="1" lang="en-US" altLang="ja-JP" sz="1600" dirty="0"/>
                        <a:t>24</a:t>
                      </a:r>
                      <a:r>
                        <a:rPr kumimoji="1" lang="ja-JP" altLang="en-US" sz="1600" dirty="0"/>
                        <a:t>条</a:t>
                      </a:r>
                      <a:endParaRPr kumimoji="1" lang="en-US" altLang="ja-JP" sz="1600" dirty="0"/>
                    </a:p>
                    <a:p>
                      <a:r>
                        <a:rPr kumimoji="1" lang="en-US" altLang="ja-JP" sz="1600" dirty="0"/>
                        <a:t>[</a:t>
                      </a:r>
                      <a:r>
                        <a:rPr kumimoji="1" lang="ja-JP" altLang="en-US" sz="1600" dirty="0"/>
                        <a:t>本条は、開発モデル契約第</a:t>
                      </a:r>
                      <a:r>
                        <a:rPr kumimoji="1" lang="en-US" altLang="ja-JP" sz="1600" dirty="0"/>
                        <a:t>53</a:t>
                      </a:r>
                      <a:r>
                        <a:rPr kumimoji="1" lang="ja-JP" altLang="en-US" sz="1600" dirty="0"/>
                        <a:t>条</a:t>
                      </a:r>
                      <a:r>
                        <a:rPr kumimoji="1" lang="en-US" altLang="ja-JP" sz="1600" dirty="0"/>
                        <a:t>(</a:t>
                      </a:r>
                      <a:r>
                        <a:rPr kumimoji="1" lang="ja-JP" altLang="en-US" sz="1600" dirty="0"/>
                        <a:t>損害賠償</a:t>
                      </a:r>
                      <a:r>
                        <a:rPr kumimoji="1" lang="en-US" altLang="ja-JP" sz="1600" dirty="0"/>
                        <a:t>)</a:t>
                      </a:r>
                      <a:r>
                        <a:rPr kumimoji="1" lang="ja-JP" altLang="en-US" sz="1600" dirty="0"/>
                        <a:t>と同趣旨の条文を予定しており、省略する。</a:t>
                      </a:r>
                      <a:r>
                        <a:rPr kumimoji="1" lang="en-US" altLang="ja-JP" sz="1600" dirty="0"/>
                        <a:t>]</a:t>
                      </a:r>
                    </a:p>
                    <a:p>
                      <a:r>
                        <a:rPr kumimoji="1" lang="ja-JP" altLang="en-US" sz="1600" dirty="0"/>
                        <a:t>（参考：開発モデル契約第</a:t>
                      </a:r>
                      <a:r>
                        <a:rPr kumimoji="1" lang="en-US" altLang="ja-JP" sz="1600" dirty="0"/>
                        <a:t>53</a:t>
                      </a:r>
                      <a:r>
                        <a:rPr kumimoji="1" lang="ja-JP" altLang="en-US" sz="1600" dirty="0"/>
                        <a:t>条</a:t>
                      </a:r>
                      <a:r>
                        <a:rPr kumimoji="1" lang="en-US" altLang="ja-JP" sz="1600" dirty="0"/>
                        <a:t>1</a:t>
                      </a:r>
                      <a:r>
                        <a:rPr kumimoji="1" lang="ja-JP" altLang="en-US" sz="1600" dirty="0"/>
                        <a:t>項抜粋）</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kumimoji="1" lang="ja-JP" altLang="en-US" sz="1600" dirty="0"/>
                        <a:t>ー</a:t>
                      </a:r>
                      <a:endParaRPr kumimoji="1" lang="en-US" altLang="ja-JP" sz="1600" dirty="0"/>
                    </a:p>
                  </a:txBody>
                  <a:tcPr/>
                </a:tc>
                <a:tc>
                  <a:txBody>
                    <a:bodyPr/>
                    <a:lstStyle/>
                    <a:p>
                      <a:r>
                        <a:rPr kumimoji="1" lang="ja-JP" altLang="en-US" sz="1600" dirty="0"/>
                        <a:t>ー</a:t>
                      </a:r>
                    </a:p>
                  </a:txBody>
                  <a:tcPr/>
                </a:tc>
                <a:extLst>
                  <a:ext uri="{0D108BD9-81ED-4DB2-BD59-A6C34878D82A}">
                    <a16:rowId xmlns:a16="http://schemas.microsoft.com/office/drawing/2014/main" val="304203035"/>
                  </a:ext>
                </a:extLst>
              </a:tr>
            </a:tbl>
          </a:graphicData>
        </a:graphic>
      </p:graphicFrame>
      <p:sp>
        <p:nvSpPr>
          <p:cNvPr id="4" name="テキスト ボックス 3">
            <a:extLst>
              <a:ext uri="{FF2B5EF4-FFF2-40B4-BE49-F238E27FC236}">
                <a16:creationId xmlns:a16="http://schemas.microsoft.com/office/drawing/2014/main" id="{EDF85807-B5E7-4BAB-94F3-12F60310205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テキスト ボックス 4">
            <a:extLst>
              <a:ext uri="{FF2B5EF4-FFF2-40B4-BE49-F238E27FC236}">
                <a16:creationId xmlns:a16="http://schemas.microsoft.com/office/drawing/2014/main" id="{04EAF212-2552-4FA3-8C91-E79F427BEDAB}"/>
              </a:ext>
            </a:extLst>
          </p:cNvPr>
          <p:cNvSpPr txBox="1"/>
          <p:nvPr/>
        </p:nvSpPr>
        <p:spPr>
          <a:xfrm>
            <a:off x="9356000" y="506906"/>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2991E21-0A75-4363-9D11-FB50CEEACB2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7" name="スライド番号プレースホルダー 6">
            <a:extLst>
              <a:ext uri="{FF2B5EF4-FFF2-40B4-BE49-F238E27FC236}">
                <a16:creationId xmlns:a16="http://schemas.microsoft.com/office/drawing/2014/main" id="{B95D33F1-1CFE-4D0C-B2C4-8CE5DF535099}"/>
              </a:ext>
            </a:extLst>
          </p:cNvPr>
          <p:cNvSpPr>
            <a:spLocks noGrp="1"/>
          </p:cNvSpPr>
          <p:nvPr>
            <p:ph type="sldNum" sz="quarter" idx="12"/>
          </p:nvPr>
        </p:nvSpPr>
        <p:spPr/>
        <p:txBody>
          <a:bodyPr/>
          <a:lstStyle/>
          <a:p>
            <a:fld id="{AA0C51FF-32F0-4E34-9A42-27C026941FB9}" type="slidenum">
              <a:rPr kumimoji="1" lang="ja-JP" altLang="en-US" smtClean="0"/>
              <a:t>51</a:t>
            </a:fld>
            <a:endParaRPr kumimoji="1" lang="ja-JP" altLang="en-US"/>
          </a:p>
        </p:txBody>
      </p:sp>
      <p:sp>
        <p:nvSpPr>
          <p:cNvPr id="8" name="テキスト ボックス 7">
            <a:extLst>
              <a:ext uri="{FF2B5EF4-FFF2-40B4-BE49-F238E27FC236}">
                <a16:creationId xmlns:a16="http://schemas.microsoft.com/office/drawing/2014/main" id="{A9FF4319-51FA-46E8-AC5C-1716891B5BF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[P9]</a:t>
            </a:r>
            <a:r>
              <a:rPr lang="ja-JP" altLang="en-US" sz="2000" b="1" dirty="0"/>
              <a:t> 運用・保守段階（運用～保守フェーズ）（２）</a:t>
            </a:r>
            <a:endParaRPr lang="en-US" altLang="ja-JP" sz="2000" b="1" dirty="0"/>
          </a:p>
        </p:txBody>
      </p:sp>
    </p:spTree>
    <p:extLst>
      <p:ext uri="{BB962C8B-B14F-4D97-AF65-F5344CB8AC3E}">
        <p14:creationId xmlns:p14="http://schemas.microsoft.com/office/powerpoint/2010/main" val="37180628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EC615-A6B7-42E0-8476-00261D2AF3C2}"/>
              </a:ext>
            </a:extLst>
          </p:cNvPr>
          <p:cNvSpPr>
            <a:spLocks noGrp="1"/>
          </p:cNvSpPr>
          <p:nvPr>
            <p:ph type="title"/>
          </p:nvPr>
        </p:nvSpPr>
        <p:spPr>
          <a:xfrm>
            <a:off x="630382" y="382741"/>
            <a:ext cx="10515600" cy="1325563"/>
          </a:xfrm>
        </p:spPr>
        <p:txBody>
          <a:bodyPr/>
          <a:lstStyle/>
          <a:p>
            <a:r>
              <a:rPr lang="ja-JP" altLang="en-US" b="1" dirty="0"/>
              <a:t>トピック別（トラブル事例・判例から）</a:t>
            </a:r>
            <a:endParaRPr kumimoji="1" lang="ja-JP" altLang="en-US" b="1" dirty="0"/>
          </a:p>
        </p:txBody>
      </p:sp>
      <p:sp>
        <p:nvSpPr>
          <p:cNvPr id="3" name="コンテンツ プレースホルダー 2">
            <a:extLst>
              <a:ext uri="{FF2B5EF4-FFF2-40B4-BE49-F238E27FC236}">
                <a16:creationId xmlns:a16="http://schemas.microsoft.com/office/drawing/2014/main" id="{6876E521-42C4-4372-A8AF-53A09337EE43}"/>
              </a:ext>
            </a:extLst>
          </p:cNvPr>
          <p:cNvSpPr>
            <a:spLocks noGrp="1"/>
          </p:cNvSpPr>
          <p:nvPr>
            <p:ph idx="1"/>
          </p:nvPr>
        </p:nvSpPr>
        <p:spPr>
          <a:xfrm>
            <a:off x="871451" y="1431806"/>
            <a:ext cx="8796251" cy="2163021"/>
          </a:xfrm>
        </p:spPr>
        <p:txBody>
          <a:bodyPr>
            <a:normAutofit/>
          </a:bodyPr>
          <a:lstStyle/>
          <a:p>
            <a:r>
              <a:rPr lang="ja-JP" altLang="en-US" dirty="0"/>
              <a:t>超上流（企画段階）</a:t>
            </a:r>
            <a:r>
              <a:rPr lang="en-US" altLang="ja-JP" dirty="0"/>
              <a:t>			</a:t>
            </a:r>
            <a:r>
              <a:rPr lang="ja-JP" altLang="en-US" dirty="0"/>
              <a:t>・・・</a:t>
            </a:r>
            <a:r>
              <a:rPr lang="en-US" altLang="ja-JP" dirty="0"/>
              <a:t>[T1]</a:t>
            </a:r>
            <a:r>
              <a:rPr lang="ja-JP" altLang="en-US" dirty="0"/>
              <a:t> </a:t>
            </a:r>
            <a:r>
              <a:rPr lang="en-US" altLang="ja-JP" dirty="0"/>
              <a:t>[T2]</a:t>
            </a:r>
          </a:p>
          <a:p>
            <a:r>
              <a:rPr lang="ja-JP" altLang="en-US" dirty="0"/>
              <a:t>再構築　</a:t>
            </a:r>
            <a:r>
              <a:rPr lang="en-US" altLang="ja-JP" dirty="0"/>
              <a:t>					</a:t>
            </a:r>
            <a:r>
              <a:rPr lang="ja-JP" altLang="en-US" dirty="0"/>
              <a:t>・・・</a:t>
            </a:r>
            <a:r>
              <a:rPr lang="en-US" altLang="ja-JP" dirty="0"/>
              <a:t>[T3]</a:t>
            </a:r>
            <a:endParaRPr lang="ja-JP" altLang="en-US" dirty="0"/>
          </a:p>
          <a:p>
            <a:r>
              <a:rPr kumimoji="1" lang="ja-JP" altLang="en-US" dirty="0"/>
              <a:t>プロジェクトマネジメント　</a:t>
            </a:r>
            <a:r>
              <a:rPr kumimoji="1" lang="en-US" altLang="ja-JP" dirty="0"/>
              <a:t>	</a:t>
            </a:r>
            <a:r>
              <a:rPr kumimoji="1" lang="ja-JP" altLang="en-US" dirty="0"/>
              <a:t>・・・</a:t>
            </a:r>
            <a:r>
              <a:rPr kumimoji="1" lang="en-US" altLang="ja-JP" dirty="0"/>
              <a:t>[T4</a:t>
            </a:r>
            <a:r>
              <a:rPr lang="en-US" altLang="ja-JP" dirty="0"/>
              <a:t>]</a:t>
            </a:r>
            <a:r>
              <a:rPr lang="ja-JP" altLang="en-US" dirty="0"/>
              <a:t> </a:t>
            </a:r>
            <a:r>
              <a:rPr lang="en-US" altLang="ja-JP" dirty="0"/>
              <a:t>[</a:t>
            </a:r>
            <a:r>
              <a:rPr kumimoji="1" lang="en-US" altLang="ja-JP" dirty="0"/>
              <a:t>T5]</a:t>
            </a:r>
          </a:p>
          <a:p>
            <a:r>
              <a:rPr lang="ja-JP" altLang="en-US" dirty="0"/>
              <a:t>セキュリティ</a:t>
            </a:r>
            <a:r>
              <a:rPr lang="en-US" altLang="ja-JP" dirty="0"/>
              <a:t>				</a:t>
            </a:r>
            <a:r>
              <a:rPr lang="ja-JP" altLang="en-US" dirty="0"/>
              <a:t>・・・</a:t>
            </a:r>
            <a:r>
              <a:rPr lang="en-US" altLang="ja-JP" dirty="0"/>
              <a:t>[T6]</a:t>
            </a:r>
          </a:p>
        </p:txBody>
      </p:sp>
      <p:graphicFrame>
        <p:nvGraphicFramePr>
          <p:cNvPr id="5" name="表 8">
            <a:extLst>
              <a:ext uri="{FF2B5EF4-FFF2-40B4-BE49-F238E27FC236}">
                <a16:creationId xmlns:a16="http://schemas.microsoft.com/office/drawing/2014/main" id="{444B8164-90C7-456D-8C49-C16297DD8E1D}"/>
              </a:ext>
            </a:extLst>
          </p:cNvPr>
          <p:cNvGraphicFramePr>
            <a:graphicFrameLocks noGrp="1"/>
          </p:cNvGraphicFramePr>
          <p:nvPr>
            <p:extLst>
              <p:ext uri="{D42A27DB-BD31-4B8C-83A1-F6EECF244321}">
                <p14:modId xmlns:p14="http://schemas.microsoft.com/office/powerpoint/2010/main" val="4045989127"/>
              </p:ext>
            </p:extLst>
          </p:nvPr>
        </p:nvGraphicFramePr>
        <p:xfrm>
          <a:off x="3659605" y="4415608"/>
          <a:ext cx="4936958" cy="1854200"/>
        </p:xfrm>
        <a:graphic>
          <a:graphicData uri="http://schemas.openxmlformats.org/drawingml/2006/table">
            <a:tbl>
              <a:tblPr firstRow="1" bandRow="1">
                <a:tableStyleId>{5C22544A-7EE6-4342-B048-85BDC9FD1C3A}</a:tableStyleId>
              </a:tblPr>
              <a:tblGrid>
                <a:gridCol w="2025316">
                  <a:extLst>
                    <a:ext uri="{9D8B030D-6E8A-4147-A177-3AD203B41FA5}">
                      <a16:colId xmlns:a16="http://schemas.microsoft.com/office/drawing/2014/main" val="1269929175"/>
                    </a:ext>
                  </a:extLst>
                </a:gridCol>
                <a:gridCol w="2911642">
                  <a:extLst>
                    <a:ext uri="{9D8B030D-6E8A-4147-A177-3AD203B41FA5}">
                      <a16:colId xmlns:a16="http://schemas.microsoft.com/office/drawing/2014/main" val="302899786"/>
                    </a:ext>
                  </a:extLst>
                </a:gridCol>
              </a:tblGrid>
              <a:tr h="370840">
                <a:tc>
                  <a:txBody>
                    <a:bodyPr/>
                    <a:lstStyle/>
                    <a:p>
                      <a:r>
                        <a:rPr kumimoji="1" lang="ja-JP" altLang="en-US" sz="1200" dirty="0"/>
                        <a:t>項目</a:t>
                      </a:r>
                    </a:p>
                  </a:txBody>
                  <a:tcPr/>
                </a:tc>
                <a:tc>
                  <a:txBody>
                    <a:bodyPr/>
                    <a:lstStyle/>
                    <a:p>
                      <a:r>
                        <a:rPr kumimoji="1" lang="ja-JP" altLang="en-US" sz="1200" dirty="0"/>
                        <a:t>詳細</a:t>
                      </a:r>
                    </a:p>
                  </a:txBody>
                  <a:tcPr/>
                </a:tc>
                <a:extLst>
                  <a:ext uri="{0D108BD9-81ED-4DB2-BD59-A6C34878D82A}">
                    <a16:rowId xmlns:a16="http://schemas.microsoft.com/office/drawing/2014/main" val="2445972816"/>
                  </a:ext>
                </a:extLst>
              </a:tr>
              <a:tr h="370840">
                <a:tc>
                  <a:txBody>
                    <a:bodyPr/>
                    <a:lstStyle/>
                    <a:p>
                      <a:r>
                        <a:rPr kumimoji="1" lang="ja-JP" altLang="en-US" sz="1200" dirty="0"/>
                        <a:t>責務を負う側</a:t>
                      </a:r>
                    </a:p>
                  </a:txBody>
                  <a:tcPr/>
                </a:tc>
                <a:tc>
                  <a:txBody>
                    <a:bodyPr/>
                    <a:lstStyle/>
                    <a:p>
                      <a:endParaRPr kumimoji="1" lang="ja-JP" altLang="en-US" sz="1200" dirty="0"/>
                    </a:p>
                  </a:txBody>
                  <a:tcPr/>
                </a:tc>
                <a:extLst>
                  <a:ext uri="{0D108BD9-81ED-4DB2-BD59-A6C34878D82A}">
                    <a16:rowId xmlns:a16="http://schemas.microsoft.com/office/drawing/2014/main" val="3761503101"/>
                  </a:ext>
                </a:extLst>
              </a:tr>
              <a:tr h="370840">
                <a:tc>
                  <a:txBody>
                    <a:bodyPr/>
                    <a:lstStyle/>
                    <a:p>
                      <a:r>
                        <a:rPr kumimoji="1" lang="ja-JP" altLang="en-US" sz="1200" dirty="0"/>
                        <a:t>責務の内容</a:t>
                      </a:r>
                    </a:p>
                  </a:txBody>
                  <a:tcPr/>
                </a:tc>
                <a:tc>
                  <a:txBody>
                    <a:bodyPr/>
                    <a:lstStyle/>
                    <a:p>
                      <a:endParaRPr kumimoji="1" lang="ja-JP" altLang="en-US" sz="1200" dirty="0"/>
                    </a:p>
                  </a:txBody>
                  <a:tcPr/>
                </a:tc>
                <a:extLst>
                  <a:ext uri="{0D108BD9-81ED-4DB2-BD59-A6C34878D82A}">
                    <a16:rowId xmlns:a16="http://schemas.microsoft.com/office/drawing/2014/main" val="3757458142"/>
                  </a:ext>
                </a:extLst>
              </a:tr>
              <a:tr h="370840">
                <a:tc>
                  <a:txBody>
                    <a:bodyPr/>
                    <a:lstStyle/>
                    <a:p>
                      <a:r>
                        <a:rPr kumimoji="1" lang="ja-JP" altLang="en-US" sz="1200" dirty="0"/>
                        <a:t>責務を満たさなかった場合</a:t>
                      </a:r>
                    </a:p>
                  </a:txBody>
                  <a:tcPr/>
                </a:tc>
                <a:tc>
                  <a:txBody>
                    <a:bodyPr/>
                    <a:lstStyle/>
                    <a:p>
                      <a:endParaRPr kumimoji="1" lang="ja-JP" altLang="en-US" sz="1200" dirty="0"/>
                    </a:p>
                  </a:txBody>
                  <a:tcPr/>
                </a:tc>
                <a:extLst>
                  <a:ext uri="{0D108BD9-81ED-4DB2-BD59-A6C34878D82A}">
                    <a16:rowId xmlns:a16="http://schemas.microsoft.com/office/drawing/2014/main" val="30531031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解説（本文引用）</a:t>
                      </a:r>
                    </a:p>
                  </a:txBody>
                  <a:tcPr/>
                </a:tc>
                <a:tc>
                  <a:txBody>
                    <a:bodyPr/>
                    <a:lstStyle/>
                    <a:p>
                      <a:endParaRPr kumimoji="1" lang="ja-JP" altLang="en-US" sz="1200" dirty="0"/>
                    </a:p>
                  </a:txBody>
                  <a:tcPr/>
                </a:tc>
                <a:extLst>
                  <a:ext uri="{0D108BD9-81ED-4DB2-BD59-A6C34878D82A}">
                    <a16:rowId xmlns:a16="http://schemas.microsoft.com/office/drawing/2014/main" val="4195835289"/>
                  </a:ext>
                </a:extLst>
              </a:tr>
            </a:tbl>
          </a:graphicData>
        </a:graphic>
      </p:graphicFrame>
      <p:grpSp>
        <p:nvGrpSpPr>
          <p:cNvPr id="12" name="グループ化 11">
            <a:extLst>
              <a:ext uri="{FF2B5EF4-FFF2-40B4-BE49-F238E27FC236}">
                <a16:creationId xmlns:a16="http://schemas.microsoft.com/office/drawing/2014/main" id="{142D97BF-DD28-4CCF-B04D-684C36CDBA0C}"/>
              </a:ext>
            </a:extLst>
          </p:cNvPr>
          <p:cNvGrpSpPr/>
          <p:nvPr/>
        </p:nvGrpSpPr>
        <p:grpSpPr>
          <a:xfrm>
            <a:off x="3338763" y="3607475"/>
            <a:ext cx="5514474" cy="2813480"/>
            <a:chOff x="838200" y="3907995"/>
            <a:chExt cx="5514474" cy="2813480"/>
          </a:xfrm>
        </p:grpSpPr>
        <p:sp>
          <p:nvSpPr>
            <p:cNvPr id="10" name="テキスト ボックス 9">
              <a:extLst>
                <a:ext uri="{FF2B5EF4-FFF2-40B4-BE49-F238E27FC236}">
                  <a16:creationId xmlns:a16="http://schemas.microsoft.com/office/drawing/2014/main" id="{419633C9-5B34-4BC5-93D9-C828A65132A9}"/>
                </a:ext>
              </a:extLst>
            </p:cNvPr>
            <p:cNvSpPr txBox="1"/>
            <p:nvPr/>
          </p:nvSpPr>
          <p:spPr>
            <a:xfrm>
              <a:off x="954505" y="4052846"/>
              <a:ext cx="4616116" cy="276999"/>
            </a:xfrm>
            <a:prstGeom prst="rect">
              <a:avLst/>
            </a:prstGeom>
            <a:noFill/>
          </p:spPr>
          <p:txBody>
            <a:bodyPr wrap="square" rtlCol="0">
              <a:spAutoFit/>
            </a:bodyPr>
            <a:lstStyle/>
            <a:p>
              <a:r>
                <a:rPr lang="en-US" altLang="ja-JP" sz="1200" dirty="0"/>
                <a:t>【</a:t>
              </a:r>
              <a:r>
                <a:rPr lang="ja-JP" altLang="en-US" sz="1200" dirty="0"/>
                <a:t>注意</a:t>
              </a:r>
              <a:r>
                <a:rPr lang="en-US" altLang="ja-JP" sz="1200" dirty="0"/>
                <a:t>】</a:t>
              </a:r>
              <a:r>
                <a:rPr lang="ja-JP" altLang="en-US" sz="1200" dirty="0"/>
                <a:t>トピック別は下記の形式で整理しています</a:t>
              </a:r>
              <a:endParaRPr kumimoji="1" lang="ja-JP" altLang="en-US" sz="1200" dirty="0"/>
            </a:p>
          </p:txBody>
        </p:sp>
        <p:sp>
          <p:nvSpPr>
            <p:cNvPr id="11" name="正方形/長方形 10">
              <a:extLst>
                <a:ext uri="{FF2B5EF4-FFF2-40B4-BE49-F238E27FC236}">
                  <a16:creationId xmlns:a16="http://schemas.microsoft.com/office/drawing/2014/main" id="{E2485B18-DDBD-491C-A8BC-A44C1E4528C5}"/>
                </a:ext>
              </a:extLst>
            </p:cNvPr>
            <p:cNvSpPr/>
            <p:nvPr/>
          </p:nvSpPr>
          <p:spPr>
            <a:xfrm>
              <a:off x="838200" y="3907995"/>
              <a:ext cx="5514474" cy="281348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A59E265-C664-483D-9C8B-EDA9C3A0AF6B}"/>
                </a:ext>
              </a:extLst>
            </p:cNvPr>
            <p:cNvSpPr txBox="1"/>
            <p:nvPr/>
          </p:nvSpPr>
          <p:spPr>
            <a:xfrm>
              <a:off x="1050758" y="4426481"/>
              <a:ext cx="1793763" cy="276999"/>
            </a:xfrm>
            <a:prstGeom prst="rect">
              <a:avLst/>
            </a:prstGeom>
            <a:noFill/>
          </p:spPr>
          <p:txBody>
            <a:bodyPr wrap="square" rtlCol="0">
              <a:spAutoFit/>
            </a:bodyPr>
            <a:lstStyle/>
            <a:p>
              <a:r>
                <a:rPr kumimoji="1" lang="en-US" altLang="ja-JP" sz="1200" u="sng" dirty="0"/>
                <a:t>[Tn]</a:t>
              </a:r>
              <a:r>
                <a:rPr kumimoji="1" lang="ja-JP" altLang="en-US" sz="1200" u="sng" dirty="0"/>
                <a:t>タイトル</a:t>
              </a:r>
            </a:p>
          </p:txBody>
        </p:sp>
      </p:grpSp>
      <p:sp>
        <p:nvSpPr>
          <p:cNvPr id="14" name="矢印: 右 13">
            <a:extLst>
              <a:ext uri="{FF2B5EF4-FFF2-40B4-BE49-F238E27FC236}">
                <a16:creationId xmlns:a16="http://schemas.microsoft.com/office/drawing/2014/main" id="{A39762E7-1FA8-4848-84D6-D4D6B698FF8E}"/>
              </a:ext>
            </a:extLst>
          </p:cNvPr>
          <p:cNvSpPr/>
          <p:nvPr/>
        </p:nvSpPr>
        <p:spPr>
          <a:xfrm>
            <a:off x="2694031" y="3838331"/>
            <a:ext cx="407790" cy="2351767"/>
          </a:xfrm>
          <a:prstGeom prst="rightArrow">
            <a:avLst>
              <a:gd name="adj1" fmla="val 42592"/>
              <a:gd name="adj2" fmla="val 58024"/>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a:extLst>
              <a:ext uri="{FF2B5EF4-FFF2-40B4-BE49-F238E27FC236}">
                <a16:creationId xmlns:a16="http://schemas.microsoft.com/office/drawing/2014/main" id="{7EC3CAEB-CE8F-4CF7-A061-C0CFB78B7A3C}"/>
              </a:ext>
            </a:extLst>
          </p:cNvPr>
          <p:cNvSpPr>
            <a:spLocks noGrp="1"/>
          </p:cNvSpPr>
          <p:nvPr>
            <p:ph type="dt" sz="half" idx="10"/>
          </p:nvPr>
        </p:nvSpPr>
        <p:spPr/>
        <p:txBody>
          <a:bodyPr/>
          <a:lstStyle/>
          <a:p>
            <a:r>
              <a:rPr lang="en-US" altLang="ja-JP"/>
              <a:t>©2021 IPA, All Rights Reserved</a:t>
            </a:r>
            <a:endParaRPr lang="ja-JP" altLang="en-US" dirty="0"/>
          </a:p>
        </p:txBody>
      </p:sp>
      <p:sp>
        <p:nvSpPr>
          <p:cNvPr id="6" name="スライド番号プレースホルダー 5">
            <a:extLst>
              <a:ext uri="{FF2B5EF4-FFF2-40B4-BE49-F238E27FC236}">
                <a16:creationId xmlns:a16="http://schemas.microsoft.com/office/drawing/2014/main" id="{FB0BD679-3074-48D5-851C-AE6C5CF4D8CA}"/>
              </a:ext>
            </a:extLst>
          </p:cNvPr>
          <p:cNvSpPr>
            <a:spLocks noGrp="1"/>
          </p:cNvSpPr>
          <p:nvPr>
            <p:ph type="sldNum" sz="quarter" idx="12"/>
          </p:nvPr>
        </p:nvSpPr>
        <p:spPr/>
        <p:txBody>
          <a:bodyPr/>
          <a:lstStyle/>
          <a:p>
            <a:fld id="{AA0C51FF-32F0-4E34-9A42-27C026941FB9}" type="slidenum">
              <a:rPr kumimoji="1" lang="ja-JP" altLang="en-US" smtClean="0"/>
              <a:t>52</a:t>
            </a:fld>
            <a:endParaRPr kumimoji="1" lang="ja-JP" altLang="en-US"/>
          </a:p>
        </p:txBody>
      </p:sp>
    </p:spTree>
    <p:extLst>
      <p:ext uri="{BB962C8B-B14F-4D97-AF65-F5344CB8AC3E}">
        <p14:creationId xmlns:p14="http://schemas.microsoft.com/office/powerpoint/2010/main" val="860526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8289953-D52B-4D77-8962-A81EEB2BA59B}"/>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[T1]</a:t>
            </a:r>
            <a:r>
              <a:rPr lang="ja-JP" altLang="en-US" sz="2000" b="1" dirty="0"/>
              <a:t> 超上流（企画段階：プロジェクトマネジメント義務関連）</a:t>
            </a:r>
            <a:endParaRPr lang="en-US" altLang="ja-JP" sz="2000" b="1" dirty="0"/>
          </a:p>
        </p:txBody>
      </p:sp>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752430872"/>
              </p:ext>
            </p:extLst>
          </p:nvPr>
        </p:nvGraphicFramePr>
        <p:xfrm>
          <a:off x="826410" y="977361"/>
          <a:ext cx="10539180" cy="56692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dirty="0"/>
                        <a:t>項目</a:t>
                      </a:r>
                    </a:p>
                  </a:txBody>
                  <a:tcPr/>
                </a:tc>
                <a:tc>
                  <a:txBody>
                    <a:bodyPr/>
                    <a:lstStyle/>
                    <a:p>
                      <a:r>
                        <a:rPr kumimoji="1" lang="ja-JP" altLang="en-US"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契約締結前の企画・提案段階においても、自ら提案するシステムの機能、ユーザのニーズに対する充足度、システムの開発手法、受注後の開発体制を検討・検証し、そこから</a:t>
                      </a:r>
                      <a:r>
                        <a:rPr lang="ja-JP" altLang="en-US" sz="2000" dirty="0">
                          <a:solidFill>
                            <a:srgbClr val="FF0000"/>
                          </a:solidFill>
                        </a:rPr>
                        <a:t>想定される</a:t>
                      </a:r>
                      <a:r>
                        <a:rPr lang="ja-JP" altLang="en-US" sz="2000" b="0" dirty="0">
                          <a:solidFill>
                            <a:srgbClr val="FF0000"/>
                          </a:solidFill>
                        </a:rPr>
                        <a:t>リスクについてユーザに説明する義務</a:t>
                      </a:r>
                      <a:r>
                        <a:rPr lang="ja-JP" altLang="en-US" sz="2000" dirty="0"/>
                        <a:t>を負う</a:t>
                      </a:r>
                      <a:endParaRPr lang="en-US" altLang="ja-JP" sz="2000" dirty="0"/>
                    </a:p>
                    <a:p>
                      <a:r>
                        <a:rPr kumimoji="1" lang="ja-JP" altLang="en-US" sz="2000" dirty="0"/>
                        <a:t>（契約前なので、信義則に基づく義務と考えられる）</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ベンダがこの段階で得られるユーザからの情報提供・協力の範囲で予想できるはずのリスクを適切に説明していなければ、</a:t>
                      </a:r>
                      <a:r>
                        <a:rPr lang="ja-JP" altLang="en-US" sz="2000" b="0" dirty="0">
                          <a:solidFill>
                            <a:srgbClr val="FF0000"/>
                          </a:solidFill>
                        </a:rPr>
                        <a:t>ベンダが法的責任を追及</a:t>
                      </a:r>
                      <a:r>
                        <a:rPr lang="ja-JP" altLang="en-US" sz="2000" dirty="0"/>
                        <a:t>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【26</a:t>
                      </a:r>
                      <a:r>
                        <a:rPr lang="ja-JP" altLang="en-US" sz="1600" dirty="0"/>
                        <a:t>頁</a:t>
                      </a:r>
                      <a:r>
                        <a:rPr lang="en-US" altLang="ja-JP" sz="1600" dirty="0"/>
                        <a:t>】</a:t>
                      </a:r>
                      <a:r>
                        <a:rPr lang="ja-JP" altLang="en-US" sz="1600" dirty="0"/>
                        <a:t>裁判例においては、ベンダについて</a:t>
                      </a:r>
                      <a:r>
                        <a:rPr lang="ja-JP" altLang="en-US" sz="1600" u="sng" dirty="0"/>
                        <a:t>契約締結前の企画・提案段階</a:t>
                      </a:r>
                      <a:r>
                        <a:rPr lang="ja-JP" altLang="en-US" sz="1600" dirty="0"/>
                        <a:t>においても、自ら提案するシステムの機能、ユーザのニーズに対する充足度、システムの開発手法、受注後の開発体制を検討・検証し、そこから</a:t>
                      </a:r>
                      <a:r>
                        <a:rPr lang="ja-JP" altLang="en-US" sz="1600" u="sng" dirty="0"/>
                        <a:t>想定されるリスクについてユーザに説明する義務を負う</a:t>
                      </a:r>
                      <a:r>
                        <a:rPr lang="ja-JP" altLang="en-US" sz="1600" dirty="0"/>
                        <a:t>と判示するものがある （東京高判平成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もっとも、当該裁判例では、ベンダがユーザの業務内容等に必ずしも精通しているものではなく、受注が確定していない段階における事前検証の方法は自ずと限られ、ユーザからの情報提供・協力にも限界があること、プロジェクト開始後の進行過程で生じてくる事情、要因についてこの段階で漏れなく予測することは困難であることを認め、上記義務もこの状況における</a:t>
                      </a:r>
                      <a:r>
                        <a:rPr lang="ja-JP" altLang="en-US" sz="1600" u="sng" dirty="0"/>
                        <a:t>予測可能性を前提とする</a:t>
                      </a:r>
                      <a:r>
                        <a:rPr lang="ja-JP" altLang="en-US" sz="1600" dirty="0"/>
                        <a:t>ものであるとされている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5" name="日付プレースホルダー 4">
            <a:extLst>
              <a:ext uri="{FF2B5EF4-FFF2-40B4-BE49-F238E27FC236}">
                <a16:creationId xmlns:a16="http://schemas.microsoft.com/office/drawing/2014/main" id="{A811998A-70FF-447C-9233-F6AEEF4C6809}"/>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2B84FA83-A8BD-4996-9D34-B787418C6DEB}"/>
              </a:ext>
            </a:extLst>
          </p:cNvPr>
          <p:cNvSpPr>
            <a:spLocks noGrp="1"/>
          </p:cNvSpPr>
          <p:nvPr>
            <p:ph type="sldNum" sz="quarter" idx="12"/>
          </p:nvPr>
        </p:nvSpPr>
        <p:spPr/>
        <p:txBody>
          <a:bodyPr/>
          <a:lstStyle/>
          <a:p>
            <a:fld id="{AA0C51FF-32F0-4E34-9A42-27C026941FB9}" type="slidenum">
              <a:rPr kumimoji="1" lang="ja-JP" altLang="en-US" smtClean="0"/>
              <a:t>53</a:t>
            </a:fld>
            <a:endParaRPr kumimoji="1" lang="ja-JP" altLang="en-US"/>
          </a:p>
        </p:txBody>
      </p:sp>
    </p:spTree>
    <p:extLst>
      <p:ext uri="{BB962C8B-B14F-4D97-AF65-F5344CB8AC3E}">
        <p14:creationId xmlns:p14="http://schemas.microsoft.com/office/powerpoint/2010/main" val="4014733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980333950"/>
              </p:ext>
            </p:extLst>
          </p:nvPr>
        </p:nvGraphicFramePr>
        <p:xfrm>
          <a:off x="826410" y="977361"/>
          <a:ext cx="10539180" cy="38100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企画・提案段階において、システム開発の対象とされる業務の分析とベンダの説明を踏まえ、</a:t>
                      </a:r>
                      <a:r>
                        <a:rPr lang="ja-JP" altLang="en-US" sz="2000" b="0" dirty="0">
                          <a:solidFill>
                            <a:srgbClr val="FF0000"/>
                          </a:solidFill>
                        </a:rPr>
                        <a:t>システム開発について自らリスク分析をする</a:t>
                      </a:r>
                      <a:r>
                        <a:rPr lang="ja-JP" altLang="en-US" sz="2000" dirty="0"/>
                        <a:t>ことが求められる</a:t>
                      </a:r>
                      <a:endParaRPr kumimoji="1" lang="ja-JP" altLang="en-US" sz="2000" dirty="0"/>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ユーザ側の過失</a:t>
                      </a:r>
                      <a:r>
                        <a:rPr lang="ja-JP" altLang="en-US" sz="2000" dirty="0"/>
                        <a:t>として認定されうる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【53</a:t>
                      </a:r>
                      <a:r>
                        <a:rPr lang="ja-JP" altLang="en-US" sz="1600" dirty="0"/>
                        <a:t>頁</a:t>
                      </a:r>
                      <a:r>
                        <a:rPr lang="en-US" altLang="ja-JP" sz="1600" dirty="0"/>
                        <a:t>】</a:t>
                      </a:r>
                      <a:r>
                        <a:rPr lang="ja-JP" altLang="en-US" sz="1600" dirty="0"/>
                        <a:t>システム完成に向けた開発協力体制が構築される以前の企画・提案段階において、ベンダにシステム開発技術等に関する説明責任が存するとともに、ユーザにもシステム開発の対象とされる業務の分析とベンダの説明を踏まえ、</a:t>
                      </a:r>
                      <a:r>
                        <a:rPr lang="ja-JP" altLang="en-US" sz="1600" u="sng" dirty="0"/>
                        <a:t>システム開発について自らリスク分析</a:t>
                      </a:r>
                      <a:r>
                        <a:rPr lang="ja-JP" altLang="en-US" sz="1600" dirty="0"/>
                        <a:t>をすることが求められると判示するものがある（東京高判平成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769BEA57-9BF9-459F-AC6A-809A724F0EB9}"/>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AE8ADBB9-005F-4556-BCC4-BABF517F6C09}"/>
              </a:ext>
            </a:extLst>
          </p:cNvPr>
          <p:cNvSpPr>
            <a:spLocks noGrp="1"/>
          </p:cNvSpPr>
          <p:nvPr>
            <p:ph type="sldNum" sz="quarter" idx="12"/>
          </p:nvPr>
        </p:nvSpPr>
        <p:spPr/>
        <p:txBody>
          <a:bodyPr/>
          <a:lstStyle/>
          <a:p>
            <a:fld id="{AA0C51FF-32F0-4E34-9A42-27C026941FB9}" type="slidenum">
              <a:rPr kumimoji="1" lang="ja-JP" altLang="en-US" smtClean="0"/>
              <a:t>54</a:t>
            </a:fld>
            <a:endParaRPr kumimoji="1" lang="ja-JP" altLang="en-US"/>
          </a:p>
        </p:txBody>
      </p:sp>
      <p:sp>
        <p:nvSpPr>
          <p:cNvPr id="6" name="テキスト ボックス 5">
            <a:extLst>
              <a:ext uri="{FF2B5EF4-FFF2-40B4-BE49-F238E27FC236}">
                <a16:creationId xmlns:a16="http://schemas.microsoft.com/office/drawing/2014/main" id="{DCBDD2D7-AA93-4E89-84A2-AC1F489E8B15}"/>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[T2]</a:t>
            </a:r>
            <a:r>
              <a:rPr lang="ja-JP" altLang="en-US" sz="2000" b="1" dirty="0"/>
              <a:t> 超上流（企画段階：プロジェクトマネジメント関連）</a:t>
            </a:r>
            <a:endParaRPr lang="en-US" altLang="ja-JP" sz="2000" b="1" dirty="0"/>
          </a:p>
        </p:txBody>
      </p:sp>
    </p:spTree>
    <p:extLst>
      <p:ext uri="{BB962C8B-B14F-4D97-AF65-F5344CB8AC3E}">
        <p14:creationId xmlns:p14="http://schemas.microsoft.com/office/powerpoint/2010/main" val="2156062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960038633"/>
              </p:ext>
            </p:extLst>
          </p:nvPr>
        </p:nvGraphicFramePr>
        <p:xfrm>
          <a:off x="826410" y="977361"/>
          <a:ext cx="10539180" cy="40233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r>
                        <a:rPr kumimoji="1" lang="ja-JP" altLang="en-US" sz="2000" dirty="0"/>
                        <a:t>及び</a:t>
                      </a:r>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再構築に着手する場合、</a:t>
                      </a:r>
                      <a:r>
                        <a:rPr lang="ja-JP" altLang="en-US" sz="2000" b="0" dirty="0">
                          <a:solidFill>
                            <a:srgbClr val="FF0000"/>
                          </a:solidFill>
                        </a:rPr>
                        <a:t>現行システム調査と認識の共有・合意</a:t>
                      </a:r>
                      <a:r>
                        <a:rPr lang="ja-JP" altLang="en-US" sz="2000" dirty="0"/>
                        <a:t>を十分に行う必要がある</a:t>
                      </a:r>
                      <a:endParaRPr kumimoji="1" lang="ja-JP" altLang="en-US" sz="2000" dirty="0"/>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システム開発段階でトラブル</a:t>
                      </a:r>
                      <a:r>
                        <a:rPr lang="ja-JP" altLang="en-US" sz="2000" dirty="0"/>
                        <a:t>が発生し紛争に発展した事例多数（以下、例示）</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・度重なる不具合の発生やスケジュールの見直しが発生</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・現行システムの機能を踏襲する合意があったのかどうかという点から争い</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・開発後のシステムについてマスタやトランザクションデータの移行を行うに際し、マスタを整備するのがユーザであるにもかかわらず、それを行わなかったことでベンダがこれらの移行ができなくなった</a:t>
                      </a:r>
                      <a:endParaRPr lang="en-US" altLang="ja-JP" sz="2000" dirty="0"/>
                    </a:p>
                  </a:txBody>
                  <a:tcPr/>
                </a:tc>
                <a:extLst>
                  <a:ext uri="{0D108BD9-81ED-4DB2-BD59-A6C34878D82A}">
                    <a16:rowId xmlns:a16="http://schemas.microsoft.com/office/drawing/2014/main" val="4289872265"/>
                  </a:ext>
                </a:extLst>
              </a:tr>
            </a:tbl>
          </a:graphicData>
        </a:graphic>
      </p:graphicFrame>
      <p:sp>
        <p:nvSpPr>
          <p:cNvPr id="4" name="日付プレースホルダー 3">
            <a:extLst>
              <a:ext uri="{FF2B5EF4-FFF2-40B4-BE49-F238E27FC236}">
                <a16:creationId xmlns:a16="http://schemas.microsoft.com/office/drawing/2014/main" id="{5D866857-1B47-4C4B-9B5C-4DA57CD69DF2}"/>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7B12AB41-B253-470F-AA64-347A28F560F1}"/>
              </a:ext>
            </a:extLst>
          </p:cNvPr>
          <p:cNvSpPr>
            <a:spLocks noGrp="1"/>
          </p:cNvSpPr>
          <p:nvPr>
            <p:ph type="sldNum" sz="quarter" idx="12"/>
          </p:nvPr>
        </p:nvSpPr>
        <p:spPr/>
        <p:txBody>
          <a:bodyPr/>
          <a:lstStyle/>
          <a:p>
            <a:fld id="{AA0C51FF-32F0-4E34-9A42-27C026941FB9}" type="slidenum">
              <a:rPr kumimoji="1" lang="ja-JP" altLang="en-US" smtClean="0"/>
              <a:t>55</a:t>
            </a:fld>
            <a:endParaRPr kumimoji="1" lang="ja-JP" altLang="en-US"/>
          </a:p>
        </p:txBody>
      </p:sp>
      <p:sp>
        <p:nvSpPr>
          <p:cNvPr id="7" name="テキスト ボックス 6">
            <a:extLst>
              <a:ext uri="{FF2B5EF4-FFF2-40B4-BE49-F238E27FC236}">
                <a16:creationId xmlns:a16="http://schemas.microsoft.com/office/drawing/2014/main" id="{26C044D4-629E-4952-BFC8-DC48661ED734}"/>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[T3]</a:t>
            </a:r>
            <a:r>
              <a:rPr lang="ja-JP" altLang="en-US" sz="2000" b="1" dirty="0"/>
              <a:t> 再構築（企画段階）（１）</a:t>
            </a:r>
            <a:endParaRPr lang="en-US" altLang="ja-JP" sz="2000" b="1" dirty="0"/>
          </a:p>
        </p:txBody>
      </p:sp>
    </p:spTree>
    <p:extLst>
      <p:ext uri="{BB962C8B-B14F-4D97-AF65-F5344CB8AC3E}">
        <p14:creationId xmlns:p14="http://schemas.microsoft.com/office/powerpoint/2010/main" val="193013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100487079"/>
              </p:ext>
            </p:extLst>
          </p:nvPr>
        </p:nvGraphicFramePr>
        <p:xfrm>
          <a:off x="826410" y="977361"/>
          <a:ext cx="10539180" cy="36576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【22</a:t>
                      </a:r>
                      <a:r>
                        <a:rPr lang="ja-JP" altLang="en-US" sz="1600" dirty="0"/>
                        <a:t>頁</a:t>
                      </a:r>
                      <a:r>
                        <a:rPr lang="en-US" altLang="ja-JP" sz="1600" dirty="0"/>
                        <a:t>】</a:t>
                      </a:r>
                      <a:r>
                        <a:rPr lang="ja-JP" altLang="en-US" sz="1600" dirty="0"/>
                        <a:t>東京地判平成</a:t>
                      </a:r>
                      <a:r>
                        <a:rPr lang="en-US" altLang="ja-JP" sz="1600" dirty="0"/>
                        <a:t>28</a:t>
                      </a:r>
                      <a:r>
                        <a:rPr lang="ja-JP" altLang="en-US" sz="1600" dirty="0"/>
                        <a:t>年</a:t>
                      </a:r>
                      <a:r>
                        <a:rPr lang="en-US" altLang="ja-JP" sz="1600" dirty="0"/>
                        <a:t>10</a:t>
                      </a:r>
                      <a:r>
                        <a:rPr lang="ja-JP" altLang="en-US" sz="1600" dirty="0"/>
                        <a:t>月</a:t>
                      </a:r>
                      <a:r>
                        <a:rPr lang="en-US" altLang="ja-JP" sz="1600" dirty="0"/>
                        <a:t>31</a:t>
                      </a:r>
                      <a:r>
                        <a:rPr lang="ja-JP" altLang="en-US" sz="1600" dirty="0"/>
                        <a:t>日公刊物未掲載（平成</a:t>
                      </a:r>
                      <a:r>
                        <a:rPr lang="en-US" altLang="ja-JP" sz="1600" dirty="0"/>
                        <a:t>23</a:t>
                      </a:r>
                      <a:r>
                        <a:rPr lang="ja-JP" altLang="en-US" sz="1600" dirty="0"/>
                        <a:t>年（ワ）第</a:t>
                      </a:r>
                      <a:r>
                        <a:rPr lang="en-US" altLang="ja-JP" sz="1600" dirty="0"/>
                        <a:t>10498</a:t>
                      </a:r>
                      <a:r>
                        <a:rPr lang="ja-JP" altLang="en-US" sz="1600" dirty="0"/>
                        <a:t>号・平成</a:t>
                      </a:r>
                      <a:r>
                        <a:rPr lang="en-US" altLang="ja-JP" sz="1600" dirty="0"/>
                        <a:t>23</a:t>
                      </a:r>
                      <a:r>
                        <a:rPr lang="ja-JP" altLang="en-US" sz="1600" dirty="0"/>
                        <a:t>年（ワ）第</a:t>
                      </a:r>
                      <a:r>
                        <a:rPr lang="en-US" altLang="ja-JP" sz="1600" dirty="0"/>
                        <a:t>11230</a:t>
                      </a:r>
                      <a:r>
                        <a:rPr lang="ja-JP" altLang="en-US" sz="1600" dirty="0"/>
                        <a:t>号）では、マイグレーション作業について度重なる不具合の発生やスケジュールの見直しがなされるなどしたトラブルについて紛争に発展している、東京地判平成</a:t>
                      </a:r>
                      <a:r>
                        <a:rPr lang="en-US" altLang="ja-JP" sz="1600" dirty="0"/>
                        <a:t>22</a:t>
                      </a:r>
                      <a:r>
                        <a:rPr lang="ja-JP" altLang="en-US" sz="1600" dirty="0"/>
                        <a:t>年</a:t>
                      </a:r>
                      <a:r>
                        <a:rPr lang="en-US" altLang="ja-JP" sz="1600" dirty="0"/>
                        <a:t>9</a:t>
                      </a:r>
                      <a:r>
                        <a:rPr lang="ja-JP" altLang="en-US" sz="1600" dirty="0"/>
                        <a:t>月</a:t>
                      </a:r>
                      <a:r>
                        <a:rPr lang="en-US" altLang="ja-JP" sz="1600" dirty="0"/>
                        <a:t>21</a:t>
                      </a:r>
                      <a:r>
                        <a:rPr lang="ja-JP" altLang="en-US" sz="1600" dirty="0"/>
                        <a:t>日判例タイムズ</a:t>
                      </a:r>
                      <a:r>
                        <a:rPr lang="en-US" altLang="ja-JP" sz="1600" dirty="0"/>
                        <a:t>1349</a:t>
                      </a:r>
                      <a:r>
                        <a:rPr lang="ja-JP" altLang="en-US" sz="1600" dirty="0"/>
                        <a:t>号</a:t>
                      </a:r>
                      <a:r>
                        <a:rPr lang="en-US" altLang="ja-JP" sz="1600" dirty="0"/>
                        <a:t>136</a:t>
                      </a:r>
                      <a:r>
                        <a:rPr lang="ja-JP" altLang="en-US" sz="1600" dirty="0"/>
                        <a:t>頁では、そもそも現行システムの機能を踏襲する合意があったのかどうかという点から争いになっている。また、東京地判平成</a:t>
                      </a:r>
                      <a:r>
                        <a:rPr lang="en-US" altLang="ja-JP" sz="1600" dirty="0"/>
                        <a:t>26</a:t>
                      </a:r>
                      <a:r>
                        <a:rPr lang="ja-JP" altLang="en-US" sz="1600" dirty="0"/>
                        <a:t>年</a:t>
                      </a:r>
                      <a:r>
                        <a:rPr lang="en-US" altLang="ja-JP" sz="1600" dirty="0"/>
                        <a:t>6</a:t>
                      </a:r>
                      <a:r>
                        <a:rPr lang="ja-JP" altLang="en-US" sz="1600" dirty="0"/>
                        <a:t>月</a:t>
                      </a:r>
                      <a:r>
                        <a:rPr lang="en-US" altLang="ja-JP" sz="1600" dirty="0"/>
                        <a:t>26</a:t>
                      </a:r>
                      <a:r>
                        <a:rPr lang="ja-JP" altLang="en-US" sz="1600" dirty="0"/>
                        <a:t>日公刊物未掲載（平成</a:t>
                      </a:r>
                      <a:r>
                        <a:rPr lang="en-US" altLang="ja-JP" sz="1600" dirty="0"/>
                        <a:t>22</a:t>
                      </a:r>
                      <a:r>
                        <a:rPr lang="ja-JP" altLang="en-US" sz="1600" dirty="0"/>
                        <a:t>年（ワ）第</a:t>
                      </a:r>
                      <a:r>
                        <a:rPr lang="en-US" altLang="ja-JP" sz="1600" dirty="0"/>
                        <a:t>34268</a:t>
                      </a:r>
                      <a:r>
                        <a:rPr lang="ja-JP" altLang="en-US" sz="1600" dirty="0"/>
                        <a:t>号／平成</a:t>
                      </a:r>
                      <a:r>
                        <a:rPr lang="en-US" altLang="ja-JP" sz="1600" dirty="0"/>
                        <a:t>22</a:t>
                      </a:r>
                      <a:r>
                        <a:rPr lang="ja-JP" altLang="en-US" sz="1600" dirty="0"/>
                        <a:t>年（ワ）第</a:t>
                      </a:r>
                      <a:r>
                        <a:rPr lang="en-US" altLang="ja-JP" sz="1600" dirty="0"/>
                        <a:t>40711</a:t>
                      </a:r>
                      <a:r>
                        <a:rPr lang="ja-JP" altLang="en-US" sz="1600" dirty="0"/>
                        <a:t>号）では、開発後のシステムについてマスタやトランザクションデータの移行を行うに際し、マスタを整備するのがユーザであるにもかかわらず、それを行わなかったことでベンダがこれらの移行ができなくなったことが問題となった。</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【23</a:t>
                      </a:r>
                      <a:r>
                        <a:rPr lang="ja-JP" altLang="en-US" sz="1600" dirty="0"/>
                        <a:t>頁</a:t>
                      </a:r>
                      <a:r>
                        <a:rPr lang="en-US" altLang="ja-JP" sz="1600" dirty="0"/>
                        <a:t>】</a:t>
                      </a:r>
                      <a:r>
                        <a:rPr lang="ja-JP" altLang="en-US" sz="1600" dirty="0"/>
                        <a:t>東京高判平成</a:t>
                      </a:r>
                      <a:r>
                        <a:rPr lang="en-US" altLang="ja-JP" sz="1600" dirty="0"/>
                        <a:t>29</a:t>
                      </a:r>
                      <a:r>
                        <a:rPr lang="ja-JP" altLang="en-US" sz="1600" dirty="0"/>
                        <a:t>年</a:t>
                      </a:r>
                      <a:r>
                        <a:rPr lang="en-US" altLang="ja-JP" sz="1600" dirty="0"/>
                        <a:t>12</a:t>
                      </a:r>
                      <a:r>
                        <a:rPr lang="ja-JP" altLang="en-US" sz="1600" dirty="0"/>
                        <a:t>月</a:t>
                      </a:r>
                      <a:r>
                        <a:rPr lang="en-US" altLang="ja-JP" sz="1600" dirty="0"/>
                        <a:t>13</a:t>
                      </a:r>
                      <a:r>
                        <a:rPr lang="ja-JP" altLang="en-US" sz="1600" dirty="0"/>
                        <a:t>日公刊物未掲載（平成</a:t>
                      </a:r>
                      <a:r>
                        <a:rPr lang="en-US" altLang="ja-JP" sz="1600" dirty="0"/>
                        <a:t>28</a:t>
                      </a:r>
                      <a:r>
                        <a:rPr lang="ja-JP" altLang="en-US" sz="1600" dirty="0"/>
                        <a:t>年（ネ）第</a:t>
                      </a:r>
                      <a:r>
                        <a:rPr lang="en-US" altLang="ja-JP" sz="1600" dirty="0"/>
                        <a:t>5331</a:t>
                      </a:r>
                      <a:r>
                        <a:rPr lang="ja-JP" altLang="en-US" sz="1600" dirty="0"/>
                        <a:t>号）・東京地判平成</a:t>
                      </a:r>
                      <a:r>
                        <a:rPr lang="en-US" altLang="ja-JP" sz="1600" dirty="0"/>
                        <a:t>28</a:t>
                      </a:r>
                      <a:r>
                        <a:rPr lang="ja-JP" altLang="en-US" sz="1600" dirty="0"/>
                        <a:t>年</a:t>
                      </a:r>
                      <a:r>
                        <a:rPr lang="en-US" altLang="ja-JP" sz="1600" dirty="0"/>
                        <a:t>10</a:t>
                      </a:r>
                      <a:r>
                        <a:rPr lang="ja-JP" altLang="en-US" sz="1600" dirty="0"/>
                        <a:t>月</a:t>
                      </a:r>
                      <a:r>
                        <a:rPr lang="en-US" altLang="ja-JP" sz="1600" dirty="0"/>
                        <a:t>31</a:t>
                      </a:r>
                      <a:r>
                        <a:rPr lang="ja-JP" altLang="en-US" sz="1600" dirty="0"/>
                        <a:t>日公刊物未掲載（平成</a:t>
                      </a:r>
                      <a:r>
                        <a:rPr lang="en-US" altLang="ja-JP" sz="1600" dirty="0"/>
                        <a:t>23</a:t>
                      </a:r>
                      <a:r>
                        <a:rPr lang="ja-JP" altLang="en-US" sz="1600" dirty="0"/>
                        <a:t>年（ワ）第</a:t>
                      </a:r>
                      <a:r>
                        <a:rPr lang="en-US" altLang="ja-JP" sz="1600" dirty="0"/>
                        <a:t>10498</a:t>
                      </a:r>
                      <a:r>
                        <a:rPr lang="ja-JP" altLang="en-US" sz="1600" dirty="0"/>
                        <a:t>号・平成</a:t>
                      </a:r>
                      <a:r>
                        <a:rPr lang="en-US" altLang="ja-JP" sz="1600" dirty="0"/>
                        <a:t>23</a:t>
                      </a:r>
                      <a:r>
                        <a:rPr lang="ja-JP" altLang="en-US" sz="1600" dirty="0"/>
                        <a:t>年（ワ）第</a:t>
                      </a:r>
                      <a:r>
                        <a:rPr lang="en-US" altLang="ja-JP" sz="1600" dirty="0"/>
                        <a:t>11230</a:t>
                      </a:r>
                      <a:r>
                        <a:rPr lang="ja-JP" altLang="en-US" sz="1600" dirty="0"/>
                        <a:t>号）では、マイグレーション作業について度重なる不具合の発生やスケジュールの見直しがなされるなどしたトラブルについて紛争に発展している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16DA68D6-B794-41CA-8909-A1904014F6E6}"/>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351A98F5-0ECD-4A14-9A12-6AD2CE1E6719}"/>
              </a:ext>
            </a:extLst>
          </p:cNvPr>
          <p:cNvSpPr>
            <a:spLocks noGrp="1"/>
          </p:cNvSpPr>
          <p:nvPr>
            <p:ph type="sldNum" sz="quarter" idx="12"/>
          </p:nvPr>
        </p:nvSpPr>
        <p:spPr/>
        <p:txBody>
          <a:bodyPr/>
          <a:lstStyle/>
          <a:p>
            <a:fld id="{AA0C51FF-32F0-4E34-9A42-27C026941FB9}" type="slidenum">
              <a:rPr kumimoji="1" lang="ja-JP" altLang="en-US" smtClean="0"/>
              <a:t>56</a:t>
            </a:fld>
            <a:endParaRPr kumimoji="1" lang="ja-JP" altLang="en-US"/>
          </a:p>
        </p:txBody>
      </p:sp>
      <p:sp>
        <p:nvSpPr>
          <p:cNvPr id="6" name="テキスト ボックス 5">
            <a:extLst>
              <a:ext uri="{FF2B5EF4-FFF2-40B4-BE49-F238E27FC236}">
                <a16:creationId xmlns:a16="http://schemas.microsoft.com/office/drawing/2014/main" id="{20A84ED7-33BC-4194-B3FE-BA589A35A538}"/>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[T3]</a:t>
            </a:r>
            <a:r>
              <a:rPr lang="ja-JP" altLang="en-US" sz="2000" b="1" dirty="0"/>
              <a:t> 再構築（企画段階）（２）</a:t>
            </a:r>
            <a:endParaRPr lang="en-US" altLang="ja-JP" sz="2000" b="1" dirty="0"/>
          </a:p>
        </p:txBody>
      </p:sp>
    </p:spTree>
    <p:extLst>
      <p:ext uri="{BB962C8B-B14F-4D97-AF65-F5344CB8AC3E}">
        <p14:creationId xmlns:p14="http://schemas.microsoft.com/office/powerpoint/2010/main" val="1271005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2739380653"/>
              </p:ext>
            </p:extLst>
          </p:nvPr>
        </p:nvGraphicFramePr>
        <p:xfrm>
          <a:off x="826410" y="977361"/>
          <a:ext cx="10539180" cy="46024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常に</a:t>
                      </a:r>
                      <a:r>
                        <a:rPr lang="ja-JP" altLang="en-US" sz="2000" b="0" dirty="0">
                          <a:solidFill>
                            <a:srgbClr val="FF0000"/>
                          </a:solidFill>
                        </a:rPr>
                        <a:t>進捗状況を管理</a:t>
                      </a:r>
                      <a:r>
                        <a:rPr lang="ja-JP" altLang="en-US" sz="2000" b="0" dirty="0">
                          <a:solidFill>
                            <a:schemeClr val="tx1"/>
                          </a:solidFill>
                        </a:rPr>
                        <a:t>し、</a:t>
                      </a:r>
                      <a:r>
                        <a:rPr lang="ja-JP" altLang="en-US" sz="2000" b="0" dirty="0">
                          <a:solidFill>
                            <a:srgbClr val="FF0000"/>
                          </a:solidFill>
                        </a:rPr>
                        <a:t>開発作業を阻害する要因の発見</a:t>
                      </a:r>
                      <a:r>
                        <a:rPr lang="ja-JP" altLang="en-US" sz="2000" b="0" dirty="0">
                          <a:solidFill>
                            <a:schemeClr val="tx1"/>
                          </a:solidFill>
                        </a:rPr>
                        <a:t>に努め、これに</a:t>
                      </a:r>
                      <a:r>
                        <a:rPr lang="ja-JP" altLang="en-US" sz="2000" b="0" dirty="0">
                          <a:solidFill>
                            <a:srgbClr val="FF0000"/>
                          </a:solidFill>
                        </a:rPr>
                        <a:t>適切に対応する義務</a:t>
                      </a:r>
                      <a:r>
                        <a:rPr lang="ja-JP" altLang="en-US" sz="2000" dirty="0"/>
                        <a:t>。</a:t>
                      </a:r>
                      <a:r>
                        <a:rPr lang="ja-JP" altLang="en-US" sz="2000" b="0" dirty="0">
                          <a:solidFill>
                            <a:srgbClr val="FF0000"/>
                          </a:solidFill>
                        </a:rPr>
                        <a:t>ユーザに対する説明義務</a:t>
                      </a:r>
                      <a:r>
                        <a:rPr lang="ja-JP" altLang="en-US" sz="2000" dirty="0"/>
                        <a:t>。システム開発について専門的知識を有しないユーザが、</a:t>
                      </a:r>
                      <a:r>
                        <a:rPr lang="ja-JP" altLang="en-US" sz="2000" b="0" dirty="0">
                          <a:solidFill>
                            <a:srgbClr val="FF0000"/>
                          </a:solidFill>
                        </a:rPr>
                        <a:t>開発作業を阻害する行為をしないようユーザに働きかける義務</a:t>
                      </a:r>
                      <a:r>
                        <a:rPr lang="en-US" altLang="ja-JP" sz="2000" b="0" dirty="0">
                          <a:solidFill>
                            <a:srgbClr val="FF0000"/>
                          </a:solidFill>
                        </a:rPr>
                        <a:t>【</a:t>
                      </a:r>
                      <a:r>
                        <a:rPr lang="ja-JP" altLang="en-US" sz="2000" b="0" dirty="0">
                          <a:solidFill>
                            <a:srgbClr val="FF0000"/>
                          </a:solidFill>
                        </a:rPr>
                        <a:t>プロジェクトマネジメント義務</a:t>
                      </a:r>
                      <a:r>
                        <a:rPr lang="en-US" altLang="ja-JP" sz="2000" b="0" dirty="0">
                          <a:solidFill>
                            <a:srgbClr val="FF0000"/>
                          </a:solidFill>
                        </a:rPr>
                        <a:t>】</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ベンダの過失</a:t>
                      </a:r>
                      <a:r>
                        <a:rPr lang="ja-JP" altLang="en-US" sz="2000" dirty="0"/>
                        <a:t>として認定されうる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a:t>
                      </a:r>
                      <a:r>
                        <a:rPr lang="en-US" altLang="ja-JP" sz="1600" dirty="0"/>
                        <a:t>】</a:t>
                      </a:r>
                      <a:r>
                        <a:rPr lang="ja-JP" altLang="en-US" sz="1600" dirty="0"/>
                        <a:t>裁判例においても、例えば東京地判平成</a:t>
                      </a:r>
                      <a:r>
                        <a:rPr lang="en-US" altLang="ja-JP" sz="1600" dirty="0"/>
                        <a:t>16</a:t>
                      </a:r>
                      <a:r>
                        <a:rPr lang="ja-JP" altLang="en-US" sz="1600" dirty="0"/>
                        <a:t>年</a:t>
                      </a:r>
                      <a:r>
                        <a:rPr lang="en-US" altLang="ja-JP" sz="1600" dirty="0"/>
                        <a:t>3</a:t>
                      </a:r>
                      <a:r>
                        <a:rPr lang="ja-JP" altLang="en-US" sz="1600" dirty="0"/>
                        <a:t>月</a:t>
                      </a:r>
                      <a:r>
                        <a:rPr lang="en-US" altLang="ja-JP" sz="1600" dirty="0"/>
                        <a:t>10</a:t>
                      </a:r>
                      <a:r>
                        <a:rPr lang="ja-JP" altLang="en-US" sz="1600" dirty="0"/>
                        <a:t>日判例タイムズ</a:t>
                      </a:r>
                      <a:r>
                        <a:rPr lang="en-US" altLang="ja-JP" sz="1600" dirty="0"/>
                        <a:t>1211</a:t>
                      </a:r>
                      <a:r>
                        <a:rPr lang="ja-JP" altLang="en-US" sz="1600" dirty="0"/>
                        <a:t>号</a:t>
                      </a:r>
                      <a:r>
                        <a:rPr lang="en-US" altLang="ja-JP" sz="1600" dirty="0"/>
                        <a:t>129</a:t>
                      </a:r>
                      <a:r>
                        <a:rPr lang="ja-JP" altLang="en-US" sz="1600" dirty="0"/>
                        <a:t>号では、ベンダは納入期限までにシステムを完成させるように、契約書及び提案書において提示した開発手順や開発手法、作業工程等に従って開発作業を進めるとともに、</a:t>
                      </a:r>
                      <a:r>
                        <a:rPr lang="ja-JP" altLang="en-US" sz="1600" u="sng" dirty="0"/>
                        <a:t>常に進捗状況を管理し、開発作業を阻害する要因の発見に努め、これに適切に対応すべき義務</a:t>
                      </a:r>
                      <a:r>
                        <a:rPr lang="ja-JP" altLang="en-US" sz="1600" dirty="0"/>
                        <a:t>を負い、また、ユーザのシステム開発へのかかわりについても、適切に管理し、システム開発について専門的知識を有しないユーザによって</a:t>
                      </a:r>
                      <a:r>
                        <a:rPr lang="ja-JP" altLang="en-US" sz="1600" u="sng" dirty="0"/>
                        <a:t>開発作業を阻害する行為がされることにないようユーザに働きかける義務</a:t>
                      </a:r>
                      <a:r>
                        <a:rPr lang="ja-JP" altLang="en-US" sz="1600" dirty="0"/>
                        <a:t>を負うと判示している 。</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7EA86D70-5F76-402A-BBFA-DE7C7EF7297B}"/>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E893A0E6-8A3B-4876-B07A-28207D9A7C56}"/>
              </a:ext>
            </a:extLst>
          </p:cNvPr>
          <p:cNvSpPr>
            <a:spLocks noGrp="1"/>
          </p:cNvSpPr>
          <p:nvPr>
            <p:ph type="sldNum" sz="quarter" idx="12"/>
          </p:nvPr>
        </p:nvSpPr>
        <p:spPr/>
        <p:txBody>
          <a:bodyPr/>
          <a:lstStyle/>
          <a:p>
            <a:fld id="{AA0C51FF-32F0-4E34-9A42-27C026941FB9}" type="slidenum">
              <a:rPr kumimoji="1" lang="ja-JP" altLang="en-US" smtClean="0"/>
              <a:t>57</a:t>
            </a:fld>
            <a:endParaRPr kumimoji="1" lang="ja-JP" altLang="en-US"/>
          </a:p>
        </p:txBody>
      </p:sp>
      <p:sp>
        <p:nvSpPr>
          <p:cNvPr id="6" name="テキスト ボックス 5">
            <a:extLst>
              <a:ext uri="{FF2B5EF4-FFF2-40B4-BE49-F238E27FC236}">
                <a16:creationId xmlns:a16="http://schemas.microsoft.com/office/drawing/2014/main" id="{48419ABA-9823-419F-8B72-AAE6B080E109}"/>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プロジェクトマネジメント（ベンダ：開発段階）（１）</a:t>
            </a:r>
            <a:endParaRPr lang="en-US" altLang="ja-JP" sz="2000" b="1" dirty="0"/>
          </a:p>
        </p:txBody>
      </p:sp>
    </p:spTree>
    <p:extLst>
      <p:ext uri="{BB962C8B-B14F-4D97-AF65-F5344CB8AC3E}">
        <p14:creationId xmlns:p14="http://schemas.microsoft.com/office/powerpoint/2010/main" val="12820311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601977530"/>
              </p:ext>
            </p:extLst>
          </p:nvPr>
        </p:nvGraphicFramePr>
        <p:xfrm>
          <a:off x="826410" y="977361"/>
          <a:ext cx="10539180" cy="438912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頁脚注</a:t>
                      </a:r>
                      <a:r>
                        <a:rPr lang="en-US" altLang="ja-JP" sz="1600" dirty="0"/>
                        <a:t>】</a:t>
                      </a:r>
                      <a:r>
                        <a:rPr lang="ja-JP" altLang="en-US" sz="1600" dirty="0"/>
                        <a:t>裁判例によって認められるベンダが果たすべき役割は、ユーザに対する説明義務を中心とする傾向にあるが、ユーザからの仕様変更の申入れに応じることが、開発するシステムにおける不具合・障害の発生の可能性を増加させ、そのために検収終了時期を大幅に遅延させ、システム開発契約の目的を達成できなくなる場合において、ベンダとしての専門的知見、経験に照らして、これを予見した上、ユーザに対しこれを告知して説明した上、なおもユーザが変更を求めるときはこれを</a:t>
                      </a:r>
                      <a:r>
                        <a:rPr lang="ja-JP" altLang="en-US" sz="1600" u="sng" dirty="0"/>
                        <a:t>拒絶する義務</a:t>
                      </a:r>
                      <a:r>
                        <a:rPr lang="ja-JP" altLang="en-US" sz="1600" dirty="0"/>
                        <a:t>があるとしたもの（東京高判平成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頁脚注</a:t>
                      </a:r>
                      <a:r>
                        <a:rPr lang="en-US" altLang="ja-JP" sz="1600" dirty="0"/>
                        <a:t>】</a:t>
                      </a:r>
                      <a:r>
                        <a:rPr lang="ja-JP" altLang="en-US" sz="1600" dirty="0"/>
                        <a:t>ベンダとしての知識・経験、システムに関する状況の分析等に基づき、開発費用、開発スコープ及び開発期間のいずれか、あるいはその全部を抜本的に見直す必要があるという状況の中で、ユーザに対してそのことを説明し、適切な見直しを行わなければ、本件システム開発を進めることができないこと、その結果、従来の投入費用、更には今後の費用が無駄になることがあることを</a:t>
                      </a:r>
                      <a:r>
                        <a:rPr lang="ja-JP" altLang="en-US" sz="1600" u="sng" dirty="0"/>
                        <a:t>具体的に説明し、ユーザの適切な判断を促す義務</a:t>
                      </a:r>
                      <a:r>
                        <a:rPr lang="ja-JP" altLang="en-US" sz="1600" dirty="0"/>
                        <a:t>があるとともに、開発進行上の</a:t>
                      </a:r>
                      <a:r>
                        <a:rPr lang="ja-JP" altLang="en-US" sz="1600" u="sng" dirty="0"/>
                        <a:t>危機を回避するための適時適切な説明と提言</a:t>
                      </a:r>
                      <a:r>
                        <a:rPr lang="ja-JP" altLang="en-US" sz="1600" dirty="0"/>
                        <a:t>をし、仮に回避し得ない場合にはシステム開発自体の中止の提言まですべきとしたもの（東京高判平成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1426</a:t>
                      </a:r>
                      <a:r>
                        <a:rPr lang="ja-JP" altLang="en-US" sz="1600" dirty="0"/>
                        <a:t>号</a:t>
                      </a:r>
                      <a:r>
                        <a:rPr lang="en-US" altLang="ja-JP" sz="1600" dirty="0"/>
                        <a:t>16</a:t>
                      </a:r>
                      <a:r>
                        <a:rPr lang="ja-JP" altLang="en-US" sz="1600" dirty="0"/>
                        <a:t>頁）もある。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0C4F52AF-A0BB-4CC1-87B0-008A6B7C9D4B}"/>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DAD65E40-97A6-4F2A-9F4E-7CB203BA0E8E}"/>
              </a:ext>
            </a:extLst>
          </p:cNvPr>
          <p:cNvSpPr>
            <a:spLocks noGrp="1"/>
          </p:cNvSpPr>
          <p:nvPr>
            <p:ph type="sldNum" sz="quarter" idx="12"/>
          </p:nvPr>
        </p:nvSpPr>
        <p:spPr/>
        <p:txBody>
          <a:bodyPr/>
          <a:lstStyle/>
          <a:p>
            <a:fld id="{AA0C51FF-32F0-4E34-9A42-27C026941FB9}" type="slidenum">
              <a:rPr kumimoji="1" lang="ja-JP" altLang="en-US" smtClean="0"/>
              <a:t>58</a:t>
            </a:fld>
            <a:endParaRPr kumimoji="1" lang="ja-JP" altLang="en-US"/>
          </a:p>
        </p:txBody>
      </p:sp>
      <p:sp>
        <p:nvSpPr>
          <p:cNvPr id="6" name="テキスト ボックス 5">
            <a:extLst>
              <a:ext uri="{FF2B5EF4-FFF2-40B4-BE49-F238E27FC236}">
                <a16:creationId xmlns:a16="http://schemas.microsoft.com/office/drawing/2014/main" id="{0E81E7A9-FFD8-4FAD-A71F-6033DA8655EF}"/>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プロジェクトマネジメント（ベンダ：開発段階）（２）</a:t>
            </a:r>
            <a:endParaRPr lang="en-US" altLang="ja-JP" sz="2000" b="1" dirty="0"/>
          </a:p>
        </p:txBody>
      </p:sp>
    </p:spTree>
    <p:extLst>
      <p:ext uri="{BB962C8B-B14F-4D97-AF65-F5344CB8AC3E}">
        <p14:creationId xmlns:p14="http://schemas.microsoft.com/office/powerpoint/2010/main" val="158706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四角形: 角を丸くする 37">
            <a:extLst>
              <a:ext uri="{FF2B5EF4-FFF2-40B4-BE49-F238E27FC236}">
                <a16:creationId xmlns:a16="http://schemas.microsoft.com/office/drawing/2014/main" id="{C477E630-1617-4979-AD35-01EAB4D9A18D}"/>
              </a:ext>
            </a:extLst>
          </p:cNvPr>
          <p:cNvSpPr/>
          <p:nvPr/>
        </p:nvSpPr>
        <p:spPr bwMode="auto">
          <a:xfrm>
            <a:off x="7849715" y="1276153"/>
            <a:ext cx="2520000" cy="1390233"/>
          </a:xfrm>
          <a:prstGeom prst="roundRect">
            <a:avLst/>
          </a:prstGeom>
          <a:solidFill>
            <a:srgbClr val="FF6600">
              <a:alpha val="25000"/>
            </a:srgbClr>
          </a:solidFill>
          <a:ln w="76200" cap="flat" cmpd="sng" algn="ctr">
            <a:solidFill>
              <a:srgbClr val="FF0000">
                <a:alpha val="75000"/>
              </a:srgb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HGPｺﾞｼｯｸE" pitchFamily="50" charset="-128"/>
              <a:ea typeface="HGPｺﾞｼｯｸE" pitchFamily="50" charset="-128"/>
            </a:endParaRPr>
          </a:p>
        </p:txBody>
      </p:sp>
      <p:sp>
        <p:nvSpPr>
          <p:cNvPr id="2" name="フリーフォーム: 図形 1">
            <a:extLst>
              <a:ext uri="{FF2B5EF4-FFF2-40B4-BE49-F238E27FC236}">
                <a16:creationId xmlns:a16="http://schemas.microsoft.com/office/drawing/2014/main" id="{6B5CC74B-3BBA-430A-8C26-6AEBAE8EF677}"/>
              </a:ext>
            </a:extLst>
          </p:cNvPr>
          <p:cNvSpPr/>
          <p:nvPr/>
        </p:nvSpPr>
        <p:spPr>
          <a:xfrm>
            <a:off x="283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72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sz="1400" kern="1200" dirty="0">
                <a:solidFill>
                  <a:schemeClr val="tx1"/>
                </a:solidFill>
              </a:rPr>
              <a:t>情報システム・モデル取引・契約書</a:t>
            </a:r>
          </a:p>
          <a:p>
            <a:pPr marL="0" lvl="0" indent="0" algn="ctr" defTabSz="711200">
              <a:spcBef>
                <a:spcPct val="0"/>
              </a:spcBef>
              <a:buNone/>
            </a:pPr>
            <a:r>
              <a:rPr kumimoji="1" lang="ja-JP" altLang="en-US" kern="1200" dirty="0">
                <a:solidFill>
                  <a:schemeClr val="tx1"/>
                </a:solidFill>
              </a:rPr>
              <a:t>第一版</a:t>
            </a:r>
          </a:p>
        </p:txBody>
      </p:sp>
      <p:sp>
        <p:nvSpPr>
          <p:cNvPr id="3" name="フリーフォーム: 図形 2">
            <a:extLst>
              <a:ext uri="{FF2B5EF4-FFF2-40B4-BE49-F238E27FC236}">
                <a16:creationId xmlns:a16="http://schemas.microsoft.com/office/drawing/2014/main" id="{617D9BED-BA95-4729-96DB-70900A2E826A}"/>
              </a:ext>
            </a:extLst>
          </p:cNvPr>
          <p:cNvSpPr/>
          <p:nvPr/>
        </p:nvSpPr>
        <p:spPr>
          <a:xfrm>
            <a:off x="4631664" y="1825151"/>
            <a:ext cx="1080000"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4" name="フリーフォーム: 図形 3">
            <a:extLst>
              <a:ext uri="{FF2B5EF4-FFF2-40B4-BE49-F238E27FC236}">
                <a16:creationId xmlns:a16="http://schemas.microsoft.com/office/drawing/2014/main" id="{A8BA279A-7DD6-4546-A129-D5CA01E810D1}"/>
              </a:ext>
            </a:extLst>
          </p:cNvPr>
          <p:cNvSpPr/>
          <p:nvPr/>
        </p:nvSpPr>
        <p:spPr>
          <a:xfrm>
            <a:off x="589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711200">
              <a:spcBef>
                <a:spcPct val="0"/>
              </a:spcBef>
            </a:pPr>
            <a:r>
              <a:rPr kumimoji="1" lang="ja-JP" altLang="en-US" sz="1200" u="sng" dirty="0">
                <a:solidFill>
                  <a:srgbClr val="FF0000"/>
                </a:solidFill>
              </a:rPr>
              <a:t>民法改正</a:t>
            </a:r>
            <a:r>
              <a:rPr kumimoji="1" lang="ja-JP" altLang="en-US" sz="1200" dirty="0">
                <a:solidFill>
                  <a:schemeClr val="tx1"/>
                </a:solidFill>
              </a:rPr>
              <a:t>を踏まえた、</a:t>
            </a:r>
            <a:r>
              <a:rPr kumimoji="1" lang="ja-JP" altLang="en-US" sz="1400" dirty="0">
                <a:solidFill>
                  <a:schemeClr val="tx1"/>
                </a:solidFill>
              </a:rPr>
              <a:t>第一版の</a:t>
            </a:r>
          </a:p>
          <a:p>
            <a:pPr lvl="0" algn="ctr" defTabSz="711200">
              <a:spcBef>
                <a:spcPct val="0"/>
              </a:spcBef>
            </a:pPr>
            <a:r>
              <a:rPr kumimoji="1" lang="ja-JP" altLang="en-US" sz="1400" dirty="0">
                <a:solidFill>
                  <a:schemeClr val="tx1"/>
                </a:solidFill>
              </a:rPr>
              <a:t>見直し整理反映版</a:t>
            </a:r>
            <a:endParaRPr kumimoji="1" lang="ja-JP" altLang="en-US" sz="1400" kern="1200" dirty="0">
              <a:solidFill>
                <a:schemeClr val="tx1"/>
              </a:solidFill>
            </a:endParaRPr>
          </a:p>
        </p:txBody>
      </p:sp>
      <p:sp>
        <p:nvSpPr>
          <p:cNvPr id="5" name="フリーフォーム: 図形 4">
            <a:extLst>
              <a:ext uri="{FF2B5EF4-FFF2-40B4-BE49-F238E27FC236}">
                <a16:creationId xmlns:a16="http://schemas.microsoft.com/office/drawing/2014/main" id="{00F41A7D-5926-4A6E-A854-EFCDF661726A}"/>
              </a:ext>
            </a:extLst>
          </p:cNvPr>
          <p:cNvSpPr/>
          <p:nvPr/>
        </p:nvSpPr>
        <p:spPr>
          <a:xfrm>
            <a:off x="7691664" y="1825151"/>
            <a:ext cx="443049"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6" name="フリーフォーム: 図形 5">
            <a:extLst>
              <a:ext uri="{FF2B5EF4-FFF2-40B4-BE49-F238E27FC236}">
                <a16:creationId xmlns:a16="http://schemas.microsoft.com/office/drawing/2014/main" id="{C0431269-C447-4BB7-B0D5-2BC4E79DB75F}"/>
              </a:ext>
            </a:extLst>
          </p:cNvPr>
          <p:cNvSpPr/>
          <p:nvPr/>
        </p:nvSpPr>
        <p:spPr>
          <a:xfrm>
            <a:off x="823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72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sz="1400" kern="1200" dirty="0">
                <a:solidFill>
                  <a:schemeClr val="tx1"/>
                </a:solidFill>
              </a:rPr>
              <a:t>情報システム・モデル取引・契約書</a:t>
            </a:r>
          </a:p>
          <a:p>
            <a:pPr marL="0" lvl="0" indent="0" algn="ctr" defTabSz="711200">
              <a:spcBef>
                <a:spcPct val="0"/>
              </a:spcBef>
              <a:buNone/>
            </a:pPr>
            <a:r>
              <a:rPr kumimoji="1" lang="ja-JP" altLang="en-US" kern="1200" dirty="0">
                <a:solidFill>
                  <a:schemeClr val="tx1"/>
                </a:solidFill>
              </a:rPr>
              <a:t>第二版</a:t>
            </a:r>
          </a:p>
        </p:txBody>
      </p:sp>
      <p:sp>
        <p:nvSpPr>
          <p:cNvPr id="7" name="フリーフォーム: 図形 6">
            <a:extLst>
              <a:ext uri="{FF2B5EF4-FFF2-40B4-BE49-F238E27FC236}">
                <a16:creationId xmlns:a16="http://schemas.microsoft.com/office/drawing/2014/main" id="{BCED65C9-FED8-4DC8-A6E4-D8AAC401D94B}"/>
              </a:ext>
            </a:extLst>
          </p:cNvPr>
          <p:cNvSpPr/>
          <p:nvPr/>
        </p:nvSpPr>
        <p:spPr>
          <a:xfrm>
            <a:off x="301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8" name="テキスト ボックス 18">
            <a:extLst>
              <a:ext uri="{FF2B5EF4-FFF2-40B4-BE49-F238E27FC236}">
                <a16:creationId xmlns:a16="http://schemas.microsoft.com/office/drawing/2014/main" id="{C6D81C4D-EF68-4758-B363-05D13CA67DD2}"/>
              </a:ext>
            </a:extLst>
          </p:cNvPr>
          <p:cNvSpPr txBox="1"/>
          <p:nvPr/>
        </p:nvSpPr>
        <p:spPr>
          <a:xfrm>
            <a:off x="736776" y="946440"/>
            <a:ext cx="4031873"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000" dirty="0"/>
              <a:t>■ウォーターフォール型開発向け</a:t>
            </a:r>
          </a:p>
        </p:txBody>
      </p:sp>
      <p:sp>
        <p:nvSpPr>
          <p:cNvPr id="9" name="テキスト ボックス 19">
            <a:extLst>
              <a:ext uri="{FF2B5EF4-FFF2-40B4-BE49-F238E27FC236}">
                <a16:creationId xmlns:a16="http://schemas.microsoft.com/office/drawing/2014/main" id="{BBB83654-8B7D-4466-AA27-D04D8DC7F543}"/>
              </a:ext>
            </a:extLst>
          </p:cNvPr>
          <p:cNvSpPr txBox="1"/>
          <p:nvPr/>
        </p:nvSpPr>
        <p:spPr>
          <a:xfrm>
            <a:off x="736776" y="4843618"/>
            <a:ext cx="3005951"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000" dirty="0"/>
              <a:t>■アジャイル型開発向け</a:t>
            </a:r>
          </a:p>
        </p:txBody>
      </p:sp>
      <p:sp>
        <p:nvSpPr>
          <p:cNvPr id="11" name="正方形/長方形 10">
            <a:extLst>
              <a:ext uri="{FF2B5EF4-FFF2-40B4-BE49-F238E27FC236}">
                <a16:creationId xmlns:a16="http://schemas.microsoft.com/office/drawing/2014/main" id="{26596111-FC2D-4AFF-9201-F04B53F916CB}"/>
              </a:ext>
            </a:extLst>
          </p:cNvPr>
          <p:cNvSpPr/>
          <p:nvPr/>
        </p:nvSpPr>
        <p:spPr>
          <a:xfrm>
            <a:off x="1211664" y="1645150"/>
            <a:ext cx="1620000" cy="108000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600" dirty="0">
                <a:solidFill>
                  <a:srgbClr val="3333FF"/>
                </a:solidFill>
              </a:rPr>
              <a:t>重要インフラ・企業基幹システムの受託開発</a:t>
            </a:r>
          </a:p>
        </p:txBody>
      </p:sp>
      <p:sp>
        <p:nvSpPr>
          <p:cNvPr id="12" name="正方形/長方形 11">
            <a:extLst>
              <a:ext uri="{FF2B5EF4-FFF2-40B4-BE49-F238E27FC236}">
                <a16:creationId xmlns:a16="http://schemas.microsoft.com/office/drawing/2014/main" id="{868F6585-70B2-4E33-A265-C9C7BFC364F3}"/>
              </a:ext>
            </a:extLst>
          </p:cNvPr>
          <p:cNvSpPr/>
          <p:nvPr/>
        </p:nvSpPr>
        <p:spPr>
          <a:xfrm>
            <a:off x="1211664" y="2545151"/>
            <a:ext cx="1620000" cy="108000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600" dirty="0">
                <a:solidFill>
                  <a:srgbClr val="3333FF"/>
                </a:solidFill>
              </a:rPr>
              <a:t>パッケージ利用の中堅企業</a:t>
            </a:r>
            <a:r>
              <a:rPr lang="en-US" altLang="ja-JP" sz="1600" dirty="0">
                <a:solidFill>
                  <a:srgbClr val="3333FF"/>
                </a:solidFill>
              </a:rPr>
              <a:t>/</a:t>
            </a:r>
            <a:r>
              <a:rPr lang="ja-JP" altLang="en-US" sz="1600" dirty="0">
                <a:solidFill>
                  <a:srgbClr val="3333FF"/>
                </a:solidFill>
              </a:rPr>
              <a:t>自治体等システムの受託開発</a:t>
            </a:r>
          </a:p>
        </p:txBody>
      </p:sp>
      <p:sp>
        <p:nvSpPr>
          <p:cNvPr id="13" name="フリーフォーム: 図形 12">
            <a:extLst>
              <a:ext uri="{FF2B5EF4-FFF2-40B4-BE49-F238E27FC236}">
                <a16:creationId xmlns:a16="http://schemas.microsoft.com/office/drawing/2014/main" id="{E668BF64-21A0-493E-AD2D-E574E586284F}"/>
              </a:ext>
            </a:extLst>
          </p:cNvPr>
          <p:cNvSpPr/>
          <p:nvPr/>
        </p:nvSpPr>
        <p:spPr>
          <a:xfrm>
            <a:off x="589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14" name="フリーフォーム: 図形 13">
            <a:extLst>
              <a:ext uri="{FF2B5EF4-FFF2-40B4-BE49-F238E27FC236}">
                <a16:creationId xmlns:a16="http://schemas.microsoft.com/office/drawing/2014/main" id="{CAA4BC57-3218-4B9B-801C-156B243B7C07}"/>
              </a:ext>
            </a:extLst>
          </p:cNvPr>
          <p:cNvSpPr/>
          <p:nvPr/>
        </p:nvSpPr>
        <p:spPr>
          <a:xfrm>
            <a:off x="823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15" name="テキスト ボックス 26">
            <a:extLst>
              <a:ext uri="{FF2B5EF4-FFF2-40B4-BE49-F238E27FC236}">
                <a16:creationId xmlns:a16="http://schemas.microsoft.com/office/drawing/2014/main" id="{435C8A0E-528A-4635-8EF7-93423F2AB3E7}"/>
              </a:ext>
            </a:extLst>
          </p:cNvPr>
          <p:cNvSpPr txBox="1"/>
          <p:nvPr/>
        </p:nvSpPr>
        <p:spPr>
          <a:xfrm>
            <a:off x="2831664" y="1429151"/>
            <a:ext cx="19383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2007</a:t>
            </a:r>
            <a:r>
              <a:rPr kumimoji="1" lang="ja-JP" altLang="en-US" sz="1400" dirty="0"/>
              <a:t>年</a:t>
            </a:r>
            <a:r>
              <a:rPr kumimoji="1" lang="en-US" altLang="ja-JP" sz="1400" dirty="0"/>
              <a:t>4</a:t>
            </a:r>
            <a:r>
              <a:rPr kumimoji="1" lang="ja-JP" altLang="en-US" sz="1400" dirty="0"/>
              <a:t>月（経産省）</a:t>
            </a:r>
          </a:p>
        </p:txBody>
      </p:sp>
      <p:sp>
        <p:nvSpPr>
          <p:cNvPr id="16" name="テキスト ボックス 27">
            <a:extLst>
              <a:ext uri="{FF2B5EF4-FFF2-40B4-BE49-F238E27FC236}">
                <a16:creationId xmlns:a16="http://schemas.microsoft.com/office/drawing/2014/main" id="{991D3AEF-9904-4944-A276-C7F07F21383B}"/>
              </a:ext>
            </a:extLst>
          </p:cNvPr>
          <p:cNvSpPr txBox="1"/>
          <p:nvPr/>
        </p:nvSpPr>
        <p:spPr>
          <a:xfrm>
            <a:off x="5891664" y="1429151"/>
            <a:ext cx="17780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2019</a:t>
            </a:r>
            <a:r>
              <a:rPr kumimoji="1" lang="ja-JP" altLang="en-US" sz="1400" dirty="0"/>
              <a:t>年</a:t>
            </a:r>
            <a:r>
              <a:rPr kumimoji="1" lang="en-US" altLang="ja-JP" sz="1400" dirty="0"/>
              <a:t>12</a:t>
            </a:r>
            <a:r>
              <a:rPr kumimoji="1" lang="ja-JP" altLang="en-US" sz="1400" dirty="0"/>
              <a:t>月（</a:t>
            </a:r>
            <a:r>
              <a:rPr kumimoji="1" lang="en-US" altLang="ja-JP" sz="1400" dirty="0"/>
              <a:t>IPA</a:t>
            </a:r>
            <a:r>
              <a:rPr kumimoji="1" lang="ja-JP" altLang="en-US" sz="1400" dirty="0"/>
              <a:t>）</a:t>
            </a:r>
          </a:p>
        </p:txBody>
      </p:sp>
      <p:sp>
        <p:nvSpPr>
          <p:cNvPr id="17" name="テキスト ボックス 28">
            <a:extLst>
              <a:ext uri="{FF2B5EF4-FFF2-40B4-BE49-F238E27FC236}">
                <a16:creationId xmlns:a16="http://schemas.microsoft.com/office/drawing/2014/main" id="{5CB900A7-CFAC-4632-A278-CAD83C790520}"/>
              </a:ext>
            </a:extLst>
          </p:cNvPr>
          <p:cNvSpPr txBox="1"/>
          <p:nvPr/>
        </p:nvSpPr>
        <p:spPr>
          <a:xfrm>
            <a:off x="8231664" y="1379850"/>
            <a:ext cx="1787669"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2020</a:t>
            </a:r>
            <a:r>
              <a:rPr kumimoji="1" lang="ja-JP" altLang="en-US" sz="1400" dirty="0"/>
              <a:t>年</a:t>
            </a:r>
            <a:r>
              <a:rPr kumimoji="1" lang="en-US" altLang="ja-JP" sz="1400" dirty="0"/>
              <a:t>12</a:t>
            </a:r>
            <a:r>
              <a:rPr kumimoji="1" lang="ja-JP" altLang="en-US" sz="1400" dirty="0"/>
              <a:t>月（</a:t>
            </a:r>
            <a:r>
              <a:rPr kumimoji="1" lang="en-US" altLang="ja-JP" sz="1400" dirty="0"/>
              <a:t>IPA</a:t>
            </a:r>
            <a:r>
              <a:rPr kumimoji="1" lang="ja-JP" altLang="en-US" sz="1400" dirty="0"/>
              <a:t>）</a:t>
            </a:r>
          </a:p>
        </p:txBody>
      </p:sp>
      <p:sp>
        <p:nvSpPr>
          <p:cNvPr id="18" name="テキスト ボックス 29">
            <a:extLst>
              <a:ext uri="{FF2B5EF4-FFF2-40B4-BE49-F238E27FC236}">
                <a16:creationId xmlns:a16="http://schemas.microsoft.com/office/drawing/2014/main" id="{97180854-0CDD-4EA2-8D9C-C96E608D9F04}"/>
              </a:ext>
            </a:extLst>
          </p:cNvPr>
          <p:cNvSpPr txBox="1"/>
          <p:nvPr/>
        </p:nvSpPr>
        <p:spPr>
          <a:xfrm>
            <a:off x="3011664" y="2509151"/>
            <a:ext cx="19383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2008</a:t>
            </a:r>
            <a:r>
              <a:rPr kumimoji="1" lang="ja-JP" altLang="en-US" sz="1400" dirty="0"/>
              <a:t>年</a:t>
            </a:r>
            <a:r>
              <a:rPr kumimoji="1" lang="en-US" altLang="ja-JP" sz="1400" dirty="0"/>
              <a:t>4</a:t>
            </a:r>
            <a:r>
              <a:rPr kumimoji="1" lang="ja-JP" altLang="en-US" sz="1400" dirty="0"/>
              <a:t>月（経産省）</a:t>
            </a:r>
          </a:p>
        </p:txBody>
      </p:sp>
      <p:sp>
        <p:nvSpPr>
          <p:cNvPr id="19" name="フリーフォーム: 図形 18">
            <a:extLst>
              <a:ext uri="{FF2B5EF4-FFF2-40B4-BE49-F238E27FC236}">
                <a16:creationId xmlns:a16="http://schemas.microsoft.com/office/drawing/2014/main" id="{6D325FED-CF6E-4CFD-B7E5-AFB0C392D7ED}"/>
              </a:ext>
            </a:extLst>
          </p:cNvPr>
          <p:cNvSpPr/>
          <p:nvPr/>
        </p:nvSpPr>
        <p:spPr>
          <a:xfrm>
            <a:off x="6971664" y="5619214"/>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FF9933">
              <a:alpha val="50196"/>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dirty="0">
                <a:solidFill>
                  <a:schemeClr val="tx1"/>
                </a:solidFill>
              </a:rPr>
              <a:t>アジャイル</a:t>
            </a:r>
          </a:p>
          <a:p>
            <a:pPr marL="0" lvl="0" indent="0" algn="ctr" defTabSz="711200">
              <a:spcBef>
                <a:spcPct val="0"/>
              </a:spcBef>
              <a:buNone/>
            </a:pPr>
            <a:r>
              <a:rPr kumimoji="1" lang="ja-JP" altLang="en-US" dirty="0">
                <a:solidFill>
                  <a:schemeClr val="tx1"/>
                </a:solidFill>
              </a:rPr>
              <a:t>開発</a:t>
            </a:r>
            <a:r>
              <a:rPr kumimoji="1" lang="ja-JP" altLang="en-US" kern="1200" dirty="0">
                <a:solidFill>
                  <a:schemeClr val="tx1"/>
                </a:solidFill>
              </a:rPr>
              <a:t>版</a:t>
            </a:r>
          </a:p>
        </p:txBody>
      </p:sp>
      <p:sp>
        <p:nvSpPr>
          <p:cNvPr id="20" name="フリーフォーム: 図形 19">
            <a:extLst>
              <a:ext uri="{FF2B5EF4-FFF2-40B4-BE49-F238E27FC236}">
                <a16:creationId xmlns:a16="http://schemas.microsoft.com/office/drawing/2014/main" id="{57A326C4-8392-470D-82FE-C371C3CA3250}"/>
              </a:ext>
            </a:extLst>
          </p:cNvPr>
          <p:cNvSpPr/>
          <p:nvPr/>
        </p:nvSpPr>
        <p:spPr>
          <a:xfrm>
            <a:off x="3569000" y="5619214"/>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FF9933">
              <a:alpha val="50196"/>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711200">
              <a:spcBef>
                <a:spcPct val="0"/>
              </a:spcBef>
            </a:pPr>
            <a:r>
              <a:rPr kumimoji="1" lang="ja-JP" altLang="en-US" sz="1400" dirty="0">
                <a:solidFill>
                  <a:schemeClr val="tx1"/>
                </a:solidFill>
              </a:rPr>
              <a:t>非ウォーターフォール型開発</a:t>
            </a:r>
            <a:r>
              <a:rPr kumimoji="1" lang="ja-JP" altLang="en-US" sz="1200" dirty="0">
                <a:solidFill>
                  <a:schemeClr val="tx1"/>
                </a:solidFill>
              </a:rPr>
              <a:t>に適した</a:t>
            </a:r>
            <a:r>
              <a:rPr kumimoji="1" lang="ja-JP" altLang="en-US" sz="1400" dirty="0">
                <a:solidFill>
                  <a:schemeClr val="tx1"/>
                </a:solidFill>
              </a:rPr>
              <a:t>モデル契約書</a:t>
            </a:r>
            <a:endParaRPr kumimoji="1" lang="ja-JP" altLang="en-US" sz="1400" kern="1200" dirty="0">
              <a:solidFill>
                <a:schemeClr val="tx1"/>
              </a:solidFill>
            </a:endParaRPr>
          </a:p>
        </p:txBody>
      </p:sp>
      <p:sp>
        <p:nvSpPr>
          <p:cNvPr id="21" name="フリーフォーム: 図形 20">
            <a:extLst>
              <a:ext uri="{FF2B5EF4-FFF2-40B4-BE49-F238E27FC236}">
                <a16:creationId xmlns:a16="http://schemas.microsoft.com/office/drawing/2014/main" id="{1BE7A88D-A95D-4B3E-BEC5-E59947CE66FC}"/>
              </a:ext>
            </a:extLst>
          </p:cNvPr>
          <p:cNvSpPr/>
          <p:nvPr/>
        </p:nvSpPr>
        <p:spPr>
          <a:xfrm>
            <a:off x="5711664" y="5799214"/>
            <a:ext cx="1080000"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22" name="テキスト ボックス 33">
            <a:extLst>
              <a:ext uri="{FF2B5EF4-FFF2-40B4-BE49-F238E27FC236}">
                <a16:creationId xmlns:a16="http://schemas.microsoft.com/office/drawing/2014/main" id="{577FF9BA-D699-4B2C-9CB9-73CFD2869F7D}"/>
              </a:ext>
            </a:extLst>
          </p:cNvPr>
          <p:cNvSpPr txBox="1"/>
          <p:nvPr/>
        </p:nvSpPr>
        <p:spPr>
          <a:xfrm>
            <a:off x="6971664" y="5319483"/>
            <a:ext cx="1678665"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2020</a:t>
            </a:r>
            <a:r>
              <a:rPr kumimoji="1" lang="ja-JP" altLang="en-US" sz="1400" dirty="0"/>
              <a:t>年</a:t>
            </a:r>
            <a:r>
              <a:rPr kumimoji="1" lang="en-US" altLang="ja-JP" sz="1400" dirty="0"/>
              <a:t>3</a:t>
            </a:r>
            <a:r>
              <a:rPr kumimoji="1" lang="ja-JP" altLang="en-US" sz="1400" dirty="0"/>
              <a:t>月（</a:t>
            </a:r>
            <a:r>
              <a:rPr kumimoji="1" lang="en-US" altLang="ja-JP" sz="1400" dirty="0"/>
              <a:t>IPA</a:t>
            </a:r>
            <a:r>
              <a:rPr kumimoji="1" lang="ja-JP" altLang="en-US" sz="1400" dirty="0"/>
              <a:t>）</a:t>
            </a:r>
          </a:p>
        </p:txBody>
      </p:sp>
      <p:sp>
        <p:nvSpPr>
          <p:cNvPr id="23" name="テキスト ボックス 34">
            <a:extLst>
              <a:ext uri="{FF2B5EF4-FFF2-40B4-BE49-F238E27FC236}">
                <a16:creationId xmlns:a16="http://schemas.microsoft.com/office/drawing/2014/main" id="{72E4249A-D421-4EF0-84DD-3D5C6F8698C2}"/>
              </a:ext>
            </a:extLst>
          </p:cNvPr>
          <p:cNvSpPr txBox="1"/>
          <p:nvPr/>
        </p:nvSpPr>
        <p:spPr>
          <a:xfrm>
            <a:off x="3612331" y="5382264"/>
            <a:ext cx="1678665"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2012</a:t>
            </a:r>
            <a:r>
              <a:rPr kumimoji="1" lang="ja-JP" altLang="en-US" sz="1400" dirty="0"/>
              <a:t>年</a:t>
            </a:r>
            <a:r>
              <a:rPr kumimoji="1" lang="en-US" altLang="ja-JP" sz="1400" dirty="0"/>
              <a:t>3</a:t>
            </a:r>
            <a:r>
              <a:rPr kumimoji="1" lang="ja-JP" altLang="en-US" sz="1400" dirty="0"/>
              <a:t>月（</a:t>
            </a:r>
            <a:r>
              <a:rPr kumimoji="1" lang="en-US" altLang="ja-JP" sz="1400" dirty="0"/>
              <a:t>IPA</a:t>
            </a:r>
            <a:r>
              <a:rPr kumimoji="1" lang="ja-JP" altLang="en-US" sz="1400" dirty="0"/>
              <a:t>）</a:t>
            </a:r>
          </a:p>
        </p:txBody>
      </p:sp>
      <p:sp>
        <p:nvSpPr>
          <p:cNvPr id="27" name="テキスト ボックス 41">
            <a:extLst>
              <a:ext uri="{FF2B5EF4-FFF2-40B4-BE49-F238E27FC236}">
                <a16:creationId xmlns:a16="http://schemas.microsoft.com/office/drawing/2014/main" id="{815AF80C-B379-45C8-AFAA-8936F5BBE8AA}"/>
              </a:ext>
            </a:extLst>
          </p:cNvPr>
          <p:cNvSpPr txBox="1"/>
          <p:nvPr/>
        </p:nvSpPr>
        <p:spPr>
          <a:xfrm>
            <a:off x="4457132" y="3547948"/>
            <a:ext cx="1495922" cy="584775"/>
          </a:xfrm>
          <a:custGeom>
            <a:avLst/>
            <a:gdLst>
              <a:gd name="connsiteX0" fmla="*/ 0 w 1495922"/>
              <a:gd name="connsiteY0" fmla="*/ 0 h 584775"/>
              <a:gd name="connsiteX1" fmla="*/ 483681 w 1495922"/>
              <a:gd name="connsiteY1" fmla="*/ 0 h 584775"/>
              <a:gd name="connsiteX2" fmla="*/ 937444 w 1495922"/>
              <a:gd name="connsiteY2" fmla="*/ 0 h 584775"/>
              <a:gd name="connsiteX3" fmla="*/ 1495922 w 1495922"/>
              <a:gd name="connsiteY3" fmla="*/ 0 h 584775"/>
              <a:gd name="connsiteX4" fmla="*/ 1495922 w 1495922"/>
              <a:gd name="connsiteY4" fmla="*/ 584775 h 584775"/>
              <a:gd name="connsiteX5" fmla="*/ 1027200 w 1495922"/>
              <a:gd name="connsiteY5" fmla="*/ 584775 h 584775"/>
              <a:gd name="connsiteX6" fmla="*/ 498641 w 1495922"/>
              <a:gd name="connsiteY6" fmla="*/ 584775 h 584775"/>
              <a:gd name="connsiteX7" fmla="*/ 0 w 1495922"/>
              <a:gd name="connsiteY7" fmla="*/ 584775 h 584775"/>
              <a:gd name="connsiteX8" fmla="*/ 0 w 1495922"/>
              <a:gd name="connsiteY8" fmla="*/ 0 h 58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5922" h="584775" extrusionOk="0">
                <a:moveTo>
                  <a:pt x="0" y="0"/>
                </a:moveTo>
                <a:cubicBezTo>
                  <a:pt x="230012" y="-33839"/>
                  <a:pt x="373547" y="30598"/>
                  <a:pt x="483681" y="0"/>
                </a:cubicBezTo>
                <a:cubicBezTo>
                  <a:pt x="593815" y="-30598"/>
                  <a:pt x="751767" y="39743"/>
                  <a:pt x="937444" y="0"/>
                </a:cubicBezTo>
                <a:cubicBezTo>
                  <a:pt x="1123121" y="-39743"/>
                  <a:pt x="1246445" y="62015"/>
                  <a:pt x="1495922" y="0"/>
                </a:cubicBezTo>
                <a:cubicBezTo>
                  <a:pt x="1542578" y="227626"/>
                  <a:pt x="1486417" y="341921"/>
                  <a:pt x="1495922" y="584775"/>
                </a:cubicBezTo>
                <a:cubicBezTo>
                  <a:pt x="1317755" y="590657"/>
                  <a:pt x="1224184" y="578355"/>
                  <a:pt x="1027200" y="584775"/>
                </a:cubicBezTo>
                <a:cubicBezTo>
                  <a:pt x="830216" y="591195"/>
                  <a:pt x="663912" y="561212"/>
                  <a:pt x="498641" y="584775"/>
                </a:cubicBezTo>
                <a:cubicBezTo>
                  <a:pt x="333370" y="608338"/>
                  <a:pt x="219821" y="576739"/>
                  <a:pt x="0" y="584775"/>
                </a:cubicBezTo>
                <a:cubicBezTo>
                  <a:pt x="-62046" y="459023"/>
                  <a:pt x="1525" y="217936"/>
                  <a:pt x="0" y="0"/>
                </a:cubicBezTo>
                <a:close/>
              </a:path>
            </a:pathLst>
          </a:custGeom>
          <a:noFill/>
          <a:ln w="12700">
            <a:solidFill>
              <a:schemeClr val="accent1">
                <a:shade val="50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dirty="0">
                <a:solidFill>
                  <a:srgbClr val="FF0000"/>
                </a:solidFill>
              </a:rPr>
              <a:t>★</a:t>
            </a:r>
            <a:r>
              <a:rPr kumimoji="1" lang="en-US" altLang="ja-JP" sz="1600" dirty="0">
                <a:solidFill>
                  <a:srgbClr val="FF0000"/>
                </a:solidFill>
              </a:rPr>
              <a:t>DX</a:t>
            </a:r>
            <a:r>
              <a:rPr kumimoji="1" lang="ja-JP" altLang="en-US" sz="1600" dirty="0">
                <a:solidFill>
                  <a:srgbClr val="FF0000"/>
                </a:solidFill>
              </a:rPr>
              <a:t>レポート</a:t>
            </a:r>
          </a:p>
          <a:p>
            <a:r>
              <a:rPr kumimoji="1" lang="ja-JP" altLang="en-US" sz="1600" dirty="0">
                <a:solidFill>
                  <a:srgbClr val="FF0000"/>
                </a:solidFill>
              </a:rPr>
              <a:t>　</a:t>
            </a:r>
            <a:r>
              <a:rPr kumimoji="1" lang="en-US" altLang="ja-JP" sz="1600" dirty="0">
                <a:solidFill>
                  <a:srgbClr val="FF0000"/>
                </a:solidFill>
              </a:rPr>
              <a:t>2018</a:t>
            </a:r>
            <a:r>
              <a:rPr kumimoji="1" lang="ja-JP" altLang="en-US" sz="1600" dirty="0">
                <a:solidFill>
                  <a:srgbClr val="FF0000"/>
                </a:solidFill>
              </a:rPr>
              <a:t>年</a:t>
            </a:r>
            <a:r>
              <a:rPr kumimoji="1" lang="en-US" altLang="ja-JP" sz="1600" dirty="0">
                <a:solidFill>
                  <a:srgbClr val="FF0000"/>
                </a:solidFill>
              </a:rPr>
              <a:t>9</a:t>
            </a:r>
            <a:r>
              <a:rPr kumimoji="1" lang="ja-JP" altLang="en-US" sz="1600" dirty="0">
                <a:solidFill>
                  <a:srgbClr val="FF0000"/>
                </a:solidFill>
              </a:rPr>
              <a:t>月</a:t>
            </a:r>
          </a:p>
        </p:txBody>
      </p:sp>
      <p:sp>
        <p:nvSpPr>
          <p:cNvPr id="28" name="テキスト ボックス 40">
            <a:hlinkClick r:id="rId2"/>
            <a:extLst>
              <a:ext uri="{FF2B5EF4-FFF2-40B4-BE49-F238E27FC236}">
                <a16:creationId xmlns:a16="http://schemas.microsoft.com/office/drawing/2014/main" id="{4CDBF4FD-EE35-4717-BAFC-0646C6D67305}"/>
              </a:ext>
            </a:extLst>
          </p:cNvPr>
          <p:cNvSpPr txBox="1"/>
          <p:nvPr/>
        </p:nvSpPr>
        <p:spPr>
          <a:xfrm>
            <a:off x="7020000" y="6372000"/>
            <a:ext cx="4500000" cy="288000"/>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200" b="1" i="1" dirty="0"/>
              <a:t>https://www.ipa.go.jp/digital/model/agile20200331.html</a:t>
            </a:r>
            <a:endParaRPr lang="ja-JP" altLang="en-US" sz="1200" b="1" i="1" dirty="0"/>
          </a:p>
        </p:txBody>
      </p:sp>
      <p:sp>
        <p:nvSpPr>
          <p:cNvPr id="31" name="テキスト ボックス 7">
            <a:extLst>
              <a:ext uri="{FF2B5EF4-FFF2-40B4-BE49-F238E27FC236}">
                <a16:creationId xmlns:a16="http://schemas.microsoft.com/office/drawing/2014/main" id="{76D52A36-6DF1-4D6B-BE25-0A310D5A516D}"/>
              </a:ext>
            </a:extLst>
          </p:cNvPr>
          <p:cNvSpPr txBox="1"/>
          <p:nvPr/>
        </p:nvSpPr>
        <p:spPr>
          <a:xfrm>
            <a:off x="8375664" y="2365151"/>
            <a:ext cx="1584000" cy="276999"/>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t>民法改正以外の論点</a:t>
            </a:r>
          </a:p>
        </p:txBody>
      </p:sp>
      <p:sp>
        <p:nvSpPr>
          <p:cNvPr id="33" name="テキスト ボックス 8">
            <a:extLst>
              <a:ext uri="{FF2B5EF4-FFF2-40B4-BE49-F238E27FC236}">
                <a16:creationId xmlns:a16="http://schemas.microsoft.com/office/drawing/2014/main" id="{957583D7-041C-48E7-B385-1F0A36322487}"/>
              </a:ext>
            </a:extLst>
          </p:cNvPr>
          <p:cNvSpPr txBox="1"/>
          <p:nvPr/>
        </p:nvSpPr>
        <p:spPr>
          <a:xfrm>
            <a:off x="7312722" y="3476863"/>
            <a:ext cx="1149921" cy="655555"/>
          </a:xfrm>
          <a:prstGeom prst="rect">
            <a:avLst/>
          </a:prstGeom>
          <a:noFill/>
        </p:spPr>
        <p:txBody>
          <a:bodyPr wrap="non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ja-JP" altLang="en-US" sz="1400" dirty="0">
                <a:solidFill>
                  <a:srgbClr val="FF0000"/>
                </a:solidFill>
                <a:latin typeface="+mn-ea"/>
              </a:rPr>
              <a:t>▲</a:t>
            </a:r>
          </a:p>
          <a:p>
            <a:pPr algn="ctr">
              <a:lnSpc>
                <a:spcPts val="1500"/>
              </a:lnSpc>
            </a:pPr>
            <a:r>
              <a:rPr kumimoji="1" lang="ja-JP" altLang="en-US" sz="1400" dirty="0">
                <a:solidFill>
                  <a:srgbClr val="FF0000"/>
                </a:solidFill>
                <a:latin typeface="+mn-ea"/>
              </a:rPr>
              <a:t>改正民法施行</a:t>
            </a:r>
          </a:p>
          <a:p>
            <a:pPr algn="ctr">
              <a:lnSpc>
                <a:spcPts val="1500"/>
              </a:lnSpc>
            </a:pPr>
            <a:r>
              <a:rPr kumimoji="1" lang="en-US" altLang="ja-JP" sz="1400" dirty="0">
                <a:solidFill>
                  <a:srgbClr val="FF0000"/>
                </a:solidFill>
                <a:latin typeface="+mn-ea"/>
              </a:rPr>
              <a:t>2020</a:t>
            </a:r>
            <a:r>
              <a:rPr kumimoji="1" lang="ja-JP" altLang="en-US" sz="1400" dirty="0">
                <a:solidFill>
                  <a:srgbClr val="FF0000"/>
                </a:solidFill>
                <a:latin typeface="+mn-ea"/>
              </a:rPr>
              <a:t>年</a:t>
            </a:r>
            <a:r>
              <a:rPr kumimoji="1" lang="en-US" altLang="ja-JP" sz="1400" dirty="0">
                <a:solidFill>
                  <a:srgbClr val="FF0000"/>
                </a:solidFill>
                <a:latin typeface="+mn-ea"/>
              </a:rPr>
              <a:t>4</a:t>
            </a:r>
            <a:r>
              <a:rPr kumimoji="1" lang="ja-JP" altLang="en-US" sz="1400" dirty="0">
                <a:solidFill>
                  <a:srgbClr val="FF0000"/>
                </a:solidFill>
                <a:latin typeface="+mn-ea"/>
              </a:rPr>
              <a:t>月</a:t>
            </a:r>
          </a:p>
        </p:txBody>
      </p:sp>
      <p:sp>
        <p:nvSpPr>
          <p:cNvPr id="35" name="テキスト ボックス 34">
            <a:extLst>
              <a:ext uri="{FF2B5EF4-FFF2-40B4-BE49-F238E27FC236}">
                <a16:creationId xmlns:a16="http://schemas.microsoft.com/office/drawing/2014/main" id="{2756576A-9244-4B80-AA05-A1EFC22CA086}"/>
              </a:ext>
            </a:extLst>
          </p:cNvPr>
          <p:cNvSpPr txBox="1"/>
          <p:nvPr/>
        </p:nvSpPr>
        <p:spPr>
          <a:xfrm>
            <a:off x="512064" y="304800"/>
            <a:ext cx="6132576" cy="400110"/>
          </a:xfrm>
          <a:prstGeom prst="rect">
            <a:avLst/>
          </a:prstGeom>
          <a:noFill/>
        </p:spPr>
        <p:txBody>
          <a:bodyPr wrap="square" rtlCol="0">
            <a:spAutoFit/>
          </a:bodyPr>
          <a:lstStyle/>
          <a:p>
            <a:r>
              <a:rPr lang="ja-JP" altLang="en-US" sz="2000" b="1" dirty="0"/>
              <a:t>（参考）モデル契約の変遷</a:t>
            </a:r>
            <a:endParaRPr lang="en-US" altLang="ja-JP" sz="2000" b="1" dirty="0"/>
          </a:p>
        </p:txBody>
      </p:sp>
      <p:sp>
        <p:nvSpPr>
          <p:cNvPr id="36" name="テキスト ボックス 40">
            <a:hlinkClick r:id="rId3"/>
            <a:extLst>
              <a:ext uri="{FF2B5EF4-FFF2-40B4-BE49-F238E27FC236}">
                <a16:creationId xmlns:a16="http://schemas.microsoft.com/office/drawing/2014/main" id="{0DB90915-863F-447C-809E-7149E0C480B4}"/>
              </a:ext>
            </a:extLst>
          </p:cNvPr>
          <p:cNvSpPr txBox="1"/>
          <p:nvPr/>
        </p:nvSpPr>
        <p:spPr>
          <a:xfrm>
            <a:off x="7704000" y="3240000"/>
            <a:ext cx="4500000" cy="288000"/>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200" b="1" i="1" dirty="0"/>
              <a:t>https://www.ipa.go.jp/digital/model/model20201222.html</a:t>
            </a:r>
            <a:endParaRPr lang="ja-JP" altLang="en-US" sz="1200" b="1" i="1" dirty="0"/>
          </a:p>
        </p:txBody>
      </p:sp>
      <p:sp>
        <p:nvSpPr>
          <p:cNvPr id="37" name="テキスト ボックス 7">
            <a:extLst>
              <a:ext uri="{FF2B5EF4-FFF2-40B4-BE49-F238E27FC236}">
                <a16:creationId xmlns:a16="http://schemas.microsoft.com/office/drawing/2014/main" id="{EAA0DD84-2711-48E9-9DBC-779F4DE4BBE5}"/>
              </a:ext>
            </a:extLst>
          </p:cNvPr>
          <p:cNvSpPr txBox="1"/>
          <p:nvPr/>
        </p:nvSpPr>
        <p:spPr>
          <a:xfrm>
            <a:off x="6050838" y="2349826"/>
            <a:ext cx="1261884" cy="276999"/>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t>民法改正の論点</a:t>
            </a:r>
          </a:p>
        </p:txBody>
      </p:sp>
      <p:sp>
        <p:nvSpPr>
          <p:cNvPr id="39" name="吹き出し: 折線 38">
            <a:extLst>
              <a:ext uri="{FF2B5EF4-FFF2-40B4-BE49-F238E27FC236}">
                <a16:creationId xmlns:a16="http://schemas.microsoft.com/office/drawing/2014/main" id="{1DA48B65-AF1E-48A7-976F-45B970DAFA0D}"/>
              </a:ext>
            </a:extLst>
          </p:cNvPr>
          <p:cNvSpPr/>
          <p:nvPr/>
        </p:nvSpPr>
        <p:spPr>
          <a:xfrm>
            <a:off x="9741408" y="212274"/>
            <a:ext cx="1938528" cy="980103"/>
          </a:xfrm>
          <a:prstGeom prst="borderCallout2">
            <a:avLst>
              <a:gd name="adj1" fmla="val 46117"/>
              <a:gd name="adj2" fmla="val -786"/>
              <a:gd name="adj3" fmla="val 47813"/>
              <a:gd name="adj4" fmla="val -20840"/>
              <a:gd name="adj5" fmla="val 102322"/>
              <a:gd name="adj6" fmla="val -3380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本資料の</a:t>
            </a:r>
            <a:r>
              <a:rPr kumimoji="1" lang="ja-JP" altLang="en-US" dirty="0"/>
              <a:t>対象としているもの</a:t>
            </a:r>
          </a:p>
        </p:txBody>
      </p:sp>
      <p:sp>
        <p:nvSpPr>
          <p:cNvPr id="32" name="テキスト ボックス 40">
            <a:extLst>
              <a:ext uri="{FF2B5EF4-FFF2-40B4-BE49-F238E27FC236}">
                <a16:creationId xmlns:a16="http://schemas.microsoft.com/office/drawing/2014/main" id="{1D34FE94-48BA-45A6-B162-1505868D9A15}"/>
              </a:ext>
            </a:extLst>
          </p:cNvPr>
          <p:cNvSpPr txBox="1"/>
          <p:nvPr/>
        </p:nvSpPr>
        <p:spPr>
          <a:xfrm>
            <a:off x="4379000" y="4139720"/>
            <a:ext cx="7705328" cy="246221"/>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000" b="1" i="1" dirty="0">
                <a:hlinkClick r:id="rId4"/>
              </a:rPr>
              <a:t>https://www.meti.go.jp/shingikai/mono_info_service/digital_transformation/20180907_report.html</a:t>
            </a:r>
            <a:endParaRPr lang="ja-JP" altLang="en-US" sz="1000" b="1" i="1" dirty="0"/>
          </a:p>
        </p:txBody>
      </p:sp>
      <p:sp>
        <p:nvSpPr>
          <p:cNvPr id="10" name="日付プレースホルダー 9">
            <a:extLst>
              <a:ext uri="{FF2B5EF4-FFF2-40B4-BE49-F238E27FC236}">
                <a16:creationId xmlns:a16="http://schemas.microsoft.com/office/drawing/2014/main" id="{682FAA16-90A0-4FA6-BEC2-8B503A998094}"/>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24" name="スライド番号プレースホルダー 23">
            <a:extLst>
              <a:ext uri="{FF2B5EF4-FFF2-40B4-BE49-F238E27FC236}">
                <a16:creationId xmlns:a16="http://schemas.microsoft.com/office/drawing/2014/main" id="{6BD2FD26-7F6A-4AC8-913A-7482DE8C755F}"/>
              </a:ext>
            </a:extLst>
          </p:cNvPr>
          <p:cNvSpPr>
            <a:spLocks noGrp="1"/>
          </p:cNvSpPr>
          <p:nvPr>
            <p:ph type="sldNum" sz="quarter" idx="12"/>
          </p:nvPr>
        </p:nvSpPr>
        <p:spPr/>
        <p:txBody>
          <a:bodyPr/>
          <a:lstStyle/>
          <a:p>
            <a:fld id="{AA0C51FF-32F0-4E34-9A42-27C026941FB9}" type="slidenum">
              <a:rPr kumimoji="1" lang="ja-JP" altLang="en-US" smtClean="0"/>
              <a:t>5</a:t>
            </a:fld>
            <a:endParaRPr kumimoji="1" lang="ja-JP" altLang="en-US" dirty="0"/>
          </a:p>
        </p:txBody>
      </p:sp>
    </p:spTree>
    <p:extLst>
      <p:ext uri="{BB962C8B-B14F-4D97-AF65-F5344CB8AC3E}">
        <p14:creationId xmlns:p14="http://schemas.microsoft.com/office/powerpoint/2010/main" val="10772630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270028519"/>
              </p:ext>
            </p:extLst>
          </p:nvPr>
        </p:nvGraphicFramePr>
        <p:xfrm>
          <a:off x="826410" y="977361"/>
          <a:ext cx="10539180" cy="53340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dirty="0"/>
                        <a:t>項目</a:t>
                      </a:r>
                    </a:p>
                  </a:txBody>
                  <a:tcPr/>
                </a:tc>
                <a:tc>
                  <a:txBody>
                    <a:bodyPr/>
                    <a:lstStyle/>
                    <a:p>
                      <a:r>
                        <a:rPr kumimoji="1" lang="ja-JP" altLang="en-US"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【82</a:t>
                      </a:r>
                      <a:r>
                        <a:rPr lang="ja-JP" altLang="en-US" sz="1600" dirty="0"/>
                        <a:t>頁</a:t>
                      </a:r>
                      <a:r>
                        <a:rPr lang="en-US" altLang="ja-JP" sz="1600" dirty="0"/>
                        <a:t>8</a:t>
                      </a:r>
                      <a:r>
                        <a:rPr lang="ja-JP" altLang="en-US" sz="1600" dirty="0"/>
                        <a:t>条解説</a:t>
                      </a:r>
                      <a:r>
                        <a:rPr lang="en-US" altLang="ja-JP" sz="1600" dirty="0"/>
                        <a:t>】</a:t>
                      </a:r>
                      <a:r>
                        <a:rPr lang="ja-JP" altLang="en-US" sz="1600" dirty="0"/>
                        <a:t>東京地判平成</a:t>
                      </a:r>
                      <a:r>
                        <a:rPr lang="en-US" altLang="ja-JP" sz="1600" dirty="0"/>
                        <a:t>16</a:t>
                      </a:r>
                      <a:r>
                        <a:rPr lang="ja-JP" altLang="en-US" sz="1600" dirty="0"/>
                        <a:t>年</a:t>
                      </a:r>
                      <a:r>
                        <a:rPr lang="en-US" altLang="ja-JP" sz="1600" dirty="0"/>
                        <a:t>3</a:t>
                      </a:r>
                      <a:r>
                        <a:rPr lang="ja-JP" altLang="en-US" sz="1600" dirty="0"/>
                        <a:t>月</a:t>
                      </a:r>
                      <a:r>
                        <a:rPr lang="en-US" altLang="ja-JP" sz="1600" dirty="0"/>
                        <a:t>10</a:t>
                      </a:r>
                      <a:r>
                        <a:rPr lang="ja-JP" altLang="en-US" sz="1600" dirty="0"/>
                        <a:t>日判例タイムズ</a:t>
                      </a:r>
                      <a:r>
                        <a:rPr lang="en-US" altLang="ja-JP" sz="1600" dirty="0"/>
                        <a:t>1211</a:t>
                      </a:r>
                      <a:r>
                        <a:rPr lang="ja-JP" altLang="en-US" sz="1600" dirty="0"/>
                        <a:t>号</a:t>
                      </a:r>
                      <a:r>
                        <a:rPr lang="en-US" altLang="ja-JP" sz="1600" dirty="0"/>
                        <a:t>129</a:t>
                      </a:r>
                      <a:r>
                        <a:rPr lang="ja-JP" altLang="en-US" sz="1600" dirty="0"/>
                        <a:t>号では、ベンダに対して納入期限までにシステムを完成させるように、契約書及び提案書において提示した開発手順や開発手法、作業工程等に従って開発作業を進めるとともに、常に進捗状況を管理し、開発作業を阻害する要因の発見に努め、これに</a:t>
                      </a:r>
                      <a:r>
                        <a:rPr lang="ja-JP" altLang="en-US" sz="1600" u="sng" dirty="0"/>
                        <a:t>適切に対応すべき義務</a:t>
                      </a:r>
                      <a:r>
                        <a:rPr lang="ja-JP" altLang="en-US" sz="1600" dirty="0"/>
                        <a:t>を負い、また、ユーザのシステム開発へのかかわりについても、適切に管理し、システム開発について専門的知識を有しないユーザによって</a:t>
                      </a:r>
                      <a:r>
                        <a:rPr lang="ja-JP" altLang="en-US" sz="1600" u="sng" dirty="0"/>
                        <a:t>開発作業を阻害する行為がされることにないようユーザに働きかける義務</a:t>
                      </a:r>
                      <a:r>
                        <a:rPr lang="ja-JP" altLang="en-US" sz="1600" dirty="0"/>
                        <a:t>を負うと判示している。反面、同判決では、オーダーメイドのシステム開発においてはベンダのみではシステムを完成させることはできないのであって、ユーザが開発過程において内部の意見調整を的確に行って見解を統一した上、どのような機能を要望するかを明確にベンダに伝え、ベンダとともに要望する機能について検討して、最終的に機能を決定し、さらに、画面や帳票を決定し、成果物の検収をするなどの役割を分担することが必要である旨判示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【88</a:t>
                      </a:r>
                      <a:r>
                        <a:rPr lang="ja-JP" altLang="en-US" sz="1600" dirty="0"/>
                        <a:t>頁</a:t>
                      </a:r>
                      <a:r>
                        <a:rPr lang="en-US" altLang="ja-JP" sz="1600" dirty="0"/>
                        <a:t>】</a:t>
                      </a:r>
                      <a:r>
                        <a:rPr lang="ja-JP" altLang="en-US" sz="1600" dirty="0"/>
                        <a:t>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では、当初の想定と異なる要因が生じる等の状況の変化が明らかとなり、想定していた開発費用、開発スコープ、開発期間等について相当程度の修正を要すること、更にはその修正内容がユーザの開発目的等に照らして許容程度を超える事態が生じることもあるから、ベンダとしては、プロジェクトマネジメント義務の具体的な内容として、そのような局面に応じて、ユーザのシステム開発に伴うメリット、リスク等を考慮し、</a:t>
                      </a:r>
                      <a:r>
                        <a:rPr lang="ja-JP" altLang="en-US" sz="1600" u="sng" dirty="0"/>
                        <a:t>適時適切に開発状況の分析、開発計画の変更の要否とその内容、更には開発計画の中止の要否とその影響等についても説明することが求められ、そのような説明義務</a:t>
                      </a:r>
                      <a:r>
                        <a:rPr lang="ja-JP" altLang="en-US" sz="1600" dirty="0"/>
                        <a:t>を負う、と判示している。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905A303C-4053-49E9-B5FA-10AA51ABFE9B}"/>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D937643F-0512-491B-AA97-80A31CB193DE}"/>
              </a:ext>
            </a:extLst>
          </p:cNvPr>
          <p:cNvSpPr>
            <a:spLocks noGrp="1"/>
          </p:cNvSpPr>
          <p:nvPr>
            <p:ph type="sldNum" sz="quarter" idx="12"/>
          </p:nvPr>
        </p:nvSpPr>
        <p:spPr/>
        <p:txBody>
          <a:bodyPr/>
          <a:lstStyle/>
          <a:p>
            <a:fld id="{AA0C51FF-32F0-4E34-9A42-27C026941FB9}" type="slidenum">
              <a:rPr kumimoji="1" lang="ja-JP" altLang="en-US" smtClean="0"/>
              <a:t>59</a:t>
            </a:fld>
            <a:endParaRPr kumimoji="1" lang="ja-JP" altLang="en-US"/>
          </a:p>
        </p:txBody>
      </p:sp>
      <p:sp>
        <p:nvSpPr>
          <p:cNvPr id="6" name="テキスト ボックス 5">
            <a:extLst>
              <a:ext uri="{FF2B5EF4-FFF2-40B4-BE49-F238E27FC236}">
                <a16:creationId xmlns:a16="http://schemas.microsoft.com/office/drawing/2014/main" id="{D1A28DE7-A1B1-4990-A6B6-100CDD996310}"/>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プロジェクトマネジメント（ベンダ：開発段階）（３）</a:t>
            </a:r>
            <a:endParaRPr lang="en-US" altLang="ja-JP" sz="2000" b="1" dirty="0"/>
          </a:p>
        </p:txBody>
      </p:sp>
    </p:spTree>
    <p:extLst>
      <p:ext uri="{BB962C8B-B14F-4D97-AF65-F5344CB8AC3E}">
        <p14:creationId xmlns:p14="http://schemas.microsoft.com/office/powerpoint/2010/main" val="4201804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250254455"/>
              </p:ext>
            </p:extLst>
          </p:nvPr>
        </p:nvGraphicFramePr>
        <p:xfrm>
          <a:off x="826410" y="894632"/>
          <a:ext cx="10539180" cy="58521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【89</a:t>
                      </a:r>
                      <a:r>
                        <a:rPr lang="ja-JP" altLang="en-US" sz="1600" dirty="0"/>
                        <a:t>頁</a:t>
                      </a:r>
                      <a:r>
                        <a:rPr lang="en-US" altLang="ja-JP" sz="1600" dirty="0"/>
                        <a:t>】</a:t>
                      </a:r>
                      <a:r>
                        <a:rPr lang="ja-JP" altLang="en-US" sz="1600" dirty="0"/>
                        <a:t>東京地判平成</a:t>
                      </a:r>
                      <a:r>
                        <a:rPr lang="en-US" altLang="ja-JP" sz="1600" dirty="0"/>
                        <a:t>28</a:t>
                      </a:r>
                      <a:r>
                        <a:rPr lang="ja-JP" altLang="en-US" sz="1600" dirty="0"/>
                        <a:t>年</a:t>
                      </a:r>
                      <a:r>
                        <a:rPr lang="en-US" altLang="ja-JP" sz="1600" dirty="0"/>
                        <a:t>4</a:t>
                      </a:r>
                      <a:r>
                        <a:rPr lang="ja-JP" altLang="en-US" sz="1600" dirty="0"/>
                        <a:t>月</a:t>
                      </a:r>
                      <a:r>
                        <a:rPr lang="en-US" altLang="ja-JP" sz="1600" dirty="0"/>
                        <a:t>28</a:t>
                      </a:r>
                      <a:r>
                        <a:rPr lang="ja-JP" altLang="en-US" sz="1600" dirty="0"/>
                        <a:t>日判例時報</a:t>
                      </a:r>
                      <a:r>
                        <a:rPr lang="en-US" altLang="ja-JP" sz="1600" dirty="0"/>
                        <a:t>2313</a:t>
                      </a:r>
                      <a:r>
                        <a:rPr lang="ja-JP" altLang="en-US" sz="1600" dirty="0"/>
                        <a:t>号</a:t>
                      </a:r>
                      <a:r>
                        <a:rPr lang="en-US" altLang="ja-JP" sz="1600" dirty="0"/>
                        <a:t>29</a:t>
                      </a:r>
                      <a:r>
                        <a:rPr lang="ja-JP" altLang="en-US" sz="1600" dirty="0"/>
                        <a:t>頁でも、ベンダは、解決すべき必要がある懸案事項等の発生の徴候が認められた場合には、それが本格的なものとなる前に、そのような</a:t>
                      </a:r>
                      <a:r>
                        <a:rPr lang="ja-JP" altLang="en-US" sz="1600" u="sng" dirty="0"/>
                        <a:t>予防や回避について具体的にユーザに対して注意喚起</a:t>
                      </a:r>
                      <a:r>
                        <a:rPr lang="ja-JP" altLang="en-US" sz="1600" u="none" dirty="0"/>
                        <a:t>をすべきで</a:t>
                      </a:r>
                      <a:r>
                        <a:rPr lang="ja-JP" altLang="en-US" sz="1600" dirty="0"/>
                        <a:t>あるし、懸案事項等が発生した場合は、それに対する具体的な対応策及びその実行期限を示し、対応がされない場合に生ずる支障、複数の選択肢から一つを選択すべきには、対応策の容易性などそれらの利害得失等を示した上で、</a:t>
                      </a:r>
                      <a:r>
                        <a:rPr lang="ja-JP" altLang="en-US" sz="1600" u="sng" dirty="0"/>
                        <a:t>必要な時期までに原告において対応することができるように導く義務</a:t>
                      </a:r>
                      <a:r>
                        <a:rPr lang="ja-JP" altLang="en-US" sz="1600" dirty="0"/>
                        <a:t>があると判示している。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【117</a:t>
                      </a:r>
                      <a:r>
                        <a:rPr lang="ja-JP" altLang="en-US" sz="1600" dirty="0"/>
                        <a:t>頁</a:t>
                      </a:r>
                      <a:r>
                        <a:rPr kumimoji="1" lang="en-US" altLang="ja-JP" sz="1600" dirty="0"/>
                        <a:t>37</a:t>
                      </a:r>
                      <a:r>
                        <a:rPr kumimoji="1" lang="ja-JP" altLang="en-US" sz="1600" dirty="0"/>
                        <a:t>条</a:t>
                      </a:r>
                      <a:r>
                        <a:rPr lang="ja-JP" altLang="en-US" sz="1600" dirty="0"/>
                        <a:t>解説</a:t>
                      </a:r>
                      <a:r>
                        <a:rPr lang="en-US" altLang="ja-JP" sz="1600" dirty="0"/>
                        <a:t>】</a:t>
                      </a:r>
                      <a:r>
                        <a:rPr lang="ja-JP" altLang="en-US" sz="1600" dirty="0"/>
                        <a:t>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では、ベンダがシステム開発等の専門的知見や経験を備えた専門業者であって、ユーザからの変更の申入れに応じることが、開発対象のシステムにおける不具合・障害の発生の可能性を増加させ、そのために検収終了時期を大幅に遅延させ、開発契約の目的を達成できなくなる場合においては、ベンダがその専門的知見、経験に照らして、これを予見し、ユーザに対しこれを告知して</a:t>
                      </a:r>
                      <a:r>
                        <a:rPr lang="ja-JP" altLang="en-US" sz="1600" u="sng" dirty="0"/>
                        <a:t>説明すべき義務</a:t>
                      </a:r>
                      <a:r>
                        <a:rPr lang="ja-JP" altLang="en-US" sz="1600" dirty="0"/>
                        <a:t>を負うとしている。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【119</a:t>
                      </a:r>
                      <a:r>
                        <a:rPr lang="ja-JP" altLang="en-US" sz="1600" dirty="0"/>
                        <a:t>頁</a:t>
                      </a:r>
                      <a:r>
                        <a:rPr lang="en-US" altLang="ja-JP" sz="1600" dirty="0"/>
                        <a:t>38</a:t>
                      </a:r>
                      <a:r>
                        <a:rPr lang="ja-JP" altLang="en-US" sz="1600" dirty="0"/>
                        <a:t>条解説</a:t>
                      </a:r>
                      <a:r>
                        <a:rPr lang="en-US" altLang="ja-JP" sz="1600" dirty="0"/>
                        <a:t>】</a:t>
                      </a:r>
                      <a:r>
                        <a:rPr lang="ja-JP" altLang="en-US" sz="1600" dirty="0"/>
                        <a:t>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では、当該時点において当初予定していた開発費用、開発スコープ及び開発期間内に収めてシステムを開発することが不可能であるであることが明らかとなり、開発計画を続けてシステムを完成させるのであれば、開発費用、開発スコープ及び開発期間のいずれか、あるいはその全部を抜本的に見直すことにするか、それが困難であるならば、開発そのものを断念するかも含めて決定しなければならない局面に至ったことを認定した上で、ベンダは、これらの状況を説明し、このような</a:t>
                      </a:r>
                      <a:r>
                        <a:rPr lang="ja-JP" altLang="en-US" sz="1600" u="sng" dirty="0"/>
                        <a:t>危機を回避するための適時適切な説明と提言</a:t>
                      </a:r>
                      <a:r>
                        <a:rPr lang="ja-JP" altLang="en-US" sz="1600" dirty="0"/>
                        <a:t>をし、仮に回避し得ない場合には</a:t>
                      </a:r>
                      <a:r>
                        <a:rPr lang="ja-JP" altLang="en-US" sz="1600" u="sng" dirty="0"/>
                        <a:t>システム開発の中止を提言する義務</a:t>
                      </a:r>
                      <a:r>
                        <a:rPr lang="ja-JP" altLang="en-US" sz="1600" dirty="0"/>
                        <a:t>があったと判示している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5" name="日付プレースホルダー 4">
            <a:extLst>
              <a:ext uri="{FF2B5EF4-FFF2-40B4-BE49-F238E27FC236}">
                <a16:creationId xmlns:a16="http://schemas.microsoft.com/office/drawing/2014/main" id="{C20E7FED-379A-4C5C-AE04-1E54289C5FD0}"/>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A07FABBC-C967-4B46-BBBF-8649163E80BF}"/>
              </a:ext>
            </a:extLst>
          </p:cNvPr>
          <p:cNvSpPr>
            <a:spLocks noGrp="1"/>
          </p:cNvSpPr>
          <p:nvPr>
            <p:ph type="sldNum" sz="quarter" idx="12"/>
          </p:nvPr>
        </p:nvSpPr>
        <p:spPr/>
        <p:txBody>
          <a:bodyPr/>
          <a:lstStyle/>
          <a:p>
            <a:fld id="{AA0C51FF-32F0-4E34-9A42-27C026941FB9}" type="slidenum">
              <a:rPr kumimoji="1" lang="ja-JP" altLang="en-US" smtClean="0"/>
              <a:t>60</a:t>
            </a:fld>
            <a:endParaRPr kumimoji="1" lang="ja-JP" altLang="en-US"/>
          </a:p>
        </p:txBody>
      </p:sp>
      <p:sp>
        <p:nvSpPr>
          <p:cNvPr id="7" name="テキスト ボックス 6">
            <a:extLst>
              <a:ext uri="{FF2B5EF4-FFF2-40B4-BE49-F238E27FC236}">
                <a16:creationId xmlns:a16="http://schemas.microsoft.com/office/drawing/2014/main" id="{2EC11F17-7766-49FA-AC81-72FF8657C89D}"/>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プロジェクトマネジメント（ベンダ：開発段階）（４）</a:t>
            </a:r>
            <a:endParaRPr lang="en-US" altLang="ja-JP" sz="2000" b="1" dirty="0"/>
          </a:p>
        </p:txBody>
      </p:sp>
    </p:spTree>
    <p:extLst>
      <p:ext uri="{BB962C8B-B14F-4D97-AF65-F5344CB8AC3E}">
        <p14:creationId xmlns:p14="http://schemas.microsoft.com/office/powerpoint/2010/main" val="1853988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2531497350"/>
              </p:ext>
            </p:extLst>
          </p:nvPr>
        </p:nvGraphicFramePr>
        <p:xfrm>
          <a:off x="826410" y="977361"/>
          <a:ext cx="10539180" cy="55168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b="0" dirty="0">
                          <a:solidFill>
                            <a:srgbClr val="FF0000"/>
                          </a:solidFill>
                        </a:rPr>
                        <a:t>ベンダの開発作業を阻害する行為をしない</a:t>
                      </a:r>
                      <a:r>
                        <a:rPr lang="en-US" altLang="ja-JP" sz="2000" b="0" dirty="0">
                          <a:solidFill>
                            <a:srgbClr val="FF0000"/>
                          </a:solidFill>
                        </a:rPr>
                        <a:t>【</a:t>
                      </a:r>
                      <a:r>
                        <a:rPr lang="ja-JP" altLang="en-US" sz="2000" b="0" dirty="0">
                          <a:solidFill>
                            <a:srgbClr val="FF0000"/>
                          </a:solidFill>
                        </a:rPr>
                        <a:t>協力義務</a:t>
                      </a:r>
                      <a:r>
                        <a:rPr lang="en-US" altLang="ja-JP" sz="2000" b="0" dirty="0">
                          <a:solidFill>
                            <a:srgbClr val="FF0000"/>
                          </a:solidFill>
                        </a:rPr>
                        <a:t>】</a:t>
                      </a:r>
                    </a:p>
                    <a:p>
                      <a:r>
                        <a:rPr lang="en-US" altLang="ja-JP" sz="2000" b="0" dirty="0">
                          <a:solidFill>
                            <a:schemeClr val="tx1"/>
                          </a:solidFill>
                        </a:rPr>
                        <a:t>[</a:t>
                      </a:r>
                      <a:r>
                        <a:rPr lang="ja-JP" altLang="en-US" sz="2000" b="0" dirty="0">
                          <a:solidFill>
                            <a:schemeClr val="tx1"/>
                          </a:solidFill>
                        </a:rPr>
                        <a:t>阻害する行為の例としては、仕様凍結後の多量の追加要望を強いる、契約に定めのない要求を繰り返す等</a:t>
                      </a:r>
                      <a:r>
                        <a:rPr lang="en-US" altLang="ja-JP" sz="2000" b="0" dirty="0">
                          <a:solidFill>
                            <a:schemeClr val="tx1"/>
                          </a:solidFill>
                        </a:rPr>
                        <a:t>]</a:t>
                      </a:r>
                      <a:endParaRPr kumimoji="1" lang="ja-JP" altLang="en-US" sz="2000" b="0" dirty="0">
                        <a:solidFill>
                          <a:srgbClr val="FF0000"/>
                        </a:solidFill>
                      </a:endParaRP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システム開発契約の目的を達成できなくなった場合、原因の一つとして、</a:t>
                      </a:r>
                      <a:r>
                        <a:rPr lang="ja-JP" altLang="en-US" sz="2000" b="0" dirty="0">
                          <a:solidFill>
                            <a:srgbClr val="FF0000"/>
                          </a:solidFill>
                        </a:rPr>
                        <a:t>ユーザの過失</a:t>
                      </a:r>
                      <a:r>
                        <a:rPr lang="ja-JP" altLang="en-US" sz="2000" dirty="0"/>
                        <a:t>を認定されうる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頁脚注</a:t>
                      </a:r>
                      <a:r>
                        <a:rPr lang="en-US" altLang="ja-JP" sz="1600" dirty="0"/>
                        <a:t>】</a:t>
                      </a:r>
                      <a:r>
                        <a:rPr lang="ja-JP" altLang="en-US" sz="1600" dirty="0"/>
                        <a:t>ここでいう「協力」は、ユーザが積極的に何かを行うことだけではなく、ベンダの開発作業を阻害する行為をしないことも含まれる。裁判例においては、</a:t>
                      </a:r>
                      <a:r>
                        <a:rPr lang="ja-JP" altLang="en-US" sz="1600" u="sng" dirty="0"/>
                        <a:t>仕様凍結合意がなされているにもかかわらず、ユーザが大量の追加開発要望を出して、ベンダにその対応を強いる</a:t>
                      </a:r>
                      <a:r>
                        <a:rPr lang="ja-JP" altLang="en-US" sz="1600" dirty="0"/>
                        <a:t>ことによってシステム開発が遅延したとして、システム開発の頓挫についてユーザのみの責任を認めたものや（札幌高判平成</a:t>
                      </a:r>
                      <a:r>
                        <a:rPr lang="en-US" altLang="ja-JP" sz="1600" dirty="0"/>
                        <a:t>29</a:t>
                      </a:r>
                      <a:r>
                        <a:rPr lang="ja-JP" altLang="en-US" sz="1600" dirty="0"/>
                        <a:t>年</a:t>
                      </a:r>
                      <a:r>
                        <a:rPr lang="en-US" altLang="ja-JP" sz="1600" dirty="0"/>
                        <a:t>8</a:t>
                      </a:r>
                      <a:r>
                        <a:rPr lang="ja-JP" altLang="en-US" sz="1600" dirty="0"/>
                        <a:t>月</a:t>
                      </a:r>
                      <a:r>
                        <a:rPr lang="en-US" altLang="ja-JP" sz="1600" dirty="0"/>
                        <a:t>31</a:t>
                      </a:r>
                      <a:r>
                        <a:rPr lang="ja-JP" altLang="en-US" sz="1600" dirty="0"/>
                        <a:t>日判例時報</a:t>
                      </a:r>
                      <a:r>
                        <a:rPr lang="en-US" altLang="ja-JP" sz="1600" dirty="0"/>
                        <a:t>2362</a:t>
                      </a:r>
                      <a:r>
                        <a:rPr lang="ja-JP" altLang="en-US" sz="1600" dirty="0"/>
                        <a:t>号</a:t>
                      </a:r>
                      <a:r>
                        <a:rPr lang="en-US" altLang="ja-JP" sz="1600" dirty="0"/>
                        <a:t>24</a:t>
                      </a:r>
                      <a:r>
                        <a:rPr lang="ja-JP" altLang="en-US" sz="1600" dirty="0"/>
                        <a:t>頁）</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頁脚注</a:t>
                      </a:r>
                      <a:r>
                        <a:rPr lang="en-US" altLang="ja-JP" sz="1600" dirty="0"/>
                        <a:t>】</a:t>
                      </a:r>
                      <a:r>
                        <a:rPr lang="ja-JP" altLang="en-US" sz="1600" dirty="0"/>
                        <a:t>ベンダの責任は認められたものの、</a:t>
                      </a:r>
                      <a:r>
                        <a:rPr lang="ja-JP" altLang="en-US" sz="1600" u="sng" dirty="0"/>
                        <a:t>外部設計後に多数の変更</a:t>
                      </a:r>
                      <a:r>
                        <a:rPr lang="ja-JP" altLang="en-US" sz="1600" dirty="0"/>
                        <a:t>を行えば，システムにおける不具合・障害の発生の可能性を増加させ，その検収完了が遅延するおそれが生じ得ることに照らせば，控訴人が被控訴人に対し本件新基幹システムについて多数の変更を申し入れたことがシステム開発契約の目的を達成できなくなった原因の一つとして、ユーザの過失を認定したもの（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号））もある。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6DDEEC1D-B35D-47B5-AD0D-06E57F249BF1}"/>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F87AE05D-4630-4F67-9D6F-14BD29EC244A}"/>
              </a:ext>
            </a:extLst>
          </p:cNvPr>
          <p:cNvSpPr>
            <a:spLocks noGrp="1"/>
          </p:cNvSpPr>
          <p:nvPr>
            <p:ph type="sldNum" sz="quarter" idx="12"/>
          </p:nvPr>
        </p:nvSpPr>
        <p:spPr/>
        <p:txBody>
          <a:bodyPr/>
          <a:lstStyle/>
          <a:p>
            <a:fld id="{AA0C51FF-32F0-4E34-9A42-27C026941FB9}" type="slidenum">
              <a:rPr kumimoji="1" lang="ja-JP" altLang="en-US" smtClean="0"/>
              <a:t>61</a:t>
            </a:fld>
            <a:endParaRPr kumimoji="1" lang="ja-JP" altLang="en-US"/>
          </a:p>
        </p:txBody>
      </p:sp>
      <p:sp>
        <p:nvSpPr>
          <p:cNvPr id="7" name="テキスト ボックス 6">
            <a:extLst>
              <a:ext uri="{FF2B5EF4-FFF2-40B4-BE49-F238E27FC236}">
                <a16:creationId xmlns:a16="http://schemas.microsoft.com/office/drawing/2014/main" id="{F970CD17-8BDE-44AB-8565-8EBF4FCD1A82}"/>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[T5]</a:t>
            </a:r>
            <a:r>
              <a:rPr lang="ja-JP" altLang="en-US" sz="2000" b="1" dirty="0"/>
              <a:t> プロジェクトマネジメント（ユーザ：開発段階）（１）</a:t>
            </a:r>
            <a:endParaRPr lang="en-US" altLang="ja-JP" sz="2000" b="1" dirty="0"/>
          </a:p>
        </p:txBody>
      </p:sp>
    </p:spTree>
    <p:extLst>
      <p:ext uri="{BB962C8B-B14F-4D97-AF65-F5344CB8AC3E}">
        <p14:creationId xmlns:p14="http://schemas.microsoft.com/office/powerpoint/2010/main" val="20408274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358736300"/>
              </p:ext>
            </p:extLst>
          </p:nvPr>
        </p:nvGraphicFramePr>
        <p:xfrm>
          <a:off x="826410" y="1046300"/>
          <a:ext cx="10539180" cy="512064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296821">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【54</a:t>
                      </a:r>
                      <a:r>
                        <a:rPr lang="ja-JP" altLang="en-US" sz="1600" dirty="0"/>
                        <a:t>頁脚注</a:t>
                      </a:r>
                      <a:r>
                        <a:rPr lang="en-US" altLang="ja-JP" sz="1600" dirty="0"/>
                        <a:t>】</a:t>
                      </a:r>
                      <a:r>
                        <a:rPr lang="ja-JP" altLang="en-US" sz="1600" dirty="0"/>
                        <a:t>システム間結合テストの段階において、ユーザが、ベンダが修正、対応すべき課題を具体的に示すことなく、業務要件が成果物にどのように反映されているかの資料の提出など、</a:t>
                      </a:r>
                      <a:r>
                        <a:rPr lang="ja-JP" altLang="en-US" sz="1600" u="sng" dirty="0"/>
                        <a:t>当初の契約等にも定めのない要求を繰り返し</a:t>
                      </a:r>
                      <a:r>
                        <a:rPr lang="ja-JP" altLang="en-US" sz="1600" dirty="0"/>
                        <a:t>、最終成果物の納入期日までに最終検収に耐える品質レベルに到達できるものではないとの一方的な判断によってテスト実施に向けた協議を打ち切ったということで、ベンダのシステム開発債務の履行不能についてユーザに帰責性があるとしたものがある（東京高判平成</a:t>
                      </a:r>
                      <a:r>
                        <a:rPr lang="en-US" altLang="ja-JP" sz="1600" dirty="0"/>
                        <a:t>30</a:t>
                      </a:r>
                      <a:r>
                        <a:rPr lang="ja-JP" altLang="en-US" sz="1600" dirty="0"/>
                        <a:t>年</a:t>
                      </a:r>
                      <a:r>
                        <a:rPr lang="en-US" altLang="ja-JP" sz="1600" dirty="0"/>
                        <a:t>3</a:t>
                      </a:r>
                      <a:r>
                        <a:rPr lang="ja-JP" altLang="en-US" sz="1600" dirty="0"/>
                        <a:t>月</a:t>
                      </a:r>
                      <a:r>
                        <a:rPr lang="en-US" altLang="ja-JP" sz="1600" dirty="0"/>
                        <a:t>28</a:t>
                      </a:r>
                      <a:r>
                        <a:rPr lang="ja-JP" altLang="en-US" sz="1600" dirty="0"/>
                        <a:t>日公刊物未掲載（平成</a:t>
                      </a:r>
                      <a:r>
                        <a:rPr lang="en-US" altLang="ja-JP" sz="1600" dirty="0"/>
                        <a:t>28</a:t>
                      </a:r>
                      <a:r>
                        <a:rPr lang="ja-JP" altLang="en-US" sz="1600" dirty="0"/>
                        <a:t>年</a:t>
                      </a:r>
                      <a:r>
                        <a:rPr lang="en-US" altLang="ja-JP" sz="1600" dirty="0"/>
                        <a:t>6</a:t>
                      </a:r>
                      <a:r>
                        <a:rPr lang="ja-JP" altLang="en-US" sz="1600" dirty="0"/>
                        <a:t>月</a:t>
                      </a:r>
                      <a:r>
                        <a:rPr lang="en-US" altLang="ja-JP" sz="1600" dirty="0"/>
                        <a:t>17</a:t>
                      </a:r>
                      <a:r>
                        <a:rPr lang="ja-JP" altLang="en-US" sz="1600" dirty="0"/>
                        <a:t>日））。</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【113</a:t>
                      </a:r>
                      <a:r>
                        <a:rPr lang="ja-JP" altLang="en-US" sz="1600" dirty="0"/>
                        <a:t>頁</a:t>
                      </a:r>
                      <a:r>
                        <a:rPr lang="en-US" altLang="ja-JP" sz="1600" dirty="0"/>
                        <a:t>】</a:t>
                      </a:r>
                      <a:r>
                        <a:rPr lang="ja-JP" altLang="en-US" sz="1600" dirty="0"/>
                        <a:t>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日公刊物未搭載（（平成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では、開発契約の瑕疵担保責任が問題となったケースで、当該瑕疵に関する責任がベンダにあるとした上で、外部設計後に多数の変更を行えば、システムにおける不具合・障害の可能性を増加させ、検収完了が遅延するおそれが生じ得ることに照らせば、</a:t>
                      </a:r>
                      <a:r>
                        <a:rPr lang="ja-JP" altLang="en-US" sz="1600" u="sng" dirty="0"/>
                        <a:t>ユーザが多数の変更を申し入れた</a:t>
                      </a:r>
                      <a:r>
                        <a:rPr lang="ja-JP" altLang="en-US" sz="1600" dirty="0"/>
                        <a:t>ことが、当該瑕疵によって契約の目的を達成できなくなった原因の一つであるとしてユーザの過失を認定している。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【114</a:t>
                      </a:r>
                      <a:r>
                        <a:rPr lang="ja-JP" altLang="en-US" sz="1600" dirty="0"/>
                        <a:t>頁</a:t>
                      </a:r>
                      <a:r>
                        <a:rPr lang="en-US" altLang="ja-JP" sz="1600" dirty="0"/>
                        <a:t>】</a:t>
                      </a:r>
                      <a:r>
                        <a:rPr lang="ja-JP" altLang="en-US" sz="1600" dirty="0"/>
                        <a:t>札幌高判平成</a:t>
                      </a:r>
                      <a:r>
                        <a:rPr lang="en-US" altLang="ja-JP" sz="1600" dirty="0"/>
                        <a:t>29</a:t>
                      </a:r>
                      <a:r>
                        <a:rPr lang="ja-JP" altLang="en-US" sz="1600" dirty="0"/>
                        <a:t>年</a:t>
                      </a:r>
                      <a:r>
                        <a:rPr lang="en-US" altLang="ja-JP" sz="1600" dirty="0"/>
                        <a:t>8</a:t>
                      </a:r>
                      <a:r>
                        <a:rPr lang="ja-JP" altLang="en-US" sz="1600" dirty="0"/>
                        <a:t>月</a:t>
                      </a:r>
                      <a:r>
                        <a:rPr lang="en-US" altLang="ja-JP" sz="1600" dirty="0"/>
                        <a:t>31</a:t>
                      </a:r>
                      <a:r>
                        <a:rPr lang="ja-JP" altLang="en-US" sz="1600" dirty="0"/>
                        <a:t>日判例時報</a:t>
                      </a:r>
                      <a:r>
                        <a:rPr lang="en-US" altLang="ja-JP" sz="1600" dirty="0"/>
                        <a:t>2362</a:t>
                      </a:r>
                      <a:r>
                        <a:rPr lang="ja-JP" altLang="en-US" sz="1600" dirty="0"/>
                        <a:t>号</a:t>
                      </a:r>
                      <a:r>
                        <a:rPr lang="en-US" altLang="ja-JP" sz="1600" dirty="0"/>
                        <a:t>24</a:t>
                      </a:r>
                      <a:r>
                        <a:rPr lang="ja-JP" altLang="en-US" sz="1600" dirty="0"/>
                        <a:t>頁では、仕様凍結合意をしたにもかかわらずユーザが大量の追加開発要望を出し、ベンダがこれに対応せざるを得なかったことから、システム開発が遅延したという事案において、判決では契約及び</a:t>
                      </a:r>
                      <a:r>
                        <a:rPr lang="ja-JP" altLang="en-US" sz="1600" u="sng" dirty="0"/>
                        <a:t>仕様凍結合意に反して大量の追加開発要望</a:t>
                      </a:r>
                      <a:r>
                        <a:rPr lang="ja-JP" altLang="en-US" sz="1600" dirty="0"/>
                        <a:t>を出し、ベンダにその対応を強いることによってシステム開発を妨害しないという協力義務（不作為義務）に違反したとしてユーザに債務不履行に基づく損害賠償責任が認められている。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E4306A98-2A6F-4461-8315-93755B837A45}"/>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3B47E886-7A6A-4A75-8D0C-B1F621024904}"/>
              </a:ext>
            </a:extLst>
          </p:cNvPr>
          <p:cNvSpPr>
            <a:spLocks noGrp="1"/>
          </p:cNvSpPr>
          <p:nvPr>
            <p:ph type="sldNum" sz="quarter" idx="12"/>
          </p:nvPr>
        </p:nvSpPr>
        <p:spPr/>
        <p:txBody>
          <a:bodyPr/>
          <a:lstStyle/>
          <a:p>
            <a:fld id="{AA0C51FF-32F0-4E34-9A42-27C026941FB9}" type="slidenum">
              <a:rPr kumimoji="1" lang="ja-JP" altLang="en-US" smtClean="0"/>
              <a:t>62</a:t>
            </a:fld>
            <a:endParaRPr kumimoji="1" lang="ja-JP" altLang="en-US"/>
          </a:p>
        </p:txBody>
      </p:sp>
      <p:sp>
        <p:nvSpPr>
          <p:cNvPr id="6" name="テキスト ボックス 5">
            <a:extLst>
              <a:ext uri="{FF2B5EF4-FFF2-40B4-BE49-F238E27FC236}">
                <a16:creationId xmlns:a16="http://schemas.microsoft.com/office/drawing/2014/main" id="{89874CB3-16E8-480D-A4FA-550CFE18FAF0}"/>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[T5]</a:t>
            </a:r>
            <a:r>
              <a:rPr lang="ja-JP" altLang="en-US" sz="2000" b="1" dirty="0"/>
              <a:t> プロジェクトマネジメント（ユーザ：開発段階）（２）</a:t>
            </a:r>
            <a:endParaRPr lang="en-US" altLang="ja-JP" sz="2000" b="1" dirty="0"/>
          </a:p>
        </p:txBody>
      </p:sp>
    </p:spTree>
    <p:extLst>
      <p:ext uri="{BB962C8B-B14F-4D97-AF65-F5344CB8AC3E}">
        <p14:creationId xmlns:p14="http://schemas.microsoft.com/office/powerpoint/2010/main" val="15507484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2474192131"/>
              </p:ext>
            </p:extLst>
          </p:nvPr>
        </p:nvGraphicFramePr>
        <p:xfrm>
          <a:off x="826410" y="1014305"/>
          <a:ext cx="10539180" cy="32613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kumimoji="1" lang="ja-JP" altLang="en-US" sz="2000" b="0" dirty="0">
                          <a:solidFill>
                            <a:schemeClr val="tx1"/>
                          </a:solidFill>
                        </a:rPr>
                        <a:t>適切な</a:t>
                      </a:r>
                      <a:r>
                        <a:rPr kumimoji="1" lang="ja-JP" altLang="en-US" sz="2000" b="0" dirty="0">
                          <a:solidFill>
                            <a:srgbClr val="FF0000"/>
                          </a:solidFill>
                        </a:rPr>
                        <a:t>セキュリティ対策</a:t>
                      </a:r>
                      <a:r>
                        <a:rPr kumimoji="1" lang="ja-JP" altLang="en-US" sz="2000" b="0" dirty="0">
                          <a:solidFill>
                            <a:schemeClr val="tx1"/>
                          </a:solidFill>
                        </a:rPr>
                        <a:t>が採られたアプリケーションを提供すべき債務</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rPr>
                        <a:t>ベンダが債務の</a:t>
                      </a:r>
                      <a:r>
                        <a:rPr lang="ja-JP" altLang="en-US" sz="2000" b="0" dirty="0">
                          <a:solidFill>
                            <a:srgbClr val="FF0000"/>
                          </a:solidFill>
                        </a:rPr>
                        <a:t>不履行責任</a:t>
                      </a:r>
                      <a:r>
                        <a:rPr lang="ja-JP" altLang="en-US" sz="2000" dirty="0"/>
                        <a:t>を問われうる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【140</a:t>
                      </a:r>
                      <a:r>
                        <a:rPr lang="ja-JP" altLang="en-US" sz="1600" dirty="0"/>
                        <a:t>頁</a:t>
                      </a:r>
                      <a:r>
                        <a:rPr lang="en-US" altLang="ja-JP" sz="1600" dirty="0"/>
                        <a:t>50</a:t>
                      </a:r>
                      <a:r>
                        <a:rPr lang="ja-JP" altLang="en-US" sz="1600" dirty="0"/>
                        <a:t>条解説</a:t>
                      </a:r>
                      <a:r>
                        <a:rPr lang="en-US" altLang="ja-JP" sz="1600" dirty="0"/>
                        <a:t>】</a:t>
                      </a:r>
                      <a:r>
                        <a:rPr lang="en-US" altLang="ja-JP" sz="1600" u="sng" dirty="0"/>
                        <a:t>SQL</a:t>
                      </a:r>
                      <a:r>
                        <a:rPr lang="ja-JP" altLang="en-US" sz="1600" u="sng" dirty="0"/>
                        <a:t>インジェクション対策</a:t>
                      </a:r>
                      <a:r>
                        <a:rPr lang="ja-JP" altLang="en-US" sz="1600" dirty="0"/>
                        <a:t>を講じなかったことで個人情報が流出し、適切なセキュリティ対策が採られたアプリケーションを提供すべき債務の不履行責任によりベンダの損害賠償責任が認められたという事案（東京地判平成</a:t>
                      </a:r>
                      <a:r>
                        <a:rPr lang="en-US" altLang="ja-JP" sz="1600" dirty="0"/>
                        <a:t>26</a:t>
                      </a:r>
                      <a:r>
                        <a:rPr lang="ja-JP" altLang="en-US" sz="1600" dirty="0"/>
                        <a:t>年</a:t>
                      </a:r>
                      <a:r>
                        <a:rPr lang="en-US" altLang="ja-JP" sz="1600" dirty="0"/>
                        <a:t>1</a:t>
                      </a:r>
                      <a:r>
                        <a:rPr lang="ja-JP" altLang="en-US" sz="1600" dirty="0"/>
                        <a:t>月</a:t>
                      </a:r>
                      <a:r>
                        <a:rPr lang="en-US" altLang="ja-JP" sz="1600" dirty="0"/>
                        <a:t>23</a:t>
                      </a:r>
                      <a:r>
                        <a:rPr lang="ja-JP" altLang="en-US" sz="1600" dirty="0"/>
                        <a:t>日判例時報</a:t>
                      </a:r>
                      <a:r>
                        <a:rPr lang="en-US" altLang="ja-JP" sz="1600" dirty="0"/>
                        <a:t>2221</a:t>
                      </a:r>
                      <a:r>
                        <a:rPr lang="ja-JP" altLang="en-US" sz="1600" dirty="0"/>
                        <a:t>号</a:t>
                      </a:r>
                      <a:r>
                        <a:rPr lang="en-US" altLang="ja-JP" sz="1600" dirty="0"/>
                        <a:t>71</a:t>
                      </a:r>
                      <a:r>
                        <a:rPr lang="ja-JP" altLang="en-US" sz="1600" dirty="0"/>
                        <a:t>頁）</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D0EAB7B3-16E2-47C7-824D-3C844261BC41}"/>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5" name="スライド番号プレースホルダー 4">
            <a:extLst>
              <a:ext uri="{FF2B5EF4-FFF2-40B4-BE49-F238E27FC236}">
                <a16:creationId xmlns:a16="http://schemas.microsoft.com/office/drawing/2014/main" id="{81A2ABEE-9040-443D-AF4E-2699F3DDCE84}"/>
              </a:ext>
            </a:extLst>
          </p:cNvPr>
          <p:cNvSpPr>
            <a:spLocks noGrp="1"/>
          </p:cNvSpPr>
          <p:nvPr>
            <p:ph type="sldNum" sz="quarter" idx="12"/>
          </p:nvPr>
        </p:nvSpPr>
        <p:spPr/>
        <p:txBody>
          <a:bodyPr/>
          <a:lstStyle/>
          <a:p>
            <a:fld id="{AA0C51FF-32F0-4E34-9A42-27C026941FB9}" type="slidenum">
              <a:rPr kumimoji="1" lang="ja-JP" altLang="en-US" smtClean="0"/>
              <a:t>63</a:t>
            </a:fld>
            <a:endParaRPr kumimoji="1" lang="ja-JP" altLang="en-US"/>
          </a:p>
        </p:txBody>
      </p:sp>
      <p:sp>
        <p:nvSpPr>
          <p:cNvPr id="6" name="テキスト ボックス 5">
            <a:extLst>
              <a:ext uri="{FF2B5EF4-FFF2-40B4-BE49-F238E27FC236}">
                <a16:creationId xmlns:a16="http://schemas.microsoft.com/office/drawing/2014/main" id="{01BEF4C1-39F8-4E69-ABEF-76EE13F05E8D}"/>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[T6]</a:t>
            </a:r>
            <a:r>
              <a:rPr lang="ja-JP" altLang="en-US" sz="2000" b="1" dirty="0"/>
              <a:t> セキュリティ（開発段階）</a:t>
            </a:r>
            <a:endParaRPr lang="en-US" altLang="ja-JP" sz="2000" b="1" dirty="0"/>
          </a:p>
        </p:txBody>
      </p:sp>
    </p:spTree>
    <p:extLst>
      <p:ext uri="{BB962C8B-B14F-4D97-AF65-F5344CB8AC3E}">
        <p14:creationId xmlns:p14="http://schemas.microsoft.com/office/powerpoint/2010/main" val="2464135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447999-E3CF-4FFF-8AE1-4E6F1338ABA0}"/>
              </a:ext>
            </a:extLst>
          </p:cNvPr>
          <p:cNvSpPr>
            <a:spLocks noGrp="1"/>
          </p:cNvSpPr>
          <p:nvPr>
            <p:ph type="title"/>
          </p:nvPr>
        </p:nvSpPr>
        <p:spPr/>
        <p:txBody>
          <a:bodyPr/>
          <a:lstStyle/>
          <a:p>
            <a:r>
              <a:rPr lang="ja-JP" altLang="en-US" b="1" dirty="0"/>
              <a:t>最後に</a:t>
            </a:r>
            <a:endParaRPr kumimoji="1" lang="ja-JP" altLang="en-US" b="1" dirty="0"/>
          </a:p>
        </p:txBody>
      </p:sp>
      <p:sp>
        <p:nvSpPr>
          <p:cNvPr id="3" name="コンテンツ プレースホルダー 2">
            <a:extLst>
              <a:ext uri="{FF2B5EF4-FFF2-40B4-BE49-F238E27FC236}">
                <a16:creationId xmlns:a16="http://schemas.microsoft.com/office/drawing/2014/main" id="{2D7F4E80-FD58-4C15-9234-ED1D6712B955}"/>
              </a:ext>
            </a:extLst>
          </p:cNvPr>
          <p:cNvSpPr>
            <a:spLocks noGrp="1"/>
          </p:cNvSpPr>
          <p:nvPr>
            <p:ph idx="1"/>
          </p:nvPr>
        </p:nvSpPr>
        <p:spPr>
          <a:xfrm>
            <a:off x="838200" y="1584556"/>
            <a:ext cx="10515600" cy="4190080"/>
          </a:xfrm>
        </p:spPr>
        <p:txBody>
          <a:bodyPr>
            <a:normAutofit/>
          </a:bodyPr>
          <a:lstStyle/>
          <a:p>
            <a:r>
              <a:rPr lang="ja-JP" altLang="en-US" dirty="0"/>
              <a:t>ユーザ及びベンダの関係性により、案件毎に役割・責務は異なるため、役割分担を明確にした上で、システム開発に取り組むことが大切です。</a:t>
            </a:r>
            <a:endParaRPr lang="en-US" altLang="ja-JP" dirty="0"/>
          </a:p>
          <a:p>
            <a:r>
              <a:rPr lang="ja-JP" altLang="en-US" dirty="0"/>
              <a:t>本資料では、モデル契約に基づいて開発を行う際に、認識しておくべきユーザ及びベンダの責務に着目して整理しています。その前提としている役割分担は</a:t>
            </a:r>
            <a:r>
              <a:rPr lang="en-US" altLang="ja-JP" dirty="0"/>
              <a:t>1</a:t>
            </a:r>
            <a:r>
              <a:rPr lang="ja-JP" altLang="en-US" dirty="0"/>
              <a:t>つの例です。</a:t>
            </a:r>
            <a:endParaRPr lang="en-US" altLang="ja-JP" dirty="0"/>
          </a:p>
          <a:p>
            <a:r>
              <a:rPr kumimoji="1" lang="ja-JP" altLang="en-US" dirty="0"/>
              <a:t>ユーザ及びベンダがお互いの責務を理解し、その上でそれぞれの責務を十分に果たし、システム開発におけるトラブルの発生を未然に防ぐために、本資料が少しでもお役に立てば幸いです。</a:t>
            </a:r>
            <a:endParaRPr lang="en-US" altLang="ja-JP" dirty="0"/>
          </a:p>
        </p:txBody>
      </p:sp>
      <p:sp>
        <p:nvSpPr>
          <p:cNvPr id="4" name="日付プレースホルダー 3">
            <a:extLst>
              <a:ext uri="{FF2B5EF4-FFF2-40B4-BE49-F238E27FC236}">
                <a16:creationId xmlns:a16="http://schemas.microsoft.com/office/drawing/2014/main" id="{8D133F96-2C8A-4263-B418-40D5367CD370}"/>
              </a:ext>
            </a:extLst>
          </p:cNvPr>
          <p:cNvSpPr>
            <a:spLocks noGrp="1"/>
          </p:cNvSpPr>
          <p:nvPr>
            <p:ph type="dt" sz="half" idx="10"/>
          </p:nvPr>
        </p:nvSpPr>
        <p:spPr/>
        <p:txBody>
          <a:bodyPr/>
          <a:lstStyle/>
          <a:p>
            <a:r>
              <a:rPr lang="en-US" altLang="ja-JP"/>
              <a:t>©2021 IPA, All Rights Reserved</a:t>
            </a:r>
            <a:endParaRPr lang="ja-JP" altLang="en-US" dirty="0"/>
          </a:p>
        </p:txBody>
      </p:sp>
      <p:sp>
        <p:nvSpPr>
          <p:cNvPr id="5" name="スライド番号プレースホルダー 4">
            <a:extLst>
              <a:ext uri="{FF2B5EF4-FFF2-40B4-BE49-F238E27FC236}">
                <a16:creationId xmlns:a16="http://schemas.microsoft.com/office/drawing/2014/main" id="{D739343D-2EBA-41C6-BAA1-AACC3B9D8848}"/>
              </a:ext>
            </a:extLst>
          </p:cNvPr>
          <p:cNvSpPr>
            <a:spLocks noGrp="1"/>
          </p:cNvSpPr>
          <p:nvPr>
            <p:ph type="sldNum" sz="quarter" idx="12"/>
          </p:nvPr>
        </p:nvSpPr>
        <p:spPr/>
        <p:txBody>
          <a:bodyPr/>
          <a:lstStyle/>
          <a:p>
            <a:fld id="{AA0C51FF-32F0-4E34-9A42-27C026941FB9}" type="slidenum">
              <a:rPr kumimoji="1" lang="ja-JP" altLang="en-US" smtClean="0"/>
              <a:t>64</a:t>
            </a:fld>
            <a:endParaRPr kumimoji="1" lang="ja-JP" altLang="en-US"/>
          </a:p>
        </p:txBody>
      </p:sp>
    </p:spTree>
    <p:extLst>
      <p:ext uri="{BB962C8B-B14F-4D97-AF65-F5344CB8AC3E}">
        <p14:creationId xmlns:p14="http://schemas.microsoft.com/office/powerpoint/2010/main" val="402773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1332EFC-5A8A-4EA2-B5C9-956F08815D16}"/>
              </a:ext>
            </a:extLst>
          </p:cNvPr>
          <p:cNvSpPr txBox="1"/>
          <p:nvPr/>
        </p:nvSpPr>
        <p:spPr>
          <a:xfrm>
            <a:off x="347736" y="447877"/>
            <a:ext cx="7943034" cy="984885"/>
          </a:xfrm>
          <a:prstGeom prst="rect">
            <a:avLst/>
          </a:prstGeom>
          <a:noFill/>
        </p:spPr>
        <p:txBody>
          <a:bodyPr wrap="square" rtlCol="0">
            <a:spAutoFit/>
          </a:bodyPr>
          <a:lstStyle/>
          <a:p>
            <a:r>
              <a:rPr lang="ja-JP" altLang="en-US" sz="2000" b="1" dirty="0"/>
              <a:t>（参考）モデル契約の構成</a:t>
            </a:r>
            <a:endParaRPr kumimoji="1" lang="en-US" altLang="ja-JP" sz="2000" b="1" dirty="0"/>
          </a:p>
          <a:p>
            <a:endParaRPr kumimoji="1" lang="en-US" altLang="ja-JP" dirty="0"/>
          </a:p>
          <a:p>
            <a:r>
              <a:rPr kumimoji="1" lang="ja-JP" altLang="en-US" sz="2000" dirty="0"/>
              <a:t>「モデル契約（第二版）」は以下のような構成になっています。</a:t>
            </a:r>
            <a:endParaRPr kumimoji="1" lang="en-US" altLang="ja-JP" sz="2000" dirty="0"/>
          </a:p>
        </p:txBody>
      </p:sp>
      <p:graphicFrame>
        <p:nvGraphicFramePr>
          <p:cNvPr id="7" name="表 7">
            <a:extLst>
              <a:ext uri="{FF2B5EF4-FFF2-40B4-BE49-F238E27FC236}">
                <a16:creationId xmlns:a16="http://schemas.microsoft.com/office/drawing/2014/main" id="{F57C8F1B-E51C-4D44-AA5B-40BF8EBF84C6}"/>
              </a:ext>
            </a:extLst>
          </p:cNvPr>
          <p:cNvGraphicFramePr>
            <a:graphicFrameLocks noGrp="1"/>
          </p:cNvGraphicFramePr>
          <p:nvPr>
            <p:extLst>
              <p:ext uri="{D42A27DB-BD31-4B8C-83A1-F6EECF244321}">
                <p14:modId xmlns:p14="http://schemas.microsoft.com/office/powerpoint/2010/main" val="3183917526"/>
              </p:ext>
            </p:extLst>
          </p:nvPr>
        </p:nvGraphicFramePr>
        <p:xfrm>
          <a:off x="668713" y="1432762"/>
          <a:ext cx="11160298" cy="4572000"/>
        </p:xfrm>
        <a:graphic>
          <a:graphicData uri="http://schemas.openxmlformats.org/drawingml/2006/table">
            <a:tbl>
              <a:tblPr firstRow="1" bandRow="1">
                <a:tableStyleId>{5C22544A-7EE6-4342-B048-85BDC9FD1C3A}</a:tableStyleId>
              </a:tblPr>
              <a:tblGrid>
                <a:gridCol w="702887">
                  <a:extLst>
                    <a:ext uri="{9D8B030D-6E8A-4147-A177-3AD203B41FA5}">
                      <a16:colId xmlns:a16="http://schemas.microsoft.com/office/drawing/2014/main" val="500644765"/>
                    </a:ext>
                  </a:extLst>
                </a:gridCol>
                <a:gridCol w="1770611">
                  <a:extLst>
                    <a:ext uri="{9D8B030D-6E8A-4147-A177-3AD203B41FA5}">
                      <a16:colId xmlns:a16="http://schemas.microsoft.com/office/drawing/2014/main" val="2673884406"/>
                    </a:ext>
                  </a:extLst>
                </a:gridCol>
                <a:gridCol w="8686800">
                  <a:extLst>
                    <a:ext uri="{9D8B030D-6E8A-4147-A177-3AD203B41FA5}">
                      <a16:colId xmlns:a16="http://schemas.microsoft.com/office/drawing/2014/main" val="805331473"/>
                    </a:ext>
                  </a:extLst>
                </a:gridCol>
              </a:tblGrid>
              <a:tr h="370840">
                <a:tc>
                  <a:txBody>
                    <a:bodyPr/>
                    <a:lstStyle/>
                    <a:p>
                      <a:r>
                        <a:rPr kumimoji="1" lang="ja-JP" altLang="en-US" sz="2000" dirty="0"/>
                        <a:t>章</a:t>
                      </a:r>
                    </a:p>
                  </a:txBody>
                  <a:tcPr/>
                </a:tc>
                <a:tc>
                  <a:txBody>
                    <a:bodyPr/>
                    <a:lstStyle/>
                    <a:p>
                      <a:r>
                        <a:rPr kumimoji="1" lang="ja-JP" altLang="en-US" sz="2000" dirty="0"/>
                        <a:t>タイトル</a:t>
                      </a:r>
                    </a:p>
                  </a:txBody>
                  <a:tcPr/>
                </a:tc>
                <a:tc>
                  <a:txBody>
                    <a:bodyPr/>
                    <a:lstStyle/>
                    <a:p>
                      <a:r>
                        <a:rPr kumimoji="1" lang="ja-JP" altLang="en-US" sz="2000"/>
                        <a:t>概要</a:t>
                      </a:r>
                      <a:endParaRPr kumimoji="1" lang="ja-JP" altLang="en-US" sz="2000" dirty="0"/>
                    </a:p>
                  </a:txBody>
                  <a:tcPr/>
                </a:tc>
                <a:extLst>
                  <a:ext uri="{0D108BD9-81ED-4DB2-BD59-A6C34878D82A}">
                    <a16:rowId xmlns:a16="http://schemas.microsoft.com/office/drawing/2014/main" val="568173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a:t>１</a:t>
                      </a:r>
                      <a:endParaRPr lang="en-US" altLang="ja-JP" sz="200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総論</a:t>
                      </a:r>
                      <a:endParaRPr lang="en-US" altLang="ja-JP" sz="2000" u="none" dirty="0"/>
                    </a:p>
                  </a:txBody>
                  <a:tcPr/>
                </a:tc>
                <a:tc>
                  <a:txBody>
                    <a:bodyPr/>
                    <a:lstStyle/>
                    <a:p>
                      <a:r>
                        <a:rPr lang="ja-JP" altLang="en-US" sz="2000" dirty="0"/>
                        <a:t>モデル取引・契約書の</a:t>
                      </a:r>
                      <a:r>
                        <a:rPr lang="ja-JP" altLang="en-US" sz="2000" dirty="0">
                          <a:solidFill>
                            <a:srgbClr val="FF0000"/>
                          </a:solidFill>
                        </a:rPr>
                        <a:t>目的</a:t>
                      </a:r>
                      <a:r>
                        <a:rPr lang="ja-JP" altLang="en-US" sz="2000" dirty="0"/>
                        <a:t>と</a:t>
                      </a:r>
                      <a:r>
                        <a:rPr lang="ja-JP" altLang="en-US" sz="2000" dirty="0">
                          <a:solidFill>
                            <a:srgbClr val="FF0000"/>
                          </a:solidFill>
                        </a:rPr>
                        <a:t>全体像</a:t>
                      </a:r>
                      <a:r>
                        <a:rPr lang="ja-JP" altLang="en-US" sz="2000" dirty="0"/>
                        <a:t>及び主要条項の</a:t>
                      </a:r>
                      <a:r>
                        <a:rPr lang="ja-JP" altLang="en-US" sz="2000" dirty="0">
                          <a:solidFill>
                            <a:srgbClr val="FF0000"/>
                          </a:solidFill>
                        </a:rPr>
                        <a:t>論点整理</a:t>
                      </a:r>
                      <a:r>
                        <a:rPr lang="ja-JP" altLang="en-US" sz="2000" dirty="0"/>
                        <a:t>について記述。</a:t>
                      </a:r>
                      <a:endParaRPr kumimoji="1" lang="ja-JP" altLang="en-US" sz="2000" dirty="0"/>
                    </a:p>
                  </a:txBody>
                  <a:tcPr/>
                </a:tc>
                <a:extLst>
                  <a:ext uri="{0D108BD9-81ED-4DB2-BD59-A6C34878D82A}">
                    <a16:rowId xmlns:a16="http://schemas.microsoft.com/office/drawing/2014/main" val="23479190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２</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モデル契約</a:t>
                      </a:r>
                      <a:endParaRPr lang="en-US" altLang="ja-JP"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プロセス</a:t>
                      </a:r>
                      <a:endParaRPr lang="en-US" altLang="ja-JP" sz="2000" u="none" dirty="0"/>
                    </a:p>
                  </a:txBody>
                  <a:tcPr/>
                </a:tc>
                <a:tc>
                  <a:txBody>
                    <a:bodyPr/>
                    <a:lstStyle/>
                    <a:p>
                      <a:r>
                        <a:rPr lang="ja-JP" altLang="en-US" sz="2000" dirty="0">
                          <a:solidFill>
                            <a:srgbClr val="FF0000"/>
                          </a:solidFill>
                        </a:rPr>
                        <a:t>モデル契約のプロセス</a:t>
                      </a:r>
                      <a:r>
                        <a:rPr lang="ja-JP" altLang="en-US" sz="2000" dirty="0"/>
                        <a:t>についてフェーズの区切りとその概要について記述。</a:t>
                      </a:r>
                      <a:endParaRPr lang="en-US" altLang="ja-JP" sz="2000" dirty="0"/>
                    </a:p>
                    <a:p>
                      <a:r>
                        <a:rPr lang="ja-JP" altLang="en-US" sz="2000" dirty="0"/>
                        <a:t>また、</a:t>
                      </a:r>
                      <a:r>
                        <a:rPr lang="ja-JP" altLang="en-US" sz="2000" dirty="0">
                          <a:solidFill>
                            <a:srgbClr val="FF0000"/>
                          </a:solidFill>
                        </a:rPr>
                        <a:t>分割発注方式</a:t>
                      </a:r>
                      <a:r>
                        <a:rPr lang="ja-JP" altLang="en-US" sz="2000" dirty="0"/>
                        <a:t>や</a:t>
                      </a:r>
                      <a:r>
                        <a:rPr lang="ja-JP" altLang="en-US" sz="2000" dirty="0">
                          <a:solidFill>
                            <a:srgbClr val="FF0000"/>
                          </a:solidFill>
                        </a:rPr>
                        <a:t>請負契約・準委任契約</a:t>
                      </a:r>
                      <a:r>
                        <a:rPr lang="ja-JP" altLang="en-US" sz="2000" dirty="0"/>
                        <a:t>等、契約に関する基本的な知識、</a:t>
                      </a:r>
                      <a:r>
                        <a:rPr lang="ja-JP" altLang="en-US" sz="2000" dirty="0">
                          <a:solidFill>
                            <a:srgbClr val="FF0000"/>
                          </a:solidFill>
                        </a:rPr>
                        <a:t>プロジェクトマネジメント</a:t>
                      </a:r>
                      <a:r>
                        <a:rPr lang="ja-JP" altLang="en-US" sz="2000" dirty="0"/>
                        <a:t>、ユーザとベンダの</a:t>
                      </a:r>
                      <a:r>
                        <a:rPr lang="ja-JP" altLang="en-US" sz="2000" dirty="0">
                          <a:solidFill>
                            <a:srgbClr val="FF0000"/>
                          </a:solidFill>
                        </a:rPr>
                        <a:t>役割分担</a:t>
                      </a:r>
                      <a:r>
                        <a:rPr lang="ja-JP" altLang="en-US" sz="2000" dirty="0"/>
                        <a:t>の重要性等について記述。</a:t>
                      </a:r>
                      <a:endParaRPr lang="en-US" altLang="ja-JP" sz="2000" dirty="0"/>
                    </a:p>
                  </a:txBody>
                  <a:tcPr/>
                </a:tc>
                <a:extLst>
                  <a:ext uri="{0D108BD9-81ED-4DB2-BD59-A6C34878D82A}">
                    <a16:rowId xmlns:a16="http://schemas.microsoft.com/office/drawing/2014/main" val="8510231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３</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モデル契約書</a:t>
                      </a:r>
                      <a:endParaRPr lang="en-US" altLang="ja-JP"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・逐条解説</a:t>
                      </a:r>
                      <a:endParaRPr lang="en-US" altLang="ja-JP" sz="2000" u="none" dirty="0"/>
                    </a:p>
                  </a:txBody>
                  <a:tcPr/>
                </a:tc>
                <a:tc>
                  <a:txBody>
                    <a:bodyPr/>
                    <a:lstStyle/>
                    <a:p>
                      <a:r>
                        <a:rPr lang="ja-JP" altLang="en-US" sz="2000" dirty="0"/>
                        <a:t>２つのモデル契約書に関する</a:t>
                      </a:r>
                      <a:r>
                        <a:rPr lang="ja-JP" altLang="en-US" sz="2000" dirty="0">
                          <a:solidFill>
                            <a:srgbClr val="FF0000"/>
                          </a:solidFill>
                        </a:rPr>
                        <a:t>条項</a:t>
                      </a:r>
                      <a:r>
                        <a:rPr lang="ja-JP" altLang="en-US" sz="2000" dirty="0"/>
                        <a:t>及び</a:t>
                      </a:r>
                      <a:r>
                        <a:rPr lang="ja-JP" altLang="en-US" sz="2000" dirty="0">
                          <a:solidFill>
                            <a:srgbClr val="FF0000"/>
                          </a:solidFill>
                        </a:rPr>
                        <a:t>逐条解説</a:t>
                      </a:r>
                      <a:r>
                        <a:rPr lang="ja-JP" altLang="en-US" sz="2000" dirty="0"/>
                        <a:t>、</a:t>
                      </a:r>
                      <a:r>
                        <a:rPr lang="ja-JP" altLang="en-US" sz="2000" dirty="0">
                          <a:solidFill>
                            <a:srgbClr val="FF0000"/>
                          </a:solidFill>
                        </a:rPr>
                        <a:t>様式サンプル</a:t>
                      </a:r>
                      <a:r>
                        <a:rPr lang="ja-JP" altLang="en-US" sz="2000" dirty="0"/>
                        <a:t>等を記述。</a:t>
                      </a:r>
                      <a:endParaRPr lang="en-US" altLang="ja-JP" sz="2000" dirty="0"/>
                    </a:p>
                    <a:p>
                      <a:r>
                        <a:rPr lang="ja-JP" altLang="en-US" sz="2000" dirty="0"/>
                        <a:t>●</a:t>
                      </a:r>
                      <a:r>
                        <a:rPr lang="ja-JP" altLang="en-US" sz="2000" dirty="0">
                          <a:solidFill>
                            <a:srgbClr val="FF0000"/>
                          </a:solidFill>
                        </a:rPr>
                        <a:t>ソフトウェア開発委託基本モデル契約書</a:t>
                      </a:r>
                      <a:endParaRPr lang="en-US" altLang="ja-JP" sz="2000" dirty="0">
                        <a:solidFill>
                          <a:srgbClr val="FF0000"/>
                        </a:solidFill>
                      </a:endParaRPr>
                    </a:p>
                    <a:p>
                      <a:r>
                        <a:rPr lang="en-US" altLang="ja-JP" sz="1400" dirty="0"/>
                        <a:t>[</a:t>
                      </a:r>
                      <a:r>
                        <a:rPr lang="ja-JP" altLang="en-US" sz="1400" dirty="0"/>
                        <a:t>前提</a:t>
                      </a:r>
                      <a:r>
                        <a:rPr lang="en-US" altLang="ja-JP" sz="1400" dirty="0"/>
                        <a:t>]</a:t>
                      </a:r>
                      <a:r>
                        <a:rPr lang="ja-JP" altLang="en-US" sz="1400" dirty="0"/>
                        <a:t> 本モデル契約書は</a:t>
                      </a:r>
                      <a:r>
                        <a:rPr kumimoji="1" lang="ja-JP" altLang="en-US" sz="1400" dirty="0"/>
                        <a:t>企画段階（要件定義）から開発段階まで共通して適用することができる基本</a:t>
                      </a:r>
                      <a:endParaRPr kumimoji="1" lang="en-US" altLang="ja-JP" sz="1400" dirty="0"/>
                    </a:p>
                    <a:p>
                      <a:r>
                        <a:rPr kumimoji="1" lang="ja-JP" altLang="en-US" sz="1400" dirty="0"/>
                        <a:t>　　　契約書を想定している。</a:t>
                      </a:r>
                      <a:r>
                        <a:rPr lang="ja-JP" altLang="en-US" sz="1400" dirty="0"/>
                        <a:t>システム化の対象業務の詳細は、個別業務に関する各個別契約で定める。</a:t>
                      </a: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a:t>
                      </a:r>
                      <a:r>
                        <a:rPr lang="ja-JP" altLang="ja-JP" sz="2000" dirty="0">
                          <a:solidFill>
                            <a:srgbClr val="FF0000"/>
                          </a:solidFill>
                        </a:rPr>
                        <a:t>情報システム保守運用委託基本モデル契約書</a:t>
                      </a:r>
                      <a:endParaRPr lang="en-US" altLang="ja-JP" sz="2000" dirty="0">
                        <a:solidFill>
                          <a:srgbClr val="FF0000"/>
                        </a:solidFill>
                      </a:endParaRPr>
                    </a:p>
                    <a:p>
                      <a:r>
                        <a:rPr lang="en-US" altLang="ja-JP" sz="1400" dirty="0"/>
                        <a:t>[</a:t>
                      </a:r>
                      <a:r>
                        <a:rPr lang="ja-JP" altLang="en-US" sz="1400" dirty="0"/>
                        <a:t>前提</a:t>
                      </a:r>
                      <a:r>
                        <a:rPr lang="en-US" altLang="ja-JP" sz="1400" dirty="0"/>
                        <a:t>]</a:t>
                      </a:r>
                      <a:r>
                        <a:rPr lang="ja-JP" altLang="en-US" sz="1400" dirty="0"/>
                        <a:t> 運用・保守は多様なサービス形態があるため、本モデル契約書は</a:t>
                      </a:r>
                      <a:r>
                        <a:rPr kumimoji="1" lang="ja-JP" altLang="en-US" sz="1400" dirty="0"/>
                        <a:t>基本契約</a:t>
                      </a:r>
                      <a:r>
                        <a:rPr lang="ja-JP" altLang="en-US" sz="1400" dirty="0"/>
                        <a:t>方式を採用している。</a:t>
                      </a:r>
                      <a:endParaRPr lang="en-US" altLang="ja-JP" sz="1400" dirty="0"/>
                    </a:p>
                    <a:p>
                      <a:r>
                        <a:rPr lang="ja-JP" altLang="en-US" sz="1400" dirty="0"/>
                        <a:t>　　　保守・運用フェーズにおけるユーザからベンダへの個々の委託業務の内容・取引条件は個別契約</a:t>
                      </a:r>
                      <a:endParaRPr lang="en-US" altLang="ja-JP" sz="1400" dirty="0"/>
                    </a:p>
                    <a:p>
                      <a:r>
                        <a:rPr lang="ja-JP" altLang="en-US" sz="1400" dirty="0"/>
                        <a:t>　　　において取り決められることを想定している。</a:t>
                      </a:r>
                      <a:endParaRPr kumimoji="1" lang="en-US" altLang="ja-JP" sz="1400" dirty="0"/>
                    </a:p>
                  </a:txBody>
                  <a:tcPr/>
                </a:tc>
                <a:extLst>
                  <a:ext uri="{0D108BD9-81ED-4DB2-BD59-A6C34878D82A}">
                    <a16:rowId xmlns:a16="http://schemas.microsoft.com/office/drawing/2014/main" val="40200215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別紙</a:t>
                      </a:r>
                      <a:endParaRPr lang="en-US" altLang="ja-JP" sz="2000" u="none" dirty="0"/>
                    </a:p>
                  </a:txBody>
                  <a:tcPr/>
                </a:tc>
                <a:tc>
                  <a:txBody>
                    <a:bodyPr/>
                    <a:lstStyle/>
                    <a:p>
                      <a:endParaRPr kumimoji="1" lang="ja-JP" altLang="en-US" sz="2000" dirty="0"/>
                    </a:p>
                  </a:txBody>
                  <a:tcPr/>
                </a:tc>
                <a:tc>
                  <a:txBody>
                    <a:bodyPr/>
                    <a:lstStyle/>
                    <a:p>
                      <a:r>
                        <a:rPr lang="ja-JP" altLang="en-US" sz="2000" dirty="0"/>
                        <a:t>各種の参考資料を掲載。</a:t>
                      </a:r>
                      <a:endParaRPr kumimoji="1" lang="ja-JP" altLang="en-US" sz="2000" dirty="0"/>
                    </a:p>
                  </a:txBody>
                  <a:tcPr/>
                </a:tc>
                <a:extLst>
                  <a:ext uri="{0D108BD9-81ED-4DB2-BD59-A6C34878D82A}">
                    <a16:rowId xmlns:a16="http://schemas.microsoft.com/office/drawing/2014/main" val="3378637617"/>
                  </a:ext>
                </a:extLst>
              </a:tr>
            </a:tbl>
          </a:graphicData>
        </a:graphic>
      </p:graphicFrame>
      <p:sp>
        <p:nvSpPr>
          <p:cNvPr id="10" name="吹き出し: 四角形 9">
            <a:extLst>
              <a:ext uri="{FF2B5EF4-FFF2-40B4-BE49-F238E27FC236}">
                <a16:creationId xmlns:a16="http://schemas.microsoft.com/office/drawing/2014/main" id="{53CA569C-B0D2-4AF3-A44D-9A4DA7397416}"/>
              </a:ext>
            </a:extLst>
          </p:cNvPr>
          <p:cNvSpPr/>
          <p:nvPr/>
        </p:nvSpPr>
        <p:spPr>
          <a:xfrm>
            <a:off x="8602483" y="5470515"/>
            <a:ext cx="2677887" cy="1068494"/>
          </a:xfrm>
          <a:prstGeom prst="wedgeRectCallout">
            <a:avLst>
              <a:gd name="adj1" fmla="val -60095"/>
              <a:gd name="adj2" fmla="val -53026"/>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a:t>
            </a:r>
            <a:r>
              <a:rPr kumimoji="1" lang="ja-JP" altLang="en-US" sz="1400" dirty="0"/>
              <a:t>補足</a:t>
            </a:r>
            <a:r>
              <a:rPr kumimoji="1" lang="en-US" altLang="ja-JP" sz="1400" dirty="0"/>
              <a:t>]</a:t>
            </a:r>
            <a:r>
              <a:rPr kumimoji="1" lang="ja-JP" altLang="en-US" sz="1400" dirty="0"/>
              <a:t>モデル契約書は、モデル契約プロセスを前提にしているので、まずプロセスの全体像を把握する必要があります。</a:t>
            </a:r>
          </a:p>
        </p:txBody>
      </p:sp>
      <p:sp>
        <p:nvSpPr>
          <p:cNvPr id="3" name="日付プレースホルダー 2">
            <a:extLst>
              <a:ext uri="{FF2B5EF4-FFF2-40B4-BE49-F238E27FC236}">
                <a16:creationId xmlns:a16="http://schemas.microsoft.com/office/drawing/2014/main" id="{F9C2B483-BBE3-411F-A6A0-440286949950}"/>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4" name="スライド番号プレースホルダー 3">
            <a:extLst>
              <a:ext uri="{FF2B5EF4-FFF2-40B4-BE49-F238E27FC236}">
                <a16:creationId xmlns:a16="http://schemas.microsoft.com/office/drawing/2014/main" id="{53488188-1104-4653-A065-CCF53A2928F3}"/>
              </a:ext>
            </a:extLst>
          </p:cNvPr>
          <p:cNvSpPr>
            <a:spLocks noGrp="1"/>
          </p:cNvSpPr>
          <p:nvPr>
            <p:ph type="sldNum" sz="quarter" idx="12"/>
          </p:nvPr>
        </p:nvSpPr>
        <p:spPr/>
        <p:txBody>
          <a:bodyPr/>
          <a:lstStyle/>
          <a:p>
            <a:fld id="{AA0C51FF-32F0-4E34-9A42-27C026941FB9}" type="slidenum">
              <a:rPr kumimoji="1" lang="ja-JP" altLang="en-US" smtClean="0"/>
              <a:t>6</a:t>
            </a:fld>
            <a:endParaRPr kumimoji="1" lang="ja-JP" altLang="en-US"/>
          </a:p>
        </p:txBody>
      </p:sp>
    </p:spTree>
    <p:extLst>
      <p:ext uri="{BB962C8B-B14F-4D97-AF65-F5344CB8AC3E}">
        <p14:creationId xmlns:p14="http://schemas.microsoft.com/office/powerpoint/2010/main" val="248122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8958D25E-F038-4BE3-AA8D-6DB4E68B9DCF}"/>
              </a:ext>
            </a:extLst>
          </p:cNvPr>
          <p:cNvSpPr txBox="1"/>
          <p:nvPr/>
        </p:nvSpPr>
        <p:spPr>
          <a:xfrm>
            <a:off x="785553" y="910570"/>
            <a:ext cx="10620894" cy="5324535"/>
          </a:xfrm>
          <a:prstGeom prst="rect">
            <a:avLst/>
          </a:prstGeom>
          <a:noFill/>
          <a:ln>
            <a:solidFill>
              <a:schemeClr val="tx1"/>
            </a:solidFill>
          </a:ln>
        </p:spPr>
        <p:txBody>
          <a:bodyPr wrap="square" rtlCol="0">
            <a:spAutoFit/>
          </a:bodyPr>
          <a:lstStyle/>
          <a:p>
            <a:r>
              <a:rPr lang="ja-JP" altLang="en-US" sz="2000" dirty="0"/>
              <a:t>・ 契約当事者：</a:t>
            </a:r>
            <a:r>
              <a:rPr lang="ja-JP" altLang="en-US" sz="2000" dirty="0">
                <a:solidFill>
                  <a:srgbClr val="FF0000"/>
                </a:solidFill>
              </a:rPr>
              <a:t>対等に交渉力のあるユーザ・ベンダ</a:t>
            </a:r>
            <a:r>
              <a:rPr lang="ja-JP" altLang="en-US" sz="2000" dirty="0"/>
              <a:t>を想定。</a:t>
            </a:r>
          </a:p>
          <a:p>
            <a:r>
              <a:rPr lang="ja-JP" altLang="en-US" sz="2000" dirty="0"/>
              <a:t>　　　　　　　 </a:t>
            </a:r>
            <a:r>
              <a:rPr lang="en-US" altLang="ja-JP" sz="1600" dirty="0"/>
              <a:t>(</a:t>
            </a:r>
            <a:r>
              <a:rPr lang="ja-JP" altLang="en-US" sz="1600" dirty="0"/>
              <a:t>例</a:t>
            </a:r>
            <a:r>
              <a:rPr lang="en-US" altLang="ja-JP" sz="1600" dirty="0"/>
              <a:t>) </a:t>
            </a:r>
            <a:r>
              <a:rPr lang="ja-JP" altLang="en-US" sz="1600" dirty="0"/>
              <a:t>委託者（ユーザ）：民間大手企業、 受託者（ベンダ）：情報サービス企業</a:t>
            </a:r>
          </a:p>
          <a:p>
            <a:r>
              <a:rPr lang="ja-JP" altLang="en-US" sz="2000" dirty="0"/>
              <a:t>　　　　　　　 </a:t>
            </a:r>
            <a:r>
              <a:rPr lang="en-US" altLang="ja-JP" sz="1600" dirty="0"/>
              <a:t>※</a:t>
            </a:r>
            <a:r>
              <a:rPr lang="ja-JP" altLang="en-US" sz="1600" dirty="0"/>
              <a:t>中小企業ユーザとの契約のケースは、別途論点を整理。</a:t>
            </a:r>
          </a:p>
          <a:p>
            <a:r>
              <a:rPr lang="ja-JP" altLang="en-US" sz="2000" dirty="0"/>
              <a:t>・ 開発モデル：</a:t>
            </a:r>
            <a:r>
              <a:rPr lang="ja-JP" altLang="en-US" sz="2000" dirty="0">
                <a:solidFill>
                  <a:srgbClr val="FF0000"/>
                </a:solidFill>
              </a:rPr>
              <a:t>ウォーターフォールモデル</a:t>
            </a:r>
            <a:r>
              <a:rPr lang="ja-JP" altLang="en-US" sz="2000" dirty="0"/>
              <a:t>。</a:t>
            </a:r>
          </a:p>
          <a:p>
            <a:r>
              <a:rPr lang="ja-JP" altLang="en-US" sz="2000" dirty="0"/>
              <a:t>　　　　　　　 </a:t>
            </a:r>
            <a:r>
              <a:rPr lang="en-US" altLang="ja-JP" sz="1600" dirty="0"/>
              <a:t>※</a:t>
            </a:r>
            <a:r>
              <a:rPr lang="ja-JP" altLang="en-US" sz="1600" dirty="0"/>
              <a:t>反復繰り返し型等への対応は、別途論点を整理。</a:t>
            </a:r>
          </a:p>
          <a:p>
            <a:r>
              <a:rPr lang="ja-JP" altLang="en-US" sz="2000" dirty="0"/>
              <a:t>・ 対象システム：</a:t>
            </a:r>
            <a:r>
              <a:rPr lang="ja-JP" altLang="en-US" sz="2000" dirty="0">
                <a:solidFill>
                  <a:srgbClr val="FF0000"/>
                </a:solidFill>
              </a:rPr>
              <a:t>重要インフラ・企業基幹システムの受託開発</a:t>
            </a:r>
            <a:r>
              <a:rPr lang="ja-JP" altLang="en-US" sz="2000" dirty="0"/>
              <a:t>。</a:t>
            </a:r>
          </a:p>
          <a:p>
            <a:r>
              <a:rPr lang="ja-JP" altLang="en-US" sz="2000" dirty="0"/>
              <a:t>　　　　　　　 </a:t>
            </a:r>
            <a:r>
              <a:rPr lang="en-US" altLang="ja-JP" sz="1600" dirty="0"/>
              <a:t>※</a:t>
            </a:r>
            <a:r>
              <a:rPr lang="ja-JP" altLang="en-US" sz="1600" dirty="0"/>
              <a:t>パッケージのカスタマイズを前提とした取引は、別途論点を整理。</a:t>
            </a:r>
          </a:p>
          <a:p>
            <a:r>
              <a:rPr lang="ja-JP" altLang="en-US" sz="2000" dirty="0"/>
              <a:t>・ プロセス　：</a:t>
            </a:r>
            <a:r>
              <a:rPr lang="ja-JP" altLang="en-US" sz="2000" dirty="0">
                <a:solidFill>
                  <a:srgbClr val="FF0000"/>
                </a:solidFill>
              </a:rPr>
              <a:t>共通フレーム</a:t>
            </a:r>
            <a:r>
              <a:rPr lang="en-US" altLang="ja-JP" sz="2000" dirty="0">
                <a:solidFill>
                  <a:srgbClr val="FF0000"/>
                </a:solidFill>
              </a:rPr>
              <a:t>2013</a:t>
            </a:r>
            <a:r>
              <a:rPr lang="ja-JP" altLang="en-US" sz="2000" dirty="0"/>
              <a:t>による標準化されたシステム企画段階、開発段階、</a:t>
            </a:r>
            <a:endParaRPr lang="en-US" altLang="ja-JP" sz="2000" dirty="0"/>
          </a:p>
          <a:p>
            <a:r>
              <a:rPr lang="ja-JP" altLang="en-US" sz="2000" dirty="0"/>
              <a:t>　　　　　　　 運用段階、保守段階の定義による。</a:t>
            </a:r>
          </a:p>
          <a:p>
            <a:r>
              <a:rPr lang="ja-JP" altLang="en-US" sz="2000" dirty="0"/>
              <a:t>・ マルチベンダ形態に対応。（マルチベンダの調整等の条項：第</a:t>
            </a:r>
            <a:r>
              <a:rPr lang="en-US" altLang="ja-JP" sz="2000" dirty="0"/>
              <a:t>13</a:t>
            </a:r>
            <a:r>
              <a:rPr lang="ja-JP" altLang="en-US" sz="2000" dirty="0"/>
              <a:t>条）</a:t>
            </a:r>
          </a:p>
          <a:p>
            <a:r>
              <a:rPr lang="ja-JP" altLang="en-US" sz="2000" dirty="0"/>
              <a:t>・ 工程分割発注方式において、前工程と当該工程とで受託するベンダが異なる場合、</a:t>
            </a:r>
            <a:endParaRPr lang="en-US" altLang="ja-JP" sz="2000" dirty="0"/>
          </a:p>
          <a:p>
            <a:r>
              <a:rPr lang="ja-JP" altLang="en-US" sz="2000" dirty="0"/>
              <a:t>　</a:t>
            </a:r>
            <a:r>
              <a:rPr lang="en-US" altLang="ja-JP" sz="2000" dirty="0"/>
              <a:t>【</a:t>
            </a:r>
            <a:r>
              <a:rPr lang="ja-JP" altLang="en-US" sz="2000" dirty="0"/>
              <a:t>別紙</a:t>
            </a:r>
            <a:r>
              <a:rPr lang="en-US" altLang="ja-JP" sz="2000" dirty="0"/>
              <a:t>】</a:t>
            </a:r>
            <a:r>
              <a:rPr lang="ja-JP" altLang="en-US" sz="2000" dirty="0"/>
              <a:t>記載の条項を追加することで対応可。</a:t>
            </a:r>
          </a:p>
          <a:p>
            <a:r>
              <a:rPr lang="ja-JP" altLang="en-US" sz="2000" dirty="0"/>
              <a:t>・ ハードウェア取引については、本ソフトウェア開発委託契約の対象としない。</a:t>
            </a:r>
            <a:endParaRPr lang="en-US" altLang="ja-JP" sz="2000" dirty="0"/>
          </a:p>
          <a:p>
            <a:r>
              <a:rPr lang="ja-JP" altLang="en-US" sz="2000" dirty="0"/>
              <a:t>　 本モデル契約書とは別途論点を整理。</a:t>
            </a:r>
          </a:p>
          <a:p>
            <a:r>
              <a:rPr lang="ja-JP" altLang="en-US" sz="2000" dirty="0"/>
              <a:t>・ 運用段階、保守段階は別契約書とする（但し、開発契約には「運用テスト」を含む）。</a:t>
            </a:r>
          </a:p>
          <a:p>
            <a:r>
              <a:rPr lang="ja-JP" altLang="en-US" sz="2000" dirty="0"/>
              <a:t>・ </a:t>
            </a:r>
            <a:r>
              <a:rPr lang="ja-JP" altLang="en-US" sz="2000" dirty="0">
                <a:solidFill>
                  <a:srgbClr val="FF0000"/>
                </a:solidFill>
              </a:rPr>
              <a:t>基本契約書</a:t>
            </a:r>
            <a:r>
              <a:rPr lang="ja-JP" altLang="en-US" sz="2000" dirty="0"/>
              <a:t>は原則としてプロジェクトごとに締結。</a:t>
            </a:r>
            <a:endParaRPr lang="en-US" altLang="ja-JP" sz="2000" dirty="0"/>
          </a:p>
          <a:p>
            <a:r>
              <a:rPr lang="ja-JP" altLang="en-US" sz="2000" dirty="0"/>
              <a:t>　 個別性のある条件（第４条参照）は</a:t>
            </a:r>
            <a:r>
              <a:rPr lang="ja-JP" altLang="en-US" sz="2000" dirty="0">
                <a:solidFill>
                  <a:srgbClr val="FF0000"/>
                </a:solidFill>
              </a:rPr>
              <a:t>個別契約書</a:t>
            </a:r>
            <a:r>
              <a:rPr lang="ja-JP" altLang="en-US" sz="2000" dirty="0"/>
              <a:t>を締結。</a:t>
            </a:r>
          </a:p>
        </p:txBody>
      </p:sp>
      <p:sp>
        <p:nvSpPr>
          <p:cNvPr id="2" name="テキスト ボックス 1">
            <a:extLst>
              <a:ext uri="{FF2B5EF4-FFF2-40B4-BE49-F238E27FC236}">
                <a16:creationId xmlns:a16="http://schemas.microsoft.com/office/drawing/2014/main" id="{F4EB1B14-4C6B-42D7-856C-AF18207CE4F7}"/>
              </a:ext>
            </a:extLst>
          </p:cNvPr>
          <p:cNvSpPr txBox="1"/>
          <p:nvPr/>
        </p:nvSpPr>
        <p:spPr>
          <a:xfrm>
            <a:off x="228239" y="422840"/>
            <a:ext cx="7423265" cy="400110"/>
          </a:xfrm>
          <a:prstGeom prst="rect">
            <a:avLst/>
          </a:prstGeom>
          <a:noFill/>
        </p:spPr>
        <p:txBody>
          <a:bodyPr wrap="square" rtlCol="0">
            <a:spAutoFit/>
          </a:bodyPr>
          <a:lstStyle/>
          <a:p>
            <a:r>
              <a:rPr kumimoji="1" lang="ja-JP" altLang="en-US" sz="2000" b="1" dirty="0"/>
              <a:t>（参考）モデル契約書の対象・前提</a:t>
            </a:r>
            <a:endParaRPr kumimoji="1" lang="en-US" altLang="ja-JP" sz="2000" b="1" dirty="0"/>
          </a:p>
        </p:txBody>
      </p:sp>
      <p:grpSp>
        <p:nvGrpSpPr>
          <p:cNvPr id="3" name="グループ化 2">
            <a:extLst>
              <a:ext uri="{FF2B5EF4-FFF2-40B4-BE49-F238E27FC236}">
                <a16:creationId xmlns:a16="http://schemas.microsoft.com/office/drawing/2014/main" id="{E8A611F2-ABD6-4303-8AE0-726213C2F1A0}"/>
              </a:ext>
            </a:extLst>
          </p:cNvPr>
          <p:cNvGrpSpPr/>
          <p:nvPr/>
        </p:nvGrpSpPr>
        <p:grpSpPr>
          <a:xfrm>
            <a:off x="8919060" y="416717"/>
            <a:ext cx="2905434" cy="338702"/>
            <a:chOff x="8153264" y="402293"/>
            <a:chExt cx="3608493" cy="338702"/>
          </a:xfrm>
        </p:grpSpPr>
        <p:sp>
          <p:nvSpPr>
            <p:cNvPr id="4" name="テキスト ボックス 3">
              <a:extLst>
                <a:ext uri="{FF2B5EF4-FFF2-40B4-BE49-F238E27FC236}">
                  <a16:creationId xmlns:a16="http://schemas.microsoft.com/office/drawing/2014/main" id="{7E76B81D-1873-48E8-A579-3A62CDEC61D9}"/>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３．（１）　</a:t>
              </a:r>
              <a:r>
                <a:rPr lang="en-US" altLang="ja-JP" sz="1400" dirty="0"/>
                <a:t>71</a:t>
              </a:r>
              <a:r>
                <a:rPr kumimoji="1" lang="ja-JP" altLang="en-US" sz="1400" dirty="0"/>
                <a:t>頁）</a:t>
              </a:r>
            </a:p>
          </p:txBody>
        </p:sp>
        <p:sp>
          <p:nvSpPr>
            <p:cNvPr id="5" name="矢印: 右 4">
              <a:extLst>
                <a:ext uri="{FF2B5EF4-FFF2-40B4-BE49-F238E27FC236}">
                  <a16:creationId xmlns:a16="http://schemas.microsoft.com/office/drawing/2014/main" id="{1F621AB1-B96F-4A66-8AA3-08AA4C678F3A}"/>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吹き出し: 四角形 5">
            <a:extLst>
              <a:ext uri="{FF2B5EF4-FFF2-40B4-BE49-F238E27FC236}">
                <a16:creationId xmlns:a16="http://schemas.microsoft.com/office/drawing/2014/main" id="{61B9AB5B-9123-4661-A68B-50A30792E272}"/>
              </a:ext>
            </a:extLst>
          </p:cNvPr>
          <p:cNvSpPr/>
          <p:nvPr/>
        </p:nvSpPr>
        <p:spPr>
          <a:xfrm>
            <a:off x="7880901" y="5776055"/>
            <a:ext cx="3358125" cy="762857"/>
          </a:xfrm>
          <a:prstGeom prst="wedgeRectCallout">
            <a:avLst>
              <a:gd name="adj1" fmla="val -55968"/>
              <a:gd name="adj2" fmla="val -50025"/>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dirty="0"/>
              <a:t>[</a:t>
            </a:r>
            <a:r>
              <a:rPr kumimoji="1" lang="ja-JP" altLang="en-US" sz="1400" dirty="0"/>
              <a:t>補足</a:t>
            </a:r>
            <a:r>
              <a:rPr kumimoji="1" lang="en-US" altLang="ja-JP" sz="1400" dirty="0"/>
              <a:t>]</a:t>
            </a:r>
            <a:r>
              <a:rPr lang="ja-JP" altLang="en-US" sz="1400" dirty="0"/>
              <a:t>対象・前提が異なる場合は、違いを考慮の上、</a:t>
            </a:r>
            <a:r>
              <a:rPr kumimoji="1" lang="ja-JP" altLang="en-US" sz="1400" dirty="0"/>
              <a:t>モデル契約書をカスタマイズして利用する必要があります。</a:t>
            </a:r>
          </a:p>
        </p:txBody>
      </p:sp>
      <p:sp>
        <p:nvSpPr>
          <p:cNvPr id="7" name="日付プレースホルダー 6">
            <a:extLst>
              <a:ext uri="{FF2B5EF4-FFF2-40B4-BE49-F238E27FC236}">
                <a16:creationId xmlns:a16="http://schemas.microsoft.com/office/drawing/2014/main" id="{374BEF0A-69CA-45F5-8532-9F322ECB00F7}"/>
              </a:ext>
            </a:extLst>
          </p:cNvPr>
          <p:cNvSpPr>
            <a:spLocks noGrp="1"/>
          </p:cNvSpPr>
          <p:nvPr>
            <p:ph type="dt" sz="half" idx="10"/>
          </p:nvPr>
        </p:nvSpPr>
        <p:spPr/>
        <p:txBody>
          <a:bodyPr/>
          <a:lstStyle/>
          <a:p>
            <a:r>
              <a:rPr kumimoji="1" lang="en-US" altLang="ja-JP"/>
              <a:t>©2021 IPA, All Rights Reserved</a:t>
            </a:r>
            <a:endParaRPr kumimoji="1" lang="ja-JP" altLang="en-US"/>
          </a:p>
        </p:txBody>
      </p:sp>
      <p:sp>
        <p:nvSpPr>
          <p:cNvPr id="8" name="スライド番号プレースホルダー 7">
            <a:extLst>
              <a:ext uri="{FF2B5EF4-FFF2-40B4-BE49-F238E27FC236}">
                <a16:creationId xmlns:a16="http://schemas.microsoft.com/office/drawing/2014/main" id="{3ED22451-6AFE-417B-8F34-3943067152A7}"/>
              </a:ext>
            </a:extLst>
          </p:cNvPr>
          <p:cNvSpPr>
            <a:spLocks noGrp="1"/>
          </p:cNvSpPr>
          <p:nvPr>
            <p:ph type="sldNum" sz="quarter" idx="12"/>
          </p:nvPr>
        </p:nvSpPr>
        <p:spPr/>
        <p:txBody>
          <a:bodyPr/>
          <a:lstStyle/>
          <a:p>
            <a:fld id="{AA0C51FF-32F0-4E34-9A42-27C026941FB9}" type="slidenum">
              <a:rPr kumimoji="1" lang="ja-JP" altLang="en-US" smtClean="0"/>
              <a:t>7</a:t>
            </a:fld>
            <a:endParaRPr kumimoji="1" lang="ja-JP" altLang="en-US"/>
          </a:p>
        </p:txBody>
      </p:sp>
    </p:spTree>
    <p:extLst>
      <p:ext uri="{BB962C8B-B14F-4D97-AF65-F5344CB8AC3E}">
        <p14:creationId xmlns:p14="http://schemas.microsoft.com/office/powerpoint/2010/main" val="199332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5C3C56B7-5BBF-4B20-8B44-9A18D9ED6554}"/>
              </a:ext>
            </a:extLst>
          </p:cNvPr>
          <p:cNvGrpSpPr/>
          <p:nvPr/>
        </p:nvGrpSpPr>
        <p:grpSpPr>
          <a:xfrm>
            <a:off x="1258563" y="610811"/>
            <a:ext cx="9674873" cy="6247189"/>
            <a:chOff x="1621388" y="458803"/>
            <a:chExt cx="9658350" cy="6362700"/>
          </a:xfrm>
        </p:grpSpPr>
        <p:pic>
          <p:nvPicPr>
            <p:cNvPr id="2049" name="Picture 1">
              <a:extLst>
                <a:ext uri="{FF2B5EF4-FFF2-40B4-BE49-F238E27FC236}">
                  <a16:creationId xmlns:a16="http://schemas.microsoft.com/office/drawing/2014/main" id="{2EE120C9-201C-47E1-9C7B-29D208C1B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388" y="458803"/>
              <a:ext cx="9658350" cy="63627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a:extLst>
                <a:ext uri="{FF2B5EF4-FFF2-40B4-BE49-F238E27FC236}">
                  <a16:creationId xmlns:a16="http://schemas.microsoft.com/office/drawing/2014/main" id="{A43620F0-9F1B-4984-A5DA-09340E8ACEAC}"/>
                </a:ext>
              </a:extLst>
            </p:cNvPr>
            <p:cNvSpPr txBox="1">
              <a:spLocks noChangeArrowheads="1"/>
            </p:cNvSpPr>
            <p:nvPr/>
          </p:nvSpPr>
          <p:spPr bwMode="auto">
            <a:xfrm>
              <a:off x="1628659" y="6502846"/>
              <a:ext cx="3038475"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・システム再構築では、企画段階で現行システム調査・分析</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を行い、再構築方法、想定されるリスク対策等を検討</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7A29C191-24BA-4E0E-A275-78302A1030A6}"/>
                </a:ext>
              </a:extLst>
            </p:cNvPr>
            <p:cNvSpPr txBox="1">
              <a:spLocks noChangeArrowheads="1"/>
            </p:cNvSpPr>
            <p:nvPr/>
          </p:nvSpPr>
          <p:spPr bwMode="auto">
            <a:xfrm>
              <a:off x="4667134" y="6119812"/>
              <a:ext cx="29146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・必要な情報を提供し合い、セキュリティ基準等公表情報を参照しつつユーザ・ベンダ間で協議の上で実装するセキュリティ対策を決め、セキュリティ仕様書を作成・合意</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grpSp>
      <p:sp>
        <p:nvSpPr>
          <p:cNvPr id="6" name="Rectangle 5">
            <a:extLst>
              <a:ext uri="{FF2B5EF4-FFF2-40B4-BE49-F238E27FC236}">
                <a16:creationId xmlns:a16="http://schemas.microsoft.com/office/drawing/2014/main" id="{033F0DE4-C0AB-4658-8CD0-879A258E87D6}"/>
              </a:ext>
            </a:extLst>
          </p:cNvPr>
          <p:cNvSpPr>
            <a:spLocks noChangeArrowheads="1"/>
          </p:cNvSpPr>
          <p:nvPr/>
        </p:nvSpPr>
        <p:spPr bwMode="auto">
          <a:xfrm>
            <a:off x="980902" y="358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6">
            <a:extLst>
              <a:ext uri="{FF2B5EF4-FFF2-40B4-BE49-F238E27FC236}">
                <a16:creationId xmlns:a16="http://schemas.microsoft.com/office/drawing/2014/main" id="{AB5D59B2-1459-4258-BEE2-C560505A8280}"/>
              </a:ext>
            </a:extLst>
          </p:cNvPr>
          <p:cNvSpPr>
            <a:spLocks noChangeArrowheads="1"/>
          </p:cNvSpPr>
          <p:nvPr/>
        </p:nvSpPr>
        <p:spPr bwMode="auto">
          <a:xfrm>
            <a:off x="980902" y="6721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9" name="テキスト ボックス 8">
            <a:extLst>
              <a:ext uri="{FF2B5EF4-FFF2-40B4-BE49-F238E27FC236}">
                <a16:creationId xmlns:a16="http://schemas.microsoft.com/office/drawing/2014/main" id="{E7D714C7-751A-40DA-97B5-E33B760C1951}"/>
              </a:ext>
            </a:extLst>
          </p:cNvPr>
          <p:cNvSpPr txBox="1"/>
          <p:nvPr/>
        </p:nvSpPr>
        <p:spPr>
          <a:xfrm>
            <a:off x="215256" y="281884"/>
            <a:ext cx="4384352" cy="400110"/>
          </a:xfrm>
          <a:prstGeom prst="rect">
            <a:avLst/>
          </a:prstGeom>
          <a:noFill/>
        </p:spPr>
        <p:txBody>
          <a:bodyPr wrap="square" rtlCol="0">
            <a:spAutoFit/>
          </a:bodyPr>
          <a:lstStyle/>
          <a:p>
            <a:r>
              <a:rPr lang="ja-JP" altLang="en-US" sz="2000" b="1" dirty="0"/>
              <a:t>（参考）モデル契約の全体像</a:t>
            </a:r>
            <a:endParaRPr lang="en-US" altLang="ja-JP" sz="2000" b="1" dirty="0"/>
          </a:p>
        </p:txBody>
      </p:sp>
      <p:grpSp>
        <p:nvGrpSpPr>
          <p:cNvPr id="10" name="グループ化 9">
            <a:extLst>
              <a:ext uri="{FF2B5EF4-FFF2-40B4-BE49-F238E27FC236}">
                <a16:creationId xmlns:a16="http://schemas.microsoft.com/office/drawing/2014/main" id="{B35CF140-AE2F-417D-AD4B-998804330BBA}"/>
              </a:ext>
            </a:extLst>
          </p:cNvPr>
          <p:cNvGrpSpPr/>
          <p:nvPr/>
        </p:nvGrpSpPr>
        <p:grpSpPr>
          <a:xfrm>
            <a:off x="9050414" y="312588"/>
            <a:ext cx="2826328" cy="338702"/>
            <a:chOff x="8153264" y="402293"/>
            <a:chExt cx="3599694" cy="338702"/>
          </a:xfrm>
        </p:grpSpPr>
        <p:sp>
          <p:nvSpPr>
            <p:cNvPr id="11" name="テキスト ボックス 10">
              <a:extLst>
                <a:ext uri="{FF2B5EF4-FFF2-40B4-BE49-F238E27FC236}">
                  <a16:creationId xmlns:a16="http://schemas.microsoft.com/office/drawing/2014/main" id="{A51F542F-4679-4C69-A46B-0583CA4DA447}"/>
                </a:ext>
              </a:extLst>
            </p:cNvPr>
            <p:cNvSpPr txBox="1"/>
            <p:nvPr/>
          </p:nvSpPr>
          <p:spPr>
            <a:xfrm>
              <a:off x="8290425" y="417756"/>
              <a:ext cx="3462533" cy="307777"/>
            </a:xfrm>
            <a:prstGeom prst="rect">
              <a:avLst/>
            </a:prstGeom>
            <a:noFill/>
          </p:spPr>
          <p:txBody>
            <a:bodyPr wrap="square" rtlCol="0">
              <a:spAutoFit/>
            </a:bodyPr>
            <a:lstStyle/>
            <a:p>
              <a:r>
                <a:rPr kumimoji="1" lang="ja-JP" altLang="en-US" sz="1400" dirty="0"/>
                <a:t>（第二版　別紙１　</a:t>
              </a:r>
              <a:r>
                <a:rPr lang="en-US" altLang="ja-JP" sz="1400" dirty="0"/>
                <a:t>208</a:t>
              </a:r>
              <a:r>
                <a:rPr kumimoji="1" lang="ja-JP" altLang="en-US" sz="1400" dirty="0"/>
                <a:t>頁）</a:t>
              </a:r>
            </a:p>
          </p:txBody>
        </p:sp>
        <p:sp>
          <p:nvSpPr>
            <p:cNvPr id="12" name="矢印: 右 11">
              <a:extLst>
                <a:ext uri="{FF2B5EF4-FFF2-40B4-BE49-F238E27FC236}">
                  <a16:creationId xmlns:a16="http://schemas.microsoft.com/office/drawing/2014/main" id="{260312F8-DC4F-4637-9742-40073DF7EDC3}"/>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日付プレースホルダー 12">
            <a:extLst>
              <a:ext uri="{FF2B5EF4-FFF2-40B4-BE49-F238E27FC236}">
                <a16:creationId xmlns:a16="http://schemas.microsoft.com/office/drawing/2014/main" id="{2F35F726-F725-4A78-A8EE-1E8749BB5931}"/>
              </a:ext>
            </a:extLst>
          </p:cNvPr>
          <p:cNvSpPr>
            <a:spLocks noGrp="1"/>
          </p:cNvSpPr>
          <p:nvPr>
            <p:ph type="dt" sz="half" idx="10"/>
          </p:nvPr>
        </p:nvSpPr>
        <p:spPr/>
        <p:txBody>
          <a:bodyPr/>
          <a:lstStyle/>
          <a:p>
            <a:r>
              <a:rPr kumimoji="1" lang="en-US" altLang="ja-JP"/>
              <a:t>©2021 IPA, All Rights Reserved</a:t>
            </a:r>
            <a:endParaRPr kumimoji="1" lang="ja-JP" altLang="en-US" dirty="0"/>
          </a:p>
        </p:txBody>
      </p:sp>
      <p:sp>
        <p:nvSpPr>
          <p:cNvPr id="14" name="スライド番号プレースホルダー 13">
            <a:extLst>
              <a:ext uri="{FF2B5EF4-FFF2-40B4-BE49-F238E27FC236}">
                <a16:creationId xmlns:a16="http://schemas.microsoft.com/office/drawing/2014/main" id="{1D46E16A-4FB1-46B9-BCE3-E37E66A78379}"/>
              </a:ext>
            </a:extLst>
          </p:cNvPr>
          <p:cNvSpPr>
            <a:spLocks noGrp="1"/>
          </p:cNvSpPr>
          <p:nvPr>
            <p:ph type="sldNum" sz="quarter" idx="12"/>
          </p:nvPr>
        </p:nvSpPr>
        <p:spPr/>
        <p:txBody>
          <a:bodyPr/>
          <a:lstStyle/>
          <a:p>
            <a:fld id="{AA0C51FF-32F0-4E34-9A42-27C026941FB9}" type="slidenum">
              <a:rPr kumimoji="1" lang="ja-JP" altLang="en-US" smtClean="0"/>
              <a:t>8</a:t>
            </a:fld>
            <a:endParaRPr kumimoji="1" lang="ja-JP" altLang="en-US"/>
          </a:p>
        </p:txBody>
      </p:sp>
    </p:spTree>
    <p:extLst>
      <p:ext uri="{BB962C8B-B14F-4D97-AF65-F5344CB8AC3E}">
        <p14:creationId xmlns:p14="http://schemas.microsoft.com/office/powerpoint/2010/main" val="2401441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15116</Words>
  <Application>Microsoft Office PowerPoint</Application>
  <PresentationFormat>ワイド画面</PresentationFormat>
  <Paragraphs>1004</Paragraphs>
  <Slides>65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65</vt:i4>
      </vt:variant>
    </vt:vector>
  </HeadingPairs>
  <TitlesOfParts>
    <vt:vector size="73" baseType="lpstr">
      <vt:lpstr>HGPｺﾞｼｯｸE</vt:lpstr>
      <vt:lpstr>IPA Pゴシック</vt:lpstr>
      <vt:lpstr>ＭＳ 明朝</vt:lpstr>
      <vt:lpstr>メイリオ</vt:lpstr>
      <vt:lpstr>游ゴシック</vt:lpstr>
      <vt:lpstr>游ゴシック Light</vt:lpstr>
      <vt:lpstr>Arial</vt:lpstr>
      <vt:lpstr>Office テーマ</vt:lpstr>
      <vt:lpstr>モデル契約から読み解く ユーザ及びベンダの責務</vt:lpstr>
      <vt:lpstr>諸注意</vt:lpstr>
      <vt:lpstr>目次</vt:lpstr>
      <vt:lpstr>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ユーザ・ベンダの責務について</vt:lpstr>
      <vt:lpstr>契約類型別</vt:lpstr>
      <vt:lpstr>PowerPoint プレゼンテーション</vt:lpstr>
      <vt:lpstr>PowerPoint プレゼンテーション</vt:lpstr>
      <vt:lpstr>PowerPoint プレゼンテーション</vt:lpstr>
      <vt:lpstr>システム開発の段階別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トピック別（トラブル事例・判例から）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2021-03-29T03:30:20Z</dcterms:created>
  <dcterms:modified xsi:type="dcterms:W3CDTF">2023-04-05T02:04:10Z</dcterms:modified>
</cp:coreProperties>
</file>