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2" r:id="rId1"/>
    <p:sldMasterId id="2147483701" r:id="rId2"/>
  </p:sldMasterIdLst>
  <p:notesMasterIdLst>
    <p:notesMasterId r:id="rId29"/>
  </p:notesMasterIdLst>
  <p:handoutMasterIdLst>
    <p:handoutMasterId r:id="rId30"/>
  </p:handoutMasterIdLst>
  <p:sldIdLst>
    <p:sldId id="358" r:id="rId3"/>
    <p:sldId id="668" r:id="rId4"/>
    <p:sldId id="360" r:id="rId5"/>
    <p:sldId id="669" r:id="rId6"/>
    <p:sldId id="670" r:id="rId7"/>
    <p:sldId id="681" r:id="rId8"/>
    <p:sldId id="682" r:id="rId9"/>
    <p:sldId id="2139119201" r:id="rId10"/>
    <p:sldId id="2139119202" r:id="rId11"/>
    <p:sldId id="679" r:id="rId12"/>
    <p:sldId id="680" r:id="rId13"/>
    <p:sldId id="676" r:id="rId14"/>
    <p:sldId id="677" r:id="rId15"/>
    <p:sldId id="695" r:id="rId16"/>
    <p:sldId id="2139119193" r:id="rId17"/>
    <p:sldId id="2139119194" r:id="rId18"/>
    <p:sldId id="2139119195" r:id="rId19"/>
    <p:sldId id="2139119196" r:id="rId20"/>
    <p:sldId id="2139119197" r:id="rId21"/>
    <p:sldId id="2139119198" r:id="rId22"/>
    <p:sldId id="2139119199" r:id="rId23"/>
    <p:sldId id="2139119200" r:id="rId24"/>
    <p:sldId id="394" r:id="rId25"/>
    <p:sldId id="377" r:id="rId26"/>
    <p:sldId id="2139119203" r:id="rId27"/>
    <p:sldId id="2139119204" r:id="rId28"/>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 userDrawn="1">
          <p15:clr>
            <a:srgbClr val="A4A3A4"/>
          </p15:clr>
        </p15:guide>
        <p15:guide id="2" pos="126">
          <p15:clr>
            <a:srgbClr val="A4A3A4"/>
          </p15:clr>
        </p15:guide>
        <p15:guide id="3" pos="3120" userDrawn="1">
          <p15:clr>
            <a:srgbClr val="A4A3A4"/>
          </p15:clr>
        </p15:guide>
        <p15:guide id="4" pos="6114" userDrawn="1">
          <p15:clr>
            <a:srgbClr val="A4A3A4"/>
          </p15:clr>
        </p15:guide>
        <p15:guide id="5" orient="horz" pos="2160" userDrawn="1">
          <p15:clr>
            <a:srgbClr val="A4A3A4"/>
          </p15:clr>
        </p15:guide>
      </p15:sldGuideLst>
    </p:ext>
    <p:ext uri="{2D200454-40CA-4A62-9FC3-DE9A4176ACB9}">
      <p15:notesGuideLst xmlns:p15="http://schemas.microsoft.com/office/powerpoint/2012/main">
        <p15:guide id="1" orient="horz" pos="2150" userDrawn="1">
          <p15:clr>
            <a:srgbClr val="A4A3A4"/>
          </p15:clr>
        </p15:guide>
        <p15:guide id="2" pos="1453" userDrawn="1">
          <p15:clr>
            <a:srgbClr val="A4A3A4"/>
          </p15:clr>
        </p15:guide>
        <p15:guide id="3" orient="horz" pos="3110" userDrawn="1">
          <p15:clr>
            <a:srgbClr val="A4A3A4"/>
          </p15:clr>
        </p15:guide>
        <p15:guide id="4"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CE4D6"/>
    <a:srgbClr val="FF5A00"/>
    <a:srgbClr val="FFBE3C"/>
    <a:srgbClr val="FFFFCC"/>
    <a:srgbClr val="C0504D"/>
    <a:srgbClr val="FFCCCC"/>
    <a:srgbClr val="0064C8"/>
    <a:srgbClr val="99D6EC"/>
    <a:srgbClr val="009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1BEFF-B0AB-43FD-A05F-EDC8BD0D60AC}" v="824" dt="2023-11-10T06:12:45.3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90000" autoAdjust="0"/>
  </p:normalViewPr>
  <p:slideViewPr>
    <p:cSldViewPr>
      <p:cViewPr varScale="1">
        <p:scale>
          <a:sx n="110" d="100"/>
          <a:sy n="110" d="100"/>
        </p:scale>
        <p:origin x="1194" y="78"/>
      </p:cViewPr>
      <p:guideLst>
        <p:guide orient="horz" pos="436"/>
        <p:guide pos="126"/>
        <p:guide pos="3120"/>
        <p:guide pos="6114"/>
        <p:guide orient="horz" pos="2160"/>
      </p:guideLst>
    </p:cSldViewPr>
  </p:slideViewPr>
  <p:outlineViewPr>
    <p:cViewPr>
      <p:scale>
        <a:sx n="33" d="100"/>
        <a:sy n="33" d="100"/>
      </p:scale>
      <p:origin x="0" y="7668"/>
    </p:cViewPr>
  </p:outlineViewPr>
  <p:notesTextViewPr>
    <p:cViewPr>
      <p:scale>
        <a:sx n="75" d="100"/>
        <a:sy n="75" d="100"/>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2150"/>
        <p:guide pos="1453"/>
        <p:guide orient="horz" pos="3110"/>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3316"/>
          </a:xfrm>
          <a:prstGeom prst="rect">
            <a:avLst/>
          </a:prstGeom>
        </p:spPr>
        <p:txBody>
          <a:bodyPr vert="horz" lIns="91385" tIns="45692" rIns="91385" bIns="45692"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5374" y="2"/>
            <a:ext cx="2918831" cy="493316"/>
          </a:xfrm>
          <a:prstGeom prst="rect">
            <a:avLst/>
          </a:prstGeom>
        </p:spPr>
        <p:txBody>
          <a:bodyPr vert="horz" lIns="91385" tIns="45692" rIns="91385" bIns="45692" rtlCol="0"/>
          <a:lstStyle>
            <a:lvl1pPr algn="r">
              <a:defRPr sz="11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9"/>
            <a:ext cx="2918831" cy="493316"/>
          </a:xfrm>
          <a:prstGeom prst="rect">
            <a:avLst/>
          </a:prstGeom>
        </p:spPr>
        <p:txBody>
          <a:bodyPr vert="horz" lIns="91385" tIns="45692" rIns="91385" bIns="45692"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5374" y="9371289"/>
            <a:ext cx="2918831" cy="493316"/>
          </a:xfrm>
          <a:prstGeom prst="rect">
            <a:avLst/>
          </a:prstGeom>
        </p:spPr>
        <p:txBody>
          <a:bodyPr vert="horz" lIns="91385" tIns="45692" rIns="91385" bIns="45692" rtlCol="0" anchor="b"/>
          <a:lstStyle>
            <a:lvl1pPr algn="r">
              <a:defRPr sz="11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8831" cy="493316"/>
          </a:xfrm>
          <a:prstGeom prst="rect">
            <a:avLst/>
          </a:prstGeom>
        </p:spPr>
        <p:txBody>
          <a:bodyPr vert="horz" lIns="91385" tIns="45692" rIns="91385" bIns="4569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4" y="2"/>
            <a:ext cx="2918831" cy="493316"/>
          </a:xfrm>
          <a:prstGeom prst="rect">
            <a:avLst/>
          </a:prstGeom>
        </p:spPr>
        <p:txBody>
          <a:bodyPr vert="horz" lIns="91385" tIns="45692" rIns="91385" bIns="45692"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6913" y="739775"/>
            <a:ext cx="5341937" cy="3698875"/>
          </a:xfrm>
          <a:prstGeom prst="rect">
            <a:avLst/>
          </a:prstGeom>
          <a:noFill/>
          <a:ln w="12700">
            <a:solidFill>
              <a:prstClr val="black"/>
            </a:solidFill>
          </a:ln>
        </p:spPr>
        <p:txBody>
          <a:bodyPr vert="horz" lIns="91385" tIns="45692" rIns="91385" bIns="45692"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385" tIns="45692" rIns="91385" bIns="456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9"/>
            <a:ext cx="2918831" cy="493316"/>
          </a:xfrm>
          <a:prstGeom prst="rect">
            <a:avLst/>
          </a:prstGeom>
        </p:spPr>
        <p:txBody>
          <a:bodyPr vert="horz" lIns="91385" tIns="45692" rIns="91385" bIns="4569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4" y="9371289"/>
            <a:ext cx="2918831" cy="493316"/>
          </a:xfrm>
          <a:prstGeom prst="rect">
            <a:avLst/>
          </a:prstGeom>
        </p:spPr>
        <p:txBody>
          <a:bodyPr vert="horz" lIns="91385" tIns="45692" rIns="91385" bIns="45692" rtlCol="0" anchor="b"/>
          <a:lstStyle>
            <a:lvl1pPr algn="r">
              <a:defRPr sz="11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3216662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defTabSz="898559">
              <a:defRPr/>
            </a:pPr>
            <a:r>
              <a:rPr lang="ja-JP" altLang="en-US">
                <a:solidFill>
                  <a:prstClr val="black"/>
                </a:solidFill>
              </a:rPr>
              <a:t>機密性○</a:t>
            </a:r>
            <a:endParaRPr lang="en-US" altLang="ja-JP" dirty="0">
              <a:solidFill>
                <a:prstClr val="black"/>
              </a:solidFill>
            </a:endParaRPr>
          </a:p>
        </p:txBody>
      </p:sp>
    </p:spTree>
    <p:extLst>
      <p:ext uri="{BB962C8B-B14F-4D97-AF65-F5344CB8AC3E}">
        <p14:creationId xmlns:p14="http://schemas.microsoft.com/office/powerpoint/2010/main" val="198366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defTabSz="898559">
              <a:defRPr/>
            </a:pPr>
            <a:r>
              <a:rPr lang="ja-JP" altLang="en-US">
                <a:solidFill>
                  <a:prstClr val="black"/>
                </a:solidFill>
              </a:rPr>
              <a:t>機密性○</a:t>
            </a:r>
            <a:endParaRPr lang="en-US" altLang="ja-JP" dirty="0">
              <a:solidFill>
                <a:prstClr val="black"/>
              </a:solidFill>
            </a:endParaRPr>
          </a:p>
        </p:txBody>
      </p:sp>
    </p:spTree>
    <p:extLst>
      <p:ext uri="{BB962C8B-B14F-4D97-AF65-F5344CB8AC3E}">
        <p14:creationId xmlns:p14="http://schemas.microsoft.com/office/powerpoint/2010/main" val="4293668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1624715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1937580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defTabSz="898559">
              <a:defRPr/>
            </a:pPr>
            <a:r>
              <a:rPr lang="ja-JP" altLang="en-US">
                <a:solidFill>
                  <a:prstClr val="black"/>
                </a:solidFill>
              </a:rPr>
              <a:t>機密性○</a:t>
            </a:r>
            <a:endParaRPr lang="en-US" altLang="ja-JP" dirty="0">
              <a:solidFill>
                <a:prstClr val="black"/>
              </a:solidFill>
            </a:endParaRPr>
          </a:p>
        </p:txBody>
      </p:sp>
    </p:spTree>
    <p:extLst>
      <p:ext uri="{BB962C8B-B14F-4D97-AF65-F5344CB8AC3E}">
        <p14:creationId xmlns:p14="http://schemas.microsoft.com/office/powerpoint/2010/main" val="4073373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fld id="{E7C5DA97-134A-4F0E-B584-D9699DF8939F}" type="datetime1">
              <a:rPr lang="ja-JP" altLang="en-US" smtClean="0"/>
              <a:t>2023/11/13</a:t>
            </a:fld>
            <a:endParaRPr lang="en-US" altLang="ja-JP" dirty="0"/>
          </a:p>
        </p:txBody>
      </p:sp>
    </p:spTree>
    <p:extLst>
      <p:ext uri="{BB962C8B-B14F-4D97-AF65-F5344CB8AC3E}">
        <p14:creationId xmlns:p14="http://schemas.microsoft.com/office/powerpoint/2010/main" val="404497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fld id="{E7C5DA97-134A-4F0E-B584-D9699DF8939F}" type="datetime1">
              <a:rPr lang="ja-JP" altLang="en-US" smtClean="0"/>
              <a:t>2023/11/13</a:t>
            </a:fld>
            <a:endParaRPr lang="en-US" altLang="ja-JP" dirty="0"/>
          </a:p>
        </p:txBody>
      </p:sp>
    </p:spTree>
    <p:extLst>
      <p:ext uri="{BB962C8B-B14F-4D97-AF65-F5344CB8AC3E}">
        <p14:creationId xmlns:p14="http://schemas.microsoft.com/office/powerpoint/2010/main" val="3825280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3760646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89619059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57157563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6"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00993856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2023/11/13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261484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2023/11/13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600" y="6492875"/>
            <a:ext cx="2311400" cy="365125"/>
          </a:xfrm>
        </p:spPr>
        <p:txBody>
          <a:bodyPr/>
          <a:lstStyle>
            <a:lvl1pPr algn="r">
              <a:defRPr sz="1600"/>
            </a:lvl1pPr>
          </a:lstStyle>
          <a:p>
            <a:fld id="{D9550142-B990-490A-A107-ED7302A7FD52}" type="slidenum">
              <a:rPr lang="ja-JP" altLang="en-US" smtClean="0"/>
              <a:pPr/>
              <a:t>‹#›</a:t>
            </a:fld>
            <a:endParaRPr lang="ja-JP" altLang="en-US" dirty="0"/>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953161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2D913174-CB8A-4029-B959-900D4A117E78}" type="datetime1">
              <a:rPr kumimoji="1" lang="ja-JP" altLang="en-US" smtClean="0"/>
              <a:t>2023/11/13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025" y="6921073"/>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200025" y="764704"/>
            <a:ext cx="9505950" cy="525886"/>
          </a:xfrm>
          <a:solidFill>
            <a:schemeClr val="accent5">
              <a:lumMod val="20000"/>
              <a:lumOff val="80000"/>
            </a:schemeClr>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3091035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C583188B-52CE-44A5-AF37-64C4C4BD690F}" type="datetime1">
              <a:rPr kumimoji="1" lang="ja-JP" altLang="en-US" smtClean="0"/>
              <a:t>2023/11/13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2237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90024607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83599525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6880158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93417036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3821354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2023/11/13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8531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56228348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702473-496F-4EA5-8617-C076904D98E0}" type="datetime1">
              <a:rPr lang="ja-JP" altLang="en-US" smtClean="0"/>
              <a:t>2023/11/13</a:t>
            </a:fld>
            <a:endParaRPr lang="ja-JP" altLang="en-US" dirty="0"/>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04241613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02473-496F-4EA5-8617-C076904D98E0}" type="datetime1">
              <a:rPr lang="ja-JP" altLang="en-US" smtClean="0"/>
              <a:t>2023/11/13</a:t>
            </a:fld>
            <a:endParaRPr lang="ja-JP" altLang="en-US" dirty="0"/>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11339169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51" r:id="rId14"/>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92C9EB9-26FA-4983-8C70-6D8AFF48F39A}" type="datetime1">
              <a:rPr lang="ja-JP" altLang="en-US" smtClean="0"/>
              <a:t>2023/11/13</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ct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39887845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7.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emf"/><Relationship Id="rId1" Type="http://schemas.openxmlformats.org/officeDocument/2006/relationships/slideLayout" Target="../slideLayouts/slideLayout17.xml"/><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em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dx-portal.ipa.go.jp/"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gbiz-id.go.jp/top/service_list/service_list.html" TargetMode="External"/><Relationship Id="rId4" Type="http://schemas.openxmlformats.org/officeDocument/2006/relationships/hyperlink" Target="https://gbiz-id.go.jp/to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s://www.meti.go.jp/policy/it_policy/investment/dgc/dgc.html" TargetMode="External"/><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6.xml"/><Relationship Id="rId4" Type="http://schemas.openxmlformats.org/officeDocument/2006/relationships/hyperlink" Target="https://&#12539;&#12539;&#125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20552" y="1958975"/>
            <a:ext cx="8280920" cy="1470025"/>
          </a:xfrm>
        </p:spPr>
        <p:txBody>
          <a:bodyPr>
            <a:noAutofit/>
          </a:bodyPr>
          <a:lstStyle/>
          <a:p>
            <a:pPr algn="l"/>
            <a:r>
              <a:rPr lang="ja-JP" altLang="en-US" sz="4000" b="1" dirty="0">
                <a:solidFill>
                  <a:schemeClr val="accent1"/>
                </a:solidFill>
                <a:latin typeface="Meiryo UI" panose="020B0604030504040204" pitchFamily="50" charset="-128"/>
                <a:ea typeface="Meiryo UI" panose="020B0604030504040204" pitchFamily="50" charset="-128"/>
              </a:rPr>
              <a:t>「デジタルトランスフォーメーション調査</a:t>
            </a:r>
            <a:br>
              <a:rPr lang="en-US" altLang="ja-JP" sz="4000" b="1" dirty="0">
                <a:solidFill>
                  <a:schemeClr val="accent1"/>
                </a:solidFill>
                <a:latin typeface="Meiryo UI" panose="020B0604030504040204" pitchFamily="50" charset="-128"/>
                <a:ea typeface="Meiryo UI" panose="020B0604030504040204" pitchFamily="50" charset="-128"/>
              </a:rPr>
            </a:br>
            <a:r>
              <a:rPr lang="ja-JP" altLang="en-US" sz="4000" b="1" dirty="0">
                <a:solidFill>
                  <a:schemeClr val="accent1"/>
                </a:solidFill>
                <a:latin typeface="Meiryo UI" panose="020B0604030504040204" pitchFamily="50" charset="-128"/>
                <a:ea typeface="Meiryo UI" panose="020B0604030504040204" pitchFamily="50" charset="-128"/>
              </a:rPr>
              <a:t>（</a:t>
            </a:r>
            <a:r>
              <a:rPr lang="en-US" altLang="ja-JP" sz="4000" b="1" dirty="0">
                <a:solidFill>
                  <a:schemeClr val="accent1"/>
                </a:solidFill>
                <a:latin typeface="Meiryo UI" panose="020B0604030504040204" pitchFamily="50" charset="-128"/>
                <a:ea typeface="Meiryo UI" panose="020B0604030504040204" pitchFamily="50" charset="-128"/>
              </a:rPr>
              <a:t>DX</a:t>
            </a:r>
            <a:r>
              <a:rPr lang="ja-JP" altLang="en-US" sz="4000" b="1" dirty="0">
                <a:solidFill>
                  <a:schemeClr val="accent1"/>
                </a:solidFill>
                <a:latin typeface="Meiryo UI" panose="020B0604030504040204" pitchFamily="50" charset="-128"/>
                <a:ea typeface="Meiryo UI" panose="020B0604030504040204" pitchFamily="50" charset="-128"/>
              </a:rPr>
              <a:t>調査）</a:t>
            </a:r>
            <a:r>
              <a:rPr kumimoji="1" lang="en-US" altLang="ja-JP" sz="4000" b="1" dirty="0">
                <a:solidFill>
                  <a:schemeClr val="accent1"/>
                </a:solidFill>
                <a:latin typeface="Meiryo UI" panose="020B0604030504040204" pitchFamily="50" charset="-128"/>
                <a:ea typeface="Meiryo UI" panose="020B0604030504040204" pitchFamily="50" charset="-128"/>
              </a:rPr>
              <a:t>2024</a:t>
            </a:r>
            <a:r>
              <a:rPr lang="ja-JP" altLang="en-US" sz="4000" b="1" dirty="0">
                <a:solidFill>
                  <a:schemeClr val="accent1"/>
                </a:solidFill>
                <a:latin typeface="Meiryo UI" panose="020B0604030504040204" pitchFamily="50" charset="-128"/>
                <a:ea typeface="Meiryo UI" panose="020B0604030504040204" pitchFamily="50" charset="-128"/>
              </a:rPr>
              <a:t>」</a:t>
            </a:r>
            <a:r>
              <a:rPr kumimoji="1" lang="en-US" altLang="ja-JP" sz="4000" b="1" dirty="0">
                <a:solidFill>
                  <a:schemeClr val="accent1"/>
                </a:solidFill>
                <a:latin typeface="Meiryo UI" panose="020B0604030504040204" pitchFamily="50" charset="-128"/>
                <a:ea typeface="Meiryo UI" panose="020B0604030504040204" pitchFamily="50" charset="-128"/>
              </a:rPr>
              <a:t> </a:t>
            </a:r>
            <a:r>
              <a:rPr kumimoji="1" lang="ja-JP" altLang="en-US" sz="4000" b="1" dirty="0">
                <a:solidFill>
                  <a:schemeClr val="accent1"/>
                </a:solidFill>
                <a:latin typeface="Meiryo UI" panose="020B0604030504040204" pitchFamily="50" charset="-128"/>
                <a:ea typeface="Meiryo UI" panose="020B0604030504040204" pitchFamily="50" charset="-128"/>
              </a:rPr>
              <a:t>　</a:t>
            </a:r>
            <a:r>
              <a:rPr lang="ja-JP" altLang="en-US" sz="3200" b="1" dirty="0">
                <a:solidFill>
                  <a:schemeClr val="accent1"/>
                </a:solidFill>
                <a:latin typeface="Meiryo UI" panose="020B0604030504040204" pitchFamily="50" charset="-128"/>
                <a:ea typeface="Meiryo UI" panose="020B0604030504040204" pitchFamily="50" charset="-128"/>
              </a:rPr>
              <a:t>について</a:t>
            </a:r>
            <a:endParaRPr kumimoji="1" lang="ja-JP" altLang="en-US" sz="3200" b="1" dirty="0">
              <a:solidFill>
                <a:schemeClr val="accent1"/>
              </a:solidFill>
              <a:latin typeface="Meiryo UI" panose="020B0604030504040204" pitchFamily="50" charset="-128"/>
              <a:ea typeface="Meiryo UI" panose="020B0604030504040204" pitchFamily="50" charset="-128"/>
            </a:endParaRPr>
          </a:p>
        </p:txBody>
      </p:sp>
      <p:pic>
        <p:nvPicPr>
          <p:cNvPr id="4" name="Picture 5" descr="R:\【省内共有】職員共有ファイル限定（担当者・所属を記載のこと）\経済産業省ロゴマーク（安齋＠広報室）20150831削除\jpgファイル\2和文wabun_logo_jpg\(1)本省honsyo_logo_jpg\wabun_a_logo_color_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472" y="44624"/>
            <a:ext cx="1960563" cy="792163"/>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5457056" y="4797152"/>
            <a:ext cx="4248472" cy="830997"/>
          </a:xfrm>
          <a:prstGeom prst="rect">
            <a:avLst/>
          </a:prstGeom>
          <a:noFill/>
        </p:spPr>
        <p:txBody>
          <a:bodyPr wrap="square" rtlCol="0">
            <a:spAutoFit/>
          </a:bodyPr>
          <a:lstStyle/>
          <a:p>
            <a:r>
              <a:rPr kumimoji="1" lang="en-US" altLang="ja-JP" sz="2400" b="1" dirty="0">
                <a:latin typeface="Meiryo UI" panose="020B0604030504040204" pitchFamily="50" charset="-128"/>
                <a:ea typeface="Meiryo UI" panose="020B0604030504040204" pitchFamily="50" charset="-128"/>
              </a:rPr>
              <a:t>2023</a:t>
            </a:r>
            <a:r>
              <a:rPr kumimoji="1" lang="ja-JP" altLang="en-US" sz="2400" b="1" dirty="0">
                <a:latin typeface="Meiryo UI" panose="020B0604030504040204" pitchFamily="50" charset="-128"/>
                <a:ea typeface="Meiryo UI" panose="020B0604030504040204" pitchFamily="50" charset="-128"/>
              </a:rPr>
              <a:t>年</a:t>
            </a:r>
            <a:r>
              <a:rPr lang="en-US" altLang="ja-JP" sz="2400" b="1" dirty="0">
                <a:latin typeface="Meiryo UI" panose="020B0604030504040204" pitchFamily="50" charset="-128"/>
                <a:ea typeface="Meiryo UI" panose="020B0604030504040204" pitchFamily="50" charset="-128"/>
              </a:rPr>
              <a:t>11</a:t>
            </a:r>
            <a:r>
              <a:rPr kumimoji="1" lang="ja-JP" altLang="en-US" sz="2400" b="1" dirty="0">
                <a:latin typeface="Meiryo UI" panose="020B0604030504040204" pitchFamily="50" charset="-128"/>
                <a:ea typeface="Meiryo UI" panose="020B0604030504040204" pitchFamily="50" charset="-128"/>
              </a:rPr>
              <a:t>月</a:t>
            </a:r>
            <a:endParaRPr kumimoji="1" lang="en-US" altLang="ja-JP" sz="2400" b="1" dirty="0">
              <a:latin typeface="Meiryo UI" panose="020B0604030504040204" pitchFamily="50" charset="-128"/>
              <a:ea typeface="Meiryo UI" panose="020B0604030504040204" pitchFamily="50" charset="-128"/>
            </a:endParaRPr>
          </a:p>
          <a:p>
            <a:r>
              <a:rPr lang="en-US" altLang="ja-JP" sz="2400" b="1" dirty="0">
                <a:latin typeface="Meiryo UI" panose="020B0604030504040204" pitchFamily="50" charset="-128"/>
                <a:ea typeface="Meiryo UI" panose="020B0604030504040204" pitchFamily="50" charset="-128"/>
              </a:rPr>
              <a:t>DX</a:t>
            </a:r>
            <a:r>
              <a:rPr lang="ja-JP" altLang="en-US" sz="2400" b="1" dirty="0">
                <a:latin typeface="Meiryo UI" panose="020B0604030504040204" pitchFamily="50" charset="-128"/>
                <a:ea typeface="Meiryo UI" panose="020B0604030504040204" pitchFamily="50" charset="-128"/>
              </a:rPr>
              <a:t>銘柄評価委員会</a:t>
            </a:r>
            <a:r>
              <a:rPr lang="en-US" altLang="ja-JP" sz="2400" b="1" dirty="0">
                <a:latin typeface="Meiryo UI" panose="020B0604030504040204" pitchFamily="50" charset="-128"/>
                <a:ea typeface="Meiryo UI" panose="020B0604030504040204" pitchFamily="50" charset="-128"/>
              </a:rPr>
              <a:t> </a:t>
            </a:r>
            <a:r>
              <a:rPr kumimoji="1" lang="ja-JP" altLang="en-US" sz="2400" b="1" dirty="0">
                <a:latin typeface="Meiryo UI" panose="020B0604030504040204" pitchFamily="50" charset="-128"/>
                <a:ea typeface="Meiryo UI" panose="020B0604030504040204" pitchFamily="50" charset="-128"/>
              </a:rPr>
              <a:t>事務局</a:t>
            </a:r>
          </a:p>
        </p:txBody>
      </p:sp>
    </p:spTree>
    <p:extLst>
      <p:ext uri="{BB962C8B-B14F-4D97-AF65-F5344CB8AC3E}">
        <p14:creationId xmlns:p14="http://schemas.microsoft.com/office/powerpoint/2010/main" val="289895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AD5A867C-D408-4330-E482-D61ABC1FAAAB}"/>
              </a:ext>
            </a:extLst>
          </p:cNvPr>
          <p:cNvGrpSpPr/>
          <p:nvPr/>
        </p:nvGrpSpPr>
        <p:grpSpPr>
          <a:xfrm>
            <a:off x="416496" y="1425881"/>
            <a:ext cx="9073008" cy="1859103"/>
            <a:chOff x="416496" y="1425881"/>
            <a:chExt cx="9073008" cy="1859103"/>
          </a:xfrm>
        </p:grpSpPr>
        <p:sp>
          <p:nvSpPr>
            <p:cNvPr id="8" name="正方形/長方形 7"/>
            <p:cNvSpPr/>
            <p:nvPr/>
          </p:nvSpPr>
          <p:spPr bwMode="auto">
            <a:xfrm>
              <a:off x="416496" y="2175519"/>
              <a:ext cx="2088232" cy="245466"/>
            </a:xfrm>
            <a:prstGeom prst="rect">
              <a:avLst/>
            </a:prstGeom>
            <a:solidFill>
              <a:schemeClr val="accent1"/>
            </a:solidFill>
            <a:ln>
              <a:solidFill>
                <a:schemeClr val="accent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ja-JP" altLang="en-US" sz="1600" b="1" dirty="0">
                  <a:latin typeface="Meiryo UI" panose="020B0604030504040204" pitchFamily="50" charset="-128"/>
                  <a:ea typeface="Meiryo UI" panose="020B0604030504040204" pitchFamily="50" charset="-128"/>
                </a:rPr>
                <a:t>１．</a:t>
              </a:r>
              <a:r>
                <a:rPr kumimoji="0" lang="zh-TW" altLang="en-US" sz="1600" b="1" dirty="0">
                  <a:latin typeface="Meiryo UI" panose="020B0604030504040204" pitchFamily="50" charset="-128"/>
                  <a:ea typeface="Meiryo UI" panose="020B0604030504040204" pitchFamily="50" charset="-128"/>
                </a:rPr>
                <a:t>企業価値貢献</a:t>
              </a:r>
            </a:p>
          </p:txBody>
        </p:sp>
        <p:sp>
          <p:nvSpPr>
            <p:cNvPr id="10" name="正方形/長方形 9"/>
            <p:cNvSpPr/>
            <p:nvPr/>
          </p:nvSpPr>
          <p:spPr bwMode="auto">
            <a:xfrm>
              <a:off x="2936776" y="1726164"/>
              <a:ext cx="3600400" cy="245466"/>
            </a:xfrm>
            <a:prstGeom prst="rect">
              <a:avLst/>
            </a:prstGeom>
            <a:solidFill>
              <a:schemeClr val="accent1"/>
            </a:solidFill>
            <a:ln>
              <a:solidFill>
                <a:schemeClr val="accent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en-US" altLang="ja-JP" sz="1600" b="1" dirty="0">
                  <a:latin typeface="Meiryo UI" panose="020B0604030504040204" pitchFamily="50" charset="-128"/>
                  <a:ea typeface="Meiryo UI" panose="020B0604030504040204" pitchFamily="50" charset="-128"/>
                </a:rPr>
                <a:t>A.</a:t>
              </a:r>
              <a:r>
                <a:rPr kumimoji="0" lang="ja-JP" altLang="en-US" sz="1600" b="1" dirty="0">
                  <a:latin typeface="Meiryo UI" panose="020B0604030504040204" pitchFamily="50" charset="-128"/>
                  <a:ea typeface="Meiryo UI" panose="020B0604030504040204" pitchFamily="50" charset="-128"/>
                </a:rPr>
                <a:t>既存ビジネスモデルの深化</a:t>
              </a:r>
            </a:p>
          </p:txBody>
        </p:sp>
        <p:sp>
          <p:nvSpPr>
            <p:cNvPr id="11" name="正方形/長方形 10"/>
            <p:cNvSpPr/>
            <p:nvPr/>
          </p:nvSpPr>
          <p:spPr bwMode="auto">
            <a:xfrm>
              <a:off x="2936776" y="2624874"/>
              <a:ext cx="3600400" cy="459757"/>
            </a:xfrm>
            <a:prstGeom prst="rect">
              <a:avLst/>
            </a:prstGeom>
            <a:solidFill>
              <a:schemeClr val="accent1"/>
            </a:solidFill>
            <a:ln>
              <a:solidFill>
                <a:schemeClr val="accent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en-US" altLang="ja-JP" sz="1600" b="1" dirty="0">
                  <a:latin typeface="Meiryo UI" panose="020B0604030504040204" pitchFamily="50" charset="-128"/>
                  <a:ea typeface="Meiryo UI" panose="020B0604030504040204" pitchFamily="50" charset="-128"/>
                </a:rPr>
                <a:t>B.</a:t>
              </a:r>
              <a:r>
                <a:rPr kumimoji="0" lang="ja-JP" altLang="en-US" sz="1600" b="1" dirty="0">
                  <a:latin typeface="Meiryo UI" panose="020B0604030504040204" pitchFamily="50" charset="-128"/>
                  <a:ea typeface="Meiryo UI" panose="020B0604030504040204" pitchFamily="50" charset="-128"/>
                </a:rPr>
                <a:t>業態変革・</a:t>
              </a:r>
            </a:p>
            <a:p>
              <a:r>
                <a:rPr kumimoji="0" lang="ja-JP" altLang="en-US" sz="1600" b="1" dirty="0">
                  <a:latin typeface="Meiryo UI" panose="020B0604030504040204" pitchFamily="50" charset="-128"/>
                  <a:ea typeface="Meiryo UI" panose="020B0604030504040204" pitchFamily="50" charset="-128"/>
                </a:rPr>
                <a:t>　新規ビジネスモデルの創出</a:t>
              </a:r>
            </a:p>
          </p:txBody>
        </p:sp>
        <p:sp>
          <p:nvSpPr>
            <p:cNvPr id="16" name="正方形/長方形 15"/>
            <p:cNvSpPr/>
            <p:nvPr/>
          </p:nvSpPr>
          <p:spPr bwMode="auto">
            <a:xfrm>
              <a:off x="6897216" y="1425881"/>
              <a:ext cx="2592288" cy="245466"/>
            </a:xfrm>
            <a:prstGeom prst="rect">
              <a:avLst/>
            </a:prstGeom>
            <a:solidFill>
              <a:schemeClr val="accent1"/>
            </a:solidFill>
            <a:ln>
              <a:solidFill>
                <a:schemeClr val="accent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ja-JP" altLang="en-US" sz="1600" b="1" dirty="0">
                  <a:latin typeface="Meiryo UI" panose="020B0604030504040204" pitchFamily="50" charset="-128"/>
                  <a:ea typeface="Meiryo UI" panose="020B0604030504040204" pitchFamily="50" charset="-128"/>
                </a:rPr>
                <a:t>①ビジネスモデルの深化</a:t>
              </a:r>
              <a:endParaRPr kumimoji="0" lang="zh-TW" altLang="en-US" sz="1600" b="1" dirty="0">
                <a:latin typeface="Meiryo UI" panose="020B0604030504040204" pitchFamily="50" charset="-128"/>
                <a:ea typeface="Meiryo UI" panose="020B0604030504040204" pitchFamily="50" charset="-128"/>
              </a:endParaRPr>
            </a:p>
          </p:txBody>
        </p:sp>
        <p:sp>
          <p:nvSpPr>
            <p:cNvPr id="17" name="正方形/長方形 16"/>
            <p:cNvSpPr/>
            <p:nvPr/>
          </p:nvSpPr>
          <p:spPr bwMode="auto">
            <a:xfrm>
              <a:off x="6897216" y="1726020"/>
              <a:ext cx="2592288" cy="245466"/>
            </a:xfrm>
            <a:prstGeom prst="rect">
              <a:avLst/>
            </a:prstGeom>
            <a:solidFill>
              <a:schemeClr val="accent1"/>
            </a:solidFill>
            <a:ln>
              <a:solidFill>
                <a:schemeClr val="accent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ja-JP" altLang="en-US" sz="1600" b="1" dirty="0">
                  <a:latin typeface="Meiryo UI" panose="020B0604030504040204" pitchFamily="50" charset="-128"/>
                  <a:ea typeface="Meiryo UI" panose="020B0604030504040204" pitchFamily="50" charset="-128"/>
                </a:rPr>
                <a:t>②取組の成果指標</a:t>
              </a:r>
              <a:endParaRPr kumimoji="0" lang="zh-TW" altLang="en-US" sz="1600" b="1" dirty="0">
                <a:latin typeface="Meiryo UI" panose="020B0604030504040204" pitchFamily="50" charset="-128"/>
                <a:ea typeface="Meiryo UI" panose="020B0604030504040204" pitchFamily="50" charset="-128"/>
              </a:endParaRPr>
            </a:p>
          </p:txBody>
        </p:sp>
        <p:sp>
          <p:nvSpPr>
            <p:cNvPr id="18" name="正方形/長方形 17"/>
            <p:cNvSpPr/>
            <p:nvPr/>
          </p:nvSpPr>
          <p:spPr bwMode="auto">
            <a:xfrm>
              <a:off x="6897216" y="2026159"/>
              <a:ext cx="2592288" cy="245466"/>
            </a:xfrm>
            <a:prstGeom prst="rect">
              <a:avLst/>
            </a:prstGeom>
            <a:solidFill>
              <a:schemeClr val="accent1"/>
            </a:solidFill>
            <a:ln>
              <a:solidFill>
                <a:schemeClr val="accent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ja-JP" altLang="en-US" sz="1600" b="1" dirty="0">
                  <a:latin typeface="Meiryo UI" panose="020B0604030504040204" pitchFamily="50" charset="-128"/>
                  <a:ea typeface="Meiryo UI" panose="020B0604030504040204" pitchFamily="50" charset="-128"/>
                </a:rPr>
                <a:t>③ビジネスとしての成果</a:t>
              </a:r>
              <a:endParaRPr kumimoji="0" lang="zh-TW" altLang="en-US" sz="1600" b="1" dirty="0">
                <a:latin typeface="Meiryo UI" panose="020B0604030504040204" pitchFamily="50" charset="-128"/>
                <a:ea typeface="Meiryo UI" panose="020B0604030504040204" pitchFamily="50" charset="-128"/>
              </a:endParaRPr>
            </a:p>
          </p:txBody>
        </p:sp>
        <p:cxnSp>
          <p:nvCxnSpPr>
            <p:cNvPr id="20" name="カギ線コネクタ 19"/>
            <p:cNvCxnSpPr>
              <a:stCxn id="8" idx="3"/>
              <a:endCxn id="10" idx="1"/>
            </p:cNvCxnSpPr>
            <p:nvPr/>
          </p:nvCxnSpPr>
          <p:spPr>
            <a:xfrm flipV="1">
              <a:off x="2504728" y="1848897"/>
              <a:ext cx="432048" cy="449355"/>
            </a:xfrm>
            <a:prstGeom prst="bentConnector3">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stCxn id="8" idx="3"/>
              <a:endCxn id="11" idx="1"/>
            </p:cNvCxnSpPr>
            <p:nvPr/>
          </p:nvCxnSpPr>
          <p:spPr>
            <a:xfrm>
              <a:off x="2504728" y="2298252"/>
              <a:ext cx="432048" cy="556501"/>
            </a:xfrm>
            <a:prstGeom prst="bentConnector3">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4"/>
            <p:cNvCxnSpPr>
              <a:stCxn id="10" idx="3"/>
              <a:endCxn id="16" idx="1"/>
            </p:cNvCxnSpPr>
            <p:nvPr/>
          </p:nvCxnSpPr>
          <p:spPr>
            <a:xfrm flipV="1">
              <a:off x="6537176" y="1548614"/>
              <a:ext cx="360040" cy="300283"/>
            </a:xfrm>
            <a:prstGeom prst="bentConnector3">
              <a:avLst>
                <a:gd name="adj1"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カギ線コネクタ 27"/>
            <p:cNvCxnSpPr>
              <a:cxnSpLocks/>
              <a:stCxn id="10" idx="3"/>
              <a:endCxn id="17" idx="1"/>
            </p:cNvCxnSpPr>
            <p:nvPr/>
          </p:nvCxnSpPr>
          <p:spPr>
            <a:xfrm flipV="1">
              <a:off x="6537176" y="1848753"/>
              <a:ext cx="360040" cy="144"/>
            </a:xfrm>
            <a:prstGeom prst="bentConnector3">
              <a:avLst>
                <a:gd name="adj1"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カギ線コネクタ 30"/>
            <p:cNvCxnSpPr>
              <a:stCxn id="10" idx="3"/>
              <a:endCxn id="18" idx="1"/>
            </p:cNvCxnSpPr>
            <p:nvPr/>
          </p:nvCxnSpPr>
          <p:spPr>
            <a:xfrm>
              <a:off x="6537176" y="1848896"/>
              <a:ext cx="360040" cy="299996"/>
            </a:xfrm>
            <a:prstGeom prst="bentConnector3">
              <a:avLst>
                <a:gd name="adj1"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bwMode="auto">
            <a:xfrm>
              <a:off x="6897216" y="2417956"/>
              <a:ext cx="2592288" cy="245466"/>
            </a:xfrm>
            <a:prstGeom prst="rect">
              <a:avLst/>
            </a:prstGeom>
            <a:solidFill>
              <a:schemeClr val="accent1"/>
            </a:solidFill>
            <a:ln>
              <a:solidFill>
                <a:schemeClr val="accent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ja-JP" altLang="en-US" sz="1600" b="1" dirty="0">
                  <a:latin typeface="Meiryo UI" panose="020B0604030504040204" pitchFamily="50" charset="-128"/>
                  <a:ea typeface="Meiryo UI" panose="020B0604030504040204" pitchFamily="50" charset="-128"/>
                </a:rPr>
                <a:t>①新規ビジネスモデル等創出</a:t>
              </a:r>
              <a:endParaRPr kumimoji="0" lang="zh-TW" altLang="en-US" sz="1600" b="1" dirty="0">
                <a:latin typeface="Meiryo UI" panose="020B0604030504040204" pitchFamily="50" charset="-128"/>
                <a:ea typeface="Meiryo UI" panose="020B0604030504040204" pitchFamily="50" charset="-128"/>
              </a:endParaRPr>
            </a:p>
          </p:txBody>
        </p:sp>
        <p:sp>
          <p:nvSpPr>
            <p:cNvPr id="38" name="正方形/長方形 37"/>
            <p:cNvSpPr/>
            <p:nvPr/>
          </p:nvSpPr>
          <p:spPr bwMode="auto">
            <a:xfrm>
              <a:off x="6897216" y="2728737"/>
              <a:ext cx="2592288" cy="245466"/>
            </a:xfrm>
            <a:prstGeom prst="rect">
              <a:avLst/>
            </a:prstGeom>
            <a:solidFill>
              <a:schemeClr val="accent1"/>
            </a:solidFill>
            <a:ln>
              <a:solidFill>
                <a:schemeClr val="accent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ja-JP" altLang="en-US" sz="1600" b="1" dirty="0">
                  <a:latin typeface="Meiryo UI" panose="020B0604030504040204" pitchFamily="50" charset="-128"/>
                  <a:ea typeface="Meiryo UI" panose="020B0604030504040204" pitchFamily="50" charset="-128"/>
                </a:rPr>
                <a:t>②取組の成果指標</a:t>
              </a:r>
              <a:endParaRPr kumimoji="0" lang="zh-TW" altLang="en-US" sz="1600" b="1" dirty="0">
                <a:latin typeface="Meiryo UI" panose="020B0604030504040204" pitchFamily="50" charset="-128"/>
                <a:ea typeface="Meiryo UI" panose="020B0604030504040204" pitchFamily="50" charset="-128"/>
              </a:endParaRPr>
            </a:p>
          </p:txBody>
        </p:sp>
        <p:sp>
          <p:nvSpPr>
            <p:cNvPr id="39" name="正方形/長方形 38"/>
            <p:cNvSpPr/>
            <p:nvPr/>
          </p:nvSpPr>
          <p:spPr bwMode="auto">
            <a:xfrm>
              <a:off x="6897216" y="3039518"/>
              <a:ext cx="2592288" cy="245466"/>
            </a:xfrm>
            <a:prstGeom prst="rect">
              <a:avLst/>
            </a:prstGeom>
            <a:solidFill>
              <a:schemeClr val="accent1"/>
            </a:solidFill>
            <a:ln>
              <a:solidFill>
                <a:schemeClr val="accent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ja-JP" altLang="en-US" sz="1600" b="1" dirty="0">
                  <a:latin typeface="Meiryo UI" panose="020B0604030504040204" pitchFamily="50" charset="-128"/>
                  <a:ea typeface="Meiryo UI" panose="020B0604030504040204" pitchFamily="50" charset="-128"/>
                </a:rPr>
                <a:t>③ビジネスとしての成果</a:t>
              </a:r>
              <a:endParaRPr kumimoji="0" lang="zh-TW" altLang="en-US" sz="1600" b="1" dirty="0">
                <a:latin typeface="Meiryo UI" panose="020B0604030504040204" pitchFamily="50" charset="-128"/>
                <a:ea typeface="Meiryo UI" panose="020B0604030504040204" pitchFamily="50" charset="-128"/>
              </a:endParaRPr>
            </a:p>
          </p:txBody>
        </p:sp>
        <p:cxnSp>
          <p:nvCxnSpPr>
            <p:cNvPr id="42" name="カギ線コネクタ 41"/>
            <p:cNvCxnSpPr>
              <a:stCxn id="11" idx="3"/>
              <a:endCxn id="39" idx="1"/>
            </p:cNvCxnSpPr>
            <p:nvPr/>
          </p:nvCxnSpPr>
          <p:spPr>
            <a:xfrm>
              <a:off x="6537176" y="2854753"/>
              <a:ext cx="360040" cy="307498"/>
            </a:xfrm>
            <a:prstGeom prst="bentConnector3">
              <a:avLst>
                <a:gd name="adj1"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4"/>
            <p:cNvCxnSpPr>
              <a:stCxn id="11" idx="3"/>
              <a:endCxn id="38" idx="1"/>
            </p:cNvCxnSpPr>
            <p:nvPr/>
          </p:nvCxnSpPr>
          <p:spPr>
            <a:xfrm flipV="1">
              <a:off x="6537176" y="2851470"/>
              <a:ext cx="360040" cy="3283"/>
            </a:xfrm>
            <a:prstGeom prst="bentConnector3">
              <a:avLst>
                <a:gd name="adj1"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カギ線コネクタ 47"/>
            <p:cNvCxnSpPr>
              <a:stCxn id="11" idx="3"/>
              <a:endCxn id="37" idx="1"/>
            </p:cNvCxnSpPr>
            <p:nvPr/>
          </p:nvCxnSpPr>
          <p:spPr>
            <a:xfrm flipV="1">
              <a:off x="6537176" y="2540689"/>
              <a:ext cx="360040" cy="314064"/>
            </a:xfrm>
            <a:prstGeom prst="bentConnector3">
              <a:avLst>
                <a:gd name="adj1" fmla="val 50000"/>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9" name="グループ化 18">
            <a:extLst>
              <a:ext uri="{FF2B5EF4-FFF2-40B4-BE49-F238E27FC236}">
                <a16:creationId xmlns:a16="http://schemas.microsoft.com/office/drawing/2014/main" id="{18502730-A42B-F9A8-55C7-B5D890BBE2DD}"/>
              </a:ext>
            </a:extLst>
          </p:cNvPr>
          <p:cNvGrpSpPr/>
          <p:nvPr/>
        </p:nvGrpSpPr>
        <p:grpSpPr>
          <a:xfrm>
            <a:off x="416496" y="3532222"/>
            <a:ext cx="6768752" cy="2057018"/>
            <a:chOff x="416496" y="3743854"/>
            <a:chExt cx="6840760" cy="2490189"/>
          </a:xfrm>
          <a:solidFill>
            <a:schemeClr val="accent1">
              <a:lumMod val="20000"/>
              <a:lumOff val="80000"/>
            </a:schemeClr>
          </a:solidFill>
        </p:grpSpPr>
        <p:sp>
          <p:nvSpPr>
            <p:cNvPr id="9" name="正方形/長方形 8"/>
            <p:cNvSpPr/>
            <p:nvPr/>
          </p:nvSpPr>
          <p:spPr bwMode="auto">
            <a:xfrm>
              <a:off x="416496" y="4843129"/>
              <a:ext cx="2088232" cy="291642"/>
            </a:xfrm>
            <a:prstGeom prst="rect">
              <a:avLst/>
            </a:prstGeom>
            <a:grpFill/>
            <a:ln w="9525">
              <a:noFill/>
              <a:miter lim="800000"/>
              <a:headEnd/>
              <a:tailEnd/>
            </a:ln>
            <a:effectLst/>
          </p:spPr>
          <p:txBody>
            <a:bodyPr wrap="none" rtlCol="0" anchor="ctr"/>
            <a:lstStyle/>
            <a:p>
              <a:r>
                <a:rPr kumimoji="0" lang="ja-JP" altLang="en-US" sz="1600" b="1" dirty="0">
                  <a:latin typeface="Meiryo UI" panose="020B0604030504040204" pitchFamily="50" charset="-128"/>
                  <a:ea typeface="Meiryo UI" panose="020B0604030504040204" pitchFamily="50" charset="-128"/>
                </a:rPr>
                <a:t>２．</a:t>
              </a:r>
              <a:r>
                <a:rPr kumimoji="0" lang="en-US" altLang="zh-TW" sz="1600" b="1" dirty="0">
                  <a:latin typeface="Meiryo UI" panose="020B0604030504040204" pitchFamily="50" charset="-128"/>
                  <a:ea typeface="Meiryo UI" panose="020B0604030504040204" pitchFamily="50" charset="-128"/>
                </a:rPr>
                <a:t>DX</a:t>
              </a:r>
              <a:r>
                <a:rPr kumimoji="0" lang="zh-TW" altLang="en-US" sz="1600" b="1" dirty="0">
                  <a:latin typeface="Meiryo UI" panose="020B0604030504040204" pitchFamily="50" charset="-128"/>
                  <a:ea typeface="Meiryo UI" panose="020B0604030504040204" pitchFamily="50" charset="-128"/>
                </a:rPr>
                <a:t>実現能力</a:t>
              </a:r>
            </a:p>
          </p:txBody>
        </p:sp>
        <p:sp>
          <p:nvSpPr>
            <p:cNvPr id="12" name="正方形/長方形 11"/>
            <p:cNvSpPr/>
            <p:nvPr/>
          </p:nvSpPr>
          <p:spPr bwMode="auto">
            <a:xfrm>
              <a:off x="2936776" y="4110278"/>
              <a:ext cx="4320480" cy="291643"/>
            </a:xfrm>
            <a:prstGeom prst="rect">
              <a:avLst/>
            </a:prstGeom>
            <a:grpFill/>
            <a:ln w="9525">
              <a:noFill/>
              <a:miter lim="800000"/>
              <a:headEnd/>
              <a:tailEnd/>
            </a:ln>
            <a:effectLst/>
          </p:spPr>
          <p:txBody>
            <a:bodyPr wrap="none" rtlCol="0" anchor="ctr"/>
            <a:lstStyle/>
            <a:p>
              <a:r>
                <a:rPr kumimoji="0" lang="ja-JP" altLang="en-US" sz="1600" b="1" dirty="0">
                  <a:latin typeface="Meiryo UI" panose="020B0604030504040204" pitchFamily="50" charset="-128"/>
                  <a:ea typeface="Meiryo UI" panose="020B0604030504040204" pitchFamily="50" charset="-128"/>
                </a:rPr>
                <a:t>②戦略</a:t>
              </a:r>
              <a:endParaRPr kumimoji="0" lang="zh-TW" altLang="en-US" sz="1600" b="1" dirty="0">
                <a:latin typeface="Meiryo UI" panose="020B0604030504040204" pitchFamily="50" charset="-128"/>
                <a:ea typeface="Meiryo UI" panose="020B0604030504040204" pitchFamily="50" charset="-128"/>
              </a:endParaRPr>
            </a:p>
          </p:txBody>
        </p:sp>
        <p:sp>
          <p:nvSpPr>
            <p:cNvPr id="13" name="正方形/長方形 12"/>
            <p:cNvSpPr/>
            <p:nvPr/>
          </p:nvSpPr>
          <p:spPr bwMode="auto">
            <a:xfrm>
              <a:off x="2936776" y="4476702"/>
              <a:ext cx="4320480" cy="291643"/>
            </a:xfrm>
            <a:prstGeom prst="rect">
              <a:avLst/>
            </a:prstGeom>
            <a:grpFill/>
            <a:ln w="9525">
              <a:noFill/>
              <a:miter lim="800000"/>
              <a:headEnd/>
              <a:tailEnd/>
            </a:ln>
            <a:effectLst/>
          </p:spPr>
          <p:txBody>
            <a:bodyPr wrap="none" rtlCol="0" anchor="ctr"/>
            <a:lstStyle/>
            <a:p>
              <a:r>
                <a:rPr kumimoji="0" lang="ja-JP" altLang="en-US" sz="1600" b="1" dirty="0">
                  <a:latin typeface="Meiryo UI" panose="020B0604030504040204" pitchFamily="50" charset="-128"/>
                  <a:ea typeface="Meiryo UI" panose="020B0604030504040204" pitchFamily="50" charset="-128"/>
                </a:rPr>
                <a:t>②－１．組織・人材・風土</a:t>
              </a:r>
            </a:p>
          </p:txBody>
        </p:sp>
        <p:sp>
          <p:nvSpPr>
            <p:cNvPr id="14" name="正方形/長方形 13"/>
            <p:cNvSpPr/>
            <p:nvPr/>
          </p:nvSpPr>
          <p:spPr bwMode="auto">
            <a:xfrm>
              <a:off x="2936776" y="4843125"/>
              <a:ext cx="4320480" cy="291643"/>
            </a:xfrm>
            <a:prstGeom prst="rect">
              <a:avLst/>
            </a:prstGeom>
            <a:grpFill/>
            <a:ln w="9525">
              <a:noFill/>
              <a:miter lim="800000"/>
              <a:headEnd/>
              <a:tailEnd/>
            </a:ln>
            <a:effectLst/>
          </p:spPr>
          <p:txBody>
            <a:bodyPr wrap="none" rtlCol="0" anchor="ctr"/>
            <a:lstStyle/>
            <a:p>
              <a:r>
                <a:rPr kumimoji="0" lang="ja-JP" altLang="en-US" sz="1600" b="1" dirty="0">
                  <a:latin typeface="Meiryo UI" panose="020B0604030504040204" pitchFamily="50" charset="-128"/>
                  <a:ea typeface="Meiryo UI" panose="020B0604030504040204" pitchFamily="50" charset="-128"/>
                </a:rPr>
                <a:t>②－２．</a:t>
              </a:r>
              <a:r>
                <a:rPr kumimoji="0" lang="en-US" altLang="ja-JP" sz="1600" b="1" dirty="0">
                  <a:latin typeface="Meiryo UI" panose="020B0604030504040204" pitchFamily="50" charset="-128"/>
                  <a:ea typeface="Meiryo UI" panose="020B0604030504040204" pitchFamily="50" charset="-128"/>
                </a:rPr>
                <a:t>IT</a:t>
              </a:r>
              <a:r>
                <a:rPr kumimoji="0" lang="ja-JP" altLang="en-US" sz="1600" b="1" dirty="0">
                  <a:latin typeface="Meiryo UI" panose="020B0604030504040204" pitchFamily="50" charset="-128"/>
                  <a:ea typeface="Meiryo UI" panose="020B0604030504040204" pitchFamily="50" charset="-128"/>
                </a:rPr>
                <a:t>・デジタル技術活用環境の整備</a:t>
              </a:r>
            </a:p>
          </p:txBody>
        </p:sp>
        <p:sp>
          <p:nvSpPr>
            <p:cNvPr id="15" name="正方形/長方形 14"/>
            <p:cNvSpPr/>
            <p:nvPr/>
          </p:nvSpPr>
          <p:spPr bwMode="auto">
            <a:xfrm>
              <a:off x="2936776" y="5209549"/>
              <a:ext cx="4320480" cy="291643"/>
            </a:xfrm>
            <a:prstGeom prst="rect">
              <a:avLst/>
            </a:prstGeom>
            <a:grpFill/>
            <a:ln w="9525">
              <a:noFill/>
              <a:miter lim="800000"/>
              <a:headEnd/>
              <a:tailEnd/>
            </a:ln>
            <a:effectLst/>
          </p:spPr>
          <p:txBody>
            <a:bodyPr wrap="none" rtlCol="0" anchor="ctr"/>
            <a:lstStyle/>
            <a:p>
              <a:r>
                <a:rPr kumimoji="0" lang="ja-JP" altLang="en-US" sz="1600" b="1" dirty="0">
                  <a:latin typeface="Meiryo UI" panose="020B0604030504040204" pitchFamily="50" charset="-128"/>
                  <a:ea typeface="Meiryo UI" panose="020B0604030504040204" pitchFamily="50" charset="-128"/>
                </a:rPr>
                <a:t>③－１．情報発信・コミットメント</a:t>
              </a:r>
            </a:p>
          </p:txBody>
        </p:sp>
        <p:cxnSp>
          <p:nvCxnSpPr>
            <p:cNvPr id="24" name="カギ線コネクタ 23"/>
            <p:cNvCxnSpPr>
              <a:stCxn id="9" idx="3"/>
              <a:endCxn id="12" idx="1"/>
            </p:cNvCxnSpPr>
            <p:nvPr/>
          </p:nvCxnSpPr>
          <p:spPr>
            <a:xfrm flipV="1">
              <a:off x="2504728" y="4256100"/>
              <a:ext cx="432048" cy="732851"/>
            </a:xfrm>
            <a:prstGeom prst="bentConnector3">
              <a:avLst>
                <a:gd name="adj1" fmla="val 50000"/>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9" idx="3"/>
              <a:endCxn id="13" idx="1"/>
            </p:cNvCxnSpPr>
            <p:nvPr/>
          </p:nvCxnSpPr>
          <p:spPr>
            <a:xfrm flipV="1">
              <a:off x="2504728" y="4622523"/>
              <a:ext cx="432048" cy="366427"/>
            </a:xfrm>
            <a:prstGeom prst="bentConnector3">
              <a:avLst>
                <a:gd name="adj1" fmla="val 50000"/>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stCxn id="9" idx="3"/>
              <a:endCxn id="14" idx="1"/>
            </p:cNvCxnSpPr>
            <p:nvPr/>
          </p:nvCxnSpPr>
          <p:spPr>
            <a:xfrm flipV="1">
              <a:off x="2504728" y="4988947"/>
              <a:ext cx="432048" cy="4"/>
            </a:xfrm>
            <a:prstGeom prst="bentConnector3">
              <a:avLst>
                <a:gd name="adj1" fmla="val 50000"/>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カギ線コネクタ 32"/>
            <p:cNvCxnSpPr>
              <a:stCxn id="9" idx="3"/>
              <a:endCxn id="15" idx="1"/>
            </p:cNvCxnSpPr>
            <p:nvPr/>
          </p:nvCxnSpPr>
          <p:spPr>
            <a:xfrm>
              <a:off x="2504728" y="4988951"/>
              <a:ext cx="432048" cy="366420"/>
            </a:xfrm>
            <a:prstGeom prst="bentConnector3">
              <a:avLst>
                <a:gd name="adj1" fmla="val 50000"/>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bwMode="auto">
            <a:xfrm>
              <a:off x="2936776" y="3743854"/>
              <a:ext cx="4320480" cy="291642"/>
            </a:xfrm>
            <a:prstGeom prst="rect">
              <a:avLst/>
            </a:prstGeom>
            <a:grpFill/>
            <a:ln w="9525">
              <a:noFill/>
              <a:miter lim="800000"/>
              <a:headEnd/>
              <a:tailEnd/>
            </a:ln>
            <a:effectLst/>
          </p:spPr>
          <p:txBody>
            <a:bodyPr wrap="none" rtlCol="0" anchor="ctr"/>
            <a:lstStyle/>
            <a:p>
              <a:r>
                <a:rPr kumimoji="0" lang="ja-JP" altLang="en-US" sz="1600" b="1" dirty="0">
                  <a:latin typeface="Meiryo UI" panose="020B0604030504040204" pitchFamily="50" charset="-128"/>
                  <a:ea typeface="Meiryo UI" panose="020B0604030504040204" pitchFamily="50" charset="-128"/>
                </a:rPr>
                <a:t>①経営ビジョン</a:t>
              </a:r>
              <a:endParaRPr kumimoji="0" lang="zh-TW" altLang="en-US" sz="1600" b="1" dirty="0">
                <a:latin typeface="Meiryo UI" panose="020B0604030504040204" pitchFamily="50" charset="-128"/>
                <a:ea typeface="Meiryo UI" panose="020B0604030504040204" pitchFamily="50" charset="-128"/>
              </a:endParaRPr>
            </a:p>
          </p:txBody>
        </p:sp>
        <p:cxnSp>
          <p:nvCxnSpPr>
            <p:cNvPr id="53" name="カギ線コネクタ 52"/>
            <p:cNvCxnSpPr>
              <a:stCxn id="9" idx="3"/>
              <a:endCxn id="52" idx="1"/>
            </p:cNvCxnSpPr>
            <p:nvPr/>
          </p:nvCxnSpPr>
          <p:spPr>
            <a:xfrm flipV="1">
              <a:off x="2504728" y="3889675"/>
              <a:ext cx="432048" cy="1099275"/>
            </a:xfrm>
            <a:prstGeom prst="bentConnector3">
              <a:avLst>
                <a:gd name="adj1" fmla="val 50000"/>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bwMode="auto">
            <a:xfrm>
              <a:off x="2936776" y="5575973"/>
              <a:ext cx="4320480" cy="291643"/>
            </a:xfrm>
            <a:prstGeom prst="rect">
              <a:avLst/>
            </a:prstGeom>
            <a:grpFill/>
            <a:ln w="9525">
              <a:noFill/>
              <a:miter lim="800000"/>
              <a:headEnd/>
              <a:tailEnd/>
            </a:ln>
            <a:effectLst/>
          </p:spPr>
          <p:txBody>
            <a:bodyPr wrap="none" rtlCol="0" anchor="ctr"/>
            <a:lstStyle/>
            <a:p>
              <a:r>
                <a:rPr kumimoji="0" lang="ja-JP" altLang="en-US" sz="1600" b="1" dirty="0">
                  <a:latin typeface="Meiryo UI" panose="020B0604030504040204" pitchFamily="50" charset="-128"/>
                  <a:ea typeface="Meiryo UI" panose="020B0604030504040204" pitchFamily="50" charset="-128"/>
                </a:rPr>
                <a:t>③－２．経営戦略の進捗・成果把握、軌道修正</a:t>
              </a:r>
            </a:p>
          </p:txBody>
        </p:sp>
        <p:sp>
          <p:nvSpPr>
            <p:cNvPr id="47" name="正方形/長方形 46"/>
            <p:cNvSpPr/>
            <p:nvPr/>
          </p:nvSpPr>
          <p:spPr bwMode="auto">
            <a:xfrm>
              <a:off x="2936776" y="5942401"/>
              <a:ext cx="4320480" cy="291642"/>
            </a:xfrm>
            <a:prstGeom prst="rect">
              <a:avLst/>
            </a:prstGeom>
            <a:grpFill/>
            <a:ln w="9525">
              <a:noFill/>
              <a:miter lim="800000"/>
              <a:headEnd/>
              <a:tailEnd/>
            </a:ln>
            <a:effectLst/>
          </p:spPr>
          <p:txBody>
            <a:bodyPr wrap="none" rtlCol="0" anchor="ctr"/>
            <a:lstStyle/>
            <a:p>
              <a:r>
                <a:rPr kumimoji="0" lang="ja-JP" altLang="en-US" sz="1600" b="1" dirty="0">
                  <a:latin typeface="Meiryo UI" panose="020B0604030504040204" pitchFamily="50" charset="-128"/>
                  <a:ea typeface="Meiryo UI" panose="020B0604030504040204" pitchFamily="50" charset="-128"/>
                </a:rPr>
                <a:t>③－３．デジタル化リスク把握・対応</a:t>
              </a:r>
            </a:p>
          </p:txBody>
        </p:sp>
        <p:cxnSp>
          <p:nvCxnSpPr>
            <p:cNvPr id="54" name="カギ線コネクタ 53"/>
            <p:cNvCxnSpPr>
              <a:stCxn id="9" idx="3"/>
              <a:endCxn id="46" idx="1"/>
            </p:cNvCxnSpPr>
            <p:nvPr/>
          </p:nvCxnSpPr>
          <p:spPr>
            <a:xfrm>
              <a:off x="2504728" y="4988951"/>
              <a:ext cx="432048" cy="732844"/>
            </a:xfrm>
            <a:prstGeom prst="bentConnector3">
              <a:avLst>
                <a:gd name="adj1" fmla="val 50000"/>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カギ線コネクタ 54"/>
            <p:cNvCxnSpPr>
              <a:stCxn id="9" idx="3"/>
              <a:endCxn id="47" idx="1"/>
            </p:cNvCxnSpPr>
            <p:nvPr/>
          </p:nvCxnSpPr>
          <p:spPr>
            <a:xfrm>
              <a:off x="2504728" y="4988950"/>
              <a:ext cx="432048" cy="1099272"/>
            </a:xfrm>
            <a:prstGeom prst="bentConnector3">
              <a:avLst>
                <a:gd name="adj1" fmla="val 50000"/>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0" name="正方形/長方形 39">
            <a:extLst>
              <a:ext uri="{FF2B5EF4-FFF2-40B4-BE49-F238E27FC236}">
                <a16:creationId xmlns:a16="http://schemas.microsoft.com/office/drawing/2014/main" id="{002B29E4-4E28-49B2-815D-FA1E7501E005}"/>
              </a:ext>
            </a:extLst>
          </p:cNvPr>
          <p:cNvSpPr/>
          <p:nvPr/>
        </p:nvSpPr>
        <p:spPr>
          <a:xfrm>
            <a:off x="201000" y="704339"/>
            <a:ext cx="9504000" cy="636429"/>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lIns="118828" tIns="71297" rIns="118828" bIns="71297">
            <a:spAutoFit/>
          </a:bodyPr>
          <a:lstStyle/>
          <a:p>
            <a:pPr defTabSz="603644">
              <a:spcAft>
                <a:spcPts val="397"/>
              </a:spcAft>
              <a:defRPr/>
            </a:pPr>
            <a:r>
              <a:rPr lang="ja-JP" altLang="en-US" sz="1600" dirty="0">
                <a:solidFill>
                  <a:srgbClr val="000000"/>
                </a:solidFill>
                <a:latin typeface="Meiryo UI" panose="020B0604030504040204" pitchFamily="50" charset="-128"/>
                <a:ea typeface="Meiryo UI" panose="020B0604030504040204" pitchFamily="50" charset="-128"/>
              </a:rPr>
              <a:t>記述式回答は、　以下の　</a:t>
            </a:r>
            <a:r>
              <a:rPr lang="ja-JP" altLang="en-US" sz="1600" b="1" dirty="0">
                <a:latin typeface="Meiryo UI" panose="020B0604030504040204" pitchFamily="50" charset="-128"/>
                <a:ea typeface="Meiryo UI" panose="020B0604030504040204" pitchFamily="50" charset="-128"/>
              </a:rPr>
              <a:t>「企業価値貢献」　、</a:t>
            </a:r>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「ＤＸ実現能力」及び「ステークホルダーへの開示」　</a:t>
            </a:r>
            <a:r>
              <a:rPr lang="ja-JP" altLang="en-US" sz="1600" dirty="0">
                <a:latin typeface="Meiryo UI" panose="020B0604030504040204" pitchFamily="50" charset="-128"/>
                <a:ea typeface="Meiryo UI" panose="020B0604030504040204" pitchFamily="50" charset="-128"/>
              </a:rPr>
              <a:t>の観点から行います。</a:t>
            </a:r>
            <a:endParaRPr lang="en-US" altLang="ja-JP" sz="1600" dirty="0">
              <a:latin typeface="Meiryo UI" panose="020B0604030504040204" pitchFamily="50" charset="-128"/>
              <a:ea typeface="Meiryo UI" panose="020B0604030504040204" pitchFamily="50" charset="-128"/>
            </a:endParaRPr>
          </a:p>
        </p:txBody>
      </p:sp>
      <p:grpSp>
        <p:nvGrpSpPr>
          <p:cNvPr id="22" name="グループ化 21">
            <a:extLst>
              <a:ext uri="{FF2B5EF4-FFF2-40B4-BE49-F238E27FC236}">
                <a16:creationId xmlns:a16="http://schemas.microsoft.com/office/drawing/2014/main" id="{3D554C1E-6270-C631-D6AD-7C77F679886D}"/>
              </a:ext>
            </a:extLst>
          </p:cNvPr>
          <p:cNvGrpSpPr/>
          <p:nvPr/>
        </p:nvGrpSpPr>
        <p:grpSpPr>
          <a:xfrm>
            <a:off x="416496" y="5904656"/>
            <a:ext cx="9073008" cy="476672"/>
            <a:chOff x="811933" y="4099389"/>
            <a:chExt cx="4683992" cy="402159"/>
          </a:xfrm>
        </p:grpSpPr>
        <p:cxnSp>
          <p:nvCxnSpPr>
            <p:cNvPr id="23" name="カギ線コネクタ 29">
              <a:extLst>
                <a:ext uri="{FF2B5EF4-FFF2-40B4-BE49-F238E27FC236}">
                  <a16:creationId xmlns:a16="http://schemas.microsoft.com/office/drawing/2014/main" id="{206F6C2A-CF36-6622-7DC2-F4DA1A0026AB}"/>
                </a:ext>
              </a:extLst>
            </p:cNvPr>
            <p:cNvCxnSpPr/>
            <p:nvPr/>
          </p:nvCxnSpPr>
          <p:spPr>
            <a:xfrm>
              <a:off x="1889995" y="4294394"/>
              <a:ext cx="414903" cy="12148"/>
            </a:xfrm>
            <a:prstGeom prst="bentConnector3">
              <a:avLst>
                <a:gd name="adj1" fmla="val 146420"/>
              </a:avLst>
            </a:prstGeom>
          </p:spPr>
          <p:style>
            <a:lnRef idx="1">
              <a:schemeClr val="accent6"/>
            </a:lnRef>
            <a:fillRef idx="0">
              <a:schemeClr val="accent6"/>
            </a:fillRef>
            <a:effectRef idx="0">
              <a:schemeClr val="accent6"/>
            </a:effectRef>
            <a:fontRef idx="minor">
              <a:schemeClr val="tx1"/>
            </a:fontRef>
          </p:style>
        </p:cxnSp>
        <p:sp>
          <p:nvSpPr>
            <p:cNvPr id="26" name="正方形/長方形 25">
              <a:extLst>
                <a:ext uri="{FF2B5EF4-FFF2-40B4-BE49-F238E27FC236}">
                  <a16:creationId xmlns:a16="http://schemas.microsoft.com/office/drawing/2014/main" id="{ABBD72AF-B570-B723-CAA1-CAE2F46D8BCC}"/>
                </a:ext>
              </a:extLst>
            </p:cNvPr>
            <p:cNvSpPr/>
            <p:nvPr/>
          </p:nvSpPr>
          <p:spPr>
            <a:xfrm>
              <a:off x="2113042" y="4099389"/>
              <a:ext cx="3382883" cy="40215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00" b="1"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単なる</a:t>
              </a:r>
              <a:r>
                <a:rPr lang="en-US" altLang="ja-JP" sz="1400" b="1"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DX</a:t>
              </a:r>
              <a:r>
                <a:rPr lang="ja-JP" altLang="ja-JP" sz="1400" b="1"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事例の発信にとどまらず、</a:t>
              </a:r>
              <a:r>
                <a:rPr lang="en-US" altLang="ja-JP" sz="1400" b="1"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DX</a:t>
              </a:r>
              <a:r>
                <a:rPr lang="ja-JP" altLang="ja-JP" sz="1400" b="1"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をどのように企業価値の向上やビジネスの成果につなげているか</a:t>
              </a:r>
              <a:r>
                <a:rPr lang="ja-JP" altLang="en-US" sz="1400" b="1"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について、ステークホルダーへ開示している</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00757EEB-0EF2-6C15-329F-02658049092C}"/>
                </a:ext>
              </a:extLst>
            </p:cNvPr>
            <p:cNvSpPr/>
            <p:nvPr/>
          </p:nvSpPr>
          <p:spPr>
            <a:xfrm>
              <a:off x="811933" y="4184321"/>
              <a:ext cx="1078062" cy="255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Meiryo UI" panose="020B0604030504040204" pitchFamily="50" charset="-128"/>
                  <a:ea typeface="Meiryo UI" panose="020B0604030504040204" pitchFamily="50" charset="-128"/>
                </a:rPr>
                <a:t>３．ステークホルダーへの開示</a:t>
              </a:r>
            </a:p>
          </p:txBody>
        </p:sp>
      </p:grpSp>
      <p:sp>
        <p:nvSpPr>
          <p:cNvPr id="2" name="タイトル 1">
            <a:extLst>
              <a:ext uri="{FF2B5EF4-FFF2-40B4-BE49-F238E27FC236}">
                <a16:creationId xmlns:a16="http://schemas.microsoft.com/office/drawing/2014/main" id="{C6433237-21B4-1060-0C2B-BA5EB2B1F982}"/>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tabLst>
                <a:tab pos="363538" algn="l"/>
              </a:tabLst>
            </a:pP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．記述式回答の内容について</a:t>
            </a:r>
          </a:p>
        </p:txBody>
      </p:sp>
      <p:sp>
        <p:nvSpPr>
          <p:cNvPr id="3" name="スライド番号プレースホルダー 4">
            <a:extLst>
              <a:ext uri="{FF2B5EF4-FFF2-40B4-BE49-F238E27FC236}">
                <a16:creationId xmlns:a16="http://schemas.microsoft.com/office/drawing/2014/main" id="{A2E2AEED-474D-2097-4882-A481695E1D26}"/>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9</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5878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1DFED2BD-CBF1-57CA-B2EF-A19F60F37E71}"/>
              </a:ext>
            </a:extLst>
          </p:cNvPr>
          <p:cNvGrpSpPr/>
          <p:nvPr/>
        </p:nvGrpSpPr>
        <p:grpSpPr>
          <a:xfrm>
            <a:off x="201000" y="1877053"/>
            <a:ext cx="9518430" cy="4936323"/>
            <a:chOff x="201000" y="1877053"/>
            <a:chExt cx="9518430" cy="4936323"/>
          </a:xfrm>
        </p:grpSpPr>
        <p:cxnSp>
          <p:nvCxnSpPr>
            <p:cNvPr id="13" name="直線矢印コネクタ 12">
              <a:extLst>
                <a:ext uri="{FF2B5EF4-FFF2-40B4-BE49-F238E27FC236}">
                  <a16:creationId xmlns:a16="http://schemas.microsoft.com/office/drawing/2014/main" id="{0C25C931-DE78-495B-86D3-01E204ED4CFF}"/>
                </a:ext>
              </a:extLst>
            </p:cNvPr>
            <p:cNvCxnSpPr>
              <a:cxnSpLocks/>
            </p:cNvCxnSpPr>
            <p:nvPr/>
          </p:nvCxnSpPr>
          <p:spPr>
            <a:xfrm>
              <a:off x="4958937" y="2338718"/>
              <a:ext cx="0" cy="3950277"/>
            </a:xfrm>
            <a:prstGeom prst="straightConnector1">
              <a:avLst/>
            </a:prstGeom>
            <a:ln>
              <a:solidFill>
                <a:schemeClr val="accent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角丸四角形 9">
              <a:extLst>
                <a:ext uri="{FF2B5EF4-FFF2-40B4-BE49-F238E27FC236}">
                  <a16:creationId xmlns:a16="http://schemas.microsoft.com/office/drawing/2014/main" id="{552DD35E-E0AE-4AC6-89D5-7162F417D706}"/>
                </a:ext>
              </a:extLst>
            </p:cNvPr>
            <p:cNvSpPr/>
            <p:nvPr/>
          </p:nvSpPr>
          <p:spPr bwMode="auto">
            <a:xfrm>
              <a:off x="1503632" y="3007985"/>
              <a:ext cx="3168352" cy="3096344"/>
            </a:xfrm>
            <a:prstGeom prst="roundRect">
              <a:avLst/>
            </a:prstGeom>
            <a:noFill/>
            <a:ln w="38100">
              <a:solidFill>
                <a:schemeClr val="accent1"/>
              </a:solidFill>
              <a:miter lim="800000"/>
              <a:headEnd/>
              <a:tailEnd/>
            </a:ln>
            <a:effectLst/>
          </p:spPr>
          <p:txBody>
            <a:bodyPr wrap="square" rtlCol="0" anchor="t" anchorCtr="0"/>
            <a:lstStyle/>
            <a:p>
              <a:pPr marL="285750" indent="-285750">
                <a:buFont typeface="Arial" panose="020B0604020202020204" pitchFamily="34" charset="0"/>
                <a:buChar char="•"/>
              </a:pPr>
              <a:r>
                <a:rPr kumimoji="0" lang="ja-JP" altLang="en-US" sz="1600" dirty="0">
                  <a:latin typeface="Meiryo UI" panose="020B0604030504040204" pitchFamily="50" charset="-128"/>
                  <a:ea typeface="Meiryo UI" panose="020B0604030504040204" pitchFamily="50" charset="-128"/>
                </a:rPr>
                <a:t>顧客との関係の強化、新地域、新セグメントへの展開、商品・サービスの質改善等により、既存の事業ドメインを変えずに収益における成長を目指す取組</a:t>
              </a:r>
              <a:endParaRPr kumimoji="0"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0"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0" lang="ja-JP" altLang="en-US" sz="1600" dirty="0">
                  <a:latin typeface="Meiryo UI" panose="020B0604030504040204" pitchFamily="50" charset="-128"/>
                  <a:ea typeface="Meiryo UI" panose="020B0604030504040204" pitchFamily="50" charset="-128"/>
                </a:rPr>
                <a:t>業務そのものの自動化・不要化、働き方の変革等により、革新的な生産性の向上を目指す取組</a:t>
              </a:r>
            </a:p>
          </p:txBody>
        </p:sp>
        <p:sp>
          <p:nvSpPr>
            <p:cNvPr id="15" name="正方形/長方形 14">
              <a:extLst>
                <a:ext uri="{FF2B5EF4-FFF2-40B4-BE49-F238E27FC236}">
                  <a16:creationId xmlns:a16="http://schemas.microsoft.com/office/drawing/2014/main" id="{16998298-FAA7-46D2-BBBE-72AB35D662AA}"/>
                </a:ext>
              </a:extLst>
            </p:cNvPr>
            <p:cNvSpPr/>
            <p:nvPr/>
          </p:nvSpPr>
          <p:spPr>
            <a:xfrm>
              <a:off x="1610481" y="2361654"/>
              <a:ext cx="2954655" cy="646331"/>
            </a:xfrm>
            <a:prstGeom prst="rect">
              <a:avLst/>
            </a:prstGeom>
          </p:spPr>
          <p:txBody>
            <a:bodyPr wrap="none">
              <a:spAutoFit/>
            </a:bodyPr>
            <a:lstStyle/>
            <a:p>
              <a:r>
                <a:rPr lang="en-US" altLang="ja-JP" b="1" dirty="0">
                  <a:solidFill>
                    <a:schemeClr val="accent1"/>
                  </a:solidFill>
                  <a:latin typeface="メイリオ" panose="020B0604030504040204" pitchFamily="50" charset="-128"/>
                  <a:ea typeface="メイリオ" panose="020B0604030504040204" pitchFamily="50" charset="-128"/>
                </a:rPr>
                <a:t>A.</a:t>
              </a:r>
              <a:r>
                <a:rPr lang="ja-JP" altLang="en-US" b="1" dirty="0">
                  <a:solidFill>
                    <a:schemeClr val="accent1"/>
                  </a:solidFill>
                  <a:latin typeface="メイリオ" panose="020B0604030504040204" pitchFamily="50" charset="-128"/>
                  <a:ea typeface="メイリオ" panose="020B0604030504040204" pitchFamily="50" charset="-128"/>
                </a:rPr>
                <a:t>デジタル技術を用いた</a:t>
              </a:r>
              <a:endParaRPr lang="en-US" altLang="ja-JP" b="1" dirty="0">
                <a:solidFill>
                  <a:schemeClr val="accent1"/>
                </a:solidFill>
                <a:latin typeface="メイリオ" panose="020B0604030504040204" pitchFamily="50" charset="-128"/>
                <a:ea typeface="メイリオ" panose="020B0604030504040204" pitchFamily="50" charset="-128"/>
              </a:endParaRPr>
            </a:p>
            <a:p>
              <a:r>
                <a:rPr lang="ja-JP" altLang="en-US" b="1" dirty="0">
                  <a:solidFill>
                    <a:schemeClr val="accent1"/>
                  </a:solidFill>
                  <a:latin typeface="メイリオ" panose="020B0604030504040204" pitchFamily="50" charset="-128"/>
                  <a:ea typeface="メイリオ" panose="020B0604030504040204" pitchFamily="50" charset="-128"/>
                </a:rPr>
                <a:t>既存ビジネスモデルの深化</a:t>
              </a:r>
            </a:p>
          </p:txBody>
        </p:sp>
        <p:sp>
          <p:nvSpPr>
            <p:cNvPr id="16" name="角丸四角形 12">
              <a:extLst>
                <a:ext uri="{FF2B5EF4-FFF2-40B4-BE49-F238E27FC236}">
                  <a16:creationId xmlns:a16="http://schemas.microsoft.com/office/drawing/2014/main" id="{B361E52D-7CBF-486E-9E99-B8BA8DEF6CDD}"/>
                </a:ext>
              </a:extLst>
            </p:cNvPr>
            <p:cNvSpPr/>
            <p:nvPr/>
          </p:nvSpPr>
          <p:spPr bwMode="auto">
            <a:xfrm>
              <a:off x="5291708" y="3007985"/>
              <a:ext cx="3168352" cy="3096344"/>
            </a:xfrm>
            <a:prstGeom prst="roundRect">
              <a:avLst/>
            </a:prstGeom>
            <a:noFill/>
            <a:ln w="38100">
              <a:solidFill>
                <a:schemeClr val="accent1"/>
              </a:solidFill>
              <a:miter lim="800000"/>
              <a:headEnd/>
              <a:tailEnd/>
            </a:ln>
            <a:effectLst/>
          </p:spPr>
          <p:txBody>
            <a:bodyPr wrap="square" rtlCol="0" anchor="t" anchorCtr="0"/>
            <a:lstStyle/>
            <a:p>
              <a:pPr marL="285750" indent="-285750">
                <a:buFont typeface="Arial" panose="020B0604020202020204" pitchFamily="34" charset="0"/>
                <a:buChar char="•"/>
              </a:pPr>
              <a:r>
                <a:rPr kumimoji="0" lang="ja-JP" altLang="en-US" sz="1600" dirty="0">
                  <a:latin typeface="Meiryo UI" panose="020B0604030504040204" pitchFamily="50" charset="-128"/>
                  <a:ea typeface="Meiryo UI" panose="020B0604030504040204" pitchFamily="50" charset="-128"/>
                </a:rPr>
                <a:t>これまでになかった価値を創出したり、これまでに存在しなかった顧客・市場を創造することで、新たなビジネスモデルを実現したり、新たな事業分野へ進出する取組</a:t>
              </a:r>
              <a:endParaRPr kumimoji="0"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0"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0" lang="ja-JP" altLang="en-US" sz="1600" dirty="0">
                  <a:latin typeface="Meiryo UI" panose="020B0604030504040204" pitchFamily="50" charset="-128"/>
                  <a:ea typeface="Meiryo UI" panose="020B0604030504040204" pitchFamily="50" charset="-128"/>
                </a:rPr>
                <a:t>上記の取組を実現させるための革新的な生産性向上の取組</a:t>
              </a:r>
            </a:p>
          </p:txBody>
        </p:sp>
        <p:sp>
          <p:nvSpPr>
            <p:cNvPr id="17" name="正方形/長方形 16">
              <a:extLst>
                <a:ext uri="{FF2B5EF4-FFF2-40B4-BE49-F238E27FC236}">
                  <a16:creationId xmlns:a16="http://schemas.microsoft.com/office/drawing/2014/main" id="{1F5A516C-9123-4D36-A638-C536D31B7E7F}"/>
                </a:ext>
              </a:extLst>
            </p:cNvPr>
            <p:cNvSpPr/>
            <p:nvPr/>
          </p:nvSpPr>
          <p:spPr>
            <a:xfrm>
              <a:off x="5363715" y="2361654"/>
              <a:ext cx="4355715" cy="646331"/>
            </a:xfrm>
            <a:prstGeom prst="rect">
              <a:avLst/>
            </a:prstGeom>
          </p:spPr>
          <p:txBody>
            <a:bodyPr wrap="square">
              <a:spAutoFit/>
            </a:bodyPr>
            <a:lstStyle/>
            <a:p>
              <a:r>
                <a:rPr lang="en-US" altLang="ja-JP" b="1" dirty="0">
                  <a:solidFill>
                    <a:schemeClr val="accent1"/>
                  </a:solidFill>
                  <a:latin typeface="メイリオ" panose="020B0604030504040204" pitchFamily="50" charset="-128"/>
                  <a:ea typeface="メイリオ" panose="020B0604030504040204" pitchFamily="50" charset="-128"/>
                </a:rPr>
                <a:t>B.</a:t>
              </a:r>
              <a:r>
                <a:rPr lang="ja-JP" altLang="en-US" b="1" dirty="0">
                  <a:solidFill>
                    <a:schemeClr val="accent1"/>
                  </a:solidFill>
                  <a:latin typeface="メイリオ" panose="020B0604030504040204" pitchFamily="50" charset="-128"/>
                  <a:ea typeface="メイリオ" panose="020B0604030504040204" pitchFamily="50" charset="-128"/>
                </a:rPr>
                <a:t>デジタル技術を用いた</a:t>
              </a:r>
              <a:endParaRPr lang="en-US" altLang="ja-JP" b="1" dirty="0">
                <a:solidFill>
                  <a:schemeClr val="accent1"/>
                </a:solidFill>
                <a:latin typeface="メイリオ" panose="020B0604030504040204" pitchFamily="50" charset="-128"/>
                <a:ea typeface="メイリオ" panose="020B0604030504040204" pitchFamily="50" charset="-128"/>
              </a:endParaRPr>
            </a:p>
            <a:p>
              <a:r>
                <a:rPr lang="ja-JP" altLang="en-US" b="1" dirty="0">
                  <a:solidFill>
                    <a:schemeClr val="accent1"/>
                  </a:solidFill>
                  <a:latin typeface="メイリオ" panose="020B0604030504040204" pitchFamily="50" charset="-128"/>
                  <a:ea typeface="メイリオ" panose="020B0604030504040204" pitchFamily="50" charset="-128"/>
                </a:rPr>
                <a:t>業態変革・新規ビジネスモデルの創出</a:t>
              </a:r>
            </a:p>
          </p:txBody>
        </p:sp>
        <p:sp>
          <p:nvSpPr>
            <p:cNvPr id="18" name="正方形/長方形 17">
              <a:extLst>
                <a:ext uri="{FF2B5EF4-FFF2-40B4-BE49-F238E27FC236}">
                  <a16:creationId xmlns:a16="http://schemas.microsoft.com/office/drawing/2014/main" id="{547B95D5-BF8B-4D79-B141-C5A65A1DEDC9}"/>
                </a:ext>
              </a:extLst>
            </p:cNvPr>
            <p:cNvSpPr/>
            <p:nvPr/>
          </p:nvSpPr>
          <p:spPr>
            <a:xfrm>
              <a:off x="3635498" y="1877053"/>
              <a:ext cx="2646878" cy="461665"/>
            </a:xfrm>
            <a:prstGeom prst="rect">
              <a:avLst/>
            </a:prstGeom>
          </p:spPr>
          <p:txBody>
            <a:bodyPr wrap="none">
              <a:spAutoFit/>
            </a:bodyPr>
            <a:lstStyle/>
            <a:p>
              <a:pPr algn="ctr"/>
              <a:r>
                <a:rPr lang="ja-JP" altLang="en-US" sz="1200" dirty="0">
                  <a:latin typeface="メイリオ" panose="020B0604030504040204" pitchFamily="50" charset="-128"/>
                  <a:ea typeface="メイリオ" panose="020B0604030504040204" pitchFamily="50" charset="-128"/>
                </a:rPr>
                <a:t>外部</a:t>
              </a:r>
              <a:endParaRPr lang="en-US" altLang="ja-JP" sz="1200" dirty="0">
                <a:latin typeface="メイリオ" panose="020B0604030504040204" pitchFamily="50" charset="-128"/>
                <a:ea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rPr>
                <a:t>（顧客・ステークホルダー・社会）</a:t>
              </a:r>
            </a:p>
          </p:txBody>
        </p:sp>
        <p:sp>
          <p:nvSpPr>
            <p:cNvPr id="19" name="正方形/長方形 18">
              <a:extLst>
                <a:ext uri="{FF2B5EF4-FFF2-40B4-BE49-F238E27FC236}">
                  <a16:creationId xmlns:a16="http://schemas.microsoft.com/office/drawing/2014/main" id="{0E78E8DD-8353-487D-A65C-3E6B370CB068}"/>
                </a:ext>
              </a:extLst>
            </p:cNvPr>
            <p:cNvSpPr/>
            <p:nvPr/>
          </p:nvSpPr>
          <p:spPr>
            <a:xfrm>
              <a:off x="4558828" y="6351711"/>
              <a:ext cx="800219" cy="461665"/>
            </a:xfrm>
            <a:prstGeom prst="rect">
              <a:avLst/>
            </a:prstGeom>
          </p:spPr>
          <p:txBody>
            <a:bodyPr wrap="none">
              <a:spAutoFit/>
            </a:bodyPr>
            <a:lstStyle/>
            <a:p>
              <a:pPr algn="ctr"/>
              <a:r>
                <a:rPr lang="ja-JP" altLang="en-US" sz="1200" dirty="0">
                  <a:latin typeface="メイリオ" panose="020B0604030504040204" pitchFamily="50" charset="-128"/>
                  <a:ea typeface="メイリオ" panose="020B0604030504040204" pitchFamily="50" charset="-128"/>
                </a:rPr>
                <a:t>内部</a:t>
              </a:r>
              <a:endParaRPr lang="en-US" altLang="ja-JP" sz="1200" dirty="0">
                <a:latin typeface="メイリオ" panose="020B0604030504040204" pitchFamily="50" charset="-128"/>
                <a:ea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rPr>
                <a:t>（社内）</a:t>
              </a:r>
            </a:p>
          </p:txBody>
        </p:sp>
        <p:cxnSp>
          <p:nvCxnSpPr>
            <p:cNvPr id="20" name="直線矢印コネクタ 19">
              <a:extLst>
                <a:ext uri="{FF2B5EF4-FFF2-40B4-BE49-F238E27FC236}">
                  <a16:creationId xmlns:a16="http://schemas.microsoft.com/office/drawing/2014/main" id="{F1BED64D-3F76-45B9-BF78-A6072F30FC45}"/>
                </a:ext>
              </a:extLst>
            </p:cNvPr>
            <p:cNvCxnSpPr>
              <a:cxnSpLocks/>
            </p:cNvCxnSpPr>
            <p:nvPr/>
          </p:nvCxnSpPr>
          <p:spPr>
            <a:xfrm>
              <a:off x="272480" y="4765794"/>
              <a:ext cx="9323962" cy="0"/>
            </a:xfrm>
            <a:prstGeom prst="straightConnector1">
              <a:avLst/>
            </a:prstGeom>
            <a:ln>
              <a:solidFill>
                <a:schemeClr val="accent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F6FEB86B-3F49-41AE-B1F2-1100812E9AB0}"/>
                </a:ext>
              </a:extLst>
            </p:cNvPr>
            <p:cNvSpPr txBox="1"/>
            <p:nvPr/>
          </p:nvSpPr>
          <p:spPr>
            <a:xfrm>
              <a:off x="201000" y="4218922"/>
              <a:ext cx="1107996" cy="461665"/>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既存（中核）</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事業の深化</a:t>
              </a:r>
            </a:p>
          </p:txBody>
        </p:sp>
        <p:sp>
          <p:nvSpPr>
            <p:cNvPr id="22" name="テキスト ボックス 21">
              <a:extLst>
                <a:ext uri="{FF2B5EF4-FFF2-40B4-BE49-F238E27FC236}">
                  <a16:creationId xmlns:a16="http://schemas.microsoft.com/office/drawing/2014/main" id="{8A27AC74-CA81-4082-B572-7EF3D0F4F3F9}"/>
                </a:ext>
              </a:extLst>
            </p:cNvPr>
            <p:cNvSpPr txBox="1"/>
            <p:nvPr/>
          </p:nvSpPr>
          <p:spPr>
            <a:xfrm>
              <a:off x="8394720" y="4211035"/>
              <a:ext cx="1314784" cy="461665"/>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自社・業界にとって</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新しい事業の探索</a:t>
              </a:r>
            </a:p>
          </p:txBody>
        </p:sp>
      </p:grpSp>
      <p:sp>
        <p:nvSpPr>
          <p:cNvPr id="23" name="正方形/長方形 22">
            <a:extLst>
              <a:ext uri="{FF2B5EF4-FFF2-40B4-BE49-F238E27FC236}">
                <a16:creationId xmlns:a16="http://schemas.microsoft.com/office/drawing/2014/main" id="{DC413A60-8C4E-4F9B-B878-ECA499FB5FBF}"/>
              </a:ext>
            </a:extLst>
          </p:cNvPr>
          <p:cNvSpPr/>
          <p:nvPr/>
        </p:nvSpPr>
        <p:spPr>
          <a:xfrm>
            <a:off x="201000" y="700048"/>
            <a:ext cx="9504000" cy="985242"/>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lIns="118828" tIns="71297" rIns="118828" bIns="71297">
            <a:spAutoFit/>
          </a:bodyPr>
          <a:lstStyle/>
          <a:p>
            <a:pPr defTabSz="603644">
              <a:spcAft>
                <a:spcPts val="397"/>
              </a:spcAft>
              <a:defRPr/>
            </a:pPr>
            <a:r>
              <a:rPr lang="ja-JP" altLang="en-US" sz="1600" dirty="0">
                <a:latin typeface="Meiryo UI" panose="020B0604030504040204" pitchFamily="50" charset="-128"/>
                <a:ea typeface="Meiryo UI" panose="020B0604030504040204" pitchFamily="50" charset="-128"/>
              </a:rPr>
              <a:t>企業価値貢献は、デジタル技術を用いた</a:t>
            </a:r>
            <a:endParaRPr lang="en-US" altLang="ja-JP" sz="1600" dirty="0">
              <a:latin typeface="Meiryo UI" panose="020B0604030504040204" pitchFamily="50" charset="-128"/>
              <a:ea typeface="Meiryo UI" panose="020B0604030504040204" pitchFamily="50" charset="-128"/>
            </a:endParaRPr>
          </a:p>
          <a:p>
            <a:pPr defTabSz="603644">
              <a:spcAft>
                <a:spcPts val="397"/>
              </a:spcAft>
              <a:defRPr/>
            </a:pP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A.</a:t>
            </a:r>
            <a:r>
              <a:rPr lang="ja-JP" altLang="en-US" sz="1600" b="1" dirty="0">
                <a:latin typeface="Meiryo UI" panose="020B0604030504040204" pitchFamily="50" charset="-128"/>
                <a:ea typeface="Meiryo UI" panose="020B0604030504040204" pitchFamily="50" charset="-128"/>
              </a:rPr>
              <a:t>既存ビジネスモデルの深化」</a:t>
            </a:r>
            <a:r>
              <a:rPr lang="ja-JP" altLang="en-US" sz="1600" dirty="0">
                <a:latin typeface="Meiryo UI" panose="020B0604030504040204" pitchFamily="50" charset="-128"/>
                <a:ea typeface="Meiryo UI" panose="020B0604030504040204" pitchFamily="50" charset="-128"/>
              </a:rPr>
              <a:t>および</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B.</a:t>
            </a:r>
            <a:r>
              <a:rPr lang="ja-JP" altLang="en-US" sz="1600" b="1" dirty="0">
                <a:latin typeface="Meiryo UI" panose="020B0604030504040204" pitchFamily="50" charset="-128"/>
                <a:ea typeface="Meiryo UI" panose="020B0604030504040204" pitchFamily="50" charset="-128"/>
              </a:rPr>
              <a:t>業態変革・新規ビジネスモデルの創出」</a:t>
            </a:r>
            <a:r>
              <a:rPr lang="ja-JP" altLang="en-US" sz="1600" dirty="0">
                <a:latin typeface="Meiryo UI" panose="020B0604030504040204" pitchFamily="50" charset="-128"/>
                <a:ea typeface="Meiryo UI" panose="020B0604030504040204" pitchFamily="50" charset="-128"/>
              </a:rPr>
              <a:t>の２つに分けます。</a:t>
            </a:r>
          </a:p>
          <a:p>
            <a:pPr defTabSz="603644">
              <a:spcAft>
                <a:spcPts val="397"/>
              </a:spcAft>
              <a:defRPr/>
            </a:pP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既存ビジネスモデルの深化」よりも、「</a:t>
            </a:r>
            <a:r>
              <a:rPr lang="en-US" altLang="ja-JP" sz="1400" dirty="0">
                <a:latin typeface="Meiryo UI" panose="020B0604030504040204" pitchFamily="50" charset="-128"/>
                <a:ea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rPr>
              <a:t>業態変革・新規ビジネスモデルの創出」をより高く評価します。</a:t>
            </a:r>
          </a:p>
        </p:txBody>
      </p:sp>
      <p:sp>
        <p:nvSpPr>
          <p:cNvPr id="2" name="タイトル 1">
            <a:extLst>
              <a:ext uri="{FF2B5EF4-FFF2-40B4-BE49-F238E27FC236}">
                <a16:creationId xmlns:a16="http://schemas.microsoft.com/office/drawing/2014/main" id="{BC0D0D41-E6EC-2DEE-E4AC-CA7CA9138422}"/>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tabLst>
                <a:tab pos="363538" algn="l"/>
              </a:tabLst>
            </a:pPr>
            <a:r>
              <a:rPr kumimoji="1" lang="en-US" altLang="ja-JP" sz="2800" dirty="0">
                <a:solidFill>
                  <a:schemeClr val="accent1"/>
                </a:solidFill>
              </a:rPr>
              <a:t>【</a:t>
            </a:r>
            <a:r>
              <a:rPr kumimoji="1" lang="ja-JP" altLang="en-US" sz="2800" dirty="0">
                <a:solidFill>
                  <a:schemeClr val="accent1"/>
                </a:solidFill>
              </a:rPr>
              <a:t>参考</a:t>
            </a:r>
            <a:r>
              <a:rPr kumimoji="1" lang="en-US" altLang="ja-JP" sz="2800" dirty="0">
                <a:solidFill>
                  <a:schemeClr val="accent1"/>
                </a:solidFill>
              </a:rPr>
              <a:t>】</a:t>
            </a:r>
            <a:r>
              <a:rPr kumimoji="1" lang="ja-JP" altLang="en-US" sz="2800" dirty="0">
                <a:solidFill>
                  <a:schemeClr val="accent1"/>
                </a:solidFill>
              </a:rPr>
              <a:t>企業価値貢献についての考え方</a:t>
            </a:r>
            <a:endPar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4">
            <a:extLst>
              <a:ext uri="{FF2B5EF4-FFF2-40B4-BE49-F238E27FC236}">
                <a16:creationId xmlns:a16="http://schemas.microsoft.com/office/drawing/2014/main" id="{50722D2A-EC24-51F3-C679-E78F842868C6}"/>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10</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8848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69290AB-DD80-4AA1-AA9E-C38CD3EC1908}"/>
              </a:ext>
            </a:extLst>
          </p:cNvPr>
          <p:cNvGraphicFramePr>
            <a:graphicFrameLocks noGrp="1"/>
          </p:cNvGraphicFramePr>
          <p:nvPr>
            <p:extLst>
              <p:ext uri="{D42A27DB-BD31-4B8C-83A1-F6EECF244321}">
                <p14:modId xmlns:p14="http://schemas.microsoft.com/office/powerpoint/2010/main" val="635988721"/>
              </p:ext>
            </p:extLst>
          </p:nvPr>
        </p:nvGraphicFramePr>
        <p:xfrm>
          <a:off x="200024" y="688705"/>
          <a:ext cx="9505950" cy="5497200"/>
        </p:xfrm>
        <a:graphic>
          <a:graphicData uri="http://schemas.openxmlformats.org/drawingml/2006/table">
            <a:tbl>
              <a:tblPr firstRow="1" bandRow="1">
                <a:tableStyleId>{2D5ABB26-0587-4C30-8999-92F81FD0307C}</a:tableStyleId>
              </a:tblPr>
              <a:tblGrid>
                <a:gridCol w="1656632">
                  <a:extLst>
                    <a:ext uri="{9D8B030D-6E8A-4147-A177-3AD203B41FA5}">
                      <a16:colId xmlns:a16="http://schemas.microsoft.com/office/drawing/2014/main" val="401100069"/>
                    </a:ext>
                  </a:extLst>
                </a:gridCol>
                <a:gridCol w="1584176">
                  <a:extLst>
                    <a:ext uri="{9D8B030D-6E8A-4147-A177-3AD203B41FA5}">
                      <a16:colId xmlns:a16="http://schemas.microsoft.com/office/drawing/2014/main" val="3926742749"/>
                    </a:ext>
                  </a:extLst>
                </a:gridCol>
                <a:gridCol w="6265142">
                  <a:extLst>
                    <a:ext uri="{9D8B030D-6E8A-4147-A177-3AD203B41FA5}">
                      <a16:colId xmlns:a16="http://schemas.microsoft.com/office/drawing/2014/main" val="2840212766"/>
                    </a:ext>
                  </a:extLst>
                </a:gridCol>
              </a:tblGrid>
              <a:tr h="306000">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項目</a:t>
                      </a:r>
                    </a:p>
                  </a:txBody>
                  <a:tcPr anchor="ctr">
                    <a:lnB w="28575" cap="flat" cmpd="sng" algn="ctr">
                      <a:solidFill>
                        <a:schemeClr val="bg1">
                          <a:lumMod val="50000"/>
                        </a:schemeClr>
                      </a:solidFill>
                      <a:prstDash val="solid"/>
                      <a:round/>
                      <a:headEnd type="none" w="med" len="med"/>
                      <a:tailEnd type="none" w="med" len="med"/>
                    </a:lnB>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B w="28575" cap="flat" cmpd="sng" algn="ctr">
                      <a:solidFill>
                        <a:schemeClr val="bg1">
                          <a:lumMod val="50000"/>
                        </a:schemeClr>
                      </a:solidFill>
                      <a:prstDash val="solid"/>
                      <a:round/>
                      <a:headEnd type="none" w="med" len="med"/>
                      <a:tailEnd type="none" w="med" len="med"/>
                    </a:lnB>
                  </a:tcPr>
                </a:tc>
                <a:tc>
                  <a:txBody>
                    <a:bodyPr/>
                    <a:lstStyle/>
                    <a:p>
                      <a:r>
                        <a:rPr kumimoji="1" lang="ja-JP" altLang="en-US" sz="1400" b="1" dirty="0">
                          <a:latin typeface="Meiryo UI" panose="020B0604030504040204" pitchFamily="50" charset="-128"/>
                          <a:ea typeface="Meiryo UI" panose="020B0604030504040204" pitchFamily="50" charset="-128"/>
                        </a:rPr>
                        <a:t>着眼点</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B w="285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61131892"/>
                  </a:ext>
                </a:extLst>
              </a:tr>
              <a:tr h="1152000">
                <a:tc>
                  <a:txBody>
                    <a:bodyPr/>
                    <a:lstStyle/>
                    <a:p>
                      <a:r>
                        <a:rPr kumimoji="1" lang="ja-JP" altLang="en-US" sz="1400" b="1" dirty="0">
                          <a:solidFill>
                            <a:schemeClr val="bg1"/>
                          </a:solidFill>
                          <a:latin typeface="Meiryo UI" panose="020B0604030504040204" pitchFamily="50" charset="-128"/>
                          <a:ea typeface="Meiryo UI" panose="020B0604030504040204" pitchFamily="50" charset="-128"/>
                        </a:rPr>
                        <a:t>１．</a:t>
                      </a:r>
                      <a:r>
                        <a:rPr kumimoji="1" lang="zh-TW" altLang="en-US" sz="1400" b="1" dirty="0">
                          <a:solidFill>
                            <a:schemeClr val="bg1"/>
                          </a:solidFill>
                          <a:latin typeface="Meiryo UI" panose="020B0604030504040204" pitchFamily="50" charset="-128"/>
                          <a:ea typeface="Meiryo UI" panose="020B0604030504040204" pitchFamily="50" charset="-128"/>
                        </a:rPr>
                        <a:t>企業価値貢献</a:t>
                      </a:r>
                      <a:endParaRPr kumimoji="1" lang="en-US" altLang="zh-TW" sz="1400" b="1" dirty="0">
                        <a:solidFill>
                          <a:schemeClr val="bg1"/>
                        </a:solidFill>
                        <a:latin typeface="Meiryo UI" panose="020B0604030504040204" pitchFamily="50" charset="-128"/>
                        <a:ea typeface="Meiryo UI" panose="020B0604030504040204" pitchFamily="50" charset="-128"/>
                      </a:endParaRPr>
                    </a:p>
                    <a:p>
                      <a:r>
                        <a:rPr kumimoji="1" lang="en-US" altLang="ja-JP" sz="1400" b="1" dirty="0">
                          <a:solidFill>
                            <a:schemeClr val="bg1"/>
                          </a:solidFill>
                          <a:latin typeface="Meiryo UI" panose="020B0604030504040204" pitchFamily="50" charset="-128"/>
                          <a:ea typeface="Meiryo UI" panose="020B0604030504040204" pitchFamily="50" charset="-128"/>
                        </a:rPr>
                        <a:t>A.</a:t>
                      </a:r>
                      <a:r>
                        <a:rPr kumimoji="1" lang="ja-JP" altLang="en-US" sz="1400" b="1" dirty="0">
                          <a:solidFill>
                            <a:schemeClr val="bg1"/>
                          </a:solidFill>
                          <a:latin typeface="Meiryo UI" panose="020B0604030504040204" pitchFamily="50" charset="-128"/>
                          <a:ea typeface="Meiryo UI" panose="020B0604030504040204" pitchFamily="50" charset="-128"/>
                        </a:rPr>
                        <a:t>デジタル技術を用いた既存ビジネスモデルの深化</a:t>
                      </a:r>
                    </a:p>
                  </a:txBody>
                  <a:tcPr>
                    <a:lnL w="28575" cap="flat" cmpd="sng" algn="ctr">
                      <a:solidFill>
                        <a:schemeClr val="bg1">
                          <a:lumMod val="50000"/>
                        </a:schemeClr>
                      </a:solidFill>
                      <a:prstDash val="solid"/>
                      <a:round/>
                      <a:headEnd type="none" w="med" len="med"/>
                      <a:tailEnd type="none" w="med" len="med"/>
                    </a:lnL>
                    <a:lnT w="28575" cap="flat" cmpd="sng" algn="ctr">
                      <a:solidFill>
                        <a:schemeClr val="bg1">
                          <a:lumMod val="50000"/>
                        </a:schemeClr>
                      </a:solidFill>
                      <a:prstDash val="solid"/>
                      <a:round/>
                      <a:headEnd type="none" w="med" len="med"/>
                      <a:tailEnd type="none" w="med" len="med"/>
                    </a:lnT>
                    <a:solidFill>
                      <a:schemeClr val="accent1"/>
                    </a:solidFill>
                  </a:tcPr>
                </a:tc>
                <a:tc>
                  <a:txBody>
                    <a:bodyPr/>
                    <a:lstStyle/>
                    <a:p>
                      <a:r>
                        <a:rPr kumimoji="1" lang="ja-JP" altLang="en-US" sz="1200" b="1" dirty="0">
                          <a:latin typeface="Meiryo UI" panose="020B0604030504040204" pitchFamily="50" charset="-128"/>
                          <a:ea typeface="Meiryo UI" panose="020B0604030504040204" pitchFamily="50" charset="-128"/>
                        </a:rPr>
                        <a:t>ビジネスモデルの深化</a:t>
                      </a:r>
                    </a:p>
                  </a:txBody>
                  <a:tcPr>
                    <a:lnT w="28575" cap="flat" cmpd="sng" algn="ctr">
                      <a:solidFill>
                        <a:schemeClr val="bg1">
                          <a:lumMod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既存ビジネスモデルの強みと弱みが明確化されており、その強化・改善にデジタル戦略・施策が大きく寄与している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デジタルにより、他社と比較して持続的な強みを発揮している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0"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推進のための投資等の意思決定において、コストのみではなくビジネスに与えるインパクトを勘案すると同時に、定量的なリターンの大きさやその確度を求めすぎず、必要な挑戦を促進している</a:t>
                      </a:r>
                      <a:endPar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5462085"/>
                  </a:ext>
                </a:extLst>
              </a:tr>
              <a:tr h="468000">
                <a:tc>
                  <a:txBody>
                    <a:bodyPr/>
                    <a:lstStyle/>
                    <a:p>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28575" cap="flat" cmpd="sng" algn="ctr">
                      <a:solidFill>
                        <a:schemeClr val="bg1">
                          <a:lumMod val="50000"/>
                        </a:schemeClr>
                      </a:solidFill>
                      <a:prstDash val="solid"/>
                      <a:round/>
                      <a:headEnd type="none" w="med" len="med"/>
                      <a:tailEnd type="none" w="med" len="med"/>
                    </a:lnL>
                    <a:solidFill>
                      <a:schemeClr val="accent1"/>
                    </a:solidFill>
                  </a:tcPr>
                </a:tc>
                <a:tc>
                  <a:txBody>
                    <a:bodyPr/>
                    <a:lstStyle/>
                    <a:p>
                      <a:r>
                        <a:rPr kumimoji="0" lang="ja-JP" altLang="en-US" sz="1200" b="1" dirty="0">
                          <a:latin typeface="Meiryo UI" panose="020B0604030504040204" pitchFamily="50" charset="-128"/>
                          <a:ea typeface="Meiryo UI" panose="020B0604030504040204" pitchFamily="50" charset="-128"/>
                        </a:rPr>
                        <a:t>取組の成果指標</a:t>
                      </a:r>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デジタル戦略・施策の達成度がビジネスの</a:t>
                      </a:r>
                      <a:r>
                        <a:rPr kumimoji="1" lang="en-US" altLang="ja-JP" sz="1200" dirty="0">
                          <a:solidFill>
                            <a:schemeClr val="tx1"/>
                          </a:solidFill>
                          <a:latin typeface="Meiryo UI" panose="020B0604030504040204" pitchFamily="50" charset="-128"/>
                          <a:ea typeface="Meiryo UI" panose="020B0604030504040204" pitchFamily="50" charset="-128"/>
                        </a:rPr>
                        <a:t>KPI</a:t>
                      </a:r>
                      <a:r>
                        <a:rPr kumimoji="1" lang="ja-JP" altLang="en-US" sz="1200" dirty="0">
                          <a:solidFill>
                            <a:schemeClr val="tx1"/>
                          </a:solidFill>
                          <a:latin typeface="Meiryo UI" panose="020B0604030504040204" pitchFamily="50" charset="-128"/>
                          <a:ea typeface="Meiryo UI" panose="020B0604030504040204" pitchFamily="50" charset="-128"/>
                        </a:rPr>
                        <a:t>をもって評価されている。またその</a:t>
                      </a:r>
                      <a:r>
                        <a:rPr kumimoji="1" lang="en-US" altLang="ja-JP" sz="1200" dirty="0">
                          <a:solidFill>
                            <a:schemeClr val="tx1"/>
                          </a:solidFill>
                          <a:latin typeface="Meiryo UI" panose="020B0604030504040204" pitchFamily="50" charset="-128"/>
                          <a:ea typeface="Meiryo UI" panose="020B0604030504040204" pitchFamily="50" charset="-128"/>
                        </a:rPr>
                        <a:t>KPI</a:t>
                      </a:r>
                      <a:r>
                        <a:rPr kumimoji="1" lang="ja-JP" altLang="en-US" sz="1200" dirty="0" err="1">
                          <a:solidFill>
                            <a:schemeClr val="tx1"/>
                          </a:solidFill>
                          <a:latin typeface="Meiryo UI" panose="020B0604030504040204" pitchFamily="50" charset="-128"/>
                          <a:ea typeface="Meiryo UI" panose="020B0604030504040204" pitchFamily="50" charset="-128"/>
                        </a:rPr>
                        <a:t>には</a:t>
                      </a:r>
                      <a:r>
                        <a:rPr kumimoji="1" lang="ja-JP" altLang="en-US" sz="1200" dirty="0">
                          <a:solidFill>
                            <a:schemeClr val="tx1"/>
                          </a:solidFill>
                          <a:latin typeface="Meiryo UI" panose="020B0604030504040204" pitchFamily="50" charset="-128"/>
                          <a:ea typeface="Meiryo UI" panose="020B0604030504040204" pitchFamily="50" charset="-128"/>
                        </a:rPr>
                        <a:t>目標値設定がされている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743169"/>
                  </a:ext>
                </a:extLst>
              </a:tr>
              <a:tr h="720000">
                <a:tc>
                  <a:txBody>
                    <a:bodyPr/>
                    <a:lstStyle/>
                    <a:p>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28575" cap="flat" cmpd="sng" algn="ctr">
                      <a:solidFill>
                        <a:schemeClr val="bg1">
                          <a:lumMod val="50000"/>
                        </a:schemeClr>
                      </a:solidFill>
                      <a:prstDash val="solid"/>
                      <a:round/>
                      <a:headEnd type="none" w="med" len="med"/>
                      <a:tailEnd type="none" w="med" len="med"/>
                    </a:lnL>
                    <a:lnB w="12700" cap="flat" cmpd="sng" algn="ctr">
                      <a:solidFill>
                        <a:schemeClr val="bg1">
                          <a:lumMod val="50000"/>
                        </a:schemeClr>
                      </a:solidFill>
                      <a:prstDash val="solid"/>
                      <a:round/>
                      <a:headEnd type="none" w="med" len="med"/>
                      <a:tailEnd type="none" w="med" len="med"/>
                    </a:lnB>
                    <a:solidFill>
                      <a:schemeClr val="accent1"/>
                    </a:solidFill>
                  </a:tcPr>
                </a:tc>
                <a:tc>
                  <a:txBody>
                    <a:bodyPr/>
                    <a:lstStyle/>
                    <a:p>
                      <a:r>
                        <a:rPr kumimoji="0" lang="ja-JP" altLang="en-US" sz="1200" b="1" dirty="0">
                          <a:latin typeface="Meiryo UI" panose="020B0604030504040204" pitchFamily="50" charset="-128"/>
                          <a:ea typeface="Meiryo UI" panose="020B0604030504040204" pitchFamily="50" charset="-128"/>
                        </a:rPr>
                        <a:t>ビジネスとしての成果</a:t>
                      </a:r>
                      <a:endParaRPr kumimoji="0" lang="en-US" altLang="ja-JP" sz="1200" b="1" dirty="0">
                        <a:latin typeface="Meiryo UI" panose="020B0604030504040204" pitchFamily="50" charset="-128"/>
                        <a:ea typeface="Meiryo UI" panose="020B0604030504040204" pitchFamily="50" charset="-128"/>
                      </a:endParaRPr>
                    </a:p>
                    <a:p>
                      <a:r>
                        <a:rPr kumimoji="0" lang="ja-JP" altLang="en-US" sz="1200" b="1" dirty="0">
                          <a:latin typeface="Meiryo UI" panose="020B0604030504040204" pitchFamily="50" charset="-128"/>
                          <a:ea typeface="Meiryo UI" panose="020B0604030504040204" pitchFamily="50" charset="-128"/>
                        </a:rPr>
                        <a:t>（収益貢献、取引先への影響）</a:t>
                      </a:r>
                      <a:endParaRPr kumimoji="1" lang="ja-JP" altLang="en-US" sz="1200" b="1" dirty="0">
                        <a:latin typeface="Meiryo UI" panose="020B0604030504040204" pitchFamily="50" charset="-128"/>
                        <a:ea typeface="Meiryo UI" panose="020B0604030504040204" pitchFamily="50" charset="-128"/>
                      </a:endParaRPr>
                    </a:p>
                  </a:txBody>
                  <a:tcPr>
                    <a:lnT w="3175"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上記</a:t>
                      </a:r>
                      <a:r>
                        <a:rPr kumimoji="1" lang="en-US" altLang="ja-JP" sz="1200" dirty="0">
                          <a:solidFill>
                            <a:schemeClr val="tx1"/>
                          </a:solidFill>
                          <a:latin typeface="Meiryo UI" panose="020B0604030504040204" pitchFamily="50" charset="-128"/>
                          <a:ea typeface="Meiryo UI" panose="020B0604030504040204" pitchFamily="50" charset="-128"/>
                        </a:rPr>
                        <a:t>KPI</a:t>
                      </a:r>
                      <a:r>
                        <a:rPr kumimoji="1" lang="ja-JP" altLang="en-US" sz="1200" dirty="0">
                          <a:solidFill>
                            <a:schemeClr val="tx1"/>
                          </a:solidFill>
                          <a:latin typeface="Meiryo UI" panose="020B0604030504040204" pitchFamily="50" charset="-128"/>
                          <a:ea typeface="Meiryo UI" panose="020B0604030504040204" pitchFamily="50" charset="-128"/>
                        </a:rPr>
                        <a:t>が最終的に財務成果（</a:t>
                      </a:r>
                      <a:r>
                        <a:rPr kumimoji="1" lang="en-US" altLang="ja-JP" sz="1200" dirty="0">
                          <a:solidFill>
                            <a:schemeClr val="tx1"/>
                          </a:solidFill>
                          <a:latin typeface="Meiryo UI" panose="020B0604030504040204" pitchFamily="50" charset="-128"/>
                          <a:ea typeface="Meiryo UI" panose="020B0604030504040204" pitchFamily="50" charset="-128"/>
                        </a:rPr>
                        <a:t>KGI</a:t>
                      </a:r>
                      <a:r>
                        <a:rPr kumimoji="1" lang="ja-JP" altLang="en-US" sz="1200" dirty="0">
                          <a:solidFill>
                            <a:schemeClr val="tx1"/>
                          </a:solidFill>
                          <a:latin typeface="Meiryo UI" panose="020B0604030504040204" pitchFamily="50" charset="-128"/>
                          <a:ea typeface="Meiryo UI" panose="020B0604030504040204" pitchFamily="50" charset="-128"/>
                        </a:rPr>
                        <a:t>）へ帰着するストーリーが明快である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実際に、財務成果をあげている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デジタル戦略等により、</a:t>
                      </a:r>
                      <a:r>
                        <a:rPr kumimoji="1" lang="en-US" altLang="ja-JP" sz="1200" dirty="0">
                          <a:solidFill>
                            <a:schemeClr val="tx1"/>
                          </a:solidFill>
                          <a:latin typeface="Meiryo UI" panose="020B0604030504040204" pitchFamily="50" charset="-128"/>
                          <a:ea typeface="Meiryo UI" panose="020B0604030504040204" pitchFamily="50" charset="-128"/>
                        </a:rPr>
                        <a:t>ESG/SDGs</a:t>
                      </a:r>
                      <a:r>
                        <a:rPr kumimoji="1" lang="ja-JP" altLang="en-US" sz="1200" dirty="0">
                          <a:solidFill>
                            <a:schemeClr val="tx1"/>
                          </a:solidFill>
                          <a:latin typeface="Meiryo UI" panose="020B0604030504040204" pitchFamily="50" charset="-128"/>
                          <a:ea typeface="Meiryo UI" panose="020B0604030504040204" pitchFamily="50" charset="-128"/>
                        </a:rPr>
                        <a:t>に関する取組を行うとともに、成果を上げている</a:t>
                      </a:r>
                    </a:p>
                  </a:txBody>
                  <a:tcPr>
                    <a:lnR w="28575" cap="flat" cmpd="sng" algn="ctr">
                      <a:solidFill>
                        <a:schemeClr val="bg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1407051"/>
                  </a:ext>
                </a:extLst>
              </a:tr>
              <a:tr h="14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１．</a:t>
                      </a:r>
                      <a:r>
                        <a:rPr kumimoji="1" lang="zh-TW" altLang="en-US" sz="1400" b="1" dirty="0">
                          <a:solidFill>
                            <a:schemeClr val="bg1"/>
                          </a:solidFill>
                          <a:latin typeface="Meiryo UI" panose="020B0604030504040204" pitchFamily="50" charset="-128"/>
                          <a:ea typeface="Meiryo UI" panose="020B0604030504040204" pitchFamily="50" charset="-128"/>
                        </a:rPr>
                        <a:t>企業価値貢献</a:t>
                      </a:r>
                      <a:endParaRPr kumimoji="1" lang="en-US" altLang="zh-TW" sz="1400" b="1"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bg1"/>
                          </a:solidFill>
                          <a:latin typeface="Meiryo UI" panose="020B0604030504040204" pitchFamily="50" charset="-128"/>
                          <a:ea typeface="Meiryo UI" panose="020B0604030504040204" pitchFamily="50" charset="-128"/>
                        </a:rPr>
                        <a:t>B.</a:t>
                      </a:r>
                      <a:r>
                        <a:rPr kumimoji="1" lang="ja-JP" altLang="en-US" sz="1400" b="1" dirty="0">
                          <a:solidFill>
                            <a:schemeClr val="bg1"/>
                          </a:solidFill>
                          <a:latin typeface="Meiryo UI" panose="020B0604030504040204" pitchFamily="50" charset="-128"/>
                          <a:ea typeface="Meiryo UI" panose="020B0604030504040204" pitchFamily="50" charset="-128"/>
                        </a:rPr>
                        <a:t>デジタル技術を用いた</a:t>
                      </a:r>
                      <a:r>
                        <a:rPr lang="ja-JP" altLang="en-US" sz="1400" b="1" dirty="0">
                          <a:solidFill>
                            <a:schemeClr val="bg1"/>
                          </a:solidFill>
                          <a:latin typeface="Meiryo UI" panose="020B0604030504040204" pitchFamily="50" charset="-128"/>
                          <a:ea typeface="Meiryo UI" panose="020B0604030504040204" pitchFamily="50" charset="-128"/>
                        </a:rPr>
                        <a:t>業態変革・新規</a:t>
                      </a:r>
                      <a:endParaRPr lang="en-US" altLang="ja-JP" sz="1400" b="1"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Meiryo UI" panose="020B0604030504040204" pitchFamily="50" charset="-128"/>
                          <a:ea typeface="Meiryo UI" panose="020B0604030504040204" pitchFamily="50" charset="-128"/>
                        </a:rPr>
                        <a:t>ビジネスモデルの</a:t>
                      </a:r>
                      <a:endParaRPr lang="en-US" altLang="ja-JP" sz="1400" b="1"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Meiryo UI" panose="020B0604030504040204" pitchFamily="50" charset="-128"/>
                          <a:ea typeface="Meiryo UI" panose="020B0604030504040204" pitchFamily="50" charset="-128"/>
                        </a:rPr>
                        <a:t>創出</a:t>
                      </a:r>
                    </a:p>
                  </a:txBody>
                  <a:tcPr>
                    <a:lnL w="28575"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solidFill>
                      <a:schemeClr val="accent1"/>
                    </a:solidFill>
                  </a:tcPr>
                </a:tc>
                <a:tc>
                  <a:txBody>
                    <a:bodyPr/>
                    <a:lstStyle/>
                    <a:p>
                      <a:r>
                        <a:rPr kumimoji="0" lang="ja-JP" altLang="en-US" sz="1200" b="1" dirty="0">
                          <a:latin typeface="Meiryo UI" panose="020B0604030504040204" pitchFamily="50" charset="-128"/>
                          <a:ea typeface="Meiryo UI" panose="020B0604030504040204" pitchFamily="50" charset="-128"/>
                        </a:rPr>
                        <a:t>新規ビジネスモデル等の創出</a:t>
                      </a:r>
                      <a:r>
                        <a:rPr kumimoji="0" lang="ja-JP" altLang="en-US" sz="1200" b="1" dirty="0">
                          <a:solidFill>
                            <a:schemeClr val="tx1"/>
                          </a:solidFill>
                          <a:latin typeface="Meiryo UI" panose="020B0604030504040204" pitchFamily="50" charset="-128"/>
                          <a:ea typeface="Meiryo UI" panose="020B0604030504040204" pitchFamily="50" charset="-128"/>
                        </a:rPr>
                        <a:t>（</a:t>
                      </a:r>
                      <a:r>
                        <a:rPr kumimoji="0" lang="en-US" altLang="ja-JP" sz="1200" b="1" dirty="0">
                          <a:solidFill>
                            <a:schemeClr val="tx1"/>
                          </a:solidFill>
                          <a:latin typeface="Meiryo UI" panose="020B0604030504040204" pitchFamily="50" charset="-128"/>
                          <a:ea typeface="Meiryo UI" panose="020B0604030504040204" pitchFamily="50" charset="-128"/>
                        </a:rPr>
                        <a:t>※1</a:t>
                      </a:r>
                      <a:r>
                        <a:rPr kumimoji="0" lang="ja-JP" altLang="en-US" sz="1200" b="1" dirty="0">
                          <a:solidFill>
                            <a:schemeClr val="tx1"/>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bg1">
                          <a:lumMod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事業リスク・シナリオに則った新しいビジネスモデルの創出をデジタル戦略が支援している。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デジタルにより、他社と比較して持続的な強みを発揮している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多様な主体がデジタル技術でつながり、データや知恵などを共有することによって、さまざまな形で協創（単なる企業提携・業務提携を超えた生活者視点での価値提供や社会課題の解決に立脚した、今までとは異次元の提携）し、革新的な価値を創造し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0"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推進のための投資等の意思決定において、コストのみではなくビジネスに与えるインパクトを勘案すると同時に、定量的なリターンの大きさやその確度を求めすぎず、必要な挑戦を促進している</a:t>
                      </a:r>
                      <a:endParaRPr kumimoji="0"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lnR w="28575"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4497738"/>
                  </a:ext>
                </a:extLst>
              </a:tr>
              <a:tr h="540000">
                <a:tc>
                  <a:txBody>
                    <a:bodyPr/>
                    <a:lstStyle/>
                    <a:p>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28575" cap="flat" cmpd="sng" algn="ctr">
                      <a:solidFill>
                        <a:schemeClr val="bg1">
                          <a:lumMod val="50000"/>
                        </a:schemeClr>
                      </a:solidFill>
                      <a:prstDash val="solid"/>
                      <a:round/>
                      <a:headEnd type="none" w="med" len="med"/>
                      <a:tailEnd type="none" w="med" len="med"/>
                    </a:lnL>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dirty="0">
                          <a:latin typeface="Meiryo UI" panose="020B0604030504040204" pitchFamily="50" charset="-128"/>
                          <a:ea typeface="Meiryo UI" panose="020B0604030504040204" pitchFamily="50" charset="-128"/>
                        </a:rPr>
                        <a:t>取組の成果指標</a:t>
                      </a:r>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デジタル戦略・施策の達成度がビジネスの</a:t>
                      </a:r>
                      <a:r>
                        <a:rPr kumimoji="1" lang="en-US" altLang="ja-JP" sz="1200" dirty="0">
                          <a:latin typeface="Meiryo UI" panose="020B0604030504040204" pitchFamily="50" charset="-128"/>
                          <a:ea typeface="Meiryo UI" panose="020B0604030504040204" pitchFamily="50" charset="-128"/>
                        </a:rPr>
                        <a:t>KPI</a:t>
                      </a:r>
                      <a:r>
                        <a:rPr kumimoji="1" lang="ja-JP" altLang="en-US" sz="1200" dirty="0">
                          <a:latin typeface="Meiryo UI" panose="020B0604030504040204" pitchFamily="50" charset="-128"/>
                          <a:ea typeface="Meiryo UI" panose="020B0604030504040204" pitchFamily="50" charset="-128"/>
                        </a:rPr>
                        <a:t>をもって評価されている。またその</a:t>
                      </a:r>
                      <a:r>
                        <a:rPr kumimoji="1" lang="en-US" altLang="ja-JP" sz="1200" dirty="0">
                          <a:latin typeface="Meiryo UI" panose="020B0604030504040204" pitchFamily="50" charset="-128"/>
                          <a:ea typeface="Meiryo UI" panose="020B0604030504040204" pitchFamily="50" charset="-128"/>
                        </a:rPr>
                        <a:t>KPI</a:t>
                      </a:r>
                      <a:r>
                        <a:rPr kumimoji="1" lang="ja-JP" altLang="en-US" sz="1200" dirty="0">
                          <a:latin typeface="Meiryo UI" panose="020B0604030504040204" pitchFamily="50" charset="-128"/>
                          <a:ea typeface="Meiryo UI" panose="020B0604030504040204" pitchFamily="50" charset="-128"/>
                        </a:rPr>
                        <a:t>には目標値設定がされている</a:t>
                      </a:r>
                      <a:endParaRPr kumimoji="1" lang="en-US" altLang="ja-JP" sz="1200" dirty="0">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6996219"/>
                  </a:ext>
                </a:extLst>
              </a:tr>
              <a:tr h="720000">
                <a:tc>
                  <a:txBody>
                    <a:bodyPr/>
                    <a:lstStyle/>
                    <a:p>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28575" cap="flat" cmpd="sng" algn="ctr">
                      <a:solidFill>
                        <a:schemeClr val="bg1">
                          <a:lumMod val="50000"/>
                        </a:schemeClr>
                      </a:solidFill>
                      <a:prstDash val="solid"/>
                      <a:round/>
                      <a:headEnd type="none" w="med" len="med"/>
                      <a:tailEnd type="none" w="med" len="med"/>
                    </a:lnL>
                    <a:lnB w="28575" cap="flat" cmpd="sng" algn="ctr">
                      <a:solidFill>
                        <a:schemeClr val="bg1">
                          <a:lumMod val="50000"/>
                        </a:schemeClr>
                      </a:solidFill>
                      <a:prstDash val="solid"/>
                      <a:round/>
                      <a:headEnd type="none" w="med" len="med"/>
                      <a:tailEnd type="none" w="med" len="med"/>
                    </a:lnB>
                    <a:solidFill>
                      <a:schemeClr val="accent1"/>
                    </a:solidFill>
                  </a:tcPr>
                </a:tc>
                <a:tc>
                  <a:txBody>
                    <a:bodyPr/>
                    <a:lstStyle/>
                    <a:p>
                      <a:r>
                        <a:rPr kumimoji="0" lang="ja-JP" altLang="en-US" sz="1200" b="1" dirty="0">
                          <a:latin typeface="Meiryo UI" panose="020B0604030504040204" pitchFamily="50" charset="-128"/>
                          <a:ea typeface="Meiryo UI" panose="020B0604030504040204" pitchFamily="50" charset="-128"/>
                        </a:rPr>
                        <a:t>ビジネスとしての成果</a:t>
                      </a:r>
                      <a:endParaRPr kumimoji="0" lang="en-US" altLang="ja-JP" sz="12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dirty="0">
                          <a:latin typeface="Meiryo UI" panose="020B0604030504040204" pitchFamily="50" charset="-128"/>
                          <a:ea typeface="Meiryo UI" panose="020B0604030504040204" pitchFamily="50" charset="-128"/>
                        </a:rPr>
                        <a:t>（収益貢献、取引先への影響）</a:t>
                      </a:r>
                      <a:endParaRPr kumimoji="1" lang="ja-JP" altLang="en-US" sz="1200" b="1" dirty="0">
                        <a:latin typeface="Meiryo UI" panose="020B0604030504040204" pitchFamily="50" charset="-128"/>
                        <a:ea typeface="Meiryo UI" panose="020B0604030504040204" pitchFamily="50" charset="-128"/>
                      </a:endParaRPr>
                    </a:p>
                  </a:txBody>
                  <a:tcPr>
                    <a:lnT w="3175" cap="flat" cmpd="sng" algn="ctr">
                      <a:solidFill>
                        <a:schemeClr val="tx1"/>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Meiryo UI" panose="020B0604030504040204" pitchFamily="50" charset="-128"/>
                          <a:ea typeface="Meiryo UI" panose="020B0604030504040204" pitchFamily="50" charset="-128"/>
                        </a:rPr>
                        <a:t>上記</a:t>
                      </a:r>
                      <a:r>
                        <a:rPr kumimoji="1" lang="en-US" altLang="ja-JP" sz="1200" dirty="0">
                          <a:latin typeface="Meiryo UI" panose="020B0604030504040204" pitchFamily="50" charset="-128"/>
                          <a:ea typeface="Meiryo UI" panose="020B0604030504040204" pitchFamily="50" charset="-128"/>
                        </a:rPr>
                        <a:t>KPI</a:t>
                      </a:r>
                      <a:r>
                        <a:rPr kumimoji="1" lang="ja-JP" altLang="en-US" sz="1200" dirty="0">
                          <a:latin typeface="Meiryo UI" panose="020B0604030504040204" pitchFamily="50" charset="-128"/>
                          <a:ea typeface="Meiryo UI" panose="020B0604030504040204" pitchFamily="50" charset="-128"/>
                        </a:rPr>
                        <a:t>が最終的に財務成果（</a:t>
                      </a:r>
                      <a:r>
                        <a:rPr kumimoji="1" lang="en-US" altLang="ja-JP" sz="1200" dirty="0">
                          <a:latin typeface="Meiryo UI" panose="020B0604030504040204" pitchFamily="50" charset="-128"/>
                          <a:ea typeface="Meiryo UI" panose="020B0604030504040204" pitchFamily="50" charset="-128"/>
                        </a:rPr>
                        <a:t>KGI</a:t>
                      </a:r>
                      <a:r>
                        <a:rPr kumimoji="1" lang="ja-JP" altLang="en-US" sz="1200" dirty="0">
                          <a:latin typeface="Meiryo UI" panose="020B0604030504040204" pitchFamily="50" charset="-128"/>
                          <a:ea typeface="Meiryo UI" panose="020B0604030504040204" pitchFamily="50" charset="-128"/>
                        </a:rPr>
                        <a:t>）へ帰着するストーリーが明快である</a:t>
                      </a:r>
                      <a:endParaRPr kumimoji="1" lang="en-US" altLang="ja-JP" sz="120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Meiryo UI" panose="020B0604030504040204" pitchFamily="50" charset="-128"/>
                          <a:ea typeface="Meiryo UI" panose="020B0604030504040204" pitchFamily="50" charset="-128"/>
                        </a:rPr>
                        <a:t>実際に、財務成果をあげている</a:t>
                      </a:r>
                      <a:endParaRPr kumimoji="1" lang="en-US" altLang="ja-JP" sz="120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Meiryo UI" panose="020B0604030504040204" pitchFamily="50" charset="-128"/>
                          <a:ea typeface="Meiryo UI" panose="020B0604030504040204" pitchFamily="50" charset="-128"/>
                        </a:rPr>
                        <a:t>デジタル戦略等により、</a:t>
                      </a:r>
                      <a:r>
                        <a:rPr kumimoji="1" lang="en-US" altLang="ja-JP" sz="1200" dirty="0">
                          <a:latin typeface="Meiryo UI" panose="020B0604030504040204" pitchFamily="50" charset="-128"/>
                          <a:ea typeface="Meiryo UI" panose="020B0604030504040204" pitchFamily="50" charset="-128"/>
                        </a:rPr>
                        <a:t>ESG/SDGs</a:t>
                      </a:r>
                      <a:r>
                        <a:rPr kumimoji="1" lang="ja-JP" altLang="en-US" sz="1200" dirty="0">
                          <a:latin typeface="Meiryo UI" panose="020B0604030504040204" pitchFamily="50" charset="-128"/>
                          <a:ea typeface="Meiryo UI" panose="020B0604030504040204" pitchFamily="50" charset="-128"/>
                        </a:rPr>
                        <a:t>に関する取組を行うとともに、成果を上げている</a:t>
                      </a:r>
                      <a:endParaRPr kumimoji="1" lang="en-US" altLang="ja-JP" sz="1200" dirty="0">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106662942"/>
                  </a:ext>
                </a:extLst>
              </a:tr>
            </a:tbl>
          </a:graphicData>
        </a:graphic>
      </p:graphicFrame>
      <p:sp>
        <p:nvSpPr>
          <p:cNvPr id="8" name="テキスト ボックス 7">
            <a:extLst>
              <a:ext uri="{FF2B5EF4-FFF2-40B4-BE49-F238E27FC236}">
                <a16:creationId xmlns:a16="http://schemas.microsoft.com/office/drawing/2014/main" id="{BAF25C09-620E-4D57-A342-6282755B0C0B}"/>
              </a:ext>
            </a:extLst>
          </p:cNvPr>
          <p:cNvSpPr txBox="1"/>
          <p:nvPr/>
        </p:nvSpPr>
        <p:spPr>
          <a:xfrm>
            <a:off x="200024" y="6211114"/>
            <a:ext cx="9236173" cy="600164"/>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）「新規ビジネスモデル等の創出」について、毎年新しい事業を記載すれば評価が高くなるというわけではありません。</a:t>
            </a:r>
            <a:endParaRPr lang="en-US" altLang="ja-JP" sz="1100" dirty="0">
              <a:latin typeface="Meiryo UI" panose="020B0604030504040204" pitchFamily="50" charset="-128"/>
              <a:ea typeface="Meiryo UI" panose="020B0604030504040204" pitchFamily="50" charset="-128"/>
            </a:endParaRPr>
          </a:p>
          <a:p>
            <a:pPr indent="447675"/>
            <a:r>
              <a:rPr lang="en-US" altLang="ja-JP" sz="1100" dirty="0">
                <a:latin typeface="Meiryo UI" panose="020B0604030504040204" pitchFamily="50" charset="-128"/>
                <a:ea typeface="Meiryo UI" panose="020B0604030504040204" pitchFamily="50" charset="-128"/>
              </a:rPr>
              <a:t>DX</a:t>
            </a:r>
            <a:r>
              <a:rPr lang="ja-JP" altLang="en-US" sz="1100" dirty="0">
                <a:latin typeface="Meiryo UI" panose="020B0604030504040204" pitchFamily="50" charset="-128"/>
                <a:ea typeface="Meiryo UI" panose="020B0604030504040204" pitchFamily="50" charset="-128"/>
              </a:rPr>
              <a:t>の取組はある程度時間を要するものであることを踏まえ、</a:t>
            </a:r>
            <a:r>
              <a:rPr kumimoji="1" lang="ja-JP" altLang="en-US" sz="1100" dirty="0">
                <a:latin typeface="Meiryo UI" panose="020B0604030504040204" pitchFamily="50" charset="-128"/>
                <a:ea typeface="Meiryo UI" panose="020B0604030504040204" pitchFamily="50" charset="-128"/>
              </a:rPr>
              <a:t>新規ビジネスモデル等の創出に向けた継続的な仕組みづくりや、取組の実施状況及びその効果、</a:t>
            </a:r>
            <a:endParaRPr lang="en-US" altLang="ja-JP" sz="1100" dirty="0">
              <a:latin typeface="Meiryo UI" panose="020B0604030504040204" pitchFamily="50" charset="-128"/>
              <a:ea typeface="Meiryo UI" panose="020B0604030504040204" pitchFamily="50" charset="-128"/>
            </a:endParaRPr>
          </a:p>
          <a:p>
            <a:pPr indent="447675"/>
            <a:r>
              <a:rPr kumimoji="1" lang="ja-JP" altLang="en-US" sz="1100" dirty="0">
                <a:latin typeface="Meiryo UI" panose="020B0604030504040204" pitchFamily="50" charset="-128"/>
                <a:ea typeface="Meiryo UI" panose="020B0604030504040204" pitchFamily="50" charset="-128"/>
              </a:rPr>
              <a:t>新規ビジネスモデル等の創出に関する前年度からの進捗や成長についても評価の対象といたします。</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4">
            <a:extLst>
              <a:ext uri="{FF2B5EF4-FFF2-40B4-BE49-F238E27FC236}">
                <a16:creationId xmlns:a16="http://schemas.microsoft.com/office/drawing/2014/main" id="{87B33E5A-5F61-B88C-1617-CE20B0FC89B2}"/>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11</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1">
            <a:extLst>
              <a:ext uri="{FF2B5EF4-FFF2-40B4-BE49-F238E27FC236}">
                <a16:creationId xmlns:a16="http://schemas.microsoft.com/office/drawing/2014/main" id="{F87A9D05-C1D9-5011-8A58-1F731F050C65}"/>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tabLst>
                <a:tab pos="363538" algn="l"/>
              </a:tabLst>
            </a:pP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記述式回答の評価のポイント　</a:t>
            </a:r>
            <a:r>
              <a:rPr lang="zh-TW"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企業価値貢献</a:t>
            </a:r>
            <a:endPar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4450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F082A7F4-E62B-42F8-9219-0016B48FDE3B}"/>
              </a:ext>
            </a:extLst>
          </p:cNvPr>
          <p:cNvGraphicFramePr>
            <a:graphicFrameLocks noGrp="1"/>
          </p:cNvGraphicFramePr>
          <p:nvPr>
            <p:extLst>
              <p:ext uri="{D42A27DB-BD31-4B8C-83A1-F6EECF244321}">
                <p14:modId xmlns:p14="http://schemas.microsoft.com/office/powerpoint/2010/main" val="1872188898"/>
              </p:ext>
            </p:extLst>
          </p:nvPr>
        </p:nvGraphicFramePr>
        <p:xfrm>
          <a:off x="200024" y="692696"/>
          <a:ext cx="9504000" cy="5346700"/>
        </p:xfrm>
        <a:graphic>
          <a:graphicData uri="http://schemas.openxmlformats.org/drawingml/2006/table">
            <a:tbl>
              <a:tblPr firstRow="1" bandRow="1">
                <a:tableStyleId>{2D5ABB26-0587-4C30-8999-92F81FD0307C}</a:tableStyleId>
              </a:tblPr>
              <a:tblGrid>
                <a:gridCol w="1656000">
                  <a:extLst>
                    <a:ext uri="{9D8B030D-6E8A-4147-A177-3AD203B41FA5}">
                      <a16:colId xmlns:a16="http://schemas.microsoft.com/office/drawing/2014/main" val="401100069"/>
                    </a:ext>
                  </a:extLst>
                </a:gridCol>
                <a:gridCol w="1584000">
                  <a:extLst>
                    <a:ext uri="{9D8B030D-6E8A-4147-A177-3AD203B41FA5}">
                      <a16:colId xmlns:a16="http://schemas.microsoft.com/office/drawing/2014/main" val="3926742749"/>
                    </a:ext>
                  </a:extLst>
                </a:gridCol>
                <a:gridCol w="6264000">
                  <a:extLst>
                    <a:ext uri="{9D8B030D-6E8A-4147-A177-3AD203B41FA5}">
                      <a16:colId xmlns:a16="http://schemas.microsoft.com/office/drawing/2014/main" val="2840212766"/>
                    </a:ext>
                  </a:extLst>
                </a:gridCol>
              </a:tblGrid>
              <a:tr h="293176">
                <a:tc>
                  <a:txBody>
                    <a:bodyPr/>
                    <a:lstStyle/>
                    <a:p>
                      <a:r>
                        <a:rPr kumimoji="1" lang="ja-JP" altLang="en-US" sz="1400" b="1" dirty="0">
                          <a:latin typeface="Meiryo UI" panose="020B0604030504040204" pitchFamily="50" charset="-128"/>
                          <a:ea typeface="Meiryo UI" panose="020B0604030504040204" pitchFamily="50" charset="-128"/>
                        </a:rPr>
                        <a:t>項目</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B w="28575" cap="flat" cmpd="sng" algn="ctr">
                      <a:solidFill>
                        <a:schemeClr val="bg1">
                          <a:lumMod val="50000"/>
                        </a:schemeClr>
                      </a:solidFill>
                      <a:prstDash val="solid"/>
                      <a:round/>
                      <a:headEnd type="none" w="med" len="med"/>
                      <a:tailEnd type="none" w="med" len="med"/>
                    </a:lnB>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B w="28575" cap="flat" cmpd="sng" algn="ctr">
                      <a:solidFill>
                        <a:schemeClr val="bg1">
                          <a:lumMod val="50000"/>
                        </a:schemeClr>
                      </a:solidFill>
                      <a:prstDash val="solid"/>
                      <a:round/>
                      <a:headEnd type="none" w="med" len="med"/>
                      <a:tailEnd type="none" w="med" len="med"/>
                    </a:lnB>
                  </a:tcPr>
                </a:tc>
                <a:tc>
                  <a:txBody>
                    <a:bodyPr/>
                    <a:lstStyle/>
                    <a:p>
                      <a:r>
                        <a:rPr kumimoji="1" lang="ja-JP" altLang="en-US" sz="1400" b="1" dirty="0">
                          <a:latin typeface="Meiryo UI" panose="020B0604030504040204" pitchFamily="50" charset="-128"/>
                          <a:ea typeface="Meiryo UI" panose="020B0604030504040204" pitchFamily="50" charset="-128"/>
                        </a:rPr>
                        <a:t>着眼点</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B w="285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61131892"/>
                  </a:ext>
                </a:extLst>
              </a:tr>
              <a:tr h="620843">
                <a:tc>
                  <a:txBody>
                    <a:bodyPr/>
                    <a:lstStyle/>
                    <a:p>
                      <a:r>
                        <a:rPr kumimoji="1" lang="zh-TW" altLang="en-US" sz="1400" b="1" dirty="0">
                          <a:solidFill>
                            <a:schemeClr val="bg1"/>
                          </a:solidFill>
                          <a:latin typeface="Meiryo UI" panose="020B0604030504040204" pitchFamily="50" charset="-128"/>
                          <a:ea typeface="Meiryo UI" panose="020B0604030504040204" pitchFamily="50" charset="-128"/>
                        </a:rPr>
                        <a:t>２．</a:t>
                      </a:r>
                      <a:r>
                        <a:rPr kumimoji="1" lang="en-US" altLang="zh-TW" sz="1400" b="1" dirty="0">
                          <a:solidFill>
                            <a:schemeClr val="bg1"/>
                          </a:solidFill>
                          <a:latin typeface="Meiryo UI" panose="020B0604030504040204" pitchFamily="50" charset="-128"/>
                          <a:ea typeface="Meiryo UI" panose="020B0604030504040204" pitchFamily="50" charset="-128"/>
                        </a:rPr>
                        <a:t>DX</a:t>
                      </a:r>
                      <a:r>
                        <a:rPr kumimoji="1" lang="zh-TW" altLang="en-US" sz="1400" b="1" dirty="0">
                          <a:solidFill>
                            <a:schemeClr val="bg1"/>
                          </a:solidFill>
                          <a:latin typeface="Meiryo UI" panose="020B0604030504040204" pitchFamily="50" charset="-128"/>
                          <a:ea typeface="Meiryo UI" panose="020B0604030504040204" pitchFamily="50" charset="-128"/>
                        </a:rPr>
                        <a:t>実現能力</a:t>
                      </a:r>
                    </a:p>
                  </a:txBody>
                  <a:tcPr>
                    <a:lnL w="28575" cap="flat" cmpd="sng" algn="ctr">
                      <a:solidFill>
                        <a:schemeClr val="bg1">
                          <a:lumMod val="50000"/>
                        </a:schemeClr>
                      </a:solidFill>
                      <a:prstDash val="solid"/>
                      <a:round/>
                      <a:headEnd type="none" w="med" len="med"/>
                      <a:tailEnd type="none" w="med" len="med"/>
                    </a:lnL>
                    <a:lnT w="28575"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r>
                        <a:rPr kumimoji="1" lang="ja-JP" altLang="en-US" sz="1200" b="1" dirty="0">
                          <a:latin typeface="Meiryo UI" panose="020B0604030504040204" pitchFamily="50" charset="-128"/>
                          <a:ea typeface="Meiryo UI" panose="020B0604030504040204" pitchFamily="50" charset="-128"/>
                        </a:rPr>
                        <a:t>①経営ビジョン</a:t>
                      </a:r>
                    </a:p>
                  </a:txBody>
                  <a:tcPr>
                    <a:lnT w="28575" cap="flat" cmpd="sng" algn="ctr">
                      <a:solidFill>
                        <a:schemeClr val="bg1">
                          <a:lumMod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経営者として世の中のデジタル化が自社の事業に及ぼす影響（機会と脅威）について明確なシナリオを描いている</a:t>
                      </a:r>
                      <a:endParaRPr kumimoji="1"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経営ビジョンの柱の一つにデジタル戦略を掲げている</a:t>
                      </a:r>
                      <a:endParaRPr kumimoji="1"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686119"/>
                  </a:ext>
                </a:extLst>
              </a:tr>
              <a:tr h="726605">
                <a:tc>
                  <a:txBody>
                    <a:bodyPr/>
                    <a:lstStyle/>
                    <a:p>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28575" cap="flat" cmpd="sng" algn="ctr">
                      <a:solidFill>
                        <a:schemeClr val="bg1">
                          <a:lumMod val="5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r>
                        <a:rPr kumimoji="1" lang="ja-JP" altLang="en-US" sz="1200" b="1" dirty="0">
                          <a:latin typeface="Meiryo UI" panose="020B0604030504040204" pitchFamily="50" charset="-128"/>
                          <a:ea typeface="Meiryo UI" panose="020B0604030504040204" pitchFamily="50" charset="-128"/>
                        </a:rPr>
                        <a:t>②戦略</a:t>
                      </a:r>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経営ビジョンを実現できる変革シナリオとして、戦略が構築できている</a:t>
                      </a:r>
                      <a:endParaRPr kumimoji="1"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デジタル戦略・施策のポートフォリオにおいて、合理的かつ合目的的な予算配分がなされている</a:t>
                      </a:r>
                      <a:endParaRPr kumimoji="1"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データを重要経営資産の一つとして活用している</a:t>
                      </a:r>
                      <a:endParaRPr kumimoji="1"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kumimoji="1" lang="en-US" altLang="ja-JP" sz="1200" dirty="0">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9567916"/>
                  </a:ext>
                </a:extLst>
              </a:tr>
              <a:tr h="1655582">
                <a:tc>
                  <a:txBody>
                    <a:bodyPr/>
                    <a:lstStyle/>
                    <a:p>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28575" cap="flat" cmpd="sng" algn="ctr">
                      <a:solidFill>
                        <a:schemeClr val="bg1">
                          <a:lumMod val="50000"/>
                        </a:schemeClr>
                      </a:solidFill>
                      <a:prstDash val="solid"/>
                      <a:round/>
                      <a:headEnd type="none" w="med" len="med"/>
                      <a:tailEnd type="none" w="med" len="med"/>
                    </a:lnL>
                    <a:lnT w="1270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1"/>
                    </a:solidFill>
                  </a:tcPr>
                </a:tc>
                <a:tc>
                  <a:txBody>
                    <a:bodyPr/>
                    <a:lstStyle/>
                    <a:p>
                      <a:r>
                        <a:rPr kumimoji="1" lang="ja-JP" altLang="en-US" sz="1200" b="1" dirty="0">
                          <a:latin typeface="Meiryo UI" panose="020B0604030504040204" pitchFamily="50" charset="-128"/>
                          <a:ea typeface="Meiryo UI" panose="020B0604030504040204" pitchFamily="50" charset="-128"/>
                        </a:rPr>
                        <a:t>②－１．組織・人材・風土（</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a:t>
                      </a:r>
                    </a:p>
                  </a:txBody>
                  <a:tcPr>
                    <a:lnT w="3175" cap="flat" cmpd="sng" algn="ctr">
                      <a:solidFill>
                        <a:schemeClr val="tx1"/>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デジタル戦略推進のために各人（経営層から現場まで）が主体的に動けるような役割と権限が規定されている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社外リソースを含め知見・経験・スキル・アイデアを獲得するケイパビリティ（組織能力）を有しており、ケイパビリティを活かしながら、事業化に向かった動きができている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デジタル戦略推進のために</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必要</a:t>
                      </a: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な</a:t>
                      </a:r>
                      <a:r>
                        <a:rPr kumimoji="1" lang="ja-JP" altLang="en-US" sz="1200" dirty="0">
                          <a:solidFill>
                            <a:schemeClr val="tx1"/>
                          </a:solidFill>
                          <a:latin typeface="Meiryo UI" panose="020B0604030504040204" pitchFamily="50" charset="-128"/>
                          <a:ea typeface="Meiryo UI" panose="020B0604030504040204" pitchFamily="50" charset="-128"/>
                        </a:rPr>
                        <a:t>デジタル人材の定義と、その確保・育成</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評価の人事的仕組みが確立されている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人材獲得・育成について、現状のギャップとそれを埋める方策が明確化されている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80000" marR="0" lvl="0" indent="-180000" algn="l" defTabSz="914400" rtl="0" eaLnBrk="1" fontAlgn="auto" latinLnBrk="0" hangingPunct="1">
                        <a:lnSpc>
                          <a:spcPct val="100000"/>
                        </a:lnSpc>
                        <a:spcBef>
                          <a:spcPts val="0"/>
                        </a:spcBef>
                        <a:spcAft>
                          <a:spcPts val="50"/>
                        </a:spcAft>
                        <a:buClrTx/>
                        <a:buSzTx/>
                        <a:buFont typeface="Arial" panose="020B0604020202020204" pitchFamily="34" charset="0"/>
                        <a:buChar char="•"/>
                        <a:tabLst/>
                        <a:defRP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リスキリングやリカレント教育など、</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全社員のデジタル・リテラシー向上の施策が打たれている。</a:t>
                      </a: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その中では、全社員が目指すべきリテラシーレベルのスキルと、自社の</a:t>
                      </a:r>
                      <a:r>
                        <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DX</a:t>
                      </a: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を推進するための戦略を実行する上で必要となるスキルとがしっかりと定義され、それぞれのスキル向上に向けたアプローチが明確にされている</a:t>
                      </a:r>
                      <a:endParaRPr kumimoji="1" lang="en-US" altLang="ja-JP"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indent="-171450">
                        <a:buFont typeface="Arial" panose="020B0604020202020204" pitchFamily="34" charset="0"/>
                        <a:buChar char="•"/>
                      </a:pPr>
                      <a:r>
                        <a:rPr kumimoji="0"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経営トップが最新のデジタル技術や新たな活用事例を得た上で、自社のデジタル戦略の推進に活かしている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組織カルチャーの変革への取組み（雇用の流動性、人材の多様性、意思決定の民主化、失敗を許容する文化など）が行われている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経営戦略と人材戦略を連動させた上で、デジタル人材の育成・確保に向けた取組が行われている</a:t>
                      </a:r>
                      <a:endParaRPr kumimoji="1" lang="en-US" altLang="ja-JP" sz="12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171450" indent="-171450">
                        <a:buFont typeface="Arial" panose="020B0604020202020204" pitchFamily="34" charset="0"/>
                        <a:buChar char="•"/>
                      </a:pP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51660169"/>
                  </a:ext>
                </a:extLst>
              </a:tr>
            </a:tbl>
          </a:graphicData>
        </a:graphic>
      </p:graphicFrame>
      <p:sp>
        <p:nvSpPr>
          <p:cNvPr id="9" name="テキスト ボックス 8">
            <a:extLst>
              <a:ext uri="{FF2B5EF4-FFF2-40B4-BE49-F238E27FC236}">
                <a16:creationId xmlns:a16="http://schemas.microsoft.com/office/drawing/2014/main" id="{6B5A40DD-95F5-49AD-9B4C-6A979B34A413}"/>
              </a:ext>
            </a:extLst>
          </p:cNvPr>
          <p:cNvSpPr txBox="1"/>
          <p:nvPr/>
        </p:nvSpPr>
        <p:spPr>
          <a:xfrm>
            <a:off x="200023" y="6118259"/>
            <a:ext cx="9504000" cy="430887"/>
          </a:xfrm>
          <a:prstGeom prst="rect">
            <a:avLst/>
          </a:prstGeom>
          <a:noFill/>
        </p:spPr>
        <p:txBody>
          <a:bodyPr wrap="square" rtlCol="0">
            <a:spAutoFit/>
          </a:bodyPr>
          <a:lstStyle/>
          <a:p>
            <a:pPr marL="485775" indent="-485775"/>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デジタル（</a:t>
            </a:r>
            <a:r>
              <a:rPr lang="en-US" altLang="ja-JP" sz="1100" dirty="0">
                <a:latin typeface="Meiryo UI" panose="020B0604030504040204" pitchFamily="50" charset="-128"/>
                <a:ea typeface="Meiryo UI" panose="020B0604030504040204" pitchFamily="50" charset="-128"/>
              </a:rPr>
              <a:t>D</a:t>
            </a:r>
            <a:r>
              <a:rPr lang="ja-JP" altLang="en-US" sz="1100" dirty="0">
                <a:latin typeface="Meiryo UI" panose="020B0604030504040204" pitchFamily="50" charset="-128"/>
                <a:ea typeface="Meiryo UI" panose="020B0604030504040204" pitchFamily="50" charset="-128"/>
              </a:rPr>
              <a:t>）に関する知識を備えていることはもちろん、企業変革（</a:t>
            </a:r>
            <a:r>
              <a:rPr lang="en-US" altLang="ja-JP" sz="1100" dirty="0">
                <a:latin typeface="Meiryo UI" panose="020B0604030504040204" pitchFamily="50" charset="-128"/>
                <a:ea typeface="Meiryo UI" panose="020B0604030504040204" pitchFamily="50" charset="-128"/>
              </a:rPr>
              <a:t>X</a:t>
            </a:r>
            <a:r>
              <a:rPr lang="ja-JP" altLang="en-US" sz="1100" dirty="0">
                <a:latin typeface="Meiryo UI" panose="020B0604030504040204" pitchFamily="50" charset="-128"/>
                <a:ea typeface="Meiryo UI" panose="020B0604030504040204" pitchFamily="50" charset="-128"/>
              </a:rPr>
              <a:t>）を先導できるような人材の育成・確保についても、どのように取り組み、成果が出ているかを評価します。</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4">
            <a:extLst>
              <a:ext uri="{FF2B5EF4-FFF2-40B4-BE49-F238E27FC236}">
                <a16:creationId xmlns:a16="http://schemas.microsoft.com/office/drawing/2014/main" id="{634FE4BF-C77A-089F-B58C-C797D814CB77}"/>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12</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1">
            <a:extLst>
              <a:ext uri="{FF2B5EF4-FFF2-40B4-BE49-F238E27FC236}">
                <a16:creationId xmlns:a16="http://schemas.microsoft.com/office/drawing/2014/main" id="{B059A745-99F5-035D-0FB9-B7A95E118E2E}"/>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tabLst>
                <a:tab pos="363538" algn="l"/>
              </a:tabLst>
            </a:pP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記述式回答の評価のポイント　</a:t>
            </a:r>
            <a:r>
              <a:rPr lang="zh-TW"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DX</a:t>
            </a:r>
            <a:r>
              <a:rPr lang="zh-TW"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実現能力</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①</a:t>
            </a:r>
          </a:p>
        </p:txBody>
      </p:sp>
    </p:spTree>
    <p:extLst>
      <p:ext uri="{BB962C8B-B14F-4D97-AF65-F5344CB8AC3E}">
        <p14:creationId xmlns:p14="http://schemas.microsoft.com/office/powerpoint/2010/main" val="24295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C8369E98-CC16-457B-AFA4-EBA5DDDDD3A6}"/>
              </a:ext>
            </a:extLst>
          </p:cNvPr>
          <p:cNvGraphicFramePr>
            <a:graphicFrameLocks noGrp="1"/>
          </p:cNvGraphicFramePr>
          <p:nvPr>
            <p:extLst>
              <p:ext uri="{D42A27DB-BD31-4B8C-83A1-F6EECF244321}">
                <p14:modId xmlns:p14="http://schemas.microsoft.com/office/powerpoint/2010/main" val="2275840800"/>
              </p:ext>
            </p:extLst>
          </p:nvPr>
        </p:nvGraphicFramePr>
        <p:xfrm>
          <a:off x="200024" y="692696"/>
          <a:ext cx="9504000" cy="3619832"/>
        </p:xfrm>
        <a:graphic>
          <a:graphicData uri="http://schemas.openxmlformats.org/drawingml/2006/table">
            <a:tbl>
              <a:tblPr firstRow="1" bandRow="1">
                <a:tableStyleId>{2D5ABB26-0587-4C30-8999-92F81FD0307C}</a:tableStyleId>
              </a:tblPr>
              <a:tblGrid>
                <a:gridCol w="1656000">
                  <a:extLst>
                    <a:ext uri="{9D8B030D-6E8A-4147-A177-3AD203B41FA5}">
                      <a16:colId xmlns:a16="http://schemas.microsoft.com/office/drawing/2014/main" val="401100069"/>
                    </a:ext>
                  </a:extLst>
                </a:gridCol>
                <a:gridCol w="1584000">
                  <a:extLst>
                    <a:ext uri="{9D8B030D-6E8A-4147-A177-3AD203B41FA5}">
                      <a16:colId xmlns:a16="http://schemas.microsoft.com/office/drawing/2014/main" val="3926742749"/>
                    </a:ext>
                  </a:extLst>
                </a:gridCol>
                <a:gridCol w="6264000">
                  <a:extLst>
                    <a:ext uri="{9D8B030D-6E8A-4147-A177-3AD203B41FA5}">
                      <a16:colId xmlns:a16="http://schemas.microsoft.com/office/drawing/2014/main" val="2840212766"/>
                    </a:ext>
                  </a:extLst>
                </a:gridCol>
              </a:tblGrid>
              <a:tr h="293176">
                <a:tc>
                  <a:txBody>
                    <a:bodyPr/>
                    <a:lstStyle/>
                    <a:p>
                      <a:r>
                        <a:rPr kumimoji="1" lang="ja-JP" altLang="en-US" sz="1400" b="1" dirty="0">
                          <a:latin typeface="Meiryo UI" panose="020B0604030504040204" pitchFamily="50" charset="-128"/>
                          <a:ea typeface="Meiryo UI" panose="020B0604030504040204" pitchFamily="50" charset="-128"/>
                        </a:rPr>
                        <a:t>項目</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B w="28575" cap="flat" cmpd="sng" algn="ctr">
                      <a:solidFill>
                        <a:schemeClr val="bg1">
                          <a:lumMod val="50000"/>
                        </a:schemeClr>
                      </a:solidFill>
                      <a:prstDash val="solid"/>
                      <a:round/>
                      <a:headEnd type="none" w="med" len="med"/>
                      <a:tailEnd type="none" w="med" len="med"/>
                    </a:lnB>
                  </a:tcPr>
                </a:tc>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B w="28575" cap="flat" cmpd="sng" algn="ctr">
                      <a:solidFill>
                        <a:schemeClr val="bg1">
                          <a:lumMod val="50000"/>
                        </a:schemeClr>
                      </a:solidFill>
                      <a:prstDash val="solid"/>
                      <a:round/>
                      <a:headEnd type="none" w="med" len="med"/>
                      <a:tailEnd type="none" w="med" len="med"/>
                    </a:lnB>
                  </a:tcPr>
                </a:tc>
                <a:tc>
                  <a:txBody>
                    <a:bodyPr/>
                    <a:lstStyle/>
                    <a:p>
                      <a:r>
                        <a:rPr kumimoji="1" lang="ja-JP" altLang="en-US" sz="1400" b="1" dirty="0">
                          <a:latin typeface="Meiryo UI" panose="020B0604030504040204" pitchFamily="50" charset="-128"/>
                          <a:ea typeface="Meiryo UI" panose="020B0604030504040204" pitchFamily="50" charset="-128"/>
                        </a:rPr>
                        <a:t>着眼点</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lnB w="285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61131892"/>
                  </a:ext>
                </a:extLst>
              </a:tr>
              <a:tr h="620843">
                <a:tc>
                  <a:txBody>
                    <a:bodyPr/>
                    <a:lstStyle/>
                    <a:p>
                      <a:r>
                        <a:rPr kumimoji="1" lang="zh-TW" altLang="en-US" sz="1400" b="1" dirty="0">
                          <a:solidFill>
                            <a:schemeClr val="bg1"/>
                          </a:solidFill>
                          <a:latin typeface="Meiryo UI" panose="020B0604030504040204" pitchFamily="50" charset="-128"/>
                          <a:ea typeface="Meiryo UI" panose="020B0604030504040204" pitchFamily="50" charset="-128"/>
                        </a:rPr>
                        <a:t>２．</a:t>
                      </a:r>
                      <a:r>
                        <a:rPr kumimoji="1" lang="en-US" altLang="zh-TW" sz="1400" b="1" dirty="0">
                          <a:solidFill>
                            <a:schemeClr val="bg1"/>
                          </a:solidFill>
                          <a:latin typeface="Meiryo UI" panose="020B0604030504040204" pitchFamily="50" charset="-128"/>
                          <a:ea typeface="Meiryo UI" panose="020B0604030504040204" pitchFamily="50" charset="-128"/>
                        </a:rPr>
                        <a:t>DX</a:t>
                      </a:r>
                      <a:r>
                        <a:rPr kumimoji="1" lang="zh-TW" altLang="en-US" sz="1400" b="1" dirty="0">
                          <a:solidFill>
                            <a:schemeClr val="bg1"/>
                          </a:solidFill>
                          <a:latin typeface="Meiryo UI" panose="020B0604030504040204" pitchFamily="50" charset="-128"/>
                          <a:ea typeface="Meiryo UI" panose="020B0604030504040204" pitchFamily="50" charset="-128"/>
                        </a:rPr>
                        <a:t>実現能力</a:t>
                      </a:r>
                    </a:p>
                  </a:txBody>
                  <a:tcPr>
                    <a:lnL w="28575" cap="flat" cmpd="sng" algn="ctr">
                      <a:solidFill>
                        <a:schemeClr val="bg1">
                          <a:lumMod val="50000"/>
                        </a:schemeClr>
                      </a:solidFill>
                      <a:prstDash val="solid"/>
                      <a:round/>
                      <a:headEnd type="none" w="med" len="med"/>
                      <a:tailEnd type="none" w="med" len="med"/>
                    </a:lnL>
                    <a:lnT w="28575"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r>
                        <a:rPr kumimoji="1" lang="ja-JP" altLang="en-US" sz="1200" b="1" dirty="0">
                          <a:latin typeface="Meiryo UI" panose="020B0604030504040204" pitchFamily="50" charset="-128"/>
                          <a:ea typeface="Meiryo UI" panose="020B0604030504040204" pitchFamily="50" charset="-128"/>
                        </a:rPr>
                        <a:t>②－２．</a:t>
                      </a:r>
                      <a:r>
                        <a:rPr kumimoji="1" lang="en-US" altLang="ja-JP" sz="1200" b="1" dirty="0">
                          <a:latin typeface="Meiryo UI" panose="020B0604030504040204" pitchFamily="50" charset="-128"/>
                          <a:ea typeface="Meiryo UI" panose="020B0604030504040204" pitchFamily="50" charset="-128"/>
                        </a:rPr>
                        <a:t>IT</a:t>
                      </a:r>
                      <a:r>
                        <a:rPr kumimoji="1" lang="ja-JP" altLang="en-US" sz="1200" b="1" dirty="0">
                          <a:latin typeface="Meiryo UI" panose="020B0604030504040204" pitchFamily="50" charset="-128"/>
                          <a:ea typeface="Meiryo UI" panose="020B0604030504040204" pitchFamily="50" charset="-128"/>
                        </a:rPr>
                        <a:t>・デジタル技術活用環境の整備</a:t>
                      </a:r>
                    </a:p>
                  </a:txBody>
                  <a:tcPr>
                    <a:lnT w="28575" cap="flat" cmpd="sng" algn="ctr">
                      <a:solidFill>
                        <a:schemeClr val="bg1">
                          <a:lumMod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Meiryo UI" panose="020B0604030504040204" pitchFamily="50" charset="-128"/>
                          <a:ea typeface="Meiryo UI" panose="020B0604030504040204" pitchFamily="50" charset="-128"/>
                        </a:rPr>
                        <a:t>レガシーシステム（技術的負債）の最適化（</a:t>
                      </a:r>
                      <a:r>
                        <a:rPr kumimoji="1" lang="en-US" altLang="ja-JP" sz="1200" dirty="0">
                          <a:latin typeface="Meiryo UI" panose="020B0604030504040204" pitchFamily="50" charset="-128"/>
                          <a:ea typeface="Meiryo UI" panose="020B0604030504040204" pitchFamily="50" charset="-128"/>
                        </a:rPr>
                        <a:t>IT</a:t>
                      </a:r>
                      <a:r>
                        <a:rPr kumimoji="1" lang="ja-JP" altLang="en-US" sz="1200" dirty="0">
                          <a:latin typeface="Meiryo UI" panose="020B0604030504040204" pitchFamily="50" charset="-128"/>
                          <a:ea typeface="Meiryo UI" panose="020B0604030504040204" pitchFamily="50" charset="-128"/>
                        </a:rPr>
                        <a:t>負債に限らず、包括的な負債の最適化）が実現できている</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Meiryo UI" panose="020B0604030504040204" pitchFamily="50" charset="-128"/>
                          <a:ea typeface="Meiryo UI" panose="020B0604030504040204" pitchFamily="50" charset="-128"/>
                        </a:rPr>
                        <a:t>先進テクノロジの導入と独自の検証を行う仕組みが確立されている</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Meiryo UI" panose="020B0604030504040204" pitchFamily="50" charset="-128"/>
                          <a:ea typeface="Meiryo UI" panose="020B0604030504040204" pitchFamily="50" charset="-128"/>
                        </a:rPr>
                        <a:t>担当者の属人的な努力だけではなく、デベロッパー・エクスペリエンス（開発者体験）の向上やガバナンスの結果として</a:t>
                      </a:r>
                      <a:r>
                        <a:rPr kumimoji="1" lang="en-US" altLang="ja-JP" sz="1200" dirty="0">
                          <a:latin typeface="Meiryo UI" panose="020B0604030504040204" pitchFamily="50" charset="-128"/>
                          <a:ea typeface="Meiryo UI" panose="020B0604030504040204" pitchFamily="50" charset="-128"/>
                        </a:rPr>
                        <a:t>IT</a:t>
                      </a:r>
                      <a:r>
                        <a:rPr kumimoji="1" lang="ja-JP" altLang="en-US" sz="1200" dirty="0">
                          <a:latin typeface="Meiryo UI" panose="020B0604030504040204" pitchFamily="50" charset="-128"/>
                          <a:ea typeface="Meiryo UI" panose="020B0604030504040204" pitchFamily="50" charset="-128"/>
                        </a:rPr>
                        <a:t>システム・デジタル技術活用環境が実現できている</a:t>
                      </a:r>
                      <a:endParaRPr kumimoji="1" lang="en-US" altLang="ja-JP" sz="120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686119"/>
                  </a:ext>
                </a:extLst>
              </a:tr>
              <a:tr h="542136">
                <a:tc>
                  <a:txBody>
                    <a:bodyPr/>
                    <a:lstStyle/>
                    <a:p>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28575" cap="flat" cmpd="sng" algn="ctr">
                      <a:solidFill>
                        <a:schemeClr val="bg1">
                          <a:lumMod val="5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r>
                        <a:rPr kumimoji="1" lang="ja-JP" altLang="en-US" sz="1200" b="1" dirty="0">
                          <a:latin typeface="Meiryo UI" panose="020B0604030504040204" pitchFamily="50" charset="-128"/>
                          <a:ea typeface="Meiryo UI" panose="020B0604030504040204" pitchFamily="50" charset="-128"/>
                        </a:rPr>
                        <a:t>③－１．情報発信・コミットメント</a:t>
                      </a:r>
                      <a:endParaRPr kumimoji="1" lang="en-US" altLang="ja-JP"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経営者が自身の言葉でそのビジョンの実現を社内外のステークホルダーに発信し、コミットしている</a:t>
                      </a:r>
                      <a:endParaRPr kumimoji="1"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9567916"/>
                  </a:ext>
                </a:extLst>
              </a:tr>
              <a:tr h="811872">
                <a:tc>
                  <a:txBody>
                    <a:bodyPr/>
                    <a:lstStyle/>
                    <a:p>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28575" cap="flat" cmpd="sng" algn="ctr">
                      <a:solidFill>
                        <a:schemeClr val="bg1">
                          <a:lumMod val="50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r>
                        <a:rPr kumimoji="1" lang="ja-JP" altLang="en-US" sz="1200" b="1" dirty="0">
                          <a:latin typeface="Meiryo UI" panose="020B0604030504040204" pitchFamily="50" charset="-128"/>
                          <a:ea typeface="Meiryo UI" panose="020B0604030504040204" pitchFamily="50" charset="-128"/>
                        </a:rPr>
                        <a:t>③－２．経営戦略の進捗・成果把握、軌道修正</a:t>
                      </a:r>
                      <a:endParaRPr kumimoji="1" lang="en-US" altLang="ja-JP"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経営・事業レベルの戦略の進捗・成果把握が即座に行える</a:t>
                      </a:r>
                      <a:endParaRPr kumimoji="1"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戦略変更・調整が生じた際、必要に応じて、デジタル戦略・施策の軌道修正が即座に実行されている</a:t>
                      </a:r>
                      <a:endParaRPr kumimoji="1"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1660169"/>
                  </a:ext>
                </a:extLst>
              </a:tr>
              <a:tr h="663272">
                <a:tc>
                  <a:txBody>
                    <a:bodyPr/>
                    <a:lstStyle/>
                    <a:p>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lnL w="28575" cap="flat" cmpd="sng" algn="ctr">
                      <a:solidFill>
                        <a:schemeClr val="bg1">
                          <a:lumMod val="50000"/>
                        </a:schemeClr>
                      </a:solidFill>
                      <a:prstDash val="solid"/>
                      <a:round/>
                      <a:headEnd type="none" w="med" len="med"/>
                      <a:tailEnd type="none" w="med" len="med"/>
                    </a:lnL>
                    <a:lnT w="1270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1"/>
                    </a:solidFill>
                  </a:tcPr>
                </a:tc>
                <a:tc>
                  <a:txBody>
                    <a:bodyPr/>
                    <a:lstStyle/>
                    <a:p>
                      <a:r>
                        <a:rPr kumimoji="1" lang="ja-JP" altLang="en-US" sz="1200" b="1" dirty="0">
                          <a:latin typeface="Meiryo UI" panose="020B0604030504040204" pitchFamily="50" charset="-128"/>
                          <a:ea typeface="Meiryo UI" panose="020B0604030504040204" pitchFamily="50" charset="-128"/>
                        </a:rPr>
                        <a:t>③－３．デジタル化リスク把握・対応</a:t>
                      </a:r>
                      <a:endParaRPr kumimoji="1" lang="en-US" altLang="ja-JP" sz="1200" b="1" dirty="0">
                        <a:latin typeface="Meiryo UI" panose="020B0604030504040204" pitchFamily="50" charset="-128"/>
                        <a:ea typeface="Meiryo UI" panose="020B0604030504040204" pitchFamily="50" charset="-128"/>
                      </a:endParaRPr>
                    </a:p>
                    <a:p>
                      <a:endParaRPr kumimoji="1" lang="ja-JP" altLang="en-US" sz="1200" b="1" dirty="0">
                        <a:latin typeface="Meiryo UI" panose="020B0604030504040204" pitchFamily="50" charset="-128"/>
                        <a:ea typeface="Meiryo UI" panose="020B0604030504040204" pitchFamily="50" charset="-128"/>
                      </a:endParaRPr>
                    </a:p>
                  </a:txBody>
                  <a:tcPr>
                    <a:lnT w="3175" cap="flat" cmpd="sng" algn="ctr">
                      <a:solidFill>
                        <a:schemeClr val="tx1"/>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企業レベルのリスク管理と整合したデジタル・セキュリティ対策、個人情報保護対策やシステム障害対策を組織・規範・技術など全方位的に打っている</a:t>
                      </a:r>
                      <a:endParaRPr kumimoji="1"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135436"/>
                  </a:ext>
                </a:extLst>
              </a:tr>
            </a:tbl>
          </a:graphicData>
        </a:graphic>
      </p:graphicFrame>
      <p:sp>
        <p:nvSpPr>
          <p:cNvPr id="2" name="スライド番号プレースホルダー 4">
            <a:extLst>
              <a:ext uri="{FF2B5EF4-FFF2-40B4-BE49-F238E27FC236}">
                <a16:creationId xmlns:a16="http://schemas.microsoft.com/office/drawing/2014/main" id="{68754C8D-DCA0-9268-E699-B9497742D72C}"/>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13</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1">
            <a:extLst>
              <a:ext uri="{FF2B5EF4-FFF2-40B4-BE49-F238E27FC236}">
                <a16:creationId xmlns:a16="http://schemas.microsoft.com/office/drawing/2014/main" id="{0C0E1838-7E87-9931-AEE1-58B17EB61191}"/>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tabLst>
                <a:tab pos="363538" algn="l"/>
              </a:tabLst>
            </a:pP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記述式回答の評価のポイント　</a:t>
            </a:r>
            <a:r>
              <a:rPr lang="zh-TW"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DX</a:t>
            </a:r>
            <a:r>
              <a:rPr lang="zh-TW"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実現能力</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②</a:t>
            </a:r>
          </a:p>
        </p:txBody>
      </p:sp>
    </p:spTree>
    <p:extLst>
      <p:ext uri="{BB962C8B-B14F-4D97-AF65-F5344CB8AC3E}">
        <p14:creationId xmlns:p14="http://schemas.microsoft.com/office/powerpoint/2010/main" val="4181475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218952" y="723034"/>
            <a:ext cx="9407448" cy="302891"/>
          </a:xfrm>
          <a:prstGeom prst="rect">
            <a:avLst/>
          </a:prstGeom>
        </p:spPr>
      </p:pic>
      <p:sp>
        <p:nvSpPr>
          <p:cNvPr id="18" name="TextBox 70">
            <a:extLst>
              <a:ext uri="{FF2B5EF4-FFF2-40B4-BE49-F238E27FC236}">
                <a16:creationId xmlns:a16="http://schemas.microsoft.com/office/drawing/2014/main" id="{BF5C8065-EFB9-4DCC-8A3B-839BD435C9FA}"/>
              </a:ext>
            </a:extLst>
          </p:cNvPr>
          <p:cNvSpPr txBox="1"/>
          <p:nvPr/>
        </p:nvSpPr>
        <p:spPr>
          <a:xfrm>
            <a:off x="2216696" y="284322"/>
            <a:ext cx="4597864" cy="317459"/>
          </a:xfrm>
          <a:prstGeom prst="rect">
            <a:avLst/>
          </a:prstGeom>
          <a:noFill/>
        </p:spPr>
        <p:txBody>
          <a:bodyPr wrap="square" rtlCol="0">
            <a:spAutoFit/>
          </a:bodyPr>
          <a:lstStyle/>
          <a:p>
            <a:pPr defTabSz="742950">
              <a:defRPr/>
            </a:pPr>
            <a:r>
              <a:rPr lang="en-US" altLang="ja-JP" sz="1463" b="1" dirty="0">
                <a:solidFill>
                  <a:schemeClr val="accent1"/>
                </a:solidFill>
                <a:latin typeface="Meiryo UI" panose="020B0604030504040204" pitchFamily="50" charset="-128"/>
                <a:ea typeface="Meiryo UI" panose="020B0604030504040204" pitchFamily="50" charset="-128"/>
              </a:rPr>
              <a:t>【1-A】</a:t>
            </a:r>
            <a:r>
              <a:rPr lang="ja-JP" altLang="en-US" sz="1463" b="1" dirty="0">
                <a:solidFill>
                  <a:schemeClr val="accent1"/>
                </a:solidFill>
                <a:latin typeface="Meiryo UI" panose="020B0604030504040204" pitchFamily="50" charset="-128"/>
                <a:ea typeface="Meiryo UI" panose="020B0604030504040204" pitchFamily="50" charset="-128"/>
              </a:rPr>
              <a:t>デジタル技術を用いた既存ビジネスの深化　</a:t>
            </a:r>
            <a:r>
              <a:rPr lang="en-US" altLang="ja-JP" sz="1463" b="1" dirty="0">
                <a:solidFill>
                  <a:schemeClr val="accent1"/>
                </a:solidFill>
                <a:latin typeface="Meiryo UI" panose="020B0604030504040204" pitchFamily="50" charset="-128"/>
                <a:ea typeface="Meiryo UI" panose="020B0604030504040204" pitchFamily="50" charset="-128"/>
              </a:rPr>
              <a:t>1/2</a:t>
            </a:r>
            <a:endParaRPr lang="ja-JP" altLang="en-US" sz="1463" b="1" dirty="0">
              <a:solidFill>
                <a:schemeClr val="accent1"/>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F6DDAF7C-D1B7-440A-AEDD-6DF67875694A}"/>
              </a:ext>
            </a:extLst>
          </p:cNvPr>
          <p:cNvGraphicFramePr>
            <a:graphicFrameLocks noGrp="1"/>
          </p:cNvGraphicFramePr>
          <p:nvPr>
            <p:extLst>
              <p:ext uri="{D42A27DB-BD31-4B8C-83A1-F6EECF244321}">
                <p14:modId xmlns:p14="http://schemas.microsoft.com/office/powerpoint/2010/main" val="738746276"/>
              </p:ext>
            </p:extLst>
          </p:nvPr>
        </p:nvGraphicFramePr>
        <p:xfrm>
          <a:off x="488875" y="2223186"/>
          <a:ext cx="8924068" cy="421005"/>
        </p:xfrm>
        <a:graphic>
          <a:graphicData uri="http://schemas.openxmlformats.org/drawingml/2006/table">
            <a:tbl>
              <a:tblPr firstRow="1" bandRow="1">
                <a:tableStyleId>{5940675A-B579-460E-94D1-54222C63F5DA}</a:tableStyleId>
              </a:tblPr>
              <a:tblGrid>
                <a:gridCol w="8924068">
                  <a:extLst>
                    <a:ext uri="{9D8B030D-6E8A-4147-A177-3AD203B41FA5}">
                      <a16:colId xmlns:a16="http://schemas.microsoft.com/office/drawing/2014/main" val="3986044191"/>
                    </a:ext>
                  </a:extLst>
                </a:gridCol>
              </a:tblGrid>
              <a:tr h="421005">
                <a:tc>
                  <a:txBody>
                    <a:bodyPr/>
                    <a:lstStyle/>
                    <a:p>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solidFill>
                      <a:schemeClr val="bg1">
                        <a:lumMod val="95000"/>
                      </a:schemeClr>
                    </a:solidFill>
                  </a:tcPr>
                </a:tc>
                <a:extLst>
                  <a:ext uri="{0D108BD9-81ED-4DB2-BD59-A6C34878D82A}">
                    <a16:rowId xmlns:a16="http://schemas.microsoft.com/office/drawing/2014/main" val="3671127968"/>
                  </a:ext>
                </a:extLst>
              </a:tr>
            </a:tbl>
          </a:graphicData>
        </a:graphic>
      </p:graphicFrame>
      <p:sp>
        <p:nvSpPr>
          <p:cNvPr id="8" name="テキスト ボックス 7">
            <a:extLst>
              <a:ext uri="{FF2B5EF4-FFF2-40B4-BE49-F238E27FC236}">
                <a16:creationId xmlns:a16="http://schemas.microsoft.com/office/drawing/2014/main" id="{7C8AEBB6-6781-48F7-BCCA-6A94800A24CB}"/>
              </a:ext>
            </a:extLst>
          </p:cNvPr>
          <p:cNvSpPr txBox="1"/>
          <p:nvPr/>
        </p:nvSpPr>
        <p:spPr>
          <a:xfrm>
            <a:off x="1269275" y="789099"/>
            <a:ext cx="1331410" cy="170761"/>
          </a:xfrm>
          <a:prstGeom prst="rect">
            <a:avLst/>
          </a:prstGeom>
          <a:solidFill>
            <a:schemeClr val="accent2">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lIns="29250" tIns="0" rIns="29250" bIns="0" rtlCol="0">
            <a:no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企業名（上場名）</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B1838B69-81A8-4A5A-85B9-9633DD178EE2}"/>
              </a:ext>
            </a:extLst>
          </p:cNvPr>
          <p:cNvSpPr txBox="1"/>
          <p:nvPr/>
        </p:nvSpPr>
        <p:spPr>
          <a:xfrm>
            <a:off x="5381349" y="789099"/>
            <a:ext cx="583462" cy="170760"/>
          </a:xfrm>
          <a:prstGeom prst="rect">
            <a:avLst/>
          </a:prstGeom>
          <a:solidFill>
            <a:schemeClr val="accent2">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lIns="29250" tIns="0" rIns="29250" bIns="0" rtlCol="0">
            <a:no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法人番号</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8873BEE9-191B-47DC-B8B9-F6AA6C088904}"/>
              </a:ext>
            </a:extLst>
          </p:cNvPr>
          <p:cNvSpPr txBox="1"/>
          <p:nvPr/>
        </p:nvSpPr>
        <p:spPr>
          <a:xfrm>
            <a:off x="558226" y="2351111"/>
            <a:ext cx="1893532" cy="150041"/>
          </a:xfrm>
          <a:prstGeom prst="rect">
            <a:avLst/>
          </a:prstGeom>
          <a:solidFill>
            <a:schemeClr val="accent2">
              <a:lumMod val="20000"/>
              <a:lumOff val="80000"/>
            </a:schemeClr>
          </a:solidFill>
          <a:effectLst/>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取組プロジェクトの名称　を記入</a:t>
            </a:r>
          </a:p>
        </p:txBody>
      </p:sp>
      <p:sp>
        <p:nvSpPr>
          <p:cNvPr id="20" name="テキスト ボックス 19">
            <a:extLst>
              <a:ext uri="{FF2B5EF4-FFF2-40B4-BE49-F238E27FC236}">
                <a16:creationId xmlns:a16="http://schemas.microsoft.com/office/drawing/2014/main" id="{C8A75BA6-5DC3-4FED-AD3C-8EF087AB7C68}"/>
              </a:ext>
            </a:extLst>
          </p:cNvPr>
          <p:cNvSpPr txBox="1"/>
          <p:nvPr/>
        </p:nvSpPr>
        <p:spPr>
          <a:xfrm>
            <a:off x="200472" y="244933"/>
            <a:ext cx="1830950" cy="369332"/>
          </a:xfrm>
          <a:prstGeom prst="rect">
            <a:avLst/>
          </a:prstGeom>
          <a:noFill/>
          <a:ln w="28575">
            <a:solidFill>
              <a:schemeClr val="tx1">
                <a:lumMod val="50000"/>
                <a:lumOff val="50000"/>
              </a:schemeClr>
            </a:solidFill>
          </a:ln>
        </p:spPr>
        <p:txBody>
          <a:bodyPr wrap="none" rtlCol="0">
            <a:spAutoFit/>
          </a:bodyPr>
          <a:lstStyle/>
          <a:p>
            <a:r>
              <a:rPr kumimoji="1" lang="ja-JP" altLang="en-US" b="1" dirty="0">
                <a:latin typeface="Meiryo UI" panose="020B0604030504040204" pitchFamily="50" charset="-128"/>
                <a:ea typeface="Meiryo UI" panose="020B0604030504040204" pitchFamily="50" charset="-128"/>
              </a:rPr>
              <a:t>記述回答フォーム</a:t>
            </a:r>
          </a:p>
        </p:txBody>
      </p:sp>
      <p:sp>
        <p:nvSpPr>
          <p:cNvPr id="21" name="テキスト ボックス 20">
            <a:extLst>
              <a:ext uri="{FF2B5EF4-FFF2-40B4-BE49-F238E27FC236}">
                <a16:creationId xmlns:a16="http://schemas.microsoft.com/office/drawing/2014/main" id="{93F3CCC5-31A6-4E45-B6D7-AABE7D885296}"/>
              </a:ext>
            </a:extLst>
          </p:cNvPr>
          <p:cNvSpPr txBox="1"/>
          <p:nvPr/>
        </p:nvSpPr>
        <p:spPr>
          <a:xfrm>
            <a:off x="200473" y="1935688"/>
            <a:ext cx="1535448" cy="273486"/>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rtlCol="0">
            <a:noAutofit/>
          </a:bodyPr>
          <a:lstStyle/>
          <a:p>
            <a:pPr defTabSz="742950"/>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◇取組プロジェクト等</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a:extLst>
              <a:ext uri="{FF2B5EF4-FFF2-40B4-BE49-F238E27FC236}">
                <a16:creationId xmlns:a16="http://schemas.microsoft.com/office/drawing/2014/main" id="{7D3B7EEC-6F3A-6CBC-A01D-8C2881498685}"/>
              </a:ext>
            </a:extLst>
          </p:cNvPr>
          <p:cNvGrpSpPr/>
          <p:nvPr/>
        </p:nvGrpSpPr>
        <p:grpSpPr>
          <a:xfrm>
            <a:off x="200472" y="3501008"/>
            <a:ext cx="9505503" cy="2587720"/>
            <a:chOff x="128464" y="3937624"/>
            <a:chExt cx="9649072" cy="2587720"/>
          </a:xfrm>
        </p:grpSpPr>
        <p:pic>
          <p:nvPicPr>
            <p:cNvPr id="7" name="図 6"/>
            <p:cNvPicPr>
              <a:picLocks noChangeAspect="1"/>
            </p:cNvPicPr>
            <p:nvPr/>
          </p:nvPicPr>
          <p:blipFill>
            <a:blip r:embed="rId3"/>
            <a:stretch>
              <a:fillRect/>
            </a:stretch>
          </p:blipFill>
          <p:spPr>
            <a:xfrm>
              <a:off x="146944" y="4208895"/>
              <a:ext cx="9630592" cy="2316449"/>
            </a:xfrm>
            <a:prstGeom prst="rect">
              <a:avLst/>
            </a:prstGeom>
          </p:spPr>
        </p:pic>
        <p:sp>
          <p:nvSpPr>
            <p:cNvPr id="26" name="テキスト ボックス 25">
              <a:extLst>
                <a:ext uri="{FF2B5EF4-FFF2-40B4-BE49-F238E27FC236}">
                  <a16:creationId xmlns:a16="http://schemas.microsoft.com/office/drawing/2014/main" id="{90A9DFAC-249C-47A4-BA97-254B77CBC2ED}"/>
                </a:ext>
              </a:extLst>
            </p:cNvPr>
            <p:cNvSpPr txBox="1"/>
            <p:nvPr/>
          </p:nvSpPr>
          <p:spPr>
            <a:xfrm>
              <a:off x="128464" y="3937624"/>
              <a:ext cx="9210275" cy="275741"/>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rtlCol="0">
              <a:noAutofit/>
            </a:bodyPr>
            <a:lstStyle/>
            <a:p>
              <a:pPr defTabSz="742950"/>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◇取組内容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表 27">
            <a:extLst>
              <a:ext uri="{FF2B5EF4-FFF2-40B4-BE49-F238E27FC236}">
                <a16:creationId xmlns:a16="http://schemas.microsoft.com/office/drawing/2014/main" id="{B965E3EA-E899-4A9B-BA54-44AC54DB8399}"/>
              </a:ext>
            </a:extLst>
          </p:cNvPr>
          <p:cNvGraphicFramePr>
            <a:graphicFrameLocks noGrp="1"/>
          </p:cNvGraphicFramePr>
          <p:nvPr>
            <p:extLst>
              <p:ext uri="{D42A27DB-BD31-4B8C-83A1-F6EECF244321}">
                <p14:modId xmlns:p14="http://schemas.microsoft.com/office/powerpoint/2010/main" val="3668769411"/>
              </p:ext>
            </p:extLst>
          </p:nvPr>
        </p:nvGraphicFramePr>
        <p:xfrm>
          <a:off x="488875" y="2954417"/>
          <a:ext cx="8924068" cy="421005"/>
        </p:xfrm>
        <a:graphic>
          <a:graphicData uri="http://schemas.openxmlformats.org/drawingml/2006/table">
            <a:tbl>
              <a:tblPr firstRow="1" bandRow="1">
                <a:tableStyleId>{5940675A-B579-460E-94D1-54222C63F5DA}</a:tableStyleId>
              </a:tblPr>
              <a:tblGrid>
                <a:gridCol w="8924068">
                  <a:extLst>
                    <a:ext uri="{9D8B030D-6E8A-4147-A177-3AD203B41FA5}">
                      <a16:colId xmlns:a16="http://schemas.microsoft.com/office/drawing/2014/main" val="3986044191"/>
                    </a:ext>
                  </a:extLst>
                </a:gridCol>
              </a:tblGrid>
              <a:tr h="421005">
                <a:tc>
                  <a:txBody>
                    <a:bodyPr/>
                    <a:lstStyle/>
                    <a:p>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solidFill>
                      <a:schemeClr val="bg1">
                        <a:lumMod val="95000"/>
                      </a:schemeClr>
                    </a:solidFill>
                  </a:tcPr>
                </a:tc>
                <a:extLst>
                  <a:ext uri="{0D108BD9-81ED-4DB2-BD59-A6C34878D82A}">
                    <a16:rowId xmlns:a16="http://schemas.microsoft.com/office/drawing/2014/main" val="3671127968"/>
                  </a:ext>
                </a:extLst>
              </a:tr>
            </a:tbl>
          </a:graphicData>
        </a:graphic>
      </p:graphicFrame>
      <p:sp>
        <p:nvSpPr>
          <p:cNvPr id="29" name="テキスト ボックス 28">
            <a:extLst>
              <a:ext uri="{FF2B5EF4-FFF2-40B4-BE49-F238E27FC236}">
                <a16:creationId xmlns:a16="http://schemas.microsoft.com/office/drawing/2014/main" id="{B7B73A21-FA1E-4F78-99AB-3527DED8EFF8}"/>
              </a:ext>
            </a:extLst>
          </p:cNvPr>
          <p:cNvSpPr txBox="1"/>
          <p:nvPr/>
        </p:nvSpPr>
        <p:spPr>
          <a:xfrm>
            <a:off x="558226" y="3018998"/>
            <a:ext cx="8799181" cy="300082"/>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該当資料の資料名</a:t>
            </a:r>
            <a:r>
              <a:rPr lang="en-US" altLang="ja-JP" sz="975" dirty="0">
                <a:solidFill>
                  <a:srgbClr val="FF0000"/>
                </a:solidFill>
                <a:latin typeface="Meiryo UI" panose="020B0604030504040204" pitchFamily="50" charset="-128"/>
                <a:ea typeface="Meiryo UI" panose="020B0604030504040204" pitchFamily="50" charset="-128"/>
              </a:rPr>
              <a:t>/URL</a:t>
            </a:r>
            <a:r>
              <a:rPr lang="ja-JP" altLang="en-US" sz="975" dirty="0">
                <a:solidFill>
                  <a:srgbClr val="FF0000"/>
                </a:solidFill>
                <a:latin typeface="Meiryo UI" panose="020B0604030504040204" pitchFamily="50" charset="-128"/>
                <a:ea typeface="Meiryo UI" panose="020B0604030504040204" pitchFamily="50" charset="-128"/>
              </a:rPr>
              <a:t>　を記入してください。</a:t>
            </a:r>
            <a:endParaRPr lang="en-US" altLang="ja-JP" sz="975" dirty="0">
              <a:solidFill>
                <a:srgbClr val="FF0000"/>
              </a:solidFill>
              <a:latin typeface="Meiryo UI" panose="020B0604030504040204" pitchFamily="50" charset="-128"/>
              <a:ea typeface="Meiryo UI" panose="020B0604030504040204" pitchFamily="50" charset="-128"/>
            </a:endParaRPr>
          </a:p>
          <a:p>
            <a:pPr defTabSz="742950"/>
            <a:r>
              <a:rPr lang="en-US" altLang="ja-JP" sz="975" dirty="0">
                <a:solidFill>
                  <a:srgbClr val="FF0000"/>
                </a:solidFill>
                <a:latin typeface="Meiryo UI" panose="020B0604030504040204" pitchFamily="50" charset="-128"/>
                <a:ea typeface="Meiryo UI" panose="020B0604030504040204" pitchFamily="50" charset="-128"/>
              </a:rPr>
              <a:t>※</a:t>
            </a:r>
            <a:r>
              <a:rPr lang="ja-JP" altLang="en-US" sz="975" dirty="0">
                <a:solidFill>
                  <a:srgbClr val="FF0000"/>
                </a:solidFill>
                <a:latin typeface="Meiryo UI" panose="020B0604030504040204" pitchFamily="50" charset="-128"/>
                <a:ea typeface="Meiryo UI" panose="020B0604030504040204" pitchFamily="50" charset="-128"/>
              </a:rPr>
              <a:t>別途該当資料をデータでご提出いただける場合は、データファイル名の先頭に「記述・</a:t>
            </a:r>
            <a:r>
              <a:rPr lang="en-US" altLang="ja-JP" sz="975" dirty="0">
                <a:solidFill>
                  <a:srgbClr val="FF0000"/>
                </a:solidFill>
                <a:latin typeface="Meiryo UI" panose="020B0604030504040204" pitchFamily="50" charset="-128"/>
                <a:ea typeface="Meiryo UI" panose="020B0604030504040204" pitchFamily="50" charset="-128"/>
              </a:rPr>
              <a:t>【</a:t>
            </a:r>
            <a:r>
              <a:rPr lang="ja-JP" altLang="en-US" sz="975" dirty="0">
                <a:solidFill>
                  <a:srgbClr val="FF0000"/>
                </a:solidFill>
                <a:latin typeface="Meiryo UI" panose="020B0604030504040204" pitchFamily="50" charset="-128"/>
                <a:ea typeface="Meiryo UI" panose="020B0604030504040204" pitchFamily="50" charset="-128"/>
              </a:rPr>
              <a:t>１－</a:t>
            </a:r>
            <a:r>
              <a:rPr lang="en-US" altLang="ja-JP" sz="975" dirty="0">
                <a:solidFill>
                  <a:srgbClr val="FF0000"/>
                </a:solidFill>
                <a:latin typeface="Meiryo UI" panose="020B0604030504040204" pitchFamily="50" charset="-128"/>
                <a:ea typeface="Meiryo UI" panose="020B0604030504040204" pitchFamily="50" charset="-128"/>
              </a:rPr>
              <a:t>A】</a:t>
            </a:r>
            <a:r>
              <a:rPr lang="ja-JP" altLang="en-US" sz="975" dirty="0">
                <a:solidFill>
                  <a:srgbClr val="FF0000"/>
                </a:solidFill>
                <a:latin typeface="Meiryo UI" panose="020B0604030504040204" pitchFamily="50" charset="-128"/>
                <a:ea typeface="Meiryo UI" panose="020B0604030504040204" pitchFamily="50" charset="-128"/>
              </a:rPr>
              <a:t>経営戦略・・・・」のように、アンケート調査の該当項目がわかるようにお示しください。</a:t>
            </a:r>
          </a:p>
        </p:txBody>
      </p:sp>
      <p:sp>
        <p:nvSpPr>
          <p:cNvPr id="30" name="テキスト ボックス 29">
            <a:extLst>
              <a:ext uri="{FF2B5EF4-FFF2-40B4-BE49-F238E27FC236}">
                <a16:creationId xmlns:a16="http://schemas.microsoft.com/office/drawing/2014/main" id="{52D17818-7812-4891-8FB9-6EEFE1C1B3DD}"/>
              </a:ext>
            </a:extLst>
          </p:cNvPr>
          <p:cNvSpPr txBox="1"/>
          <p:nvPr/>
        </p:nvSpPr>
        <p:spPr>
          <a:xfrm>
            <a:off x="200473" y="2670333"/>
            <a:ext cx="3528762" cy="273486"/>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rtlCol="0">
            <a:noAutofit/>
          </a:bodyPr>
          <a:lstStyle/>
          <a:p>
            <a:pPr defTabSz="742950"/>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本取組が明記されている経営戦略の資料名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p>
        </p:txBody>
      </p:sp>
      <p:sp>
        <p:nvSpPr>
          <p:cNvPr id="35" name="テキスト ボックス 34">
            <a:extLst>
              <a:ext uri="{FF2B5EF4-FFF2-40B4-BE49-F238E27FC236}">
                <a16:creationId xmlns:a16="http://schemas.microsoft.com/office/drawing/2014/main" id="{7C8AEBB6-6781-48F7-BCCA-6A94800A24CB}"/>
              </a:ext>
            </a:extLst>
          </p:cNvPr>
          <p:cNvSpPr txBox="1"/>
          <p:nvPr/>
        </p:nvSpPr>
        <p:spPr>
          <a:xfrm>
            <a:off x="7545288" y="696222"/>
            <a:ext cx="2146115" cy="356514"/>
          </a:xfrm>
          <a:prstGeom prst="rect">
            <a:avLst/>
          </a:prstGeom>
          <a:solidFill>
            <a:schemeClr val="accent2">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lIns="29250" tIns="0" rIns="29250" bIns="0" rtlCol="0">
            <a:noAutofit/>
          </a:bodyPr>
          <a:lstStyle/>
          <a:p>
            <a:pPr algn="ct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回答責任部署・担当部署の名称</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（複数部署記載可）</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a:extLst>
              <a:ext uri="{FF2B5EF4-FFF2-40B4-BE49-F238E27FC236}">
                <a16:creationId xmlns:a16="http://schemas.microsoft.com/office/drawing/2014/main" id="{1BD68DC4-2188-4CF7-9DAD-E995F09E9B4B}"/>
              </a:ext>
            </a:extLst>
          </p:cNvPr>
          <p:cNvPicPr>
            <a:picLocks noChangeAspect="1"/>
          </p:cNvPicPr>
          <p:nvPr/>
        </p:nvPicPr>
        <p:blipFill>
          <a:blip r:embed="rId4"/>
          <a:stretch>
            <a:fillRect/>
          </a:stretch>
        </p:blipFill>
        <p:spPr>
          <a:xfrm>
            <a:off x="233960" y="1187778"/>
            <a:ext cx="9407448" cy="731861"/>
          </a:xfrm>
          <a:prstGeom prst="rect">
            <a:avLst/>
          </a:prstGeom>
        </p:spPr>
      </p:pic>
      <p:sp>
        <p:nvSpPr>
          <p:cNvPr id="4" name="スライド番号プレースホルダー 4">
            <a:extLst>
              <a:ext uri="{FF2B5EF4-FFF2-40B4-BE49-F238E27FC236}">
                <a16:creationId xmlns:a16="http://schemas.microsoft.com/office/drawing/2014/main" id="{AF912824-DE39-3A64-7AF4-D25A4BCA2344}"/>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14</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BEB9D6C5-D5F5-80EA-CCB5-B2CB3659865E}"/>
              </a:ext>
            </a:extLst>
          </p:cNvPr>
          <p:cNvSpPr txBox="1"/>
          <p:nvPr/>
        </p:nvSpPr>
        <p:spPr>
          <a:xfrm>
            <a:off x="361628" y="4271831"/>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概要　をご記入ください</a:t>
            </a:r>
          </a:p>
        </p:txBody>
      </p:sp>
      <p:sp>
        <p:nvSpPr>
          <p:cNvPr id="9" name="テキスト ボックス 8">
            <a:extLst>
              <a:ext uri="{FF2B5EF4-FFF2-40B4-BE49-F238E27FC236}">
                <a16:creationId xmlns:a16="http://schemas.microsoft.com/office/drawing/2014/main" id="{6CD3CA89-7194-0AFF-A02F-E4ED1EEE089D}"/>
              </a:ext>
            </a:extLst>
          </p:cNvPr>
          <p:cNvSpPr txBox="1"/>
          <p:nvPr/>
        </p:nvSpPr>
        <p:spPr>
          <a:xfrm>
            <a:off x="361628" y="4973243"/>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工夫を行ったポイント　をご記入ください</a:t>
            </a:r>
          </a:p>
        </p:txBody>
      </p:sp>
      <p:sp>
        <p:nvSpPr>
          <p:cNvPr id="10" name="テキスト ボックス 9">
            <a:extLst>
              <a:ext uri="{FF2B5EF4-FFF2-40B4-BE49-F238E27FC236}">
                <a16:creationId xmlns:a16="http://schemas.microsoft.com/office/drawing/2014/main" id="{C7EEAA23-C6D3-A190-7F94-1D39FE13D857}"/>
              </a:ext>
            </a:extLst>
          </p:cNvPr>
          <p:cNvSpPr txBox="1"/>
          <p:nvPr/>
        </p:nvSpPr>
        <p:spPr>
          <a:xfrm>
            <a:off x="361628" y="5431579"/>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デジタル技術を利活用したポイント　をご記入ください</a:t>
            </a:r>
          </a:p>
        </p:txBody>
      </p:sp>
      <p:sp>
        <p:nvSpPr>
          <p:cNvPr id="12" name="テキスト ボックス 11">
            <a:extLst>
              <a:ext uri="{FF2B5EF4-FFF2-40B4-BE49-F238E27FC236}">
                <a16:creationId xmlns:a16="http://schemas.microsoft.com/office/drawing/2014/main" id="{4C8ED985-0699-55AF-77B4-34AE410B769D}"/>
              </a:ext>
            </a:extLst>
          </p:cNvPr>
          <p:cNvSpPr txBox="1"/>
          <p:nvPr/>
        </p:nvSpPr>
        <p:spPr>
          <a:xfrm>
            <a:off x="361628" y="5886487"/>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デジタル化がもたらすリスク認識とその対応方法　をご記入ください</a:t>
            </a:r>
          </a:p>
        </p:txBody>
      </p:sp>
    </p:spTree>
    <p:extLst>
      <p:ext uri="{BB962C8B-B14F-4D97-AF65-F5344CB8AC3E}">
        <p14:creationId xmlns:p14="http://schemas.microsoft.com/office/powerpoint/2010/main" val="4236571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63310" y="764704"/>
            <a:ext cx="9552303" cy="4976830"/>
          </a:xfrm>
          <a:prstGeom prst="rect">
            <a:avLst/>
          </a:prstGeom>
        </p:spPr>
      </p:pic>
      <p:sp>
        <p:nvSpPr>
          <p:cNvPr id="22" name="テキスト ボックス 21">
            <a:extLst>
              <a:ext uri="{FF2B5EF4-FFF2-40B4-BE49-F238E27FC236}">
                <a16:creationId xmlns:a16="http://schemas.microsoft.com/office/drawing/2014/main" id="{8873BEE9-191B-47DC-B8B9-F6AA6C088904}"/>
              </a:ext>
            </a:extLst>
          </p:cNvPr>
          <p:cNvSpPr txBox="1"/>
          <p:nvPr/>
        </p:nvSpPr>
        <p:spPr>
          <a:xfrm>
            <a:off x="368872" y="1412776"/>
            <a:ext cx="428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当該プロジェクトの経営ビジョン・経営戦略上の位置づけ　を具体的にご記入ください</a:t>
            </a:r>
          </a:p>
        </p:txBody>
      </p:sp>
      <p:sp>
        <p:nvSpPr>
          <p:cNvPr id="31" name="テキスト ボックス 30">
            <a:extLst>
              <a:ext uri="{FF2B5EF4-FFF2-40B4-BE49-F238E27FC236}">
                <a16:creationId xmlns:a16="http://schemas.microsoft.com/office/drawing/2014/main" id="{777C2B48-B78F-4B98-9C15-5D10FD27DD07}"/>
              </a:ext>
            </a:extLst>
          </p:cNvPr>
          <p:cNvSpPr txBox="1"/>
          <p:nvPr/>
        </p:nvSpPr>
        <p:spPr>
          <a:xfrm>
            <a:off x="368871" y="2486871"/>
            <a:ext cx="428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プロジェクトそのものの</a:t>
            </a:r>
            <a:r>
              <a:rPr lang="en-US" altLang="ja-JP" sz="975" dirty="0">
                <a:solidFill>
                  <a:srgbClr val="FF0000"/>
                </a:solidFill>
                <a:latin typeface="Meiryo UI" panose="020B0604030504040204" pitchFamily="50" charset="-128"/>
                <a:ea typeface="Meiryo UI" panose="020B0604030504040204" pitchFamily="50" charset="-128"/>
              </a:rPr>
              <a:t>KPI</a:t>
            </a:r>
            <a:r>
              <a:rPr lang="ja-JP" altLang="en-US" sz="975" dirty="0">
                <a:solidFill>
                  <a:srgbClr val="FF0000"/>
                </a:solidFill>
                <a:latin typeface="Meiryo UI" panose="020B0604030504040204" pitchFamily="50" charset="-128"/>
                <a:ea typeface="Meiryo UI" panose="020B0604030504040204" pitchFamily="50" charset="-128"/>
              </a:rPr>
              <a:t>と目標値・達成状況　を具体的にご記入ください</a:t>
            </a:r>
          </a:p>
        </p:txBody>
      </p:sp>
      <p:sp>
        <p:nvSpPr>
          <p:cNvPr id="32" name="テキスト ボックス 31">
            <a:extLst>
              <a:ext uri="{FF2B5EF4-FFF2-40B4-BE49-F238E27FC236}">
                <a16:creationId xmlns:a16="http://schemas.microsoft.com/office/drawing/2014/main" id="{118A78C9-16FE-4B21-A771-70C227BC6082}"/>
              </a:ext>
            </a:extLst>
          </p:cNvPr>
          <p:cNvSpPr txBox="1"/>
          <p:nvPr/>
        </p:nvSpPr>
        <p:spPr>
          <a:xfrm>
            <a:off x="368871" y="3157168"/>
            <a:ext cx="428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en-US" altLang="ja-JP" sz="975" dirty="0">
                <a:solidFill>
                  <a:srgbClr val="FF0000"/>
                </a:solidFill>
                <a:latin typeface="Meiryo UI" panose="020B0604030504040204" pitchFamily="50" charset="-128"/>
                <a:ea typeface="Meiryo UI" panose="020B0604030504040204" pitchFamily="50" charset="-128"/>
              </a:rPr>
              <a:t>KPI</a:t>
            </a:r>
            <a:r>
              <a:rPr lang="ja-JP" altLang="en-US" sz="975" dirty="0">
                <a:solidFill>
                  <a:srgbClr val="FF0000"/>
                </a:solidFill>
                <a:latin typeface="Meiryo UI" panose="020B0604030504040204" pitchFamily="50" charset="-128"/>
                <a:ea typeface="Meiryo UI" panose="020B0604030504040204" pitchFamily="50" charset="-128"/>
              </a:rPr>
              <a:t>以外の成果（対顧客、ステークホルダー、社会）　を具体的にご記入ください</a:t>
            </a:r>
          </a:p>
        </p:txBody>
      </p:sp>
      <p:sp>
        <p:nvSpPr>
          <p:cNvPr id="34" name="テキスト ボックス 33">
            <a:extLst>
              <a:ext uri="{FF2B5EF4-FFF2-40B4-BE49-F238E27FC236}">
                <a16:creationId xmlns:a16="http://schemas.microsoft.com/office/drawing/2014/main" id="{F5C750EA-C4C1-4AE0-9B9B-6C2A8E3DB7BC}"/>
              </a:ext>
            </a:extLst>
          </p:cNvPr>
          <p:cNvSpPr txBox="1"/>
          <p:nvPr/>
        </p:nvSpPr>
        <p:spPr>
          <a:xfrm>
            <a:off x="368871" y="4049514"/>
            <a:ext cx="428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en-US" altLang="ja-JP" sz="975" dirty="0">
                <a:solidFill>
                  <a:srgbClr val="FF0000"/>
                </a:solidFill>
                <a:latin typeface="Meiryo UI" panose="020B0604030504040204" pitchFamily="50" charset="-128"/>
                <a:ea typeface="Meiryo UI" panose="020B0604030504040204" pitchFamily="50" charset="-128"/>
              </a:rPr>
              <a:t>KPI</a:t>
            </a:r>
            <a:r>
              <a:rPr lang="ja-JP" altLang="en-US" sz="975" dirty="0">
                <a:solidFill>
                  <a:srgbClr val="FF0000"/>
                </a:solidFill>
                <a:latin typeface="Meiryo UI" panose="020B0604030504040204" pitchFamily="50" charset="-128"/>
                <a:ea typeface="Meiryo UI" panose="020B0604030504040204" pitchFamily="50" charset="-128"/>
              </a:rPr>
              <a:t>等が最終的に財務成果（</a:t>
            </a:r>
            <a:r>
              <a:rPr lang="en-US" altLang="ja-JP" sz="975" dirty="0">
                <a:solidFill>
                  <a:srgbClr val="FF0000"/>
                </a:solidFill>
                <a:latin typeface="Meiryo UI" panose="020B0604030504040204" pitchFamily="50" charset="-128"/>
                <a:ea typeface="Meiryo UI" panose="020B0604030504040204" pitchFamily="50" charset="-128"/>
              </a:rPr>
              <a:t>KGI</a:t>
            </a:r>
            <a:r>
              <a:rPr lang="ja-JP" altLang="en-US" sz="975" dirty="0">
                <a:solidFill>
                  <a:srgbClr val="FF0000"/>
                </a:solidFill>
                <a:latin typeface="Meiryo UI" panose="020B0604030504040204" pitchFamily="50" charset="-128"/>
                <a:ea typeface="Meiryo UI" panose="020B0604030504040204" pitchFamily="50" charset="-128"/>
              </a:rPr>
              <a:t>）へ帰着するストーリー　をご記入ください</a:t>
            </a:r>
          </a:p>
        </p:txBody>
      </p:sp>
      <p:sp>
        <p:nvSpPr>
          <p:cNvPr id="23" name="テキスト ボックス 22">
            <a:extLst>
              <a:ext uri="{FF2B5EF4-FFF2-40B4-BE49-F238E27FC236}">
                <a16:creationId xmlns:a16="http://schemas.microsoft.com/office/drawing/2014/main" id="{A7BD2246-BFAB-416E-AB06-70D6EB9A2135}"/>
              </a:ext>
            </a:extLst>
          </p:cNvPr>
          <p:cNvSpPr txBox="1"/>
          <p:nvPr/>
        </p:nvSpPr>
        <p:spPr>
          <a:xfrm>
            <a:off x="368871" y="3608266"/>
            <a:ext cx="428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en-US" altLang="ja-JP" sz="975" dirty="0">
                <a:solidFill>
                  <a:srgbClr val="FF0000"/>
                </a:solidFill>
                <a:latin typeface="Meiryo UI" panose="020B0604030504040204" pitchFamily="50" charset="-128"/>
                <a:ea typeface="Meiryo UI" panose="020B0604030504040204" pitchFamily="50" charset="-128"/>
              </a:rPr>
              <a:t>KPI</a:t>
            </a:r>
            <a:r>
              <a:rPr lang="ja-JP" altLang="en-US" sz="975" dirty="0">
                <a:solidFill>
                  <a:srgbClr val="FF0000"/>
                </a:solidFill>
                <a:latin typeface="Meiryo UI" panose="020B0604030504040204" pitchFamily="50" charset="-128"/>
                <a:ea typeface="Meiryo UI" panose="020B0604030504040204" pitchFamily="50" charset="-128"/>
              </a:rPr>
              <a:t>以外の成果（対社内）　を具体的にご記入ください</a:t>
            </a:r>
          </a:p>
        </p:txBody>
      </p:sp>
      <p:sp>
        <p:nvSpPr>
          <p:cNvPr id="24" name="テキスト ボックス 23">
            <a:extLst>
              <a:ext uri="{FF2B5EF4-FFF2-40B4-BE49-F238E27FC236}">
                <a16:creationId xmlns:a16="http://schemas.microsoft.com/office/drawing/2014/main" id="{B38ABFFA-B8F7-4321-8694-96A41044CB0D}"/>
              </a:ext>
            </a:extLst>
          </p:cNvPr>
          <p:cNvSpPr txBox="1"/>
          <p:nvPr/>
        </p:nvSpPr>
        <p:spPr>
          <a:xfrm>
            <a:off x="368871" y="4496745"/>
            <a:ext cx="428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実際の財務成果　をご記入ください</a:t>
            </a:r>
          </a:p>
        </p:txBody>
      </p:sp>
      <p:sp>
        <p:nvSpPr>
          <p:cNvPr id="19" name="テキスト ボックス 18">
            <a:extLst>
              <a:ext uri="{FF2B5EF4-FFF2-40B4-BE49-F238E27FC236}">
                <a16:creationId xmlns:a16="http://schemas.microsoft.com/office/drawing/2014/main" id="{3B75E732-1051-42E5-A0CF-177A28F7A443}"/>
              </a:ext>
            </a:extLst>
          </p:cNvPr>
          <p:cNvSpPr txBox="1"/>
          <p:nvPr/>
        </p:nvSpPr>
        <p:spPr>
          <a:xfrm>
            <a:off x="368872" y="5543833"/>
            <a:ext cx="9310989" cy="300082"/>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先頭に、「</a:t>
            </a:r>
            <a:r>
              <a:rPr lang="en-US" altLang="ja-JP" sz="975" dirty="0">
                <a:solidFill>
                  <a:srgbClr val="FF0000"/>
                </a:solidFill>
                <a:latin typeface="Meiryo UI" panose="020B0604030504040204" pitchFamily="50" charset="-128"/>
                <a:ea typeface="Meiryo UI" panose="020B0604030504040204" pitchFamily="50" charset="-128"/>
              </a:rPr>
              <a:t>ESG</a:t>
            </a:r>
            <a:r>
              <a:rPr lang="ja-JP" altLang="en-US" sz="975" dirty="0">
                <a:solidFill>
                  <a:srgbClr val="FF0000"/>
                </a:solidFill>
                <a:latin typeface="Meiryo UI" panose="020B0604030504040204" pitchFamily="50" charset="-128"/>
                <a:ea typeface="Meiryo UI" panose="020B0604030504040204" pitchFamily="50" charset="-128"/>
              </a:rPr>
              <a:t>」又は「</a:t>
            </a:r>
            <a:r>
              <a:rPr lang="en-US" altLang="ja-JP" sz="975" dirty="0">
                <a:solidFill>
                  <a:srgbClr val="FF0000"/>
                </a:solidFill>
                <a:latin typeface="Meiryo UI" panose="020B0604030504040204" pitchFamily="50" charset="-128"/>
                <a:ea typeface="Meiryo UI" panose="020B0604030504040204" pitchFamily="50" charset="-128"/>
              </a:rPr>
              <a:t>SDGs</a:t>
            </a:r>
            <a:r>
              <a:rPr lang="ja-JP" altLang="en-US" sz="975" dirty="0">
                <a:solidFill>
                  <a:srgbClr val="FF0000"/>
                </a:solidFill>
                <a:latin typeface="Meiryo UI" panose="020B0604030504040204" pitchFamily="50" charset="-128"/>
                <a:ea typeface="Meiryo UI" panose="020B0604030504040204" pitchFamily="50" charset="-128"/>
              </a:rPr>
              <a:t>」の取組種別、</a:t>
            </a:r>
            <a:r>
              <a:rPr lang="en-US" altLang="ja-JP" sz="975" dirty="0">
                <a:solidFill>
                  <a:srgbClr val="FF0000"/>
                </a:solidFill>
                <a:latin typeface="Meiryo UI" panose="020B0604030504040204" pitchFamily="50" charset="-128"/>
                <a:ea typeface="Meiryo UI" panose="020B0604030504040204" pitchFamily="50" charset="-128"/>
              </a:rPr>
              <a:t>SDGs</a:t>
            </a:r>
            <a:r>
              <a:rPr lang="ja-JP" altLang="en-US" sz="975" dirty="0">
                <a:solidFill>
                  <a:srgbClr val="FF0000"/>
                </a:solidFill>
                <a:latin typeface="Meiryo UI" panose="020B0604030504040204" pitchFamily="50" charset="-128"/>
                <a:ea typeface="Meiryo UI" panose="020B0604030504040204" pitchFamily="50" charset="-128"/>
              </a:rPr>
              <a:t>においては、</a:t>
            </a:r>
            <a:r>
              <a:rPr lang="en-US" altLang="ja-JP" sz="975" dirty="0">
                <a:solidFill>
                  <a:srgbClr val="FF0000"/>
                </a:solidFill>
                <a:latin typeface="Meiryo UI" panose="020B0604030504040204" pitchFamily="50" charset="-128"/>
                <a:ea typeface="Meiryo UI" panose="020B0604030504040204" pitchFamily="50" charset="-128"/>
              </a:rPr>
              <a:t>17</a:t>
            </a:r>
            <a:r>
              <a:rPr lang="ja-JP" altLang="en-US" sz="975" dirty="0">
                <a:solidFill>
                  <a:srgbClr val="FF0000"/>
                </a:solidFill>
                <a:latin typeface="Meiryo UI" panose="020B0604030504040204" pitchFamily="50" charset="-128"/>
                <a:ea typeface="Meiryo UI" panose="020B0604030504040204" pitchFamily="50" charset="-128"/>
              </a:rPr>
              <a:t>の目標のうち、該当する目標の</a:t>
            </a:r>
            <a:r>
              <a:rPr lang="en-US" altLang="ja-JP" sz="975" dirty="0">
                <a:solidFill>
                  <a:srgbClr val="FF0000"/>
                </a:solidFill>
                <a:latin typeface="Meiryo UI" panose="020B0604030504040204" pitchFamily="50" charset="-128"/>
                <a:ea typeface="Meiryo UI" panose="020B0604030504040204" pitchFamily="50" charset="-128"/>
              </a:rPr>
              <a:t>NO</a:t>
            </a:r>
            <a:r>
              <a:rPr lang="ja-JP" altLang="en-US" sz="975" dirty="0">
                <a:solidFill>
                  <a:srgbClr val="FF0000"/>
                </a:solidFill>
                <a:latin typeface="Meiryo UI" panose="020B0604030504040204" pitchFamily="50" charset="-128"/>
                <a:ea typeface="Meiryo UI" panose="020B0604030504040204" pitchFamily="50" charset="-128"/>
              </a:rPr>
              <a:t>を記載した上で、　</a:t>
            </a:r>
            <a:r>
              <a:rPr lang="en-US" altLang="ja-JP" sz="975" dirty="0">
                <a:solidFill>
                  <a:srgbClr val="FF0000"/>
                </a:solidFill>
                <a:latin typeface="Meiryo UI" panose="020B0604030504040204" pitchFamily="50" charset="-128"/>
                <a:ea typeface="Meiryo UI" panose="020B0604030504040204" pitchFamily="50" charset="-128"/>
              </a:rPr>
              <a:t>IT/</a:t>
            </a:r>
            <a:r>
              <a:rPr lang="ja-JP" altLang="en-US" sz="975" dirty="0">
                <a:solidFill>
                  <a:srgbClr val="FF0000"/>
                </a:solidFill>
                <a:latin typeface="Meiryo UI" panose="020B0604030504040204" pitchFamily="50" charset="-128"/>
                <a:ea typeface="Meiryo UI" panose="020B0604030504040204" pitchFamily="50" charset="-128"/>
              </a:rPr>
              <a:t>デジタル戦略等による</a:t>
            </a:r>
            <a:r>
              <a:rPr lang="en-US" altLang="ja-JP" sz="975" dirty="0">
                <a:solidFill>
                  <a:srgbClr val="FF0000"/>
                </a:solidFill>
                <a:latin typeface="Meiryo UI" panose="020B0604030504040204" pitchFamily="50" charset="-128"/>
                <a:ea typeface="Meiryo UI" panose="020B0604030504040204" pitchFamily="50" charset="-128"/>
              </a:rPr>
              <a:t>ESG/SDGs</a:t>
            </a:r>
            <a:r>
              <a:rPr lang="ja-JP" altLang="en-US" sz="975" dirty="0">
                <a:solidFill>
                  <a:srgbClr val="FF0000"/>
                </a:solidFill>
                <a:latin typeface="Meiryo UI" panose="020B0604030504040204" pitchFamily="50" charset="-128"/>
                <a:ea typeface="Meiryo UI" panose="020B0604030504040204" pitchFamily="50" charset="-128"/>
              </a:rPr>
              <a:t>に関する取組・成果をご記入ください。取組が</a:t>
            </a:r>
            <a:r>
              <a:rPr lang="en-US" altLang="ja-JP" sz="975" dirty="0">
                <a:solidFill>
                  <a:srgbClr val="FF0000"/>
                </a:solidFill>
                <a:latin typeface="Meiryo UI" panose="020B0604030504040204" pitchFamily="50" charset="-128"/>
                <a:ea typeface="Meiryo UI" panose="020B0604030504040204" pitchFamily="50" charset="-128"/>
              </a:rPr>
              <a:t>DX</a:t>
            </a:r>
            <a:r>
              <a:rPr lang="ja-JP" altLang="en-US" sz="975" dirty="0">
                <a:solidFill>
                  <a:srgbClr val="FF0000"/>
                </a:solidFill>
                <a:latin typeface="Meiryo UI" panose="020B0604030504040204" pitchFamily="50" charset="-128"/>
                <a:ea typeface="Meiryo UI" panose="020B0604030504040204" pitchFamily="50" charset="-128"/>
              </a:rPr>
              <a:t>とどのように関係しているのかがわかるように、補足説明をお願いいたします。</a:t>
            </a:r>
          </a:p>
        </p:txBody>
      </p:sp>
      <p:sp>
        <p:nvSpPr>
          <p:cNvPr id="2" name="テキスト ボックス 1">
            <a:extLst>
              <a:ext uri="{FF2B5EF4-FFF2-40B4-BE49-F238E27FC236}">
                <a16:creationId xmlns:a16="http://schemas.microsoft.com/office/drawing/2014/main" id="{ABDD6055-7476-45C7-3324-EB16B60E0C22}"/>
              </a:ext>
            </a:extLst>
          </p:cNvPr>
          <p:cNvSpPr txBox="1"/>
          <p:nvPr/>
        </p:nvSpPr>
        <p:spPr>
          <a:xfrm>
            <a:off x="200472" y="244933"/>
            <a:ext cx="1830950" cy="369332"/>
          </a:xfrm>
          <a:prstGeom prst="rect">
            <a:avLst/>
          </a:prstGeom>
          <a:noFill/>
          <a:ln w="28575">
            <a:solidFill>
              <a:schemeClr val="tx1">
                <a:lumMod val="50000"/>
                <a:lumOff val="50000"/>
              </a:schemeClr>
            </a:solidFill>
          </a:ln>
        </p:spPr>
        <p:txBody>
          <a:bodyPr wrap="none" rtlCol="0">
            <a:spAutoFit/>
          </a:bodyPr>
          <a:lstStyle/>
          <a:p>
            <a:r>
              <a:rPr kumimoji="1" lang="ja-JP" altLang="en-US" b="1" dirty="0">
                <a:latin typeface="Meiryo UI" panose="020B0604030504040204" pitchFamily="50" charset="-128"/>
                <a:ea typeface="Meiryo UI" panose="020B0604030504040204" pitchFamily="50" charset="-128"/>
              </a:rPr>
              <a:t>記述回答フォーム</a:t>
            </a:r>
          </a:p>
        </p:txBody>
      </p:sp>
      <p:sp>
        <p:nvSpPr>
          <p:cNvPr id="3" name="TextBox 70">
            <a:extLst>
              <a:ext uri="{FF2B5EF4-FFF2-40B4-BE49-F238E27FC236}">
                <a16:creationId xmlns:a16="http://schemas.microsoft.com/office/drawing/2014/main" id="{5601E6AC-8626-D744-3A47-CEF22AF13C96}"/>
              </a:ext>
            </a:extLst>
          </p:cNvPr>
          <p:cNvSpPr txBox="1"/>
          <p:nvPr/>
        </p:nvSpPr>
        <p:spPr>
          <a:xfrm>
            <a:off x="2216696" y="284322"/>
            <a:ext cx="4597864" cy="317459"/>
          </a:xfrm>
          <a:prstGeom prst="rect">
            <a:avLst/>
          </a:prstGeom>
          <a:noFill/>
        </p:spPr>
        <p:txBody>
          <a:bodyPr wrap="square" rtlCol="0">
            <a:spAutoFit/>
          </a:bodyPr>
          <a:lstStyle/>
          <a:p>
            <a:pPr defTabSz="742950">
              <a:defRPr/>
            </a:pPr>
            <a:r>
              <a:rPr lang="en-US" altLang="ja-JP" sz="1463" b="1" dirty="0">
                <a:solidFill>
                  <a:schemeClr val="accent1"/>
                </a:solidFill>
                <a:latin typeface="Meiryo UI" panose="020B0604030504040204" pitchFamily="50" charset="-128"/>
                <a:ea typeface="Meiryo UI" panose="020B0604030504040204" pitchFamily="50" charset="-128"/>
              </a:rPr>
              <a:t>【1-A】</a:t>
            </a:r>
            <a:r>
              <a:rPr lang="ja-JP" altLang="en-US" sz="1463" b="1" dirty="0">
                <a:solidFill>
                  <a:schemeClr val="accent1"/>
                </a:solidFill>
                <a:latin typeface="Meiryo UI" panose="020B0604030504040204" pitchFamily="50" charset="-128"/>
                <a:ea typeface="Meiryo UI" panose="020B0604030504040204" pitchFamily="50" charset="-128"/>
              </a:rPr>
              <a:t>デジタル技術を用いた既存ビジネスの深化　</a:t>
            </a:r>
            <a:r>
              <a:rPr lang="en-US" altLang="ja-JP" sz="1463" b="1" dirty="0">
                <a:solidFill>
                  <a:schemeClr val="accent1"/>
                </a:solidFill>
                <a:latin typeface="Meiryo UI" panose="020B0604030504040204" pitchFamily="50" charset="-128"/>
                <a:ea typeface="Meiryo UI" panose="020B0604030504040204" pitchFamily="50" charset="-128"/>
              </a:rPr>
              <a:t>2/2</a:t>
            </a:r>
            <a:endParaRPr lang="ja-JP" altLang="en-US" sz="1463" b="1" dirty="0">
              <a:solidFill>
                <a:schemeClr val="accent1"/>
              </a:solidFill>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2D4FABF2-86E8-F7AE-DBD3-D120A152D5CE}"/>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15</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46807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76762" y="3529579"/>
            <a:ext cx="9528766" cy="2805596"/>
          </a:xfrm>
          <a:prstGeom prst="rect">
            <a:avLst/>
          </a:prstGeom>
        </p:spPr>
      </p:pic>
      <p:sp>
        <p:nvSpPr>
          <p:cNvPr id="18" name="TextBox 70">
            <a:extLst>
              <a:ext uri="{FF2B5EF4-FFF2-40B4-BE49-F238E27FC236}">
                <a16:creationId xmlns:a16="http://schemas.microsoft.com/office/drawing/2014/main" id="{BF5C8065-EFB9-4DCC-8A3B-839BD435C9FA}"/>
              </a:ext>
            </a:extLst>
          </p:cNvPr>
          <p:cNvSpPr txBox="1"/>
          <p:nvPr/>
        </p:nvSpPr>
        <p:spPr>
          <a:xfrm>
            <a:off x="2216696" y="284761"/>
            <a:ext cx="6684828" cy="317459"/>
          </a:xfrm>
          <a:prstGeom prst="rect">
            <a:avLst/>
          </a:prstGeom>
          <a:noFill/>
        </p:spPr>
        <p:txBody>
          <a:bodyPr wrap="square" rtlCol="0">
            <a:spAutoFit/>
          </a:bodyPr>
          <a:lstStyle/>
          <a:p>
            <a:pPr defTabSz="742950">
              <a:defRPr/>
            </a:pPr>
            <a:r>
              <a:rPr lang="en-US" altLang="ja-JP" sz="1463" b="1" dirty="0">
                <a:solidFill>
                  <a:schemeClr val="accent1"/>
                </a:solidFill>
                <a:latin typeface="Meiryo UI" panose="020B0604030504040204" pitchFamily="50" charset="-128"/>
                <a:ea typeface="Meiryo UI" panose="020B0604030504040204" pitchFamily="50" charset="-128"/>
              </a:rPr>
              <a:t>【1-B】</a:t>
            </a:r>
            <a:r>
              <a:rPr lang="ja-JP" altLang="en-US" sz="1463" b="1" dirty="0">
                <a:solidFill>
                  <a:schemeClr val="accent1"/>
                </a:solidFill>
                <a:latin typeface="Meiryo UI" panose="020B0604030504040204" pitchFamily="50" charset="-128"/>
                <a:ea typeface="Meiryo UI" panose="020B0604030504040204" pitchFamily="50" charset="-128"/>
              </a:rPr>
              <a:t>デジタル技術を用いた業態変革・新規ビジネスモデルの創出　</a:t>
            </a:r>
            <a:r>
              <a:rPr lang="en-US" altLang="ja-JP" sz="1463" b="1" dirty="0">
                <a:solidFill>
                  <a:schemeClr val="accent1"/>
                </a:solidFill>
                <a:latin typeface="Meiryo UI" panose="020B0604030504040204" pitchFamily="50" charset="-128"/>
                <a:ea typeface="Meiryo UI" panose="020B0604030504040204" pitchFamily="50" charset="-128"/>
              </a:rPr>
              <a:t>1/2</a:t>
            </a:r>
            <a:endParaRPr lang="ja-JP" altLang="en-US" sz="1463" b="1" dirty="0">
              <a:solidFill>
                <a:schemeClr val="accent1"/>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F6DDAF7C-D1B7-440A-AEDD-6DF67875694A}"/>
              </a:ext>
            </a:extLst>
          </p:cNvPr>
          <p:cNvGraphicFramePr>
            <a:graphicFrameLocks noGrp="1"/>
          </p:cNvGraphicFramePr>
          <p:nvPr>
            <p:extLst>
              <p:ext uri="{D42A27DB-BD31-4B8C-83A1-F6EECF244321}">
                <p14:modId xmlns:p14="http://schemas.microsoft.com/office/powerpoint/2010/main" val="3567724258"/>
              </p:ext>
            </p:extLst>
          </p:nvPr>
        </p:nvGraphicFramePr>
        <p:xfrm>
          <a:off x="644436" y="2184818"/>
          <a:ext cx="8924068" cy="421005"/>
        </p:xfrm>
        <a:graphic>
          <a:graphicData uri="http://schemas.openxmlformats.org/drawingml/2006/table">
            <a:tbl>
              <a:tblPr firstRow="1" bandRow="1">
                <a:tableStyleId>{5940675A-B579-460E-94D1-54222C63F5DA}</a:tableStyleId>
              </a:tblPr>
              <a:tblGrid>
                <a:gridCol w="8924068">
                  <a:extLst>
                    <a:ext uri="{9D8B030D-6E8A-4147-A177-3AD203B41FA5}">
                      <a16:colId xmlns:a16="http://schemas.microsoft.com/office/drawing/2014/main" val="3986044191"/>
                    </a:ext>
                  </a:extLst>
                </a:gridCol>
              </a:tblGrid>
              <a:tr h="421005">
                <a:tc>
                  <a:txBody>
                    <a:bodyPr/>
                    <a:lstStyle/>
                    <a:p>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solidFill>
                      <a:schemeClr val="bg1">
                        <a:lumMod val="95000"/>
                      </a:schemeClr>
                    </a:solidFill>
                  </a:tcPr>
                </a:tc>
                <a:extLst>
                  <a:ext uri="{0D108BD9-81ED-4DB2-BD59-A6C34878D82A}">
                    <a16:rowId xmlns:a16="http://schemas.microsoft.com/office/drawing/2014/main" val="3671127968"/>
                  </a:ext>
                </a:extLst>
              </a:tr>
            </a:tbl>
          </a:graphicData>
        </a:graphic>
      </p:graphicFrame>
      <p:sp>
        <p:nvSpPr>
          <p:cNvPr id="22" name="テキスト ボックス 21">
            <a:extLst>
              <a:ext uri="{FF2B5EF4-FFF2-40B4-BE49-F238E27FC236}">
                <a16:creationId xmlns:a16="http://schemas.microsoft.com/office/drawing/2014/main" id="{8873BEE9-191B-47DC-B8B9-F6AA6C088904}"/>
              </a:ext>
            </a:extLst>
          </p:cNvPr>
          <p:cNvSpPr txBox="1"/>
          <p:nvPr/>
        </p:nvSpPr>
        <p:spPr>
          <a:xfrm>
            <a:off x="767128" y="2315603"/>
            <a:ext cx="1893532" cy="150041"/>
          </a:xfrm>
          <a:prstGeom prst="rect">
            <a:avLst/>
          </a:prstGeom>
          <a:solidFill>
            <a:schemeClr val="accent2">
              <a:lumMod val="20000"/>
              <a:lumOff val="80000"/>
            </a:schemeClr>
          </a:solidFill>
          <a:effectLst/>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取組プロジェクトの名称　を記入</a:t>
            </a:r>
          </a:p>
        </p:txBody>
      </p:sp>
      <p:sp>
        <p:nvSpPr>
          <p:cNvPr id="21" name="テキスト ボックス 20">
            <a:extLst>
              <a:ext uri="{FF2B5EF4-FFF2-40B4-BE49-F238E27FC236}">
                <a16:creationId xmlns:a16="http://schemas.microsoft.com/office/drawing/2014/main" id="{93F3CCC5-31A6-4E45-B6D7-AABE7D885296}"/>
              </a:ext>
            </a:extLst>
          </p:cNvPr>
          <p:cNvSpPr txBox="1"/>
          <p:nvPr/>
        </p:nvSpPr>
        <p:spPr>
          <a:xfrm>
            <a:off x="356034" y="1897320"/>
            <a:ext cx="1535448" cy="273486"/>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rtlCol="0">
            <a:noAutofit/>
          </a:bodyPr>
          <a:lstStyle/>
          <a:p>
            <a:pPr defTabSz="742950"/>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◇取組プロジェクト等</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 name="表 27">
            <a:extLst>
              <a:ext uri="{FF2B5EF4-FFF2-40B4-BE49-F238E27FC236}">
                <a16:creationId xmlns:a16="http://schemas.microsoft.com/office/drawing/2014/main" id="{B965E3EA-E899-4A9B-BA54-44AC54DB8399}"/>
              </a:ext>
            </a:extLst>
          </p:cNvPr>
          <p:cNvGraphicFramePr>
            <a:graphicFrameLocks noGrp="1"/>
          </p:cNvGraphicFramePr>
          <p:nvPr>
            <p:extLst>
              <p:ext uri="{D42A27DB-BD31-4B8C-83A1-F6EECF244321}">
                <p14:modId xmlns:p14="http://schemas.microsoft.com/office/powerpoint/2010/main" val="1838222607"/>
              </p:ext>
            </p:extLst>
          </p:nvPr>
        </p:nvGraphicFramePr>
        <p:xfrm>
          <a:off x="644436" y="2916049"/>
          <a:ext cx="8924068" cy="421005"/>
        </p:xfrm>
        <a:graphic>
          <a:graphicData uri="http://schemas.openxmlformats.org/drawingml/2006/table">
            <a:tbl>
              <a:tblPr firstRow="1" bandRow="1">
                <a:tableStyleId>{5940675A-B579-460E-94D1-54222C63F5DA}</a:tableStyleId>
              </a:tblPr>
              <a:tblGrid>
                <a:gridCol w="8924068">
                  <a:extLst>
                    <a:ext uri="{9D8B030D-6E8A-4147-A177-3AD203B41FA5}">
                      <a16:colId xmlns:a16="http://schemas.microsoft.com/office/drawing/2014/main" val="3986044191"/>
                    </a:ext>
                  </a:extLst>
                </a:gridCol>
              </a:tblGrid>
              <a:tr h="421005">
                <a:tc>
                  <a:txBody>
                    <a:bodyPr/>
                    <a:lstStyle/>
                    <a:p>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solidFill>
                      <a:schemeClr val="bg1">
                        <a:lumMod val="95000"/>
                      </a:schemeClr>
                    </a:solidFill>
                  </a:tcPr>
                </a:tc>
                <a:extLst>
                  <a:ext uri="{0D108BD9-81ED-4DB2-BD59-A6C34878D82A}">
                    <a16:rowId xmlns:a16="http://schemas.microsoft.com/office/drawing/2014/main" val="3671127968"/>
                  </a:ext>
                </a:extLst>
              </a:tr>
            </a:tbl>
          </a:graphicData>
        </a:graphic>
      </p:graphicFrame>
      <p:sp>
        <p:nvSpPr>
          <p:cNvPr id="29" name="テキスト ボックス 28">
            <a:extLst>
              <a:ext uri="{FF2B5EF4-FFF2-40B4-BE49-F238E27FC236}">
                <a16:creationId xmlns:a16="http://schemas.microsoft.com/office/drawing/2014/main" id="{B7B73A21-FA1E-4F78-99AB-3527DED8EFF8}"/>
              </a:ext>
            </a:extLst>
          </p:cNvPr>
          <p:cNvSpPr txBox="1"/>
          <p:nvPr/>
        </p:nvSpPr>
        <p:spPr>
          <a:xfrm>
            <a:off x="767128" y="3046834"/>
            <a:ext cx="1893532" cy="150041"/>
          </a:xfrm>
          <a:prstGeom prst="rect">
            <a:avLst/>
          </a:prstGeom>
          <a:solidFill>
            <a:schemeClr val="accent2">
              <a:lumMod val="20000"/>
              <a:lumOff val="80000"/>
            </a:schemeClr>
          </a:solidFill>
          <a:effectLst/>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該当資料の資料名</a:t>
            </a:r>
            <a:r>
              <a:rPr lang="en-US" altLang="ja-JP" sz="975" dirty="0">
                <a:solidFill>
                  <a:srgbClr val="FF0000"/>
                </a:solidFill>
                <a:latin typeface="Meiryo UI" panose="020B0604030504040204" pitchFamily="50" charset="-128"/>
                <a:ea typeface="Meiryo UI" panose="020B0604030504040204" pitchFamily="50" charset="-128"/>
              </a:rPr>
              <a:t>/URL</a:t>
            </a:r>
            <a:r>
              <a:rPr lang="ja-JP" altLang="en-US" sz="975" dirty="0">
                <a:solidFill>
                  <a:srgbClr val="FF0000"/>
                </a:solidFill>
                <a:latin typeface="Meiryo UI" panose="020B0604030504040204" pitchFamily="50" charset="-128"/>
                <a:ea typeface="Meiryo UI" panose="020B0604030504040204" pitchFamily="50" charset="-128"/>
              </a:rPr>
              <a:t>　を記入</a:t>
            </a:r>
          </a:p>
        </p:txBody>
      </p:sp>
      <p:sp>
        <p:nvSpPr>
          <p:cNvPr id="30" name="テキスト ボックス 29">
            <a:extLst>
              <a:ext uri="{FF2B5EF4-FFF2-40B4-BE49-F238E27FC236}">
                <a16:creationId xmlns:a16="http://schemas.microsoft.com/office/drawing/2014/main" id="{52D17818-7812-4891-8FB9-6EEFE1C1B3DD}"/>
              </a:ext>
            </a:extLst>
          </p:cNvPr>
          <p:cNvSpPr txBox="1"/>
          <p:nvPr/>
        </p:nvSpPr>
        <p:spPr>
          <a:xfrm>
            <a:off x="356034" y="2631965"/>
            <a:ext cx="3528762" cy="273486"/>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rtlCol="0">
            <a:noAutofit/>
          </a:bodyPr>
          <a:lstStyle/>
          <a:p>
            <a:pPr defTabSz="742950"/>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本取組が明記されている経営戦略の資料名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p>
        </p:txBody>
      </p:sp>
      <p:sp>
        <p:nvSpPr>
          <p:cNvPr id="31" name="テキスト ボックス 30">
            <a:extLst>
              <a:ext uri="{FF2B5EF4-FFF2-40B4-BE49-F238E27FC236}">
                <a16:creationId xmlns:a16="http://schemas.microsoft.com/office/drawing/2014/main" id="{777C2B48-B78F-4B98-9C15-5D10FD27DD07}"/>
              </a:ext>
            </a:extLst>
          </p:cNvPr>
          <p:cNvSpPr txBox="1"/>
          <p:nvPr/>
        </p:nvSpPr>
        <p:spPr>
          <a:xfrm>
            <a:off x="704528" y="4086597"/>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概要　をご記入ください</a:t>
            </a:r>
          </a:p>
        </p:txBody>
      </p:sp>
      <p:sp>
        <p:nvSpPr>
          <p:cNvPr id="32" name="テキスト ボックス 31">
            <a:extLst>
              <a:ext uri="{FF2B5EF4-FFF2-40B4-BE49-F238E27FC236}">
                <a16:creationId xmlns:a16="http://schemas.microsoft.com/office/drawing/2014/main" id="{118A78C9-16FE-4B21-A771-70C227BC6082}"/>
              </a:ext>
            </a:extLst>
          </p:cNvPr>
          <p:cNvSpPr txBox="1"/>
          <p:nvPr/>
        </p:nvSpPr>
        <p:spPr>
          <a:xfrm>
            <a:off x="704528" y="5229200"/>
            <a:ext cx="6603169"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当該プロジェクトが既存ビジネスの深化ではなく、業態変革・新規ビジネスモデルの創出と言えるポイント　を具体的にご記入ください</a:t>
            </a:r>
          </a:p>
        </p:txBody>
      </p:sp>
      <p:sp>
        <p:nvSpPr>
          <p:cNvPr id="33" name="テキスト ボックス 32">
            <a:extLst>
              <a:ext uri="{FF2B5EF4-FFF2-40B4-BE49-F238E27FC236}">
                <a16:creationId xmlns:a16="http://schemas.microsoft.com/office/drawing/2014/main" id="{9A0EA680-048A-450C-8158-417BC038D14F}"/>
              </a:ext>
            </a:extLst>
          </p:cNvPr>
          <p:cNvSpPr txBox="1"/>
          <p:nvPr/>
        </p:nvSpPr>
        <p:spPr>
          <a:xfrm>
            <a:off x="704528" y="5680298"/>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デジタル技術を利活用したポイント　を具体的にご記入ください</a:t>
            </a:r>
          </a:p>
        </p:txBody>
      </p:sp>
      <p:sp>
        <p:nvSpPr>
          <p:cNvPr id="34" name="テキスト ボックス 33">
            <a:extLst>
              <a:ext uri="{FF2B5EF4-FFF2-40B4-BE49-F238E27FC236}">
                <a16:creationId xmlns:a16="http://schemas.microsoft.com/office/drawing/2014/main" id="{F5C750EA-C4C1-4AE0-9B9B-6C2A8E3DB7BC}"/>
              </a:ext>
            </a:extLst>
          </p:cNvPr>
          <p:cNvSpPr txBox="1"/>
          <p:nvPr/>
        </p:nvSpPr>
        <p:spPr>
          <a:xfrm>
            <a:off x="704528" y="6130704"/>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リスク認識と対応方法　を具体的にご記入ください</a:t>
            </a:r>
          </a:p>
        </p:txBody>
      </p:sp>
      <p:sp>
        <p:nvSpPr>
          <p:cNvPr id="23" name="テキスト ボックス 22">
            <a:extLst>
              <a:ext uri="{FF2B5EF4-FFF2-40B4-BE49-F238E27FC236}">
                <a16:creationId xmlns:a16="http://schemas.microsoft.com/office/drawing/2014/main" id="{99454230-E035-4A41-BFBC-6B23FF856E7D}"/>
              </a:ext>
            </a:extLst>
          </p:cNvPr>
          <p:cNvSpPr txBox="1"/>
          <p:nvPr/>
        </p:nvSpPr>
        <p:spPr>
          <a:xfrm>
            <a:off x="704528" y="4537695"/>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プロジェクト体制、体制構築上の工夫点等　を具体的にご記入ください</a:t>
            </a:r>
          </a:p>
        </p:txBody>
      </p:sp>
      <p:pic>
        <p:nvPicPr>
          <p:cNvPr id="24" name="図 23"/>
          <p:cNvPicPr>
            <a:picLocks noChangeAspect="1"/>
          </p:cNvPicPr>
          <p:nvPr/>
        </p:nvPicPr>
        <p:blipFill>
          <a:blip r:embed="rId3"/>
          <a:stretch>
            <a:fillRect/>
          </a:stretch>
        </p:blipFill>
        <p:spPr>
          <a:xfrm>
            <a:off x="218952" y="703114"/>
            <a:ext cx="9407448" cy="302891"/>
          </a:xfrm>
          <a:prstGeom prst="rect">
            <a:avLst/>
          </a:prstGeom>
        </p:spPr>
      </p:pic>
      <p:sp>
        <p:nvSpPr>
          <p:cNvPr id="26" name="テキスト ボックス 25">
            <a:extLst>
              <a:ext uri="{FF2B5EF4-FFF2-40B4-BE49-F238E27FC236}">
                <a16:creationId xmlns:a16="http://schemas.microsoft.com/office/drawing/2014/main" id="{7C8AEBB6-6781-48F7-BCCA-6A94800A24CB}"/>
              </a:ext>
            </a:extLst>
          </p:cNvPr>
          <p:cNvSpPr txBox="1"/>
          <p:nvPr/>
        </p:nvSpPr>
        <p:spPr>
          <a:xfrm>
            <a:off x="1269275" y="769179"/>
            <a:ext cx="1331410" cy="170761"/>
          </a:xfrm>
          <a:prstGeom prst="rect">
            <a:avLst/>
          </a:prstGeom>
          <a:solidFill>
            <a:schemeClr val="accent2">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lIns="29250" tIns="0" rIns="29250" bIns="0" rtlCol="0">
            <a:no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企業名（上場名）</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B1838B69-81A8-4A5A-85B9-9633DD178EE2}"/>
              </a:ext>
            </a:extLst>
          </p:cNvPr>
          <p:cNvSpPr txBox="1"/>
          <p:nvPr/>
        </p:nvSpPr>
        <p:spPr>
          <a:xfrm>
            <a:off x="5381349" y="769179"/>
            <a:ext cx="583462" cy="170760"/>
          </a:xfrm>
          <a:prstGeom prst="rect">
            <a:avLst/>
          </a:prstGeom>
          <a:solidFill>
            <a:schemeClr val="accent2">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lIns="29250" tIns="0" rIns="29250" bIns="0" rtlCol="0">
            <a:no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法人番号</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7C8AEBB6-6781-48F7-BCCA-6A94800A24CB}"/>
              </a:ext>
            </a:extLst>
          </p:cNvPr>
          <p:cNvSpPr txBox="1"/>
          <p:nvPr/>
        </p:nvSpPr>
        <p:spPr>
          <a:xfrm>
            <a:off x="7545288" y="696716"/>
            <a:ext cx="2074554" cy="315687"/>
          </a:xfrm>
          <a:prstGeom prst="rect">
            <a:avLst/>
          </a:prstGeom>
          <a:solidFill>
            <a:schemeClr val="accent2">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lIns="29250" tIns="0" rIns="29250" bIns="0" rtlCol="0">
            <a:noAutofit/>
          </a:bodyPr>
          <a:lstStyle/>
          <a:p>
            <a:pPr algn="ct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回答責任部署・担当部署の名称</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（複数部署記載可）</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a:extLst>
              <a:ext uri="{FF2B5EF4-FFF2-40B4-BE49-F238E27FC236}">
                <a16:creationId xmlns:a16="http://schemas.microsoft.com/office/drawing/2014/main" id="{D27C4BFD-D068-4996-B689-5A046A324C9D}"/>
              </a:ext>
            </a:extLst>
          </p:cNvPr>
          <p:cNvPicPr>
            <a:picLocks noChangeAspect="1"/>
          </p:cNvPicPr>
          <p:nvPr/>
        </p:nvPicPr>
        <p:blipFill>
          <a:blip r:embed="rId4"/>
          <a:stretch>
            <a:fillRect/>
          </a:stretch>
        </p:blipFill>
        <p:spPr>
          <a:xfrm>
            <a:off x="243461" y="1131467"/>
            <a:ext cx="9407448" cy="731315"/>
          </a:xfrm>
          <a:prstGeom prst="rect">
            <a:avLst/>
          </a:prstGeom>
        </p:spPr>
      </p:pic>
      <p:sp>
        <p:nvSpPr>
          <p:cNvPr id="2" name="テキスト ボックス 1">
            <a:extLst>
              <a:ext uri="{FF2B5EF4-FFF2-40B4-BE49-F238E27FC236}">
                <a16:creationId xmlns:a16="http://schemas.microsoft.com/office/drawing/2014/main" id="{A34ED5D5-BCC9-CE56-5371-DE224503BA0A}"/>
              </a:ext>
            </a:extLst>
          </p:cNvPr>
          <p:cNvSpPr txBox="1"/>
          <p:nvPr/>
        </p:nvSpPr>
        <p:spPr>
          <a:xfrm>
            <a:off x="200472" y="244933"/>
            <a:ext cx="1830950" cy="369332"/>
          </a:xfrm>
          <a:prstGeom prst="rect">
            <a:avLst/>
          </a:prstGeom>
          <a:noFill/>
          <a:ln w="28575">
            <a:solidFill>
              <a:schemeClr val="tx1">
                <a:lumMod val="50000"/>
                <a:lumOff val="50000"/>
              </a:schemeClr>
            </a:solidFill>
          </a:ln>
        </p:spPr>
        <p:txBody>
          <a:bodyPr wrap="none" rtlCol="0">
            <a:spAutoFit/>
          </a:bodyPr>
          <a:lstStyle/>
          <a:p>
            <a:r>
              <a:rPr kumimoji="1" lang="ja-JP" altLang="en-US" b="1" dirty="0">
                <a:latin typeface="Meiryo UI" panose="020B0604030504040204" pitchFamily="50" charset="-128"/>
                <a:ea typeface="Meiryo UI" panose="020B0604030504040204" pitchFamily="50" charset="-128"/>
              </a:rPr>
              <a:t>記述回答フォーム</a:t>
            </a:r>
          </a:p>
        </p:txBody>
      </p:sp>
      <p:sp>
        <p:nvSpPr>
          <p:cNvPr id="3" name="スライド番号プレースホルダー 4">
            <a:extLst>
              <a:ext uri="{FF2B5EF4-FFF2-40B4-BE49-F238E27FC236}">
                <a16:creationId xmlns:a16="http://schemas.microsoft.com/office/drawing/2014/main" id="{CAA3C1EC-E7F0-7B03-557C-C45B53652007}"/>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16</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27542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201000" y="753133"/>
            <a:ext cx="9504000" cy="5280000"/>
          </a:xfrm>
          <a:prstGeom prst="rect">
            <a:avLst/>
          </a:prstGeom>
        </p:spPr>
      </p:pic>
      <p:sp>
        <p:nvSpPr>
          <p:cNvPr id="22" name="テキスト ボックス 21">
            <a:extLst>
              <a:ext uri="{FF2B5EF4-FFF2-40B4-BE49-F238E27FC236}">
                <a16:creationId xmlns:a16="http://schemas.microsoft.com/office/drawing/2014/main" id="{8873BEE9-191B-47DC-B8B9-F6AA6C088904}"/>
              </a:ext>
            </a:extLst>
          </p:cNvPr>
          <p:cNvSpPr txBox="1"/>
          <p:nvPr/>
        </p:nvSpPr>
        <p:spPr>
          <a:xfrm>
            <a:off x="401372" y="1465035"/>
            <a:ext cx="448582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当該プロジェクトの経営ビジョン・経営戦略上の位置づけ　を具体的にご記入ください</a:t>
            </a:r>
          </a:p>
        </p:txBody>
      </p:sp>
      <p:sp>
        <p:nvSpPr>
          <p:cNvPr id="31" name="テキスト ボックス 30">
            <a:extLst>
              <a:ext uri="{FF2B5EF4-FFF2-40B4-BE49-F238E27FC236}">
                <a16:creationId xmlns:a16="http://schemas.microsoft.com/office/drawing/2014/main" id="{777C2B48-B78F-4B98-9C15-5D10FD27DD07}"/>
              </a:ext>
            </a:extLst>
          </p:cNvPr>
          <p:cNvSpPr txBox="1"/>
          <p:nvPr/>
        </p:nvSpPr>
        <p:spPr>
          <a:xfrm>
            <a:off x="401372" y="2564904"/>
            <a:ext cx="410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プロジェクトそのものの</a:t>
            </a:r>
            <a:r>
              <a:rPr lang="en-US" altLang="ja-JP" sz="975" dirty="0">
                <a:solidFill>
                  <a:srgbClr val="FF0000"/>
                </a:solidFill>
                <a:latin typeface="Meiryo UI" panose="020B0604030504040204" pitchFamily="50" charset="-128"/>
                <a:ea typeface="Meiryo UI" panose="020B0604030504040204" pitchFamily="50" charset="-128"/>
              </a:rPr>
              <a:t>KPI</a:t>
            </a:r>
            <a:r>
              <a:rPr lang="ja-JP" altLang="en-US" sz="975" dirty="0">
                <a:solidFill>
                  <a:srgbClr val="FF0000"/>
                </a:solidFill>
                <a:latin typeface="Meiryo UI" panose="020B0604030504040204" pitchFamily="50" charset="-128"/>
                <a:ea typeface="Meiryo UI" panose="020B0604030504040204" pitchFamily="50" charset="-128"/>
              </a:rPr>
              <a:t>と目標値・達成状況　を具体的にご記入ください</a:t>
            </a:r>
          </a:p>
        </p:txBody>
      </p:sp>
      <p:sp>
        <p:nvSpPr>
          <p:cNvPr id="32" name="テキスト ボックス 31">
            <a:extLst>
              <a:ext uri="{FF2B5EF4-FFF2-40B4-BE49-F238E27FC236}">
                <a16:creationId xmlns:a16="http://schemas.microsoft.com/office/drawing/2014/main" id="{118A78C9-16FE-4B21-A771-70C227BC6082}"/>
              </a:ext>
            </a:extLst>
          </p:cNvPr>
          <p:cNvSpPr txBox="1"/>
          <p:nvPr/>
        </p:nvSpPr>
        <p:spPr>
          <a:xfrm>
            <a:off x="401372" y="3460790"/>
            <a:ext cx="410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en-US" altLang="ja-JP" sz="975" dirty="0">
                <a:solidFill>
                  <a:srgbClr val="FF0000"/>
                </a:solidFill>
                <a:latin typeface="Meiryo UI" panose="020B0604030504040204" pitchFamily="50" charset="-128"/>
                <a:ea typeface="Meiryo UI" panose="020B0604030504040204" pitchFamily="50" charset="-128"/>
              </a:rPr>
              <a:t>KPI</a:t>
            </a:r>
            <a:r>
              <a:rPr lang="ja-JP" altLang="en-US" sz="975" dirty="0">
                <a:solidFill>
                  <a:srgbClr val="FF0000"/>
                </a:solidFill>
                <a:latin typeface="Meiryo UI" panose="020B0604030504040204" pitchFamily="50" charset="-128"/>
                <a:ea typeface="Meiryo UI" panose="020B0604030504040204" pitchFamily="50" charset="-128"/>
              </a:rPr>
              <a:t>以外の成果（対顧客、ステークホルダー、社会）　を具体的にご記入ください</a:t>
            </a:r>
          </a:p>
        </p:txBody>
      </p:sp>
      <p:sp>
        <p:nvSpPr>
          <p:cNvPr id="34" name="テキスト ボックス 33">
            <a:extLst>
              <a:ext uri="{FF2B5EF4-FFF2-40B4-BE49-F238E27FC236}">
                <a16:creationId xmlns:a16="http://schemas.microsoft.com/office/drawing/2014/main" id="{F5C750EA-C4C1-4AE0-9B9B-6C2A8E3DB7BC}"/>
              </a:ext>
            </a:extLst>
          </p:cNvPr>
          <p:cNvSpPr txBox="1"/>
          <p:nvPr/>
        </p:nvSpPr>
        <p:spPr>
          <a:xfrm>
            <a:off x="401372" y="4348619"/>
            <a:ext cx="410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en-US" altLang="ja-JP" sz="975" dirty="0">
                <a:solidFill>
                  <a:srgbClr val="FF0000"/>
                </a:solidFill>
                <a:latin typeface="Meiryo UI" panose="020B0604030504040204" pitchFamily="50" charset="-128"/>
                <a:ea typeface="Meiryo UI" panose="020B0604030504040204" pitchFamily="50" charset="-128"/>
              </a:rPr>
              <a:t>KPI</a:t>
            </a:r>
            <a:r>
              <a:rPr lang="ja-JP" altLang="en-US" sz="975" dirty="0">
                <a:solidFill>
                  <a:srgbClr val="FF0000"/>
                </a:solidFill>
                <a:latin typeface="Meiryo UI" panose="020B0604030504040204" pitchFamily="50" charset="-128"/>
                <a:ea typeface="Meiryo UI" panose="020B0604030504040204" pitchFamily="50" charset="-128"/>
              </a:rPr>
              <a:t>等が最終的に財務成果（</a:t>
            </a:r>
            <a:r>
              <a:rPr lang="en-US" altLang="ja-JP" sz="975" dirty="0">
                <a:solidFill>
                  <a:srgbClr val="FF0000"/>
                </a:solidFill>
                <a:latin typeface="Meiryo UI" panose="020B0604030504040204" pitchFamily="50" charset="-128"/>
                <a:ea typeface="Meiryo UI" panose="020B0604030504040204" pitchFamily="50" charset="-128"/>
              </a:rPr>
              <a:t>KGI</a:t>
            </a:r>
            <a:r>
              <a:rPr lang="ja-JP" altLang="en-US" sz="975" dirty="0">
                <a:solidFill>
                  <a:srgbClr val="FF0000"/>
                </a:solidFill>
                <a:latin typeface="Meiryo UI" panose="020B0604030504040204" pitchFamily="50" charset="-128"/>
                <a:ea typeface="Meiryo UI" panose="020B0604030504040204" pitchFamily="50" charset="-128"/>
              </a:rPr>
              <a:t>）へ帰着するストーリー　をご記入ください</a:t>
            </a:r>
          </a:p>
        </p:txBody>
      </p:sp>
      <p:sp>
        <p:nvSpPr>
          <p:cNvPr id="23" name="テキスト ボックス 22">
            <a:extLst>
              <a:ext uri="{FF2B5EF4-FFF2-40B4-BE49-F238E27FC236}">
                <a16:creationId xmlns:a16="http://schemas.microsoft.com/office/drawing/2014/main" id="{A7BD2246-BFAB-416E-AB06-70D6EB9A2135}"/>
              </a:ext>
            </a:extLst>
          </p:cNvPr>
          <p:cNvSpPr txBox="1"/>
          <p:nvPr/>
        </p:nvSpPr>
        <p:spPr>
          <a:xfrm>
            <a:off x="401372" y="3908993"/>
            <a:ext cx="410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en-US" altLang="ja-JP" sz="975" dirty="0">
                <a:solidFill>
                  <a:srgbClr val="FF0000"/>
                </a:solidFill>
                <a:latin typeface="Meiryo UI" panose="020B0604030504040204" pitchFamily="50" charset="-128"/>
                <a:ea typeface="Meiryo UI" panose="020B0604030504040204" pitchFamily="50" charset="-128"/>
              </a:rPr>
              <a:t>KPI</a:t>
            </a:r>
            <a:r>
              <a:rPr lang="ja-JP" altLang="en-US" sz="975" dirty="0">
                <a:solidFill>
                  <a:srgbClr val="FF0000"/>
                </a:solidFill>
                <a:latin typeface="Meiryo UI" panose="020B0604030504040204" pitchFamily="50" charset="-128"/>
                <a:ea typeface="Meiryo UI" panose="020B0604030504040204" pitchFamily="50" charset="-128"/>
              </a:rPr>
              <a:t>以外の成果（対社内）　を具体的にご記入ください</a:t>
            </a:r>
          </a:p>
        </p:txBody>
      </p:sp>
      <p:sp>
        <p:nvSpPr>
          <p:cNvPr id="24" name="テキスト ボックス 23">
            <a:extLst>
              <a:ext uri="{FF2B5EF4-FFF2-40B4-BE49-F238E27FC236}">
                <a16:creationId xmlns:a16="http://schemas.microsoft.com/office/drawing/2014/main" id="{B38ABFFA-B8F7-4321-8694-96A41044CB0D}"/>
              </a:ext>
            </a:extLst>
          </p:cNvPr>
          <p:cNvSpPr txBox="1"/>
          <p:nvPr/>
        </p:nvSpPr>
        <p:spPr>
          <a:xfrm>
            <a:off x="401372" y="4794394"/>
            <a:ext cx="4104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実際の財務成果　をご記入ください</a:t>
            </a:r>
          </a:p>
        </p:txBody>
      </p:sp>
      <p:sp>
        <p:nvSpPr>
          <p:cNvPr id="27" name="テキスト ボックス 26">
            <a:extLst>
              <a:ext uri="{FF2B5EF4-FFF2-40B4-BE49-F238E27FC236}">
                <a16:creationId xmlns:a16="http://schemas.microsoft.com/office/drawing/2014/main" id="{3B75E732-1051-42E5-A0CF-177A28F7A443}"/>
              </a:ext>
            </a:extLst>
          </p:cNvPr>
          <p:cNvSpPr txBox="1"/>
          <p:nvPr/>
        </p:nvSpPr>
        <p:spPr>
          <a:xfrm>
            <a:off x="341083" y="5861993"/>
            <a:ext cx="9310989" cy="300082"/>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先頭に、「</a:t>
            </a:r>
            <a:r>
              <a:rPr lang="en-US" altLang="ja-JP" sz="975" dirty="0">
                <a:solidFill>
                  <a:srgbClr val="FF0000"/>
                </a:solidFill>
                <a:latin typeface="Meiryo UI" panose="020B0604030504040204" pitchFamily="50" charset="-128"/>
                <a:ea typeface="Meiryo UI" panose="020B0604030504040204" pitchFamily="50" charset="-128"/>
              </a:rPr>
              <a:t>ESG</a:t>
            </a:r>
            <a:r>
              <a:rPr lang="ja-JP" altLang="en-US" sz="975" dirty="0">
                <a:solidFill>
                  <a:srgbClr val="FF0000"/>
                </a:solidFill>
                <a:latin typeface="Meiryo UI" panose="020B0604030504040204" pitchFamily="50" charset="-128"/>
                <a:ea typeface="Meiryo UI" panose="020B0604030504040204" pitchFamily="50" charset="-128"/>
              </a:rPr>
              <a:t>」又は「</a:t>
            </a:r>
            <a:r>
              <a:rPr lang="en-US" altLang="ja-JP" sz="975" dirty="0">
                <a:solidFill>
                  <a:srgbClr val="FF0000"/>
                </a:solidFill>
                <a:latin typeface="Meiryo UI" panose="020B0604030504040204" pitchFamily="50" charset="-128"/>
                <a:ea typeface="Meiryo UI" panose="020B0604030504040204" pitchFamily="50" charset="-128"/>
              </a:rPr>
              <a:t>SDGs</a:t>
            </a:r>
            <a:r>
              <a:rPr lang="ja-JP" altLang="en-US" sz="975" dirty="0">
                <a:solidFill>
                  <a:srgbClr val="FF0000"/>
                </a:solidFill>
                <a:latin typeface="Meiryo UI" panose="020B0604030504040204" pitchFamily="50" charset="-128"/>
                <a:ea typeface="Meiryo UI" panose="020B0604030504040204" pitchFamily="50" charset="-128"/>
              </a:rPr>
              <a:t>」の取組種別、</a:t>
            </a:r>
            <a:r>
              <a:rPr lang="en-US" altLang="ja-JP" sz="975" dirty="0">
                <a:solidFill>
                  <a:srgbClr val="FF0000"/>
                </a:solidFill>
                <a:latin typeface="Meiryo UI" panose="020B0604030504040204" pitchFamily="50" charset="-128"/>
                <a:ea typeface="Meiryo UI" panose="020B0604030504040204" pitchFamily="50" charset="-128"/>
              </a:rPr>
              <a:t>SDGs</a:t>
            </a:r>
            <a:r>
              <a:rPr lang="ja-JP" altLang="en-US" sz="975" dirty="0">
                <a:solidFill>
                  <a:srgbClr val="FF0000"/>
                </a:solidFill>
                <a:latin typeface="Meiryo UI" panose="020B0604030504040204" pitchFamily="50" charset="-128"/>
                <a:ea typeface="Meiryo UI" panose="020B0604030504040204" pitchFamily="50" charset="-128"/>
              </a:rPr>
              <a:t>においては、</a:t>
            </a:r>
            <a:r>
              <a:rPr lang="en-US" altLang="ja-JP" sz="975" dirty="0">
                <a:solidFill>
                  <a:srgbClr val="FF0000"/>
                </a:solidFill>
                <a:latin typeface="Meiryo UI" panose="020B0604030504040204" pitchFamily="50" charset="-128"/>
                <a:ea typeface="Meiryo UI" panose="020B0604030504040204" pitchFamily="50" charset="-128"/>
              </a:rPr>
              <a:t>17</a:t>
            </a:r>
            <a:r>
              <a:rPr lang="ja-JP" altLang="en-US" sz="975" dirty="0">
                <a:solidFill>
                  <a:srgbClr val="FF0000"/>
                </a:solidFill>
                <a:latin typeface="Meiryo UI" panose="020B0604030504040204" pitchFamily="50" charset="-128"/>
                <a:ea typeface="Meiryo UI" panose="020B0604030504040204" pitchFamily="50" charset="-128"/>
              </a:rPr>
              <a:t>の目標のうち、該当する目標の</a:t>
            </a:r>
            <a:r>
              <a:rPr lang="en-US" altLang="ja-JP" sz="975" dirty="0">
                <a:solidFill>
                  <a:srgbClr val="FF0000"/>
                </a:solidFill>
                <a:latin typeface="Meiryo UI" panose="020B0604030504040204" pitchFamily="50" charset="-128"/>
                <a:ea typeface="Meiryo UI" panose="020B0604030504040204" pitchFamily="50" charset="-128"/>
              </a:rPr>
              <a:t>NO</a:t>
            </a:r>
            <a:r>
              <a:rPr lang="ja-JP" altLang="en-US" sz="975" dirty="0">
                <a:solidFill>
                  <a:srgbClr val="FF0000"/>
                </a:solidFill>
                <a:latin typeface="Meiryo UI" panose="020B0604030504040204" pitchFamily="50" charset="-128"/>
                <a:ea typeface="Meiryo UI" panose="020B0604030504040204" pitchFamily="50" charset="-128"/>
              </a:rPr>
              <a:t>を記載した上で、　</a:t>
            </a:r>
            <a:r>
              <a:rPr lang="en-US" altLang="ja-JP" sz="975" dirty="0">
                <a:solidFill>
                  <a:srgbClr val="FF0000"/>
                </a:solidFill>
                <a:latin typeface="Meiryo UI" panose="020B0604030504040204" pitchFamily="50" charset="-128"/>
                <a:ea typeface="Meiryo UI" panose="020B0604030504040204" pitchFamily="50" charset="-128"/>
              </a:rPr>
              <a:t>IT/</a:t>
            </a:r>
            <a:r>
              <a:rPr lang="ja-JP" altLang="en-US" sz="975" dirty="0">
                <a:solidFill>
                  <a:srgbClr val="FF0000"/>
                </a:solidFill>
                <a:latin typeface="Meiryo UI" panose="020B0604030504040204" pitchFamily="50" charset="-128"/>
                <a:ea typeface="Meiryo UI" panose="020B0604030504040204" pitchFamily="50" charset="-128"/>
              </a:rPr>
              <a:t>デジタル戦略等による</a:t>
            </a:r>
            <a:r>
              <a:rPr lang="en-US" altLang="ja-JP" sz="975" dirty="0">
                <a:solidFill>
                  <a:srgbClr val="FF0000"/>
                </a:solidFill>
                <a:latin typeface="Meiryo UI" panose="020B0604030504040204" pitchFamily="50" charset="-128"/>
                <a:ea typeface="Meiryo UI" panose="020B0604030504040204" pitchFamily="50" charset="-128"/>
              </a:rPr>
              <a:t>ESG/SDGs</a:t>
            </a:r>
            <a:r>
              <a:rPr lang="ja-JP" altLang="en-US" sz="975" dirty="0">
                <a:solidFill>
                  <a:srgbClr val="FF0000"/>
                </a:solidFill>
                <a:latin typeface="Meiryo UI" panose="020B0604030504040204" pitchFamily="50" charset="-128"/>
                <a:ea typeface="Meiryo UI" panose="020B0604030504040204" pitchFamily="50" charset="-128"/>
              </a:rPr>
              <a:t>に関する取組・成果をご記入ください。取組が</a:t>
            </a:r>
            <a:r>
              <a:rPr lang="en-US" altLang="ja-JP" sz="975" dirty="0">
                <a:solidFill>
                  <a:srgbClr val="FF0000"/>
                </a:solidFill>
                <a:latin typeface="Meiryo UI" panose="020B0604030504040204" pitchFamily="50" charset="-128"/>
                <a:ea typeface="Meiryo UI" panose="020B0604030504040204" pitchFamily="50" charset="-128"/>
              </a:rPr>
              <a:t>DX</a:t>
            </a:r>
            <a:r>
              <a:rPr lang="ja-JP" altLang="en-US" sz="975" dirty="0">
                <a:solidFill>
                  <a:srgbClr val="FF0000"/>
                </a:solidFill>
                <a:latin typeface="Meiryo UI" panose="020B0604030504040204" pitchFamily="50" charset="-128"/>
                <a:ea typeface="Meiryo UI" panose="020B0604030504040204" pitchFamily="50" charset="-128"/>
              </a:rPr>
              <a:t>とどのように関係しているのかがわかるように、補足説明をお願いいたします。</a:t>
            </a:r>
          </a:p>
        </p:txBody>
      </p:sp>
      <p:sp>
        <p:nvSpPr>
          <p:cNvPr id="3" name="TextBox 70">
            <a:extLst>
              <a:ext uri="{FF2B5EF4-FFF2-40B4-BE49-F238E27FC236}">
                <a16:creationId xmlns:a16="http://schemas.microsoft.com/office/drawing/2014/main" id="{7CAF1EAB-EAB1-3DF7-0284-26667F1950A5}"/>
              </a:ext>
            </a:extLst>
          </p:cNvPr>
          <p:cNvSpPr txBox="1"/>
          <p:nvPr/>
        </p:nvSpPr>
        <p:spPr>
          <a:xfrm>
            <a:off x="2216696" y="284761"/>
            <a:ext cx="6684828" cy="317459"/>
          </a:xfrm>
          <a:prstGeom prst="rect">
            <a:avLst/>
          </a:prstGeom>
          <a:noFill/>
        </p:spPr>
        <p:txBody>
          <a:bodyPr wrap="square" rtlCol="0">
            <a:spAutoFit/>
          </a:bodyPr>
          <a:lstStyle/>
          <a:p>
            <a:pPr defTabSz="742950">
              <a:defRPr/>
            </a:pPr>
            <a:r>
              <a:rPr lang="en-US" altLang="ja-JP" sz="1463" b="1" dirty="0">
                <a:solidFill>
                  <a:schemeClr val="accent1"/>
                </a:solidFill>
                <a:latin typeface="Meiryo UI" panose="020B0604030504040204" pitchFamily="50" charset="-128"/>
                <a:ea typeface="Meiryo UI" panose="020B0604030504040204" pitchFamily="50" charset="-128"/>
              </a:rPr>
              <a:t>【1-B】</a:t>
            </a:r>
            <a:r>
              <a:rPr lang="ja-JP" altLang="en-US" sz="1463" b="1" dirty="0">
                <a:solidFill>
                  <a:schemeClr val="accent1"/>
                </a:solidFill>
                <a:latin typeface="Meiryo UI" panose="020B0604030504040204" pitchFamily="50" charset="-128"/>
                <a:ea typeface="Meiryo UI" panose="020B0604030504040204" pitchFamily="50" charset="-128"/>
              </a:rPr>
              <a:t>デジタル技術を用いた業態変革・新規ビジネスモデルの創出　</a:t>
            </a:r>
            <a:r>
              <a:rPr lang="en-US" altLang="ja-JP" sz="1463" b="1" dirty="0">
                <a:solidFill>
                  <a:schemeClr val="accent1"/>
                </a:solidFill>
                <a:latin typeface="Meiryo UI" panose="020B0604030504040204" pitchFamily="50" charset="-128"/>
                <a:ea typeface="Meiryo UI" panose="020B0604030504040204" pitchFamily="50" charset="-128"/>
              </a:rPr>
              <a:t>2/2</a:t>
            </a:r>
            <a:endParaRPr lang="ja-JP" altLang="en-US" sz="1463" b="1" dirty="0">
              <a:solidFill>
                <a:schemeClr val="accent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8E9A6A3-5CBB-F169-DE7A-75FFC3A373E8}"/>
              </a:ext>
            </a:extLst>
          </p:cNvPr>
          <p:cNvSpPr txBox="1"/>
          <p:nvPr/>
        </p:nvSpPr>
        <p:spPr>
          <a:xfrm>
            <a:off x="200472" y="244933"/>
            <a:ext cx="1830950" cy="369332"/>
          </a:xfrm>
          <a:prstGeom prst="rect">
            <a:avLst/>
          </a:prstGeom>
          <a:noFill/>
          <a:ln w="28575">
            <a:solidFill>
              <a:schemeClr val="tx1">
                <a:lumMod val="50000"/>
                <a:lumOff val="50000"/>
              </a:schemeClr>
            </a:solidFill>
          </a:ln>
        </p:spPr>
        <p:txBody>
          <a:bodyPr wrap="none" rtlCol="0">
            <a:spAutoFit/>
          </a:bodyPr>
          <a:lstStyle/>
          <a:p>
            <a:r>
              <a:rPr kumimoji="1" lang="ja-JP" altLang="en-US" b="1" dirty="0">
                <a:latin typeface="Meiryo UI" panose="020B0604030504040204" pitchFamily="50" charset="-128"/>
                <a:ea typeface="Meiryo UI" panose="020B0604030504040204" pitchFamily="50" charset="-128"/>
              </a:rPr>
              <a:t>記述回答フォーム</a:t>
            </a:r>
          </a:p>
        </p:txBody>
      </p:sp>
      <p:sp>
        <p:nvSpPr>
          <p:cNvPr id="5" name="スライド番号プレースホルダー 4">
            <a:extLst>
              <a:ext uri="{FF2B5EF4-FFF2-40B4-BE49-F238E27FC236}">
                <a16:creationId xmlns:a16="http://schemas.microsoft.com/office/drawing/2014/main" id="{9FC5D782-62CB-CA87-0252-4B2401B05B2F}"/>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17</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97431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200472" y="1124744"/>
            <a:ext cx="9510050" cy="4608512"/>
          </a:xfrm>
          <a:prstGeom prst="rect">
            <a:avLst/>
          </a:prstGeom>
        </p:spPr>
      </p:pic>
      <p:sp>
        <p:nvSpPr>
          <p:cNvPr id="18" name="TextBox 70">
            <a:extLst>
              <a:ext uri="{FF2B5EF4-FFF2-40B4-BE49-F238E27FC236}">
                <a16:creationId xmlns:a16="http://schemas.microsoft.com/office/drawing/2014/main" id="{BF5C8065-EFB9-4DCC-8A3B-839BD435C9FA}"/>
              </a:ext>
            </a:extLst>
          </p:cNvPr>
          <p:cNvSpPr txBox="1"/>
          <p:nvPr/>
        </p:nvSpPr>
        <p:spPr>
          <a:xfrm>
            <a:off x="2278004" y="289231"/>
            <a:ext cx="6684828" cy="317459"/>
          </a:xfrm>
          <a:prstGeom prst="rect">
            <a:avLst/>
          </a:prstGeom>
          <a:noFill/>
        </p:spPr>
        <p:txBody>
          <a:bodyPr wrap="square" rtlCol="0">
            <a:spAutoFit/>
          </a:bodyPr>
          <a:lstStyle/>
          <a:p>
            <a:pPr defTabSz="742950">
              <a:defRPr/>
            </a:pPr>
            <a:r>
              <a:rPr lang="en-US" altLang="ja-JP" sz="1463" b="1" dirty="0">
                <a:solidFill>
                  <a:schemeClr val="accent1"/>
                </a:solidFill>
                <a:latin typeface="Meiryo UI" panose="020B0604030504040204" pitchFamily="50" charset="-128"/>
                <a:ea typeface="Meiryo UI" panose="020B0604030504040204" pitchFamily="50" charset="-128"/>
              </a:rPr>
              <a:t>【2】DX</a:t>
            </a:r>
            <a:r>
              <a:rPr lang="ja-JP" altLang="en-US" sz="1463" b="1" dirty="0">
                <a:solidFill>
                  <a:schemeClr val="accent1"/>
                </a:solidFill>
                <a:latin typeface="Meiryo UI" panose="020B0604030504040204" pitchFamily="50" charset="-128"/>
                <a:ea typeface="Meiryo UI" panose="020B0604030504040204" pitchFamily="50" charset="-128"/>
              </a:rPr>
              <a:t>実現能力　</a:t>
            </a:r>
            <a:r>
              <a:rPr lang="en-US" altLang="ja-JP" sz="1463" b="1" dirty="0">
                <a:solidFill>
                  <a:schemeClr val="accent1"/>
                </a:solidFill>
                <a:latin typeface="Meiryo UI" panose="020B0604030504040204" pitchFamily="50" charset="-128"/>
                <a:ea typeface="Meiryo UI" panose="020B0604030504040204" pitchFamily="50" charset="-128"/>
              </a:rPr>
              <a:t>1/3</a:t>
            </a:r>
            <a:endParaRPr lang="ja-JP" altLang="en-US" sz="1463" b="1" dirty="0">
              <a:solidFill>
                <a:schemeClr val="accent1"/>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8873BEE9-191B-47DC-B8B9-F6AA6C088904}"/>
              </a:ext>
            </a:extLst>
          </p:cNvPr>
          <p:cNvSpPr txBox="1"/>
          <p:nvPr/>
        </p:nvSpPr>
        <p:spPr>
          <a:xfrm>
            <a:off x="1991436" y="1501862"/>
            <a:ext cx="2808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取組プロジェクトの名称　をご記入ください</a:t>
            </a:r>
          </a:p>
        </p:txBody>
      </p:sp>
      <p:sp>
        <p:nvSpPr>
          <p:cNvPr id="29" name="テキスト ボックス 28">
            <a:extLst>
              <a:ext uri="{FF2B5EF4-FFF2-40B4-BE49-F238E27FC236}">
                <a16:creationId xmlns:a16="http://schemas.microsoft.com/office/drawing/2014/main" id="{B7B73A21-FA1E-4F78-99AB-3527DED8EFF8}"/>
              </a:ext>
            </a:extLst>
          </p:cNvPr>
          <p:cNvSpPr txBox="1"/>
          <p:nvPr/>
        </p:nvSpPr>
        <p:spPr>
          <a:xfrm>
            <a:off x="1991436" y="1874547"/>
            <a:ext cx="2808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該当資料の資料名</a:t>
            </a:r>
            <a:r>
              <a:rPr lang="en-US" altLang="ja-JP" sz="975" dirty="0">
                <a:solidFill>
                  <a:srgbClr val="FF0000"/>
                </a:solidFill>
                <a:latin typeface="Meiryo UI" panose="020B0604030504040204" pitchFamily="50" charset="-128"/>
                <a:ea typeface="Meiryo UI" panose="020B0604030504040204" pitchFamily="50" charset="-128"/>
              </a:rPr>
              <a:t>/URL</a:t>
            </a:r>
            <a:r>
              <a:rPr lang="ja-JP" altLang="en-US" sz="975" dirty="0">
                <a:solidFill>
                  <a:srgbClr val="FF0000"/>
                </a:solidFill>
                <a:latin typeface="Meiryo UI" panose="020B0604030504040204" pitchFamily="50" charset="-128"/>
                <a:ea typeface="Meiryo UI" panose="020B0604030504040204" pitchFamily="50" charset="-128"/>
              </a:rPr>
              <a:t>　をご記入ください</a:t>
            </a:r>
          </a:p>
        </p:txBody>
      </p:sp>
      <p:sp>
        <p:nvSpPr>
          <p:cNvPr id="31" name="テキスト ボックス 30">
            <a:extLst>
              <a:ext uri="{FF2B5EF4-FFF2-40B4-BE49-F238E27FC236}">
                <a16:creationId xmlns:a16="http://schemas.microsoft.com/office/drawing/2014/main" id="{777C2B48-B78F-4B98-9C15-5D10FD27DD07}"/>
              </a:ext>
            </a:extLst>
          </p:cNvPr>
          <p:cNvSpPr txBox="1"/>
          <p:nvPr/>
        </p:nvSpPr>
        <p:spPr>
          <a:xfrm>
            <a:off x="609702" y="3145583"/>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概要　をご記入ください</a:t>
            </a:r>
          </a:p>
        </p:txBody>
      </p:sp>
      <p:sp>
        <p:nvSpPr>
          <p:cNvPr id="32" name="テキスト ボックス 31">
            <a:extLst>
              <a:ext uri="{FF2B5EF4-FFF2-40B4-BE49-F238E27FC236}">
                <a16:creationId xmlns:a16="http://schemas.microsoft.com/office/drawing/2014/main" id="{118A78C9-16FE-4B21-A771-70C227BC6082}"/>
              </a:ext>
            </a:extLst>
          </p:cNvPr>
          <p:cNvSpPr txBox="1"/>
          <p:nvPr/>
        </p:nvSpPr>
        <p:spPr>
          <a:xfrm>
            <a:off x="609702" y="5231554"/>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デジタル技術の重要性・デジタル技術利活用の方向性　をご記入ください</a:t>
            </a:r>
          </a:p>
        </p:txBody>
      </p:sp>
      <p:sp>
        <p:nvSpPr>
          <p:cNvPr id="23" name="テキスト ボックス 22">
            <a:extLst>
              <a:ext uri="{FF2B5EF4-FFF2-40B4-BE49-F238E27FC236}">
                <a16:creationId xmlns:a16="http://schemas.microsoft.com/office/drawing/2014/main" id="{99454230-E035-4A41-BFBC-6B23FF856E7D}"/>
              </a:ext>
            </a:extLst>
          </p:cNvPr>
          <p:cNvSpPr txBox="1"/>
          <p:nvPr/>
        </p:nvSpPr>
        <p:spPr>
          <a:xfrm>
            <a:off x="609702" y="4199533"/>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シナリオについて、具体的にご記入ください</a:t>
            </a:r>
          </a:p>
        </p:txBody>
      </p:sp>
      <p:pic>
        <p:nvPicPr>
          <p:cNvPr id="16" name="図 15"/>
          <p:cNvPicPr>
            <a:picLocks noChangeAspect="1"/>
          </p:cNvPicPr>
          <p:nvPr/>
        </p:nvPicPr>
        <p:blipFill>
          <a:blip r:embed="rId3"/>
          <a:stretch>
            <a:fillRect/>
          </a:stretch>
        </p:blipFill>
        <p:spPr>
          <a:xfrm>
            <a:off x="218952" y="715541"/>
            <a:ext cx="8185854" cy="302891"/>
          </a:xfrm>
          <a:prstGeom prst="rect">
            <a:avLst/>
          </a:prstGeom>
        </p:spPr>
      </p:pic>
      <p:sp>
        <p:nvSpPr>
          <p:cNvPr id="19" name="テキスト ボックス 18">
            <a:extLst>
              <a:ext uri="{FF2B5EF4-FFF2-40B4-BE49-F238E27FC236}">
                <a16:creationId xmlns:a16="http://schemas.microsoft.com/office/drawing/2014/main" id="{7C8AEBB6-6781-48F7-BCCA-6A94800A24CB}"/>
              </a:ext>
            </a:extLst>
          </p:cNvPr>
          <p:cNvSpPr txBox="1"/>
          <p:nvPr/>
        </p:nvSpPr>
        <p:spPr>
          <a:xfrm>
            <a:off x="1269275" y="781606"/>
            <a:ext cx="1158521" cy="170761"/>
          </a:xfrm>
          <a:prstGeom prst="rect">
            <a:avLst/>
          </a:prstGeom>
          <a:solidFill>
            <a:schemeClr val="accent2">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lIns="29250" tIns="0" rIns="29250" bIns="0" rtlCol="0">
            <a:no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企業名（上場名）</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B1838B69-81A8-4A5A-85B9-9633DD178EE2}"/>
              </a:ext>
            </a:extLst>
          </p:cNvPr>
          <p:cNvSpPr txBox="1"/>
          <p:nvPr/>
        </p:nvSpPr>
        <p:spPr>
          <a:xfrm>
            <a:off x="4627143" y="781606"/>
            <a:ext cx="829913" cy="170760"/>
          </a:xfrm>
          <a:prstGeom prst="rect">
            <a:avLst/>
          </a:prstGeom>
          <a:solidFill>
            <a:schemeClr val="accent2">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lIns="29250" tIns="0" rIns="29250" bIns="0" rtlCol="0">
            <a:no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法人番号</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7C8AEBB6-6781-48F7-BCCA-6A94800A24CB}"/>
              </a:ext>
            </a:extLst>
          </p:cNvPr>
          <p:cNvSpPr txBox="1"/>
          <p:nvPr/>
        </p:nvSpPr>
        <p:spPr>
          <a:xfrm>
            <a:off x="6706634" y="709143"/>
            <a:ext cx="1930091" cy="315687"/>
          </a:xfrm>
          <a:prstGeom prst="rect">
            <a:avLst/>
          </a:prstGeom>
          <a:solidFill>
            <a:schemeClr val="accent2">
              <a:lumMod val="20000"/>
              <a:lumOff val="80000"/>
            </a:schemeClr>
          </a:solidFill>
          <a:ln>
            <a:noFill/>
          </a:ln>
        </p:spPr>
        <p:style>
          <a:lnRef idx="1">
            <a:schemeClr val="accent5"/>
          </a:lnRef>
          <a:fillRef idx="2">
            <a:schemeClr val="accent5"/>
          </a:fillRef>
          <a:effectRef idx="1">
            <a:schemeClr val="accent5"/>
          </a:effectRef>
          <a:fontRef idx="minor">
            <a:schemeClr val="dk1"/>
          </a:fontRef>
        </p:style>
        <p:txBody>
          <a:bodyPr wrap="square" lIns="29250" tIns="0" rIns="29250" bIns="0" rtlCol="0">
            <a:noAutofit/>
          </a:bodyPr>
          <a:lstStyle/>
          <a:p>
            <a:pPr algn="ct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回答責任部署・担当部署の名称</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defTabSz="742950"/>
            <a:r>
              <a:rPr lang="ja-JP" altLang="en-US"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（複数部署記載可）</a:t>
            </a:r>
            <a:endParaRPr lang="en-US" altLang="ja-JP" sz="975"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3AA3B27B-5595-B260-55ED-0DF9C7AF106D}"/>
              </a:ext>
            </a:extLst>
          </p:cNvPr>
          <p:cNvSpPr txBox="1"/>
          <p:nvPr/>
        </p:nvSpPr>
        <p:spPr>
          <a:xfrm>
            <a:off x="200472" y="244933"/>
            <a:ext cx="1830950" cy="369332"/>
          </a:xfrm>
          <a:prstGeom prst="rect">
            <a:avLst/>
          </a:prstGeom>
          <a:noFill/>
          <a:ln w="28575">
            <a:solidFill>
              <a:schemeClr val="tx1">
                <a:lumMod val="50000"/>
                <a:lumOff val="50000"/>
              </a:schemeClr>
            </a:solidFill>
          </a:ln>
        </p:spPr>
        <p:txBody>
          <a:bodyPr wrap="none" rtlCol="0">
            <a:spAutoFit/>
          </a:bodyPr>
          <a:lstStyle/>
          <a:p>
            <a:r>
              <a:rPr kumimoji="1" lang="ja-JP" altLang="en-US" b="1" dirty="0">
                <a:latin typeface="Meiryo UI" panose="020B0604030504040204" pitchFamily="50" charset="-128"/>
                <a:ea typeface="Meiryo UI" panose="020B0604030504040204" pitchFamily="50" charset="-128"/>
              </a:rPr>
              <a:t>記述回答フォーム</a:t>
            </a:r>
          </a:p>
        </p:txBody>
      </p:sp>
      <p:sp>
        <p:nvSpPr>
          <p:cNvPr id="4" name="スライド番号プレースホルダー 4">
            <a:extLst>
              <a:ext uri="{FF2B5EF4-FFF2-40B4-BE49-F238E27FC236}">
                <a16:creationId xmlns:a16="http://schemas.microsoft.com/office/drawing/2014/main" id="{980E9893-8290-C215-31F0-335B3E07E783}"/>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18</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6756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p:cNvSpPr txBox="1"/>
          <p:nvPr/>
        </p:nvSpPr>
        <p:spPr>
          <a:xfrm>
            <a:off x="704528" y="848654"/>
            <a:ext cx="6840760" cy="3879973"/>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800" i="0"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8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sz="28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調査</a:t>
            </a:r>
            <a:r>
              <a:rPr kumimoji="1" lang="en-US" altLang="ja-JP" sz="28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28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defRPr/>
            </a:pPr>
            <a:r>
              <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8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DX</a:t>
            </a: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銘柄</a:t>
            </a:r>
            <a:r>
              <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defRPr/>
            </a:pPr>
            <a:r>
              <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8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選択式項目の内容について</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defRPr/>
            </a:pPr>
            <a:r>
              <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記述式項目の内容について</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defRPr/>
            </a:pPr>
            <a:r>
              <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アンケート内の用語について</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defRPr/>
            </a:pPr>
            <a:r>
              <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FAQ</a:t>
            </a: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（よくある質問）</a:t>
            </a:r>
          </a:p>
        </p:txBody>
      </p:sp>
      <p:sp>
        <p:nvSpPr>
          <p:cNvPr id="10" name="スライド番号プレースホルダー 4"/>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
            <a:extLst>
              <a:ext uri="{FF2B5EF4-FFF2-40B4-BE49-F238E27FC236}">
                <a16:creationId xmlns:a16="http://schemas.microsoft.com/office/drawing/2014/main" id="{94E580AB-3163-4CD3-82FA-B0401EBB4C54}"/>
              </a:ext>
            </a:extLst>
          </p:cNvPr>
          <p:cNvSpPr>
            <a:spLocks noGrp="1"/>
          </p:cNvSpPr>
          <p:nvPr>
            <p:ph type="title"/>
          </p:nvPr>
        </p:nvSpPr>
        <p:spPr>
          <a:xfrm>
            <a:off x="200472" y="116632"/>
            <a:ext cx="9505503" cy="523220"/>
          </a:xfrm>
        </p:spPr>
        <p:txBody>
          <a:bodyPr/>
          <a:lstStyle/>
          <a:p>
            <a:r>
              <a:rPr kumimoji="1" lang="ja-JP" altLang="en-US" sz="2800" dirty="0">
                <a:solidFill>
                  <a:schemeClr val="accent1"/>
                </a:solidFill>
              </a:rPr>
              <a:t>資料目次</a:t>
            </a:r>
          </a:p>
        </p:txBody>
      </p:sp>
    </p:spTree>
    <p:extLst>
      <p:ext uri="{BB962C8B-B14F-4D97-AF65-F5344CB8AC3E}">
        <p14:creationId xmlns:p14="http://schemas.microsoft.com/office/powerpoint/2010/main" val="2747721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01000" y="692149"/>
            <a:ext cx="9504000" cy="5803563"/>
          </a:xfrm>
          <a:prstGeom prst="rect">
            <a:avLst/>
          </a:prstGeom>
          <a:solidFill>
            <a:srgbClr val="FCE4D6"/>
          </a:solidFill>
        </p:spPr>
      </p:pic>
      <p:sp>
        <p:nvSpPr>
          <p:cNvPr id="22" name="テキスト ボックス 21">
            <a:extLst>
              <a:ext uri="{FF2B5EF4-FFF2-40B4-BE49-F238E27FC236}">
                <a16:creationId xmlns:a16="http://schemas.microsoft.com/office/drawing/2014/main" id="{8873BEE9-191B-47DC-B8B9-F6AA6C088904}"/>
              </a:ext>
            </a:extLst>
          </p:cNvPr>
          <p:cNvSpPr txBox="1"/>
          <p:nvPr/>
        </p:nvSpPr>
        <p:spPr>
          <a:xfrm>
            <a:off x="1730847" y="1070428"/>
            <a:ext cx="264273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取組プロジェクトの名称　をご記入ください</a:t>
            </a:r>
          </a:p>
        </p:txBody>
      </p:sp>
      <p:sp>
        <p:nvSpPr>
          <p:cNvPr id="29" name="テキスト ボックス 28">
            <a:extLst>
              <a:ext uri="{FF2B5EF4-FFF2-40B4-BE49-F238E27FC236}">
                <a16:creationId xmlns:a16="http://schemas.microsoft.com/office/drawing/2014/main" id="{B7B73A21-FA1E-4F78-99AB-3527DED8EFF8}"/>
              </a:ext>
            </a:extLst>
          </p:cNvPr>
          <p:cNvSpPr txBox="1"/>
          <p:nvPr/>
        </p:nvSpPr>
        <p:spPr>
          <a:xfrm>
            <a:off x="1730847" y="1441259"/>
            <a:ext cx="264273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該当資料の資料名</a:t>
            </a:r>
            <a:r>
              <a:rPr lang="en-US" altLang="ja-JP" sz="975" dirty="0">
                <a:solidFill>
                  <a:srgbClr val="FF0000"/>
                </a:solidFill>
                <a:latin typeface="Meiryo UI" panose="020B0604030504040204" pitchFamily="50" charset="-128"/>
                <a:ea typeface="Meiryo UI" panose="020B0604030504040204" pitchFamily="50" charset="-128"/>
              </a:rPr>
              <a:t>/URL</a:t>
            </a:r>
            <a:r>
              <a:rPr lang="ja-JP" altLang="en-US" sz="975" dirty="0">
                <a:solidFill>
                  <a:srgbClr val="FF0000"/>
                </a:solidFill>
                <a:latin typeface="Meiryo UI" panose="020B0604030504040204" pitchFamily="50" charset="-128"/>
                <a:ea typeface="Meiryo UI" panose="020B0604030504040204" pitchFamily="50" charset="-128"/>
              </a:rPr>
              <a:t>　をご記入ください</a:t>
            </a:r>
          </a:p>
        </p:txBody>
      </p:sp>
      <p:sp>
        <p:nvSpPr>
          <p:cNvPr id="31" name="テキスト ボックス 30">
            <a:extLst>
              <a:ext uri="{FF2B5EF4-FFF2-40B4-BE49-F238E27FC236}">
                <a16:creationId xmlns:a16="http://schemas.microsoft.com/office/drawing/2014/main" id="{777C2B48-B78F-4B98-9C15-5D10FD27DD07}"/>
              </a:ext>
            </a:extLst>
          </p:cNvPr>
          <p:cNvSpPr txBox="1"/>
          <p:nvPr/>
        </p:nvSpPr>
        <p:spPr>
          <a:xfrm>
            <a:off x="584243" y="4504426"/>
            <a:ext cx="2123825"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組織について、ご記入ください</a:t>
            </a:r>
          </a:p>
        </p:txBody>
      </p:sp>
      <p:sp>
        <p:nvSpPr>
          <p:cNvPr id="32" name="テキスト ボックス 31">
            <a:extLst>
              <a:ext uri="{FF2B5EF4-FFF2-40B4-BE49-F238E27FC236}">
                <a16:creationId xmlns:a16="http://schemas.microsoft.com/office/drawing/2014/main" id="{118A78C9-16FE-4B21-A771-70C227BC6082}"/>
              </a:ext>
            </a:extLst>
          </p:cNvPr>
          <p:cNvSpPr txBox="1"/>
          <p:nvPr/>
        </p:nvSpPr>
        <p:spPr>
          <a:xfrm>
            <a:off x="584243" y="6323145"/>
            <a:ext cx="2103213"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企業文化について、ご記入ください</a:t>
            </a:r>
          </a:p>
        </p:txBody>
      </p:sp>
      <p:sp>
        <p:nvSpPr>
          <p:cNvPr id="23" name="テキスト ボックス 22">
            <a:extLst>
              <a:ext uri="{FF2B5EF4-FFF2-40B4-BE49-F238E27FC236}">
                <a16:creationId xmlns:a16="http://schemas.microsoft.com/office/drawing/2014/main" id="{99454230-E035-4A41-BFBC-6B23FF856E7D}"/>
              </a:ext>
            </a:extLst>
          </p:cNvPr>
          <p:cNvSpPr txBox="1"/>
          <p:nvPr/>
        </p:nvSpPr>
        <p:spPr>
          <a:xfrm>
            <a:off x="584243" y="5416974"/>
            <a:ext cx="2103212"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人材について、ご記入ください</a:t>
            </a:r>
          </a:p>
        </p:txBody>
      </p:sp>
      <p:sp>
        <p:nvSpPr>
          <p:cNvPr id="16" name="テキスト ボックス 15">
            <a:extLst>
              <a:ext uri="{FF2B5EF4-FFF2-40B4-BE49-F238E27FC236}">
                <a16:creationId xmlns:a16="http://schemas.microsoft.com/office/drawing/2014/main" id="{64CF02B2-6201-4EF4-97DB-3F747D05C882}"/>
              </a:ext>
            </a:extLst>
          </p:cNvPr>
          <p:cNvSpPr txBox="1"/>
          <p:nvPr/>
        </p:nvSpPr>
        <p:spPr>
          <a:xfrm>
            <a:off x="1721574" y="1951065"/>
            <a:ext cx="264273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具体的な方向性、ロードマップをご記入ください</a:t>
            </a:r>
          </a:p>
        </p:txBody>
      </p:sp>
      <p:sp>
        <p:nvSpPr>
          <p:cNvPr id="17" name="テキスト ボックス 16">
            <a:extLst>
              <a:ext uri="{FF2B5EF4-FFF2-40B4-BE49-F238E27FC236}">
                <a16:creationId xmlns:a16="http://schemas.microsoft.com/office/drawing/2014/main" id="{74BBA23E-0F9D-4C91-9E2C-C321B0C31275}"/>
              </a:ext>
            </a:extLst>
          </p:cNvPr>
          <p:cNvSpPr txBox="1"/>
          <p:nvPr/>
        </p:nvSpPr>
        <p:spPr>
          <a:xfrm>
            <a:off x="1721574" y="2395425"/>
            <a:ext cx="264273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予算配分の考え方　をご記入ください</a:t>
            </a:r>
          </a:p>
        </p:txBody>
      </p:sp>
      <p:sp>
        <p:nvSpPr>
          <p:cNvPr id="19" name="テキスト ボックス 18">
            <a:extLst>
              <a:ext uri="{FF2B5EF4-FFF2-40B4-BE49-F238E27FC236}">
                <a16:creationId xmlns:a16="http://schemas.microsoft.com/office/drawing/2014/main" id="{B2A3E417-7D05-4313-A40E-247E9920A940}"/>
              </a:ext>
            </a:extLst>
          </p:cNvPr>
          <p:cNvSpPr txBox="1"/>
          <p:nvPr/>
        </p:nvSpPr>
        <p:spPr>
          <a:xfrm>
            <a:off x="1721574" y="3081530"/>
            <a:ext cx="264273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データの活用方法　をご記入ください</a:t>
            </a:r>
          </a:p>
        </p:txBody>
      </p:sp>
      <p:sp>
        <p:nvSpPr>
          <p:cNvPr id="5" name="正方形/長方形 4">
            <a:extLst>
              <a:ext uri="{FF2B5EF4-FFF2-40B4-BE49-F238E27FC236}">
                <a16:creationId xmlns:a16="http://schemas.microsoft.com/office/drawing/2014/main" id="{AF6FEA21-855E-4AE6-A48B-183A5A06E29E}"/>
              </a:ext>
            </a:extLst>
          </p:cNvPr>
          <p:cNvSpPr/>
          <p:nvPr/>
        </p:nvSpPr>
        <p:spPr bwMode="auto">
          <a:xfrm>
            <a:off x="338172" y="5027465"/>
            <a:ext cx="9360000" cy="356299"/>
          </a:xfrm>
          <a:prstGeom prst="rect">
            <a:avLst/>
          </a:prstGeom>
          <a:solidFill>
            <a:srgbClr val="FCE4D6"/>
          </a:solidFill>
          <a:ln w="9525">
            <a:solidFill>
              <a:schemeClr val="tx1"/>
            </a:solidFill>
            <a:miter lim="800000"/>
            <a:headEnd/>
            <a:tailEnd/>
          </a:ln>
          <a:effectLst/>
        </p:spPr>
        <p:txBody>
          <a:bodyPr wrap="none" rtlCol="0" anchor="ctr"/>
          <a:lstStyle/>
          <a:p>
            <a:pPr algn="l"/>
            <a:r>
              <a:rPr kumimoji="0" lang="ja-JP" altLang="en-US" sz="1050" b="1" dirty="0">
                <a:solidFill>
                  <a:srgbClr val="1F3F5F"/>
                </a:solidFill>
                <a:latin typeface="游ゴシック" panose="020B0400000000000000" pitchFamily="50" charset="-128"/>
                <a:ea typeface="游ゴシック" panose="020B0400000000000000" pitchFamily="50" charset="-128"/>
              </a:rPr>
              <a:t>必要な人材の定義、獲得方法、育成方法等についてご記載ください。</a:t>
            </a:r>
            <a:endParaRPr kumimoji="0" lang="en-US" altLang="ja-JP" sz="1050" b="1" dirty="0">
              <a:solidFill>
                <a:srgbClr val="1F3F5F"/>
              </a:solidFill>
              <a:latin typeface="游ゴシック" panose="020B0400000000000000" pitchFamily="50" charset="-128"/>
              <a:ea typeface="游ゴシック" panose="020B0400000000000000" pitchFamily="50" charset="-128"/>
            </a:endParaRPr>
          </a:p>
          <a:p>
            <a:pPr algn="l"/>
            <a:r>
              <a:rPr kumimoji="0" lang="ja-JP" altLang="en-US" sz="1050" b="1" dirty="0">
                <a:solidFill>
                  <a:srgbClr val="FF0000"/>
                </a:solidFill>
                <a:latin typeface="游ゴシック" panose="020B0400000000000000" pitchFamily="50" charset="-128"/>
                <a:ea typeface="游ゴシック" panose="020B0400000000000000" pitchFamily="50" charset="-128"/>
              </a:rPr>
              <a:t>なお、育成するデジタル人材の人数や計画、レベル感については、詳細にご記入ください（□年までに○○レベルの人材を△人育成、等）。</a:t>
            </a:r>
            <a:endParaRPr kumimoji="0" lang="ja-JP" altLang="en-US" sz="1050" b="1" dirty="0">
              <a:latin typeface="游ゴシック" panose="020B0400000000000000" pitchFamily="50" charset="-128"/>
              <a:ea typeface="游ゴシック" panose="020B0400000000000000" pitchFamily="50" charset="-128"/>
            </a:endParaRPr>
          </a:p>
        </p:txBody>
      </p:sp>
      <p:sp>
        <p:nvSpPr>
          <p:cNvPr id="2" name="TextBox 70">
            <a:extLst>
              <a:ext uri="{FF2B5EF4-FFF2-40B4-BE49-F238E27FC236}">
                <a16:creationId xmlns:a16="http://schemas.microsoft.com/office/drawing/2014/main" id="{83641315-8B32-871E-6E88-37C6AE4B9624}"/>
              </a:ext>
            </a:extLst>
          </p:cNvPr>
          <p:cNvSpPr txBox="1"/>
          <p:nvPr/>
        </p:nvSpPr>
        <p:spPr>
          <a:xfrm>
            <a:off x="2278004" y="289231"/>
            <a:ext cx="6684828" cy="317459"/>
          </a:xfrm>
          <a:prstGeom prst="rect">
            <a:avLst/>
          </a:prstGeom>
          <a:noFill/>
        </p:spPr>
        <p:txBody>
          <a:bodyPr wrap="square" rtlCol="0">
            <a:spAutoFit/>
          </a:bodyPr>
          <a:lstStyle/>
          <a:p>
            <a:pPr defTabSz="742950">
              <a:defRPr/>
            </a:pPr>
            <a:r>
              <a:rPr lang="en-US" altLang="ja-JP" sz="1463" b="1" dirty="0">
                <a:solidFill>
                  <a:schemeClr val="accent1"/>
                </a:solidFill>
                <a:latin typeface="Meiryo UI" panose="020B0604030504040204" pitchFamily="50" charset="-128"/>
                <a:ea typeface="Meiryo UI" panose="020B0604030504040204" pitchFamily="50" charset="-128"/>
              </a:rPr>
              <a:t>【2】DX</a:t>
            </a:r>
            <a:r>
              <a:rPr lang="ja-JP" altLang="en-US" sz="1463" b="1" dirty="0">
                <a:solidFill>
                  <a:schemeClr val="accent1"/>
                </a:solidFill>
                <a:latin typeface="Meiryo UI" panose="020B0604030504040204" pitchFamily="50" charset="-128"/>
                <a:ea typeface="Meiryo UI" panose="020B0604030504040204" pitchFamily="50" charset="-128"/>
              </a:rPr>
              <a:t>実現能力　</a:t>
            </a:r>
            <a:r>
              <a:rPr lang="en-US" altLang="ja-JP" sz="1463" b="1" dirty="0">
                <a:solidFill>
                  <a:schemeClr val="accent1"/>
                </a:solidFill>
                <a:latin typeface="Meiryo UI" panose="020B0604030504040204" pitchFamily="50" charset="-128"/>
                <a:ea typeface="Meiryo UI" panose="020B0604030504040204" pitchFamily="50" charset="-128"/>
              </a:rPr>
              <a:t>2/3</a:t>
            </a:r>
            <a:endParaRPr lang="ja-JP" altLang="en-US" sz="1463" b="1" dirty="0">
              <a:solidFill>
                <a:schemeClr val="accent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269D48C-93B2-BFA5-AC0D-FC64EDF8581A}"/>
              </a:ext>
            </a:extLst>
          </p:cNvPr>
          <p:cNvSpPr txBox="1"/>
          <p:nvPr/>
        </p:nvSpPr>
        <p:spPr>
          <a:xfrm>
            <a:off x="200472" y="244933"/>
            <a:ext cx="1830950" cy="369332"/>
          </a:xfrm>
          <a:prstGeom prst="rect">
            <a:avLst/>
          </a:prstGeom>
          <a:noFill/>
          <a:ln w="28575">
            <a:solidFill>
              <a:schemeClr val="tx1">
                <a:lumMod val="50000"/>
                <a:lumOff val="50000"/>
              </a:schemeClr>
            </a:solidFill>
          </a:ln>
        </p:spPr>
        <p:txBody>
          <a:bodyPr wrap="none" rtlCol="0">
            <a:spAutoFit/>
          </a:bodyPr>
          <a:lstStyle/>
          <a:p>
            <a:r>
              <a:rPr kumimoji="1" lang="ja-JP" altLang="en-US" b="1" dirty="0">
                <a:latin typeface="Meiryo UI" panose="020B0604030504040204" pitchFamily="50" charset="-128"/>
                <a:ea typeface="Meiryo UI" panose="020B0604030504040204" pitchFamily="50" charset="-128"/>
              </a:rPr>
              <a:t>記述回答フォーム</a:t>
            </a:r>
          </a:p>
        </p:txBody>
      </p:sp>
      <p:sp>
        <p:nvSpPr>
          <p:cNvPr id="6" name="スライド番号プレースホルダー 4">
            <a:extLst>
              <a:ext uri="{FF2B5EF4-FFF2-40B4-BE49-F238E27FC236}">
                <a16:creationId xmlns:a16="http://schemas.microsoft.com/office/drawing/2014/main" id="{35CE3936-8266-37A3-AA0D-2433711E3A91}"/>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19</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96027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00472" y="692696"/>
            <a:ext cx="9493125" cy="6053972"/>
          </a:xfrm>
          <a:prstGeom prst="rect">
            <a:avLst/>
          </a:prstGeom>
        </p:spPr>
      </p:pic>
      <p:sp>
        <p:nvSpPr>
          <p:cNvPr id="29" name="テキスト ボックス 28">
            <a:extLst>
              <a:ext uri="{FF2B5EF4-FFF2-40B4-BE49-F238E27FC236}">
                <a16:creationId xmlns:a16="http://schemas.microsoft.com/office/drawing/2014/main" id="{B7B73A21-FA1E-4F78-99AB-3527DED8EFF8}"/>
              </a:ext>
            </a:extLst>
          </p:cNvPr>
          <p:cNvSpPr txBox="1"/>
          <p:nvPr/>
        </p:nvSpPr>
        <p:spPr>
          <a:xfrm>
            <a:off x="564021" y="2381526"/>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特筆すべき技術やその活用方法　を具体的にご記入ください</a:t>
            </a:r>
          </a:p>
        </p:txBody>
      </p:sp>
      <p:sp>
        <p:nvSpPr>
          <p:cNvPr id="31" name="テキスト ボックス 30">
            <a:extLst>
              <a:ext uri="{FF2B5EF4-FFF2-40B4-BE49-F238E27FC236}">
                <a16:creationId xmlns:a16="http://schemas.microsoft.com/office/drawing/2014/main" id="{777C2B48-B78F-4B98-9C15-5D10FD27DD07}"/>
              </a:ext>
            </a:extLst>
          </p:cNvPr>
          <p:cNvSpPr txBox="1"/>
          <p:nvPr/>
        </p:nvSpPr>
        <p:spPr>
          <a:xfrm>
            <a:off x="564021" y="6547895"/>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リスク認識とその対応時方法について、ご記入ください</a:t>
            </a:r>
          </a:p>
        </p:txBody>
      </p:sp>
      <p:sp>
        <p:nvSpPr>
          <p:cNvPr id="28" name="テキスト ボックス 27">
            <a:extLst>
              <a:ext uri="{FF2B5EF4-FFF2-40B4-BE49-F238E27FC236}">
                <a16:creationId xmlns:a16="http://schemas.microsoft.com/office/drawing/2014/main" id="{E237BDE3-73D8-45DE-8917-060EAEEB90B0}"/>
              </a:ext>
            </a:extLst>
          </p:cNvPr>
          <p:cNvSpPr txBox="1"/>
          <p:nvPr/>
        </p:nvSpPr>
        <p:spPr>
          <a:xfrm>
            <a:off x="564021" y="3458917"/>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該当の媒体名</a:t>
            </a:r>
            <a:r>
              <a:rPr lang="en-US" altLang="ja-JP" sz="975" dirty="0">
                <a:solidFill>
                  <a:srgbClr val="FF0000"/>
                </a:solidFill>
                <a:latin typeface="Meiryo UI" panose="020B0604030504040204" pitchFamily="50" charset="-128"/>
                <a:ea typeface="Meiryo UI" panose="020B0604030504040204" pitchFamily="50" charset="-128"/>
              </a:rPr>
              <a:t>/URL</a:t>
            </a:r>
            <a:r>
              <a:rPr lang="ja-JP" altLang="en-US" sz="975" dirty="0">
                <a:solidFill>
                  <a:srgbClr val="FF0000"/>
                </a:solidFill>
                <a:latin typeface="Meiryo UI" panose="020B0604030504040204" pitchFamily="50" charset="-128"/>
                <a:ea typeface="Meiryo UI" panose="020B0604030504040204" pitchFamily="50" charset="-128"/>
              </a:rPr>
              <a:t>　をご記入ください</a:t>
            </a:r>
          </a:p>
        </p:txBody>
      </p:sp>
      <p:sp>
        <p:nvSpPr>
          <p:cNvPr id="33" name="テキスト ボックス 32">
            <a:extLst>
              <a:ext uri="{FF2B5EF4-FFF2-40B4-BE49-F238E27FC236}">
                <a16:creationId xmlns:a16="http://schemas.microsoft.com/office/drawing/2014/main" id="{37B4C049-64C3-4FD1-B069-12D84BFFFF70}"/>
              </a:ext>
            </a:extLst>
          </p:cNvPr>
          <p:cNvSpPr txBox="1"/>
          <p:nvPr/>
        </p:nvSpPr>
        <p:spPr>
          <a:xfrm>
            <a:off x="564021" y="3982131"/>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メッセージの概要または抜粋　を簡潔にご記入ください</a:t>
            </a:r>
          </a:p>
        </p:txBody>
      </p:sp>
      <p:sp>
        <p:nvSpPr>
          <p:cNvPr id="36" name="テキスト ボックス 35">
            <a:extLst>
              <a:ext uri="{FF2B5EF4-FFF2-40B4-BE49-F238E27FC236}">
                <a16:creationId xmlns:a16="http://schemas.microsoft.com/office/drawing/2014/main" id="{B44EC86C-D4C8-43D9-B47B-A75738A8BA79}"/>
              </a:ext>
            </a:extLst>
          </p:cNvPr>
          <p:cNvSpPr txBox="1"/>
          <p:nvPr/>
        </p:nvSpPr>
        <p:spPr>
          <a:xfrm>
            <a:off x="564021" y="4930561"/>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進捗・成果を適時・継続的に把握する方法　を具体的にご記入ください</a:t>
            </a:r>
          </a:p>
        </p:txBody>
      </p:sp>
      <p:sp>
        <p:nvSpPr>
          <p:cNvPr id="37" name="テキスト ボックス 36">
            <a:extLst>
              <a:ext uri="{FF2B5EF4-FFF2-40B4-BE49-F238E27FC236}">
                <a16:creationId xmlns:a16="http://schemas.microsoft.com/office/drawing/2014/main" id="{3FA7C875-D080-45A7-AAF7-021AC8E795F1}"/>
              </a:ext>
            </a:extLst>
          </p:cNvPr>
          <p:cNvSpPr txBox="1"/>
          <p:nvPr/>
        </p:nvSpPr>
        <p:spPr>
          <a:xfrm>
            <a:off x="564021" y="5374811"/>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適時軌道修正を行うための方法　を具体的にご記入ください</a:t>
            </a:r>
          </a:p>
        </p:txBody>
      </p:sp>
      <p:sp>
        <p:nvSpPr>
          <p:cNvPr id="41" name="テキスト ボックス 40">
            <a:extLst>
              <a:ext uri="{FF2B5EF4-FFF2-40B4-BE49-F238E27FC236}">
                <a16:creationId xmlns:a16="http://schemas.microsoft.com/office/drawing/2014/main" id="{8873BEE9-191B-47DC-B8B9-F6AA6C088904}"/>
              </a:ext>
            </a:extLst>
          </p:cNvPr>
          <p:cNvSpPr txBox="1"/>
          <p:nvPr/>
        </p:nvSpPr>
        <p:spPr>
          <a:xfrm>
            <a:off x="564021" y="1802733"/>
            <a:ext cx="3960000" cy="150041"/>
          </a:xfrm>
          <a:prstGeom prst="rect">
            <a:avLst/>
          </a:prstGeom>
          <a:solidFill>
            <a:schemeClr val="accent2">
              <a:lumMod val="20000"/>
              <a:lumOff val="80000"/>
            </a:schemeClr>
          </a:solidFill>
        </p:spPr>
        <p:txBody>
          <a:bodyPr wrap="square" lIns="58500" tIns="0" rIns="58500" bIns="0" rtlCol="0">
            <a:spAutoFit/>
          </a:bodyPr>
          <a:lstStyle/>
          <a:p>
            <a:pPr defTabSz="742950"/>
            <a:r>
              <a:rPr lang="en-US" altLang="ja-JP" sz="975" dirty="0">
                <a:solidFill>
                  <a:srgbClr val="FF0000"/>
                </a:solidFill>
                <a:latin typeface="Meiryo UI" panose="020B0604030504040204" pitchFamily="50" charset="-128"/>
                <a:ea typeface="Meiryo UI" panose="020B0604030504040204" pitchFamily="50" charset="-128"/>
              </a:rPr>
              <a:t>IT</a:t>
            </a:r>
            <a:r>
              <a:rPr lang="ja-JP" altLang="en-US" sz="975" dirty="0">
                <a:solidFill>
                  <a:srgbClr val="FF0000"/>
                </a:solidFill>
                <a:latin typeface="Meiryo UI" panose="020B0604030504040204" pitchFamily="50" charset="-128"/>
                <a:ea typeface="Meiryo UI" panose="020B0604030504040204" pitchFamily="50" charset="-128"/>
              </a:rPr>
              <a:t>システム等の構築・利活用　をご記入ください</a:t>
            </a:r>
          </a:p>
        </p:txBody>
      </p:sp>
      <p:sp>
        <p:nvSpPr>
          <p:cNvPr id="3" name="TextBox 70">
            <a:extLst>
              <a:ext uri="{FF2B5EF4-FFF2-40B4-BE49-F238E27FC236}">
                <a16:creationId xmlns:a16="http://schemas.microsoft.com/office/drawing/2014/main" id="{CF704DBE-7DE3-60EF-3F67-5D64CC743114}"/>
              </a:ext>
            </a:extLst>
          </p:cNvPr>
          <p:cNvSpPr txBox="1"/>
          <p:nvPr/>
        </p:nvSpPr>
        <p:spPr>
          <a:xfrm>
            <a:off x="2278004" y="289231"/>
            <a:ext cx="6684828" cy="317459"/>
          </a:xfrm>
          <a:prstGeom prst="rect">
            <a:avLst/>
          </a:prstGeom>
          <a:noFill/>
        </p:spPr>
        <p:txBody>
          <a:bodyPr wrap="square" rtlCol="0">
            <a:spAutoFit/>
          </a:bodyPr>
          <a:lstStyle/>
          <a:p>
            <a:pPr defTabSz="742950">
              <a:defRPr/>
            </a:pPr>
            <a:r>
              <a:rPr lang="en-US" altLang="ja-JP" sz="1463" b="1" dirty="0">
                <a:solidFill>
                  <a:schemeClr val="accent1"/>
                </a:solidFill>
                <a:latin typeface="Meiryo UI" panose="020B0604030504040204" pitchFamily="50" charset="-128"/>
                <a:ea typeface="Meiryo UI" panose="020B0604030504040204" pitchFamily="50" charset="-128"/>
              </a:rPr>
              <a:t>【2】DX</a:t>
            </a:r>
            <a:r>
              <a:rPr lang="ja-JP" altLang="en-US" sz="1463" b="1" dirty="0">
                <a:solidFill>
                  <a:schemeClr val="accent1"/>
                </a:solidFill>
                <a:latin typeface="Meiryo UI" panose="020B0604030504040204" pitchFamily="50" charset="-128"/>
                <a:ea typeface="Meiryo UI" panose="020B0604030504040204" pitchFamily="50" charset="-128"/>
              </a:rPr>
              <a:t>実現能力　</a:t>
            </a:r>
            <a:r>
              <a:rPr lang="en-US" altLang="ja-JP" sz="1463" b="1" dirty="0">
                <a:solidFill>
                  <a:schemeClr val="accent1"/>
                </a:solidFill>
                <a:latin typeface="Meiryo UI" panose="020B0604030504040204" pitchFamily="50" charset="-128"/>
                <a:ea typeface="Meiryo UI" panose="020B0604030504040204" pitchFamily="50" charset="-128"/>
              </a:rPr>
              <a:t>3/3</a:t>
            </a:r>
            <a:endParaRPr lang="ja-JP" altLang="en-US" sz="1463" b="1" dirty="0">
              <a:solidFill>
                <a:schemeClr val="accent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6AF063F-395E-AE6C-C380-9CDC102AD955}"/>
              </a:ext>
            </a:extLst>
          </p:cNvPr>
          <p:cNvSpPr txBox="1"/>
          <p:nvPr/>
        </p:nvSpPr>
        <p:spPr>
          <a:xfrm>
            <a:off x="200472" y="244933"/>
            <a:ext cx="1830950" cy="369332"/>
          </a:xfrm>
          <a:prstGeom prst="rect">
            <a:avLst/>
          </a:prstGeom>
          <a:noFill/>
          <a:ln w="28575">
            <a:solidFill>
              <a:schemeClr val="tx1">
                <a:lumMod val="50000"/>
                <a:lumOff val="50000"/>
              </a:schemeClr>
            </a:solidFill>
          </a:ln>
        </p:spPr>
        <p:txBody>
          <a:bodyPr wrap="none" rtlCol="0">
            <a:spAutoFit/>
          </a:bodyPr>
          <a:lstStyle/>
          <a:p>
            <a:r>
              <a:rPr kumimoji="1" lang="ja-JP" altLang="en-US" b="1" dirty="0">
                <a:latin typeface="Meiryo UI" panose="020B0604030504040204" pitchFamily="50" charset="-128"/>
                <a:ea typeface="Meiryo UI" panose="020B0604030504040204" pitchFamily="50" charset="-128"/>
              </a:rPr>
              <a:t>記述回答フォーム</a:t>
            </a:r>
          </a:p>
        </p:txBody>
      </p:sp>
      <p:sp>
        <p:nvSpPr>
          <p:cNvPr id="6" name="スライド番号プレースホルダー 4">
            <a:extLst>
              <a:ext uri="{FF2B5EF4-FFF2-40B4-BE49-F238E27FC236}">
                <a16:creationId xmlns:a16="http://schemas.microsoft.com/office/drawing/2014/main" id="{6CF50D4E-BED6-A6AA-5269-97A4723E2575}"/>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20</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57219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AE6AB87-EE69-461D-9AD2-CCE2E807DF81}"/>
              </a:ext>
            </a:extLst>
          </p:cNvPr>
          <p:cNvSpPr txBox="1"/>
          <p:nvPr/>
        </p:nvSpPr>
        <p:spPr>
          <a:xfrm>
            <a:off x="200472" y="850875"/>
            <a:ext cx="9145016" cy="307777"/>
          </a:xfrm>
          <a:prstGeom prst="rect">
            <a:avLst/>
          </a:prstGeom>
          <a:noFill/>
        </p:spPr>
        <p:txBody>
          <a:bodyPr wrap="square" rtlCol="0">
            <a:spAutoFit/>
          </a:bodyPr>
          <a:lstStyle/>
          <a:p>
            <a:r>
              <a:rPr kumimoji="1" lang="ja-JP" altLang="en-US" sz="1400" b="1" dirty="0">
                <a:latin typeface="游ゴシック" panose="020B0400000000000000" pitchFamily="50" charset="-128"/>
                <a:ea typeface="游ゴシック" panose="020B0400000000000000" pitchFamily="50" charset="-128"/>
                <a:cs typeface="Meiryo UI" panose="020B0604030504040204" pitchFamily="50" charset="-128"/>
              </a:rPr>
              <a:t>◇投資家等のステークホルダーに対する情報発信</a:t>
            </a:r>
          </a:p>
        </p:txBody>
      </p:sp>
      <p:pic>
        <p:nvPicPr>
          <p:cNvPr id="6" name="図 5">
            <a:extLst>
              <a:ext uri="{FF2B5EF4-FFF2-40B4-BE49-F238E27FC236}">
                <a16:creationId xmlns:a16="http://schemas.microsoft.com/office/drawing/2014/main" id="{2172A93A-0E00-4456-8CBD-18A59D5C08BF}"/>
              </a:ext>
            </a:extLst>
          </p:cNvPr>
          <p:cNvPicPr>
            <a:picLocks noChangeAspect="1"/>
          </p:cNvPicPr>
          <p:nvPr/>
        </p:nvPicPr>
        <p:blipFill>
          <a:blip r:embed="rId3"/>
          <a:stretch>
            <a:fillRect/>
          </a:stretch>
        </p:blipFill>
        <p:spPr>
          <a:xfrm>
            <a:off x="351742" y="1162366"/>
            <a:ext cx="9360000" cy="1437809"/>
          </a:xfrm>
          <a:prstGeom prst="rect">
            <a:avLst/>
          </a:prstGeom>
        </p:spPr>
      </p:pic>
      <p:sp>
        <p:nvSpPr>
          <p:cNvPr id="8" name="テキスト ボックス 7">
            <a:extLst>
              <a:ext uri="{FF2B5EF4-FFF2-40B4-BE49-F238E27FC236}">
                <a16:creationId xmlns:a16="http://schemas.microsoft.com/office/drawing/2014/main" id="{A368209F-64FB-409A-BC39-74A9EB6BABD9}"/>
              </a:ext>
            </a:extLst>
          </p:cNvPr>
          <p:cNvSpPr txBox="1"/>
          <p:nvPr/>
        </p:nvSpPr>
        <p:spPr>
          <a:xfrm>
            <a:off x="704528" y="1951231"/>
            <a:ext cx="5465647" cy="300082"/>
          </a:xfrm>
          <a:prstGeom prst="rect">
            <a:avLst/>
          </a:prstGeom>
          <a:solidFill>
            <a:schemeClr val="accent2">
              <a:lumMod val="20000"/>
              <a:lumOff val="80000"/>
            </a:schemeClr>
          </a:solidFill>
        </p:spPr>
        <p:txBody>
          <a:bodyPr wrap="square" lIns="58500" tIns="0" rIns="58500" bIns="0" rtlCol="0">
            <a:spAutoFit/>
          </a:bodyPr>
          <a:lstStyle/>
          <a:p>
            <a:pPr defTabSz="742950"/>
            <a:r>
              <a:rPr lang="ja-JP" altLang="en-US" sz="975" dirty="0">
                <a:solidFill>
                  <a:srgbClr val="FF0000"/>
                </a:solidFill>
                <a:latin typeface="Meiryo UI" panose="020B0604030504040204" pitchFamily="50" charset="-128"/>
                <a:ea typeface="Meiryo UI" panose="020B0604030504040204" pitchFamily="50" charset="-128"/>
              </a:rPr>
              <a:t>単なる</a:t>
            </a:r>
            <a:r>
              <a:rPr lang="en-US" altLang="ja-JP" sz="975" dirty="0">
                <a:solidFill>
                  <a:srgbClr val="FF0000"/>
                </a:solidFill>
                <a:latin typeface="Meiryo UI" panose="020B0604030504040204" pitchFamily="50" charset="-128"/>
                <a:ea typeface="Meiryo UI" panose="020B0604030504040204" pitchFamily="50" charset="-128"/>
              </a:rPr>
              <a:t>DX</a:t>
            </a:r>
            <a:r>
              <a:rPr lang="ja-JP" altLang="en-US" sz="975" dirty="0">
                <a:solidFill>
                  <a:srgbClr val="FF0000"/>
                </a:solidFill>
                <a:latin typeface="Meiryo UI" panose="020B0604030504040204" pitchFamily="50" charset="-128"/>
                <a:ea typeface="Meiryo UI" panose="020B0604030504040204" pitchFamily="50" charset="-128"/>
              </a:rPr>
              <a:t>事例の発信にとどまらず、</a:t>
            </a:r>
            <a:r>
              <a:rPr lang="en-US" altLang="ja-JP" sz="975" dirty="0">
                <a:solidFill>
                  <a:srgbClr val="FF0000"/>
                </a:solidFill>
                <a:latin typeface="Meiryo UI" panose="020B0604030504040204" pitchFamily="50" charset="-128"/>
                <a:ea typeface="Meiryo UI" panose="020B0604030504040204" pitchFamily="50" charset="-128"/>
              </a:rPr>
              <a:t>DX</a:t>
            </a:r>
            <a:r>
              <a:rPr lang="ja-JP" altLang="en-US" sz="975" dirty="0">
                <a:solidFill>
                  <a:srgbClr val="FF0000"/>
                </a:solidFill>
                <a:latin typeface="Meiryo UI" panose="020B0604030504040204" pitchFamily="50" charset="-128"/>
                <a:ea typeface="Meiryo UI" panose="020B0604030504040204" pitchFamily="50" charset="-128"/>
              </a:rPr>
              <a:t>をどのように企業価値の向上やビジネスの成果につなげているか、</a:t>
            </a:r>
            <a:endParaRPr lang="en-US" altLang="ja-JP" sz="975" dirty="0">
              <a:solidFill>
                <a:srgbClr val="FF0000"/>
              </a:solidFill>
              <a:latin typeface="Meiryo UI" panose="020B0604030504040204" pitchFamily="50" charset="-128"/>
              <a:ea typeface="Meiryo UI" panose="020B0604030504040204" pitchFamily="50" charset="-128"/>
            </a:endParaRPr>
          </a:p>
          <a:p>
            <a:pPr defTabSz="742950"/>
            <a:r>
              <a:rPr lang="ja-JP" altLang="en-US" sz="975" dirty="0">
                <a:solidFill>
                  <a:srgbClr val="FF0000"/>
                </a:solidFill>
                <a:latin typeface="Meiryo UI" panose="020B0604030504040204" pitchFamily="50" charset="-128"/>
                <a:ea typeface="Meiryo UI" panose="020B0604030504040204" pitchFamily="50" charset="-128"/>
              </a:rPr>
              <a:t>投資家をはじめとしたステークホルダーへのアピール状況について御回答ください。</a:t>
            </a:r>
          </a:p>
        </p:txBody>
      </p:sp>
      <p:sp>
        <p:nvSpPr>
          <p:cNvPr id="2" name="TextBox 70">
            <a:extLst>
              <a:ext uri="{FF2B5EF4-FFF2-40B4-BE49-F238E27FC236}">
                <a16:creationId xmlns:a16="http://schemas.microsoft.com/office/drawing/2014/main" id="{6AC6C485-8C69-6DC6-7798-DF45B57BD6C4}"/>
              </a:ext>
            </a:extLst>
          </p:cNvPr>
          <p:cNvSpPr txBox="1"/>
          <p:nvPr/>
        </p:nvSpPr>
        <p:spPr>
          <a:xfrm>
            <a:off x="2278004" y="289231"/>
            <a:ext cx="6684828" cy="317459"/>
          </a:xfrm>
          <a:prstGeom prst="rect">
            <a:avLst/>
          </a:prstGeom>
          <a:noFill/>
        </p:spPr>
        <p:txBody>
          <a:bodyPr wrap="square" rtlCol="0">
            <a:spAutoFit/>
          </a:bodyPr>
          <a:lstStyle/>
          <a:p>
            <a:pPr defTabSz="742950">
              <a:defRPr/>
            </a:pPr>
            <a:r>
              <a:rPr lang="en-US" altLang="ja-JP" sz="1463" b="1" dirty="0">
                <a:solidFill>
                  <a:schemeClr val="accent1"/>
                </a:solidFill>
                <a:latin typeface="Meiryo UI" panose="020B0604030504040204" pitchFamily="50" charset="-128"/>
                <a:ea typeface="Meiryo UI" panose="020B0604030504040204" pitchFamily="50" charset="-128"/>
              </a:rPr>
              <a:t>【3】</a:t>
            </a:r>
            <a:r>
              <a:rPr lang="ja-JP" altLang="en-US" sz="1463" b="1" dirty="0">
                <a:solidFill>
                  <a:schemeClr val="accent1"/>
                </a:solidFill>
                <a:latin typeface="Meiryo UI" panose="020B0604030504040204" pitchFamily="50" charset="-128"/>
                <a:ea typeface="Meiryo UI" panose="020B0604030504040204" pitchFamily="50" charset="-128"/>
              </a:rPr>
              <a:t>ステークホルダーへの開示　</a:t>
            </a:r>
            <a:r>
              <a:rPr lang="en-US" altLang="ja-JP" sz="1463" b="1" dirty="0">
                <a:solidFill>
                  <a:schemeClr val="accent1"/>
                </a:solidFill>
                <a:latin typeface="Meiryo UI" panose="020B0604030504040204" pitchFamily="50" charset="-128"/>
                <a:ea typeface="Meiryo UI" panose="020B0604030504040204" pitchFamily="50" charset="-128"/>
              </a:rPr>
              <a:t>1/1</a:t>
            </a:r>
            <a:endParaRPr lang="ja-JP" altLang="en-US" sz="1463" b="1" dirty="0">
              <a:solidFill>
                <a:schemeClr val="accent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D9E3F44-51EC-5155-8A5A-2B5715832691}"/>
              </a:ext>
            </a:extLst>
          </p:cNvPr>
          <p:cNvSpPr txBox="1"/>
          <p:nvPr/>
        </p:nvSpPr>
        <p:spPr>
          <a:xfrm>
            <a:off x="200472" y="244933"/>
            <a:ext cx="1830950" cy="369332"/>
          </a:xfrm>
          <a:prstGeom prst="rect">
            <a:avLst/>
          </a:prstGeom>
          <a:noFill/>
          <a:ln w="28575">
            <a:solidFill>
              <a:schemeClr val="tx1">
                <a:lumMod val="50000"/>
                <a:lumOff val="50000"/>
              </a:schemeClr>
            </a:solidFill>
          </a:ln>
        </p:spPr>
        <p:txBody>
          <a:bodyPr wrap="none" rtlCol="0">
            <a:spAutoFit/>
          </a:bodyPr>
          <a:lstStyle/>
          <a:p>
            <a:r>
              <a:rPr kumimoji="1" lang="ja-JP" altLang="en-US" b="1" dirty="0">
                <a:latin typeface="Meiryo UI" panose="020B0604030504040204" pitchFamily="50" charset="-128"/>
                <a:ea typeface="Meiryo UI" panose="020B0604030504040204" pitchFamily="50" charset="-128"/>
              </a:rPr>
              <a:t>記述回答フォーム</a:t>
            </a:r>
          </a:p>
        </p:txBody>
      </p:sp>
      <p:sp>
        <p:nvSpPr>
          <p:cNvPr id="7" name="スライド番号プレースホルダー 4">
            <a:extLst>
              <a:ext uri="{FF2B5EF4-FFF2-40B4-BE49-F238E27FC236}">
                <a16:creationId xmlns:a16="http://schemas.microsoft.com/office/drawing/2014/main" id="{7B157E1C-032C-A11F-F862-8ED1F4266162}"/>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21</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84964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1843481321"/>
              </p:ext>
            </p:extLst>
          </p:nvPr>
        </p:nvGraphicFramePr>
        <p:xfrm>
          <a:off x="488504" y="1484784"/>
          <a:ext cx="9001000" cy="4599722"/>
        </p:xfrm>
        <a:graphic>
          <a:graphicData uri="http://schemas.openxmlformats.org/drawingml/2006/table">
            <a:tbl>
              <a:tblPr firstRow="1" bandRow="1">
                <a:tableStyleId>{5940675A-B579-460E-94D1-54222C63F5DA}</a:tableStyleId>
              </a:tblPr>
              <a:tblGrid>
                <a:gridCol w="1872208">
                  <a:extLst>
                    <a:ext uri="{9D8B030D-6E8A-4147-A177-3AD203B41FA5}">
                      <a16:colId xmlns:a16="http://schemas.microsoft.com/office/drawing/2014/main" val="20000"/>
                    </a:ext>
                  </a:extLst>
                </a:gridCol>
                <a:gridCol w="7128792">
                  <a:extLst>
                    <a:ext uri="{9D8B030D-6E8A-4147-A177-3AD203B41FA5}">
                      <a16:colId xmlns:a16="http://schemas.microsoft.com/office/drawing/2014/main" val="20001"/>
                    </a:ext>
                  </a:extLst>
                </a:gridCol>
              </a:tblGrid>
              <a:tr h="1008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latin typeface="Meiryo UI" panose="020B0604030504040204" pitchFamily="50" charset="-128"/>
                          <a:ea typeface="Meiryo UI" panose="020B0604030504040204" pitchFamily="50" charset="-128"/>
                        </a:rPr>
                        <a:t>ビジネスモデル</a:t>
                      </a:r>
                    </a:p>
                  </a:txBody>
                  <a:tcPr marL="108000" marR="108000" anchor="ctr"/>
                </a:tc>
                <a:tc>
                  <a:txBody>
                    <a:bodyPr/>
                    <a:lstStyle/>
                    <a:p>
                      <a:pPr marL="85725" indent="-85725"/>
                      <a:r>
                        <a:rPr lang="ja-JP" altLang="en-US" sz="1800" dirty="0">
                          <a:latin typeface="Meiryo UI" panose="020B0604030504040204" pitchFamily="50" charset="-128"/>
                          <a:ea typeface="Meiryo UI" panose="020B0604030504040204" pitchFamily="50" charset="-128"/>
                        </a:rPr>
                        <a:t>事業を通して顧客や社会に価値を提供し、持続的な企業価値につなげる仕</a:t>
                      </a:r>
                      <a:endParaRPr lang="en-US" altLang="ja-JP" sz="1800" dirty="0">
                        <a:latin typeface="Meiryo UI" panose="020B0604030504040204" pitchFamily="50" charset="-128"/>
                        <a:ea typeface="Meiryo UI" panose="020B0604030504040204" pitchFamily="50" charset="-128"/>
                      </a:endParaRPr>
                    </a:p>
                    <a:p>
                      <a:pPr marL="85725" indent="-85725"/>
                      <a:r>
                        <a:rPr lang="ja-JP" altLang="en-US" sz="1800" dirty="0">
                          <a:latin typeface="Meiryo UI" panose="020B0604030504040204" pitchFamily="50" charset="-128"/>
                          <a:ea typeface="Meiryo UI" panose="020B0604030504040204" pitchFamily="50" charset="-128"/>
                        </a:rPr>
                        <a:t>組（有形・無形の経営資源を投入し、製品やサービスをつくり、その付加価</a:t>
                      </a:r>
                      <a:endParaRPr lang="en-US" altLang="ja-JP" sz="1800" dirty="0">
                        <a:latin typeface="Meiryo UI" panose="020B0604030504040204" pitchFamily="50" charset="-128"/>
                        <a:ea typeface="Meiryo UI" panose="020B0604030504040204" pitchFamily="50" charset="-128"/>
                      </a:endParaRPr>
                    </a:p>
                    <a:p>
                      <a:pPr marL="85725" indent="-85725"/>
                      <a:r>
                        <a:rPr lang="ja-JP" altLang="en-US" sz="1800" dirty="0">
                          <a:latin typeface="Meiryo UI" panose="020B0604030504040204" pitchFamily="50" charset="-128"/>
                          <a:ea typeface="Meiryo UI" panose="020B0604030504040204" pitchFamily="50" charset="-128"/>
                        </a:rPr>
                        <a:t>値に見合った価格で顧客に提供する一連の流れ）</a:t>
                      </a:r>
                    </a:p>
                  </a:txBody>
                  <a:tcPr marL="108000" marR="108000" anchor="ctr"/>
                </a:tc>
                <a:extLst>
                  <a:ext uri="{0D108BD9-81ED-4DB2-BD59-A6C34878D82A}">
                    <a16:rowId xmlns:a16="http://schemas.microsoft.com/office/drawing/2014/main" val="2793014582"/>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latin typeface="Meiryo UI" panose="020B0604030504040204" pitchFamily="50" charset="-128"/>
                          <a:ea typeface="Meiryo UI" panose="020B0604030504040204" pitchFamily="50" charset="-128"/>
                        </a:rPr>
                        <a:t>戦略</a:t>
                      </a:r>
                    </a:p>
                  </a:txBody>
                  <a:tcPr marL="108000" marR="108000" anchor="ctr"/>
                </a:tc>
                <a:tc>
                  <a:txBody>
                    <a:bodyPr/>
                    <a:lstStyle/>
                    <a:p>
                      <a:pPr marL="85725" indent="-85725"/>
                      <a:r>
                        <a:rPr lang="ja-JP" altLang="en-US" sz="1800" dirty="0">
                          <a:latin typeface="Meiryo UI" panose="020B0604030504040204" pitchFamily="50" charset="-128"/>
                          <a:ea typeface="Meiryo UI" panose="020B0604030504040204" pitchFamily="50" charset="-128"/>
                        </a:rPr>
                        <a:t>ビジネスモデルを実現する方策</a:t>
                      </a:r>
                    </a:p>
                  </a:txBody>
                  <a:tcPr marL="108000" marR="108000" anchor="ctr"/>
                </a:tc>
                <a:extLst>
                  <a:ext uri="{0D108BD9-81ED-4DB2-BD59-A6C34878D82A}">
                    <a16:rowId xmlns:a16="http://schemas.microsoft.com/office/drawing/2014/main" val="797105738"/>
                  </a:ext>
                </a:extLst>
              </a:tr>
              <a:tr h="792088">
                <a:tc>
                  <a:txBody>
                    <a:bodyPr/>
                    <a:lstStyle/>
                    <a:p>
                      <a:pPr algn="l"/>
                      <a:r>
                        <a:rPr kumimoji="1" lang="ja-JP" altLang="en-US" sz="1800" b="1" dirty="0">
                          <a:latin typeface="Meiryo UI" panose="020B0604030504040204" pitchFamily="50" charset="-128"/>
                          <a:ea typeface="Meiryo UI" panose="020B0604030504040204" pitchFamily="50" charset="-128"/>
                        </a:rPr>
                        <a:t>ガバナンス</a:t>
                      </a:r>
                    </a:p>
                  </a:txBody>
                  <a:tcPr marL="108000" marR="108000" anchor="ctr"/>
                </a:tc>
                <a:tc>
                  <a:txBody>
                    <a:bodyPr/>
                    <a:lstStyle/>
                    <a:p>
                      <a:pPr>
                        <a:spcAft>
                          <a:spcPts val="600"/>
                        </a:spcAft>
                      </a:pPr>
                      <a:r>
                        <a:rPr kumimoji="1" lang="ja-JP" altLang="en-US" dirty="0">
                          <a:latin typeface="Meiryo UI" panose="020B0604030504040204" pitchFamily="50" charset="-128"/>
                          <a:ea typeface="Meiryo UI" panose="020B0604030504040204" pitchFamily="50" charset="-128"/>
                        </a:rPr>
                        <a:t>ビジネスモデルの戦略を着実に実行し、持続的に企業価値を高める方向に企業を規律付ける仕組・機能</a:t>
                      </a:r>
                    </a:p>
                  </a:txBody>
                  <a:tcPr marL="108000" marR="108000" anchor="ctr"/>
                </a:tc>
                <a:extLst>
                  <a:ext uri="{0D108BD9-81ED-4DB2-BD59-A6C34878D82A}">
                    <a16:rowId xmlns:a16="http://schemas.microsoft.com/office/drawing/2014/main" val="1171422745"/>
                  </a:ext>
                </a:extLst>
              </a:tr>
              <a:tr h="1331560">
                <a:tc>
                  <a:txBody>
                    <a:bodyPr/>
                    <a:lstStyle/>
                    <a:p>
                      <a:pPr algn="l"/>
                      <a:r>
                        <a:rPr kumimoji="1" lang="ja-JP" altLang="en-US" sz="1800" b="1" dirty="0">
                          <a:latin typeface="Meiryo UI" panose="020B0604030504040204" pitchFamily="50" charset="-128"/>
                          <a:ea typeface="Meiryo UI" panose="020B0604030504040204" pitchFamily="50" charset="-128"/>
                        </a:rPr>
                        <a:t>デジタルトランスフォーメーション（</a:t>
                      </a:r>
                      <a:r>
                        <a:rPr kumimoji="1" lang="en-US" altLang="ja-JP" sz="1800" b="1" dirty="0">
                          <a:latin typeface="Meiryo UI" panose="020B0604030504040204" pitchFamily="50" charset="-128"/>
                          <a:ea typeface="Meiryo UI" panose="020B0604030504040204" pitchFamily="50" charset="-128"/>
                        </a:rPr>
                        <a:t>DX</a:t>
                      </a:r>
                      <a:r>
                        <a:rPr kumimoji="1" lang="ja-JP" altLang="en-US" sz="1800" b="1" dirty="0">
                          <a:latin typeface="Meiryo UI" panose="020B0604030504040204" pitchFamily="50" charset="-128"/>
                          <a:ea typeface="Meiryo UI" panose="020B0604030504040204" pitchFamily="50" charset="-128"/>
                        </a:rPr>
                        <a:t>）</a:t>
                      </a:r>
                    </a:p>
                  </a:txBody>
                  <a:tcPr marL="108000" marR="108000" anchor="ctr"/>
                </a:tc>
                <a:tc>
                  <a:txBody>
                    <a:bodyPr/>
                    <a:lstStyle/>
                    <a:p>
                      <a:pPr>
                        <a:spcAft>
                          <a:spcPts val="600"/>
                        </a:spcAft>
                      </a:pPr>
                      <a:r>
                        <a:rPr kumimoji="1" lang="ja-JP" altLang="en-US" dirty="0">
                          <a:latin typeface="Meiryo UI" panose="020B0604030504040204" pitchFamily="50" charset="-128"/>
                          <a:ea typeface="Meiryo UI" panose="020B0604030504040204" pitchFamily="50" charset="-128"/>
                        </a:rPr>
                        <a:t>企業がビジネス環境の激しい変化に対応し、データとデジタル技術を活用して、顧客や社会のニーズを基に、製品やサービス、ビジネスモデルを変革するとともに、業務そのものや組織、プロセス、企業文化・風土を変革し、競争上の優位性を確立すること</a:t>
                      </a:r>
                    </a:p>
                  </a:txBody>
                  <a:tcPr marL="108000" marR="108000" anchor="ctr"/>
                </a:tc>
                <a:extLst>
                  <a:ext uri="{0D108BD9-81ED-4DB2-BD59-A6C34878D82A}">
                    <a16:rowId xmlns:a16="http://schemas.microsoft.com/office/drawing/2014/main" val="3395263014"/>
                  </a:ext>
                </a:extLst>
              </a:tr>
              <a:tr h="963906">
                <a:tc>
                  <a:txBody>
                    <a:bodyPr/>
                    <a:lstStyle/>
                    <a:p>
                      <a:pPr algn="l"/>
                      <a:r>
                        <a:rPr kumimoji="1" lang="ja-JP" altLang="en-US" sz="1800" b="1" dirty="0">
                          <a:latin typeface="Meiryo UI" panose="020B0604030504040204" pitchFamily="50" charset="-128"/>
                          <a:ea typeface="Meiryo UI" panose="020B0604030504040204" pitchFamily="50" charset="-128"/>
                        </a:rPr>
                        <a:t>デジタル技術</a:t>
                      </a:r>
                    </a:p>
                  </a:txBody>
                  <a:tcPr marL="108000" marR="108000" anchor="ctr"/>
                </a:tc>
                <a:tc>
                  <a:txBody>
                    <a:bodyPr/>
                    <a:lstStyle/>
                    <a:p>
                      <a:pPr>
                        <a:spcAft>
                          <a:spcPts val="600"/>
                        </a:spcAft>
                      </a:pPr>
                      <a:r>
                        <a:rPr kumimoji="1" lang="ja-JP" altLang="en-US" dirty="0">
                          <a:latin typeface="Meiryo UI" panose="020B0604030504040204" pitchFamily="50" charset="-128"/>
                          <a:ea typeface="Meiryo UI" panose="020B0604030504040204" pitchFamily="50" charset="-128"/>
                        </a:rPr>
                        <a:t>本調査では特に、生成</a:t>
                      </a:r>
                      <a:r>
                        <a:rPr kumimoji="1" lang="en-US" altLang="ja-JP" dirty="0">
                          <a:latin typeface="Meiryo UI" panose="020B0604030504040204" pitchFamily="50" charset="-128"/>
                          <a:ea typeface="Meiryo UI" panose="020B0604030504040204" pitchFamily="50" charset="-128"/>
                        </a:rPr>
                        <a:t>AI</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IoT</a:t>
                      </a:r>
                      <a:r>
                        <a:rPr kumimoji="1" lang="ja-JP" altLang="en-US">
                          <a:latin typeface="Meiryo UI" panose="020B0604030504040204" pitchFamily="50" charset="-128"/>
                          <a:ea typeface="Meiryo UI" panose="020B0604030504040204" pitchFamily="50" charset="-128"/>
                        </a:rPr>
                        <a:t>、ビッグデータ</a:t>
                      </a:r>
                      <a:r>
                        <a:rPr kumimoji="1" lang="ja-JP" altLang="en-US" dirty="0">
                          <a:latin typeface="Meiryo UI" panose="020B0604030504040204" pitchFamily="50" charset="-128"/>
                          <a:ea typeface="Meiryo UI" panose="020B0604030504040204" pitchFamily="50" charset="-128"/>
                        </a:rPr>
                        <a:t>、ロボット、ブロックチェーン等の新技術を想定している</a:t>
                      </a:r>
                      <a:endParaRPr kumimoji="1" lang="en-US" altLang="ja-JP" dirty="0">
                        <a:latin typeface="Meiryo UI" panose="020B0604030504040204" pitchFamily="50" charset="-128"/>
                        <a:ea typeface="Meiryo UI" panose="020B0604030504040204" pitchFamily="50" charset="-128"/>
                      </a:endParaRPr>
                    </a:p>
                  </a:txBody>
                  <a:tcPr marL="108000" marR="108000" anchor="ctr"/>
                </a:tc>
                <a:extLst>
                  <a:ext uri="{0D108BD9-81ED-4DB2-BD59-A6C34878D82A}">
                    <a16:rowId xmlns:a16="http://schemas.microsoft.com/office/drawing/2014/main" val="2545593107"/>
                  </a:ext>
                </a:extLst>
              </a:tr>
            </a:tbl>
          </a:graphicData>
        </a:graphic>
      </p:graphicFrame>
      <p:sp>
        <p:nvSpPr>
          <p:cNvPr id="11" name="テキスト ボックス 10"/>
          <p:cNvSpPr txBox="1"/>
          <p:nvPr/>
        </p:nvSpPr>
        <p:spPr>
          <a:xfrm>
            <a:off x="476806" y="985922"/>
            <a:ext cx="5832648"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アンケート内の用語は以下のとおりです。</a:t>
            </a:r>
            <a:endParaRPr kumimoji="1" lang="ja-JP" altLang="en-US"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F348E87E-50FC-F839-9E8E-2C2FC9AAE1B3}"/>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tabLst>
                <a:tab pos="363538" algn="l"/>
              </a:tabLst>
            </a:pP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５．アンケート内の用語について</a:t>
            </a:r>
            <a:endPar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4">
            <a:extLst>
              <a:ext uri="{FF2B5EF4-FFF2-40B4-BE49-F238E27FC236}">
                <a16:creationId xmlns:a16="http://schemas.microsoft.com/office/drawing/2014/main" id="{546BD5A8-B053-0961-5914-F4FECA072A94}"/>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22</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37796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00472" y="2475892"/>
            <a:ext cx="9252000" cy="2776896"/>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3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回答した内容は外部に公表されることがあるのか？</a:t>
            </a:r>
          </a:p>
          <a:p>
            <a:pPr marL="285750" indent="-285750" defTabSz="844083">
              <a:spcBef>
                <a:spcPts val="300"/>
              </a:spcBef>
              <a:spcAft>
                <a:spcPts val="3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ご回答いただいた内容について、許可なく公表することはありません。ご提出いただいた内容についての秘密を厳守します。特に、</a:t>
            </a:r>
            <a:r>
              <a:rPr lang="ja-JP" altLang="en-US" sz="1400" b="1" dirty="0">
                <a:latin typeface="Meiryo UI" panose="020B0604030504040204" pitchFamily="50" charset="-128"/>
                <a:ea typeface="Meiryo UI" panose="020B0604030504040204" pitchFamily="50" charset="-128"/>
              </a:rPr>
              <a:t>記述式項目において「社外秘のため記載不能」というご回答をいただくことがありますが、情報の取り扱いは厳重に管理し、</a:t>
            </a:r>
            <a:r>
              <a:rPr lang="en-US" altLang="ja-JP" sz="1400" b="1" dirty="0">
                <a:latin typeface="Meiryo UI" panose="020B0604030504040204" pitchFamily="50" charset="-128"/>
                <a:ea typeface="Meiryo UI" panose="020B0604030504040204" pitchFamily="50" charset="-128"/>
              </a:rPr>
              <a:t>DX</a:t>
            </a:r>
            <a:r>
              <a:rPr lang="ja-JP" altLang="en-US" sz="1400" b="1" dirty="0">
                <a:latin typeface="Meiryo UI" panose="020B0604030504040204" pitchFamily="50" charset="-128"/>
                <a:ea typeface="Meiryo UI" panose="020B0604030504040204" pitchFamily="50" charset="-128"/>
              </a:rPr>
              <a:t>銘柄評価委員会事務局及び有識者で構成される評価委員以外の目に触れることはありません</a:t>
            </a:r>
            <a:r>
              <a:rPr lang="ja-JP" altLang="en-US" sz="1400" dirty="0">
                <a:latin typeface="Meiryo UI" panose="020B0604030504040204" pitchFamily="50" charset="-128"/>
                <a:ea typeface="Meiryo UI" panose="020B0604030504040204" pitchFamily="50" charset="-128"/>
              </a:rPr>
              <a:t>ので、ぜひ可能な範囲で積極的なご回答をお願いいたします。</a:t>
            </a:r>
            <a:endParaRPr lang="en-US" altLang="ja-JP" sz="1400" dirty="0">
              <a:latin typeface="Meiryo UI" panose="020B0604030504040204" pitchFamily="50" charset="-128"/>
              <a:ea typeface="Meiryo UI" panose="020B0604030504040204" pitchFamily="50" charset="-128"/>
            </a:endParaRPr>
          </a:p>
          <a:p>
            <a:pPr marL="285750" lvl="0" indent="-285750" defTabSz="844083">
              <a:spcBef>
                <a:spcPts val="300"/>
              </a:spcBef>
              <a:spcAft>
                <a:spcPts val="3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銘柄</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注目企業</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グランプリ</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等の選定結果の公表においては、選定された企業の取組内容等を中心に公表させていただく可能性がございます。公表の前に、必ず内容について確認しますので、窓口の方のご連絡先を間違いなくご記入ください。</a:t>
            </a:r>
            <a:endParaRPr lang="en-US" altLang="ja-JP" sz="1400" dirty="0">
              <a:latin typeface="Meiryo UI" panose="020B0604030504040204" pitchFamily="50" charset="-128"/>
              <a:ea typeface="Meiryo UI" panose="020B0604030504040204" pitchFamily="50" charset="-128"/>
            </a:endParaRPr>
          </a:p>
          <a:p>
            <a:pPr marL="285750" lvl="0" indent="-285750" defTabSz="844083">
              <a:spcBef>
                <a:spcPts val="300"/>
              </a:spcBef>
              <a:spcAft>
                <a:spcPts val="3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アンケートに回答いただいた企業名については、原則、公開を予定しています（</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月以降、経済産業省</a:t>
            </a:r>
            <a:r>
              <a:rPr lang="en-US" altLang="ja-JP" sz="1400" dirty="0">
                <a:latin typeface="Meiryo UI" panose="020B0604030504040204" pitchFamily="50" charset="-128"/>
                <a:ea typeface="Meiryo UI" panose="020B0604030504040204" pitchFamily="50" charset="-128"/>
              </a:rPr>
              <a:t>WEB</a:t>
            </a:r>
            <a:r>
              <a:rPr lang="ja-JP" altLang="en-US" sz="1400" dirty="0">
                <a:latin typeface="Meiryo UI" panose="020B0604030504040204" pitchFamily="50" charset="-128"/>
                <a:ea typeface="Meiryo UI" panose="020B0604030504040204" pitchFamily="50" charset="-128"/>
              </a:rPr>
              <a:t>サイトでの公表を予定）。公開を希望されない場合は、調査回答時の公開希望調査欄（「</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推進ポータル」内）にてその旨の登録をお願いいたします。</a:t>
            </a:r>
            <a:endParaRPr lang="en-US" altLang="ja-JP" sz="14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78678B3A-D1E8-4791-9C46-3D5480480465}"/>
              </a:ext>
            </a:extLst>
          </p:cNvPr>
          <p:cNvSpPr txBox="1"/>
          <p:nvPr/>
        </p:nvSpPr>
        <p:spPr>
          <a:xfrm>
            <a:off x="200472" y="712792"/>
            <a:ext cx="9252000" cy="660932"/>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3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本調査は法律等に基づく回答義務があるのか？</a:t>
            </a:r>
            <a:endParaRPr lang="en-US" altLang="ja-JP" sz="1600" b="1" dirty="0">
              <a:latin typeface="Meiryo UI" panose="020B0604030504040204" pitchFamily="50" charset="-128"/>
              <a:ea typeface="Meiryo UI" panose="020B0604030504040204" pitchFamily="50" charset="-128"/>
            </a:endParaRPr>
          </a:p>
          <a:p>
            <a:pPr marL="285750" lvl="0" indent="-285750" defTabSz="844083">
              <a:spcAft>
                <a:spcPts val="3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あくまでも調査へのご協力という形でお願いするものであり、義務ではございません。</a:t>
            </a:r>
            <a:endParaRPr lang="en-US" altLang="ja-JP" sz="1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A9C7A3D3-E6D6-4D1A-8593-A42474F30EFB}"/>
              </a:ext>
            </a:extLst>
          </p:cNvPr>
          <p:cNvSpPr txBox="1"/>
          <p:nvPr/>
        </p:nvSpPr>
        <p:spPr>
          <a:xfrm>
            <a:off x="200472" y="5357990"/>
            <a:ext cx="9252000" cy="660932"/>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3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銘柄選定におけるアンケートの選択式項目、</a:t>
            </a:r>
            <a:r>
              <a:rPr lang="en-US" altLang="ja-JP" sz="1600" b="1" dirty="0">
                <a:latin typeface="Meiryo UI" panose="020B0604030504040204" pitchFamily="50" charset="-128"/>
                <a:ea typeface="Meiryo UI" panose="020B0604030504040204" pitchFamily="50" charset="-128"/>
              </a:rPr>
              <a:t>ROE</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PBR</a:t>
            </a:r>
            <a:r>
              <a:rPr lang="ja-JP" altLang="en-US" sz="1600" b="1" dirty="0">
                <a:latin typeface="Meiryo UI" panose="020B0604030504040204" pitchFamily="50" charset="-128"/>
                <a:ea typeface="Meiryo UI" panose="020B0604030504040204" pitchFamily="50" charset="-128"/>
              </a:rPr>
              <a:t>、記述式回答の配点を知りたい</a:t>
            </a:r>
            <a:endParaRPr lang="en-US" altLang="ja-JP" sz="1600" b="1" dirty="0">
              <a:latin typeface="Meiryo UI" panose="020B0604030504040204" pitchFamily="50" charset="-128"/>
              <a:ea typeface="Meiryo UI" panose="020B0604030504040204" pitchFamily="50" charset="-128"/>
            </a:endParaRPr>
          </a:p>
          <a:p>
            <a:pPr marL="285750" lvl="0" indent="-285750" defTabSz="844083">
              <a:spcAft>
                <a:spcPts val="3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銘柄選定の配点は非公開です。ご了承ください。</a:t>
            </a:r>
            <a:endParaRPr lang="en-US" altLang="ja-JP" sz="14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8EF3E6D3-7BE6-494C-AD23-C99E23B6B503}"/>
              </a:ext>
            </a:extLst>
          </p:cNvPr>
          <p:cNvSpPr txBox="1"/>
          <p:nvPr/>
        </p:nvSpPr>
        <p:spPr>
          <a:xfrm>
            <a:off x="200472" y="6124125"/>
            <a:ext cx="9252000" cy="660932"/>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3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すべての質問に必ず回答しなければならないのか？</a:t>
            </a:r>
            <a:endParaRPr lang="en-US" altLang="ja-JP" sz="1600" b="1" dirty="0">
              <a:latin typeface="Meiryo UI" panose="020B0604030504040204" pitchFamily="50" charset="-128"/>
              <a:ea typeface="Meiryo UI" panose="020B0604030504040204" pitchFamily="50" charset="-128"/>
            </a:endParaRPr>
          </a:p>
          <a:p>
            <a:pPr marL="285750" lvl="0" indent="-285750" defTabSz="844083">
              <a:spcAft>
                <a:spcPts val="3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必ずしもご回答いただかなくても構いませんが、「</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銘柄</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」選定のスコアリングにおいては不利になります。</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0A84FD3-4778-401F-A388-2905D5C7063B}"/>
              </a:ext>
            </a:extLst>
          </p:cNvPr>
          <p:cNvSpPr txBox="1"/>
          <p:nvPr/>
        </p:nvSpPr>
        <p:spPr>
          <a:xfrm>
            <a:off x="200472" y="1478926"/>
            <a:ext cx="9252000" cy="891764"/>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3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銘柄に選定されるためには、本調査の他に何か申請等をする必要があるのか？</a:t>
            </a:r>
            <a:endParaRPr lang="en-US" altLang="ja-JP" sz="1600" b="1" dirty="0">
              <a:latin typeface="Meiryo UI" panose="020B0604030504040204" pitchFamily="50" charset="-128"/>
              <a:ea typeface="Meiryo UI" panose="020B0604030504040204" pitchFamily="50" charset="-128"/>
            </a:endParaRPr>
          </a:p>
          <a:p>
            <a:pPr marL="285750" lvl="0" indent="-285750" defTabSz="844083">
              <a:spcAft>
                <a:spcPts val="3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特に必要作業等はございません。ただし、</a:t>
            </a:r>
            <a:r>
              <a:rPr lang="en-US" altLang="ja-JP" sz="1400" dirty="0">
                <a:latin typeface="Meiryo UI" panose="020B0604030504040204" pitchFamily="50" charset="-128"/>
                <a:ea typeface="Meiryo UI" panose="020B0604030504040204" pitchFamily="50" charset="-128"/>
              </a:rPr>
              <a:t>p5</a:t>
            </a:r>
            <a:r>
              <a:rPr lang="ja-JP" altLang="en-US" sz="1400" dirty="0">
                <a:latin typeface="Meiryo UI" panose="020B0604030504040204" pitchFamily="50" charset="-128"/>
                <a:ea typeface="Meiryo UI" panose="020B0604030504040204" pitchFamily="50" charset="-128"/>
              </a:rPr>
              <a:t>に記載のとおり、銘柄選定対象となるためには、「</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認定」を取得する必要があります。</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認定企業が本調査をご提出いただいた場合、自動的に選考プロセスに進みます。</a:t>
            </a:r>
            <a:endParaRPr lang="en-US" altLang="ja-JP" sz="140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5FBF2D18-EF0C-CA66-697B-E9FCA592AB8C}"/>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tabLst>
                <a:tab pos="363538" algn="l"/>
              </a:tabLst>
            </a:pP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FAQ</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①　本調査の位置づけ</a:t>
            </a: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銘柄選定との関係</a:t>
            </a:r>
            <a:endPar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4">
            <a:extLst>
              <a:ext uri="{FF2B5EF4-FFF2-40B4-BE49-F238E27FC236}">
                <a16:creationId xmlns:a16="http://schemas.microsoft.com/office/drawing/2014/main" id="{E4F07148-8E8A-C0AC-90AD-694706AA41A4}"/>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23</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16575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5E6179A-41B1-4CC1-828B-19C6D90550EE}"/>
              </a:ext>
            </a:extLst>
          </p:cNvPr>
          <p:cNvSpPr txBox="1"/>
          <p:nvPr/>
        </p:nvSpPr>
        <p:spPr>
          <a:xfrm>
            <a:off x="201896" y="2563575"/>
            <a:ext cx="9252000" cy="1353429"/>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6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選択式項目の「エビデンス回答」欄や記述式項目の各回答欄に文字数制限はあるか？</a:t>
            </a:r>
            <a:endParaRPr lang="en-US" altLang="ja-JP" sz="1550" dirty="0">
              <a:latin typeface="Meiryo UI" panose="020B0604030504040204" pitchFamily="50" charset="-128"/>
              <a:ea typeface="Meiryo UI" panose="020B0604030504040204" pitchFamily="50" charset="-128"/>
            </a:endParaRPr>
          </a:p>
          <a:p>
            <a:pPr marL="285750" lvl="0" indent="-285750" defTabSz="844083">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文字数制限はありません。</a:t>
            </a:r>
            <a:endParaRPr lang="en-US" altLang="ja-JP" sz="1400" dirty="0">
              <a:latin typeface="Meiryo UI" panose="020B0604030504040204" pitchFamily="50" charset="-128"/>
              <a:ea typeface="Meiryo UI" panose="020B0604030504040204" pitchFamily="50" charset="-128"/>
            </a:endParaRPr>
          </a:p>
          <a:p>
            <a:pPr marL="285750" lvl="0" indent="-285750" defTabSz="844083">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図表その他資料を用いて説明を補足される場合（別添</a:t>
            </a:r>
            <a:r>
              <a:rPr lang="en-US" altLang="ja-JP" sz="1400" dirty="0">
                <a:latin typeface="Meiryo UI" panose="020B0604030504040204" pitchFamily="50" charset="-128"/>
                <a:ea typeface="Meiryo UI" panose="020B0604030504040204" pitchFamily="50" charset="-128"/>
              </a:rPr>
              <a:t>PDF</a:t>
            </a:r>
            <a:r>
              <a:rPr lang="ja-JP" altLang="en-US" sz="1400" dirty="0">
                <a:latin typeface="Meiryo UI" panose="020B0604030504040204" pitchFamily="50" charset="-128"/>
                <a:ea typeface="Meiryo UI" panose="020B0604030504040204" pitchFamily="50" charset="-128"/>
              </a:rPr>
              <a:t>で補足される場合）は、資料をコンパクトにおまとめいただくとともに、エクセル上の回答欄にも補足資料の該当箇所をわかりやすくご記載ください。　</a:t>
            </a:r>
            <a:endParaRPr lang="en-US" altLang="ja-JP" sz="1400" dirty="0">
              <a:latin typeface="Meiryo UI" panose="020B0604030504040204" pitchFamily="50" charset="-128"/>
              <a:ea typeface="Meiryo UI" panose="020B0604030504040204" pitchFamily="50" charset="-128"/>
            </a:endParaRPr>
          </a:p>
          <a:p>
            <a:pPr lvl="0" defTabSz="844083">
              <a:defRPr/>
            </a:pPr>
            <a:r>
              <a:rPr lang="ja-JP" altLang="en-US" sz="155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例：「詳細については資料</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の</a:t>
            </a:r>
            <a:r>
              <a:rPr lang="en-US" altLang="ja-JP" sz="1200" dirty="0">
                <a:latin typeface="Meiryo UI" panose="020B0604030504040204" pitchFamily="50" charset="-128"/>
                <a:ea typeface="Meiryo UI" panose="020B0604030504040204" pitchFamily="50" charset="-128"/>
              </a:rPr>
              <a:t>p8</a:t>
            </a:r>
            <a:r>
              <a:rPr lang="ja-JP" altLang="en-US" sz="1200" dirty="0">
                <a:latin typeface="Meiryo UI" panose="020B0604030504040204" pitchFamily="50" charset="-128"/>
                <a:ea typeface="Meiryo UI" panose="020B0604030504040204" pitchFamily="50" charset="-128"/>
              </a:rPr>
              <a:t>を参照」等</a:t>
            </a:r>
            <a:endParaRPr lang="en-US" altLang="ja-JP" sz="155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946DA4A3-4ECD-46A5-8C19-3F0F403F1560}"/>
              </a:ext>
            </a:extLst>
          </p:cNvPr>
          <p:cNvSpPr txBox="1"/>
          <p:nvPr/>
        </p:nvSpPr>
        <p:spPr>
          <a:xfrm>
            <a:off x="190424" y="1521207"/>
            <a:ext cx="9252000" cy="899459"/>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lIns="108000" tIns="72000" rIns="108000" bIns="72000" rtlCol="0">
            <a:spAutoFit/>
          </a:bodyPr>
          <a:lstStyle/>
          <a:p>
            <a:pPr marL="285750" lvl="0" indent="-285750" defTabSz="844083">
              <a:spcAft>
                <a:spcPts val="6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記述回答の補足資料として動画や紙媒体を提出したい。</a:t>
            </a:r>
          </a:p>
          <a:p>
            <a:pPr marL="285750" lvl="0" indent="-285750" defTabSz="844083">
              <a:spcAft>
                <a:spcPts val="1200"/>
              </a:spcAft>
              <a:buFont typeface="Wingdings" panose="05000000000000000000" pitchFamily="2" charset="2"/>
              <a:buChar char="Ø"/>
              <a:defRPr/>
            </a:pPr>
            <a:r>
              <a:rPr lang="ja-JP" altLang="en-US" sz="1400" dirty="0">
                <a:solidFill>
                  <a:schemeClr val="tx1"/>
                </a:solidFill>
                <a:latin typeface="Meiryo UI" panose="020B0604030504040204" pitchFamily="50" charset="-128"/>
                <a:ea typeface="Meiryo UI" panose="020B0604030504040204" pitchFamily="50" charset="-128"/>
              </a:rPr>
              <a:t>動画や紙媒体の提出は受け付けておりませんので、ご了承ください。なお、</a:t>
            </a:r>
            <a:r>
              <a:rPr lang="en-US" altLang="ja-JP" sz="1400" dirty="0">
                <a:solidFill>
                  <a:schemeClr val="tx1"/>
                </a:solidFill>
                <a:latin typeface="Meiryo UI" panose="020B0604030504040204" pitchFamily="50" charset="-128"/>
                <a:ea typeface="Meiryo UI" panose="020B0604030504040204" pitchFamily="50" charset="-128"/>
              </a:rPr>
              <a:t> PDF</a:t>
            </a:r>
            <a:r>
              <a:rPr lang="ja-JP" altLang="en-US" sz="1400" dirty="0">
                <a:solidFill>
                  <a:schemeClr val="tx1"/>
                </a:solidFill>
                <a:latin typeface="Meiryo UI" panose="020B0604030504040204" pitchFamily="50" charset="-128"/>
                <a:ea typeface="Meiryo UI" panose="020B0604030504040204" pitchFamily="50" charset="-128"/>
              </a:rPr>
              <a:t>ファイル形式のみ</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ファイル最大</a:t>
            </a:r>
            <a:r>
              <a:rPr lang="en-US" altLang="ja-JP" sz="1400" dirty="0">
                <a:solidFill>
                  <a:schemeClr val="tx1"/>
                </a:solidFill>
                <a:latin typeface="Meiryo UI" panose="020B0604030504040204" pitchFamily="50" charset="-128"/>
                <a:ea typeface="Meiryo UI" panose="020B0604030504040204" pitchFamily="50" charset="-128"/>
              </a:rPr>
              <a:t>10MB</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10</a:t>
            </a:r>
            <a:r>
              <a:rPr lang="ja-JP" altLang="en-US" sz="1400" dirty="0">
                <a:solidFill>
                  <a:schemeClr val="tx1"/>
                </a:solidFill>
                <a:latin typeface="Meiryo UI" panose="020B0604030504040204" pitchFamily="50" charset="-128"/>
                <a:ea typeface="Meiryo UI" panose="020B0604030504040204" pitchFamily="50" charset="-128"/>
              </a:rPr>
              <a:t>ファイルまで）以内であればご提出可能です。</a:t>
            </a:r>
          </a:p>
        </p:txBody>
      </p:sp>
      <p:sp>
        <p:nvSpPr>
          <p:cNvPr id="8" name="テキスト ボックス 7"/>
          <p:cNvSpPr txBox="1"/>
          <p:nvPr/>
        </p:nvSpPr>
        <p:spPr>
          <a:xfrm>
            <a:off x="190424" y="4059913"/>
            <a:ext cx="9252000" cy="1145680"/>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6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記述式回答の内容は、過去の「</a:t>
            </a:r>
            <a:r>
              <a:rPr lang="en-US" altLang="ja-JP" sz="1600" b="1" dirty="0">
                <a:latin typeface="Meiryo UI" panose="020B0604030504040204" pitchFamily="50" charset="-128"/>
                <a:ea typeface="Meiryo UI" panose="020B0604030504040204" pitchFamily="50" charset="-128"/>
              </a:rPr>
              <a:t>DX</a:t>
            </a:r>
            <a:r>
              <a:rPr lang="ja-JP" altLang="en-US" sz="1600" b="1" dirty="0">
                <a:latin typeface="Meiryo UI" panose="020B0604030504040204" pitchFamily="50" charset="-128"/>
                <a:ea typeface="Meiryo UI" panose="020B0604030504040204" pitchFamily="50" charset="-128"/>
              </a:rPr>
              <a:t>銘柄」や「攻めの</a:t>
            </a:r>
            <a:r>
              <a:rPr lang="en-US" altLang="ja-JP" sz="1600" b="1" dirty="0">
                <a:latin typeface="Meiryo UI" panose="020B0604030504040204" pitchFamily="50" charset="-128"/>
                <a:ea typeface="Meiryo UI" panose="020B0604030504040204" pitchFamily="50" charset="-128"/>
              </a:rPr>
              <a:t>IT</a:t>
            </a:r>
            <a:r>
              <a:rPr lang="ja-JP" altLang="en-US" sz="1600" b="1" dirty="0">
                <a:latin typeface="Meiryo UI" panose="020B0604030504040204" pitchFamily="50" charset="-128"/>
                <a:ea typeface="Meiryo UI" panose="020B0604030504040204" pitchFamily="50" charset="-128"/>
              </a:rPr>
              <a:t>経営銘柄」で紹介した内容と同じ取組でも良いか？</a:t>
            </a:r>
          </a:p>
          <a:p>
            <a:pPr marL="285750" lvl="0" indent="-285750" defTabSz="844083">
              <a:spcAft>
                <a:spcPts val="12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貴社にとって重要な取組であったり、他に新たな取組がないようでしたら構いません。ただし、過年度の取組から進展した点やそれに続く新たな挑戦などをぜひご紹介ください。</a:t>
            </a:r>
          </a:p>
        </p:txBody>
      </p:sp>
      <p:sp>
        <p:nvSpPr>
          <p:cNvPr id="9" name="テキスト ボックス 8"/>
          <p:cNvSpPr txBox="1"/>
          <p:nvPr/>
        </p:nvSpPr>
        <p:spPr>
          <a:xfrm>
            <a:off x="190424" y="5348501"/>
            <a:ext cx="9252000" cy="684015"/>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6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記述回答の内容は、グループ会社の取組でも良いか？</a:t>
            </a:r>
          </a:p>
          <a:p>
            <a:pPr marL="285750" lvl="0" indent="-285750" defTabSz="844083">
              <a:spcAft>
                <a:spcPts val="12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その取組がグループ全体の企業価値向上に寄与するものであれば構いません。</a:t>
            </a:r>
          </a:p>
        </p:txBody>
      </p:sp>
      <p:sp>
        <p:nvSpPr>
          <p:cNvPr id="11" name="テキスト ボックス 10">
            <a:extLst>
              <a:ext uri="{FF2B5EF4-FFF2-40B4-BE49-F238E27FC236}">
                <a16:creationId xmlns:a16="http://schemas.microsoft.com/office/drawing/2014/main" id="{A448463C-7009-46AE-B40F-1C926EE2678C}"/>
              </a:ext>
            </a:extLst>
          </p:cNvPr>
          <p:cNvSpPr txBox="1"/>
          <p:nvPr/>
        </p:nvSpPr>
        <p:spPr>
          <a:xfrm>
            <a:off x="201896" y="717366"/>
            <a:ext cx="9252000" cy="660932"/>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3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記述式回答は必ず提出しなければならないか？</a:t>
            </a:r>
          </a:p>
          <a:p>
            <a:pPr marL="285750" lvl="0" indent="-285750" defTabSz="844083">
              <a:spcAft>
                <a:spcPts val="3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必ずしもご提出いただかなくても構いませんが、「</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銘柄</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」の選定対象からは外れます。</a:t>
            </a:r>
            <a:endParaRPr lang="en-US" altLang="ja-JP" sz="1400" dirty="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A409D806-7F29-482A-255C-B2BCE4E0BB1F}"/>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tabLst>
                <a:tab pos="363538" algn="l"/>
              </a:tabLst>
            </a:pP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FAQ</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②　記述回答に関して</a:t>
            </a:r>
            <a:endPar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4">
            <a:extLst>
              <a:ext uri="{FF2B5EF4-FFF2-40B4-BE49-F238E27FC236}">
                <a16:creationId xmlns:a16="http://schemas.microsoft.com/office/drawing/2014/main" id="{1634585A-AC7D-31C0-9C36-A42987C9B5DD}"/>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24</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02661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ECFF6161-F99F-4171-9608-0958FA40A023}"/>
              </a:ext>
            </a:extLst>
          </p:cNvPr>
          <p:cNvSpPr txBox="1"/>
          <p:nvPr/>
        </p:nvSpPr>
        <p:spPr>
          <a:xfrm>
            <a:off x="200472" y="2888198"/>
            <a:ext cx="9252000" cy="899459"/>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600"/>
              </a:spcAft>
              <a:buFont typeface="Wingdings" panose="05000000000000000000" pitchFamily="2" charset="2"/>
              <a:buChar char="n"/>
              <a:tabLst>
                <a:tab pos="6369050" algn="l"/>
              </a:tabLst>
              <a:defRPr/>
            </a:pPr>
            <a:r>
              <a:rPr lang="ja-JP" altLang="en-US" sz="1600" b="1" dirty="0">
                <a:latin typeface="Meiryo UI" panose="020B0604030504040204" pitchFamily="50" charset="-128"/>
                <a:ea typeface="Meiryo UI" panose="020B0604030504040204" pitchFamily="50" charset="-128"/>
              </a:rPr>
              <a:t>提出した自社の回答内容を変更することはできますか？</a:t>
            </a:r>
            <a:endParaRPr lang="en-US" altLang="ja-JP" sz="1600" b="1" dirty="0">
              <a:latin typeface="Meiryo UI" panose="020B0604030504040204" pitchFamily="50" charset="-128"/>
              <a:ea typeface="Meiryo UI" panose="020B0604030504040204" pitchFamily="50" charset="-128"/>
            </a:endParaRPr>
          </a:p>
          <a:p>
            <a:pPr marL="285750" lvl="0" indent="-285750" defTabSz="844083">
              <a:spcAft>
                <a:spcPts val="1200"/>
              </a:spcAft>
              <a:buFont typeface="Wingdings" panose="05000000000000000000" pitchFamily="2" charset="2"/>
              <a:buChar char="Ø"/>
              <a:tabLst>
                <a:tab pos="6369050" algn="l"/>
              </a:tabLst>
              <a:defRPr/>
            </a:pPr>
            <a:r>
              <a:rPr lang="ja-JP" altLang="en-US" sz="1400" dirty="0">
                <a:latin typeface="Meiryo UI" panose="020B0604030504040204" pitchFamily="50" charset="-128"/>
                <a:ea typeface="Meiryo UI" panose="020B0604030504040204" pitchFamily="50" charset="-128"/>
              </a:rPr>
              <a:t>調査期間内であれば、</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推進ポータルから再回答は可能です。最後に提出された回答を評価に使用します。</a:t>
            </a:r>
            <a:br>
              <a:rPr lang="en-US" altLang="ja-JP" sz="1400" dirty="0">
                <a:latin typeface="Meiryo UI" panose="020B0604030504040204" pitchFamily="50" charset="-128"/>
                <a:ea typeface="Meiryo UI" panose="020B0604030504040204" pitchFamily="50" charset="-128"/>
              </a:rPr>
            </a:br>
            <a:endParaRPr lang="ja-JP" altLang="en-US" sz="14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5BBC6EE-2F47-4535-9036-BC4FF016B4CF}"/>
              </a:ext>
            </a:extLst>
          </p:cNvPr>
          <p:cNvSpPr txBox="1"/>
          <p:nvPr/>
        </p:nvSpPr>
        <p:spPr>
          <a:xfrm>
            <a:off x="200472" y="711828"/>
            <a:ext cx="9252000" cy="2066445"/>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6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例年同封されていたアンケートログイン用の</a:t>
            </a:r>
            <a:r>
              <a:rPr lang="en-US" altLang="ja-JP" sz="1600" b="1" dirty="0">
                <a:latin typeface="Meiryo UI" panose="020B0604030504040204" pitchFamily="50" charset="-128"/>
                <a:ea typeface="Meiryo UI" panose="020B0604030504040204" pitchFamily="50" charset="-128"/>
              </a:rPr>
              <a:t>ID</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PW</a:t>
            </a:r>
            <a:r>
              <a:rPr lang="ja-JP" altLang="en-US" sz="1600" b="1" dirty="0">
                <a:latin typeface="Meiryo UI" panose="020B0604030504040204" pitchFamily="50" charset="-128"/>
                <a:ea typeface="Meiryo UI" panose="020B0604030504040204" pitchFamily="50" charset="-128"/>
              </a:rPr>
              <a:t>の情報がない。</a:t>
            </a:r>
            <a:endParaRPr lang="en-US" altLang="ja-JP" sz="1550" dirty="0">
              <a:latin typeface="Meiryo UI" panose="020B0604030504040204" pitchFamily="50" charset="-128"/>
              <a:ea typeface="Meiryo UI" panose="020B0604030504040204" pitchFamily="50" charset="-128"/>
            </a:endParaRPr>
          </a:p>
          <a:p>
            <a:pPr marL="285750" lvl="0" indent="-285750" defTabSz="844083">
              <a:spcBef>
                <a:spcPts val="100"/>
              </a:spcBef>
              <a:spcAft>
                <a:spcPts val="100"/>
              </a:spcAft>
              <a:buFont typeface="Wingdings" panose="05000000000000000000" pitchFamily="2" charset="2"/>
              <a:buChar char="Ø"/>
              <a:defRPr/>
            </a:pP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調査</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推進ポータルにログイン後、回答いただく形式としております。</a:t>
            </a:r>
            <a:endParaRPr lang="en-US" altLang="ja-JP" sz="1400" dirty="0">
              <a:latin typeface="Meiryo UI" panose="020B0604030504040204" pitchFamily="50" charset="-128"/>
              <a:ea typeface="Meiryo UI" panose="020B0604030504040204" pitchFamily="50" charset="-128"/>
            </a:endParaRPr>
          </a:p>
          <a:p>
            <a:pPr marL="269875" lvl="0" indent="-269875" defTabSz="844083">
              <a:spcBef>
                <a:spcPts val="100"/>
              </a:spcBef>
              <a:spcAft>
                <a:spcPts val="100"/>
              </a:spcAft>
              <a:defRPr/>
            </a:pPr>
            <a:r>
              <a:rPr lang="ja-JP" altLang="en-US" sz="1400" dirty="0">
                <a:latin typeface="Meiryo UI" panose="020B0604030504040204" pitchFamily="50" charset="-128"/>
                <a:ea typeface="Meiryo UI" panose="020B0604030504040204" pitchFamily="50" charset="-128"/>
              </a:rPr>
              <a:t>　　このため、回答には、</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推進ポータルのログインに必要な「</a:t>
            </a:r>
            <a:r>
              <a:rPr lang="en-US" altLang="ja-JP" sz="1400" dirty="0" err="1">
                <a:latin typeface="Meiryo UI" panose="020B0604030504040204" pitchFamily="50" charset="-128"/>
                <a:ea typeface="Meiryo UI" panose="020B0604030504040204" pitchFamily="50" charset="-128"/>
              </a:rPr>
              <a:t>gBizID</a:t>
            </a:r>
            <a:r>
              <a:rPr lang="ja-JP" altLang="en-US" sz="1400" dirty="0">
                <a:latin typeface="Meiryo UI" panose="020B0604030504040204" pitchFamily="50" charset="-128"/>
                <a:ea typeface="Meiryo UI" panose="020B0604030504040204" pitchFamily="50" charset="-128"/>
              </a:rPr>
              <a:t>」の</a:t>
            </a:r>
            <a:r>
              <a:rPr lang="en-US" altLang="ja-JP" sz="1400" dirty="0">
                <a:latin typeface="Meiryo UI" panose="020B0604030504040204" pitchFamily="50" charset="-128"/>
                <a:ea typeface="Meiryo UI" panose="020B0604030504040204" pitchFamily="50" charset="-128"/>
              </a:rPr>
              <a:t>ID</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PW</a:t>
            </a:r>
            <a:r>
              <a:rPr lang="ja-JP" altLang="en-US" sz="1400" dirty="0">
                <a:latin typeface="Meiryo UI" panose="020B0604030504040204" pitchFamily="50" charset="-128"/>
                <a:ea typeface="Meiryo UI" panose="020B0604030504040204" pitchFamily="50" charset="-128"/>
              </a:rPr>
              <a:t>のみが必要であり、本調査で何か別の</a:t>
            </a:r>
            <a:r>
              <a:rPr lang="en-US" altLang="ja-JP" sz="1400" dirty="0">
                <a:latin typeface="Meiryo UI" panose="020B0604030504040204" pitchFamily="50" charset="-128"/>
                <a:ea typeface="Meiryo UI" panose="020B0604030504040204" pitchFamily="50" charset="-128"/>
              </a:rPr>
              <a:t>ID</a:t>
            </a:r>
            <a:r>
              <a:rPr lang="ja-JP" altLang="en-US" sz="1400" dirty="0">
                <a:latin typeface="Meiryo UI" panose="020B0604030504040204" pitchFamily="50" charset="-128"/>
                <a:ea typeface="Meiryo UI" panose="020B0604030504040204" pitchFamily="50" charset="-128"/>
              </a:rPr>
              <a:t>や</a:t>
            </a:r>
            <a:r>
              <a:rPr lang="en-US" altLang="ja-JP" sz="1400" dirty="0">
                <a:latin typeface="Meiryo UI" panose="020B0604030504040204" pitchFamily="50" charset="-128"/>
                <a:ea typeface="Meiryo UI" panose="020B0604030504040204" pitchFamily="50" charset="-128"/>
              </a:rPr>
              <a:t>PW</a:t>
            </a:r>
            <a:r>
              <a:rPr lang="ja-JP" altLang="en-US" sz="1400" dirty="0">
                <a:latin typeface="Meiryo UI" panose="020B0604030504040204" pitchFamily="50" charset="-128"/>
                <a:ea typeface="Meiryo UI" panose="020B0604030504040204" pitchFamily="50" charset="-128"/>
              </a:rPr>
              <a:t>が必要となることはありません。</a:t>
            </a:r>
            <a:endParaRPr lang="en-US" altLang="ja-JP" sz="1400" dirty="0">
              <a:latin typeface="Meiryo UI" panose="020B0604030504040204" pitchFamily="50" charset="-128"/>
              <a:ea typeface="Meiryo UI" panose="020B0604030504040204" pitchFamily="50" charset="-128"/>
            </a:endParaRPr>
          </a:p>
          <a:p>
            <a:pPr marL="285750" lvl="0" indent="-285750" defTabSz="844083">
              <a:spcBef>
                <a:spcPts val="100"/>
              </a:spcBef>
              <a:spcAft>
                <a:spcPts val="1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a:t>
            </a:r>
            <a:r>
              <a:rPr lang="en-US" altLang="ja-JP" sz="1400" dirty="0" err="1">
                <a:latin typeface="Meiryo UI" panose="020B0604030504040204" pitchFamily="50" charset="-128"/>
                <a:ea typeface="Meiryo UI" panose="020B0604030504040204" pitchFamily="50" charset="-128"/>
              </a:rPr>
              <a:t>gBizID</a:t>
            </a:r>
            <a:r>
              <a:rPr lang="ja-JP" altLang="en-US" sz="1400" dirty="0">
                <a:latin typeface="Meiryo UI" panose="020B0604030504040204" pitchFamily="50" charset="-128"/>
                <a:ea typeface="Meiryo UI" panose="020B0604030504040204" pitchFamily="50" charset="-128"/>
              </a:rPr>
              <a:t>」のアカウント取得は各企業様にて行っていただきます。アカウント情報の管理等は、「デジタル庁</a:t>
            </a:r>
            <a:r>
              <a:rPr lang="en-US" altLang="ja-JP" sz="1400" dirty="0" err="1">
                <a:latin typeface="Meiryo UI" panose="020B0604030504040204" pitchFamily="50" charset="-128"/>
                <a:ea typeface="Meiryo UI" panose="020B0604030504040204" pitchFamily="50" charset="-128"/>
              </a:rPr>
              <a:t>gBizID</a:t>
            </a:r>
            <a:r>
              <a:rPr lang="ja-JP" altLang="en-US" sz="1400" dirty="0">
                <a:latin typeface="Meiryo UI" panose="020B0604030504040204" pitchFamily="50" charset="-128"/>
                <a:ea typeface="Meiryo UI" panose="020B0604030504040204" pitchFamily="50" charset="-128"/>
              </a:rPr>
              <a:t>担当」にて実施しております。このため、「</a:t>
            </a:r>
            <a:r>
              <a:rPr lang="en-US" altLang="ja-JP" sz="1400" dirty="0" err="1">
                <a:latin typeface="Meiryo UI" panose="020B0604030504040204" pitchFamily="50" charset="-128"/>
                <a:ea typeface="Meiryo UI" panose="020B0604030504040204" pitchFamily="50" charset="-128"/>
              </a:rPr>
              <a:t>gBizID</a:t>
            </a:r>
            <a:r>
              <a:rPr lang="ja-JP" altLang="en-US" sz="1400" dirty="0">
                <a:latin typeface="Meiryo UI" panose="020B0604030504040204" pitchFamily="50" charset="-128"/>
                <a:ea typeface="Meiryo UI" panose="020B0604030504040204" pitchFamily="50" charset="-128"/>
              </a:rPr>
              <a:t>」のアカウント有無やその</a:t>
            </a:r>
            <a:r>
              <a:rPr lang="en-US" altLang="ja-JP" sz="1400" dirty="0">
                <a:latin typeface="Meiryo UI" panose="020B0604030504040204" pitchFamily="50" charset="-128"/>
                <a:ea typeface="Meiryo UI" panose="020B0604030504040204" pitchFamily="50" charset="-128"/>
              </a:rPr>
              <a:t>ID</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PW</a:t>
            </a:r>
            <a:r>
              <a:rPr lang="ja-JP" altLang="en-US" sz="1400" dirty="0">
                <a:latin typeface="Meiryo UI" panose="020B0604030504040204" pitchFamily="50" charset="-128"/>
                <a:ea typeface="Meiryo UI" panose="020B0604030504040204" pitchFamily="50" charset="-128"/>
              </a:rPr>
              <a:t>等の情報は、各企業様にてご確認いただき、必要に応じ、 「デジタル庁　</a:t>
            </a:r>
            <a:r>
              <a:rPr lang="en-US" altLang="ja-JP" sz="1400" dirty="0" err="1">
                <a:latin typeface="Meiryo UI" panose="020B0604030504040204" pitchFamily="50" charset="-128"/>
                <a:ea typeface="Meiryo UI" panose="020B0604030504040204" pitchFamily="50" charset="-128"/>
              </a:rPr>
              <a:t>gBizID</a:t>
            </a:r>
            <a:r>
              <a:rPr lang="ja-JP" altLang="en-US" sz="1400" dirty="0">
                <a:latin typeface="Meiryo UI" panose="020B0604030504040204" pitchFamily="50" charset="-128"/>
                <a:ea typeface="Meiryo UI" panose="020B0604030504040204" pitchFamily="50" charset="-128"/>
              </a:rPr>
              <a:t>担当」 にお問合せいただきますようお願いいたします。</a:t>
            </a:r>
            <a:endParaRPr lang="en-US" altLang="ja-JP" sz="1400" dirty="0">
              <a:latin typeface="Meiryo UI" panose="020B0604030504040204" pitchFamily="50" charset="-128"/>
              <a:ea typeface="Meiryo UI" panose="020B0604030504040204" pitchFamily="50" charset="-128"/>
            </a:endParaRPr>
          </a:p>
          <a:p>
            <a:pPr lvl="0" defTabSz="844083">
              <a:spcBef>
                <a:spcPts val="100"/>
              </a:spcBef>
              <a:spcAft>
                <a:spcPts val="100"/>
              </a:spcAft>
              <a:defRPr/>
            </a:pP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参考</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en-US" altLang="ja-JP" sz="1400" dirty="0" err="1">
                <a:latin typeface="Meiryo UI" panose="020B0604030504040204" pitchFamily="50" charset="-128"/>
                <a:ea typeface="Meiryo UI" panose="020B0604030504040204" pitchFamily="50" charset="-128"/>
              </a:rPr>
              <a:t>gBizID</a:t>
            </a:r>
            <a:r>
              <a:rPr lang="ja-JP" altLang="en-US" sz="1400" dirty="0">
                <a:latin typeface="Meiryo UI" panose="020B0604030504040204" pitchFamily="50" charset="-128"/>
                <a:ea typeface="Meiryo UI" panose="020B0604030504040204" pitchFamily="50" charset="-128"/>
              </a:rPr>
              <a:t>ヘルプデスク　</a:t>
            </a:r>
            <a:r>
              <a:rPr lang="en-US" altLang="ja-JP" sz="1400" dirty="0">
                <a:latin typeface="Meiryo UI" panose="020B0604030504040204" pitchFamily="50" charset="-128"/>
                <a:ea typeface="Meiryo UI" panose="020B0604030504040204" pitchFamily="50" charset="-128"/>
              </a:rPr>
              <a:t> </a:t>
            </a:r>
            <a:r>
              <a:rPr lang="en-US" altLang="ja-JP" sz="1400" u="sng" dirty="0">
                <a:solidFill>
                  <a:srgbClr val="0000FF"/>
                </a:solidFill>
                <a:latin typeface="Meiryo UI" panose="020B0604030504040204" pitchFamily="50" charset="-128"/>
                <a:ea typeface="Meiryo UI" panose="020B0604030504040204" pitchFamily="50" charset="-128"/>
              </a:rPr>
              <a:t>https://gbiz-id.go.jp/top/contact/contact.html</a:t>
            </a:r>
          </a:p>
        </p:txBody>
      </p:sp>
      <p:sp>
        <p:nvSpPr>
          <p:cNvPr id="10" name="テキスト ボックス 9">
            <a:extLst>
              <a:ext uri="{FF2B5EF4-FFF2-40B4-BE49-F238E27FC236}">
                <a16:creationId xmlns:a16="http://schemas.microsoft.com/office/drawing/2014/main" id="{DF30CDBB-30D2-4B0F-B287-AD3A7531672E}"/>
              </a:ext>
            </a:extLst>
          </p:cNvPr>
          <p:cNvSpPr txBox="1"/>
          <p:nvPr/>
        </p:nvSpPr>
        <p:spPr>
          <a:xfrm>
            <a:off x="200472" y="5122410"/>
            <a:ext cx="9252000" cy="1114902"/>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600"/>
              </a:spcAft>
              <a:buFont typeface="Wingdings" panose="05000000000000000000" pitchFamily="2" charset="2"/>
              <a:buChar char="n"/>
              <a:defRPr/>
            </a:pPr>
            <a:r>
              <a:rPr lang="ja-JP" altLang="en-US" sz="1600" b="1" dirty="0">
                <a:latin typeface="Meiryo UI" panose="020B0604030504040204" pitchFamily="50" charset="-128"/>
                <a:ea typeface="Meiryo UI" panose="020B0604030504040204" pitchFamily="50" charset="-128"/>
              </a:rPr>
              <a:t>回答内容はどの範囲まで開示されるのか？</a:t>
            </a:r>
          </a:p>
          <a:p>
            <a:pPr marL="285750" lvl="0" indent="-285750" defTabSz="844083">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ご回答いただいた内容について、許可なく公表することはありません。</a:t>
            </a:r>
            <a:endParaRPr lang="en-US" altLang="ja-JP" sz="1400" dirty="0">
              <a:latin typeface="Meiryo UI" panose="020B0604030504040204" pitchFamily="50" charset="-128"/>
              <a:ea typeface="Meiryo UI" panose="020B0604030504040204" pitchFamily="50" charset="-128"/>
            </a:endParaRPr>
          </a:p>
          <a:p>
            <a:pPr marL="285750" lvl="0" indent="-285750" defTabSz="844083">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ご回答いただいた情報は、独立行政法人情報処理推進機構（</a:t>
            </a:r>
            <a:r>
              <a:rPr lang="en-US" altLang="ja-JP" sz="1400" dirty="0">
                <a:latin typeface="Meiryo UI" panose="020B0604030504040204" pitchFamily="50" charset="-128"/>
                <a:ea typeface="Meiryo UI" panose="020B0604030504040204" pitchFamily="50" charset="-128"/>
              </a:rPr>
              <a:t>IPA</a:t>
            </a:r>
            <a:r>
              <a:rPr lang="ja-JP" altLang="en-US" sz="1400" dirty="0">
                <a:latin typeface="Meiryo UI" panose="020B0604030504040204" pitchFamily="50" charset="-128"/>
                <a:ea typeface="Meiryo UI" panose="020B0604030504040204" pitchFamily="50" charset="-128"/>
              </a:rPr>
              <a:t>）が管理します。また、</a:t>
            </a:r>
            <a:r>
              <a:rPr lang="en-US" altLang="ja-JP" sz="1400" dirty="0">
                <a:latin typeface="Meiryo UI" panose="020B0604030504040204" pitchFamily="50" charset="-128"/>
                <a:ea typeface="Meiryo UI" panose="020B0604030504040204" pitchFamily="50" charset="-128"/>
              </a:rPr>
              <a:t> DX</a:t>
            </a:r>
            <a:r>
              <a:rPr lang="ja-JP" altLang="en-US" sz="1400" dirty="0">
                <a:latin typeface="Meiryo UI" panose="020B0604030504040204" pitchFamily="50" charset="-128"/>
                <a:ea typeface="Meiryo UI" panose="020B0604030504040204" pitchFamily="50" charset="-128"/>
              </a:rPr>
              <a:t>銘柄評価委員会及び事務局（経済産業省、 東京証券取引所、</a:t>
            </a:r>
            <a:r>
              <a:rPr lang="en-US" altLang="ja-JP" sz="1400" dirty="0">
                <a:latin typeface="Meiryo UI" panose="020B0604030504040204" pitchFamily="50" charset="-128"/>
                <a:ea typeface="Meiryo UI" panose="020B0604030504040204" pitchFamily="50" charset="-128"/>
              </a:rPr>
              <a:t>IPA</a:t>
            </a:r>
            <a:r>
              <a:rPr lang="ja-JP" altLang="en-US" sz="1400" dirty="0">
                <a:latin typeface="Meiryo UI" panose="020B0604030504040204" pitchFamily="50" charset="-128"/>
                <a:ea typeface="Meiryo UI" panose="020B0604030504040204" pitchFamily="50" charset="-128"/>
              </a:rPr>
              <a:t>）が、銘柄選定のための評価・分析に使用します。</a:t>
            </a:r>
            <a:endParaRPr lang="en-US" altLang="ja-JP" sz="14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E0A6B96-8195-4D03-A4DB-F82D369AF79C}"/>
              </a:ext>
            </a:extLst>
          </p:cNvPr>
          <p:cNvSpPr txBox="1"/>
          <p:nvPr/>
        </p:nvSpPr>
        <p:spPr>
          <a:xfrm>
            <a:off x="200472" y="3897582"/>
            <a:ext cx="9252000" cy="1114902"/>
          </a:xfrm>
          <a:prstGeom prst="rect">
            <a:avLst/>
          </a:prstGeom>
          <a:noFill/>
          <a:ln w="25400">
            <a:solidFill>
              <a:schemeClr val="accent1"/>
            </a:solidFill>
          </a:ln>
        </p:spPr>
        <p:txBody>
          <a:bodyPr wrap="square" lIns="108000" tIns="72000" rIns="108000" bIns="72000" rtlCol="0">
            <a:spAutoFit/>
          </a:bodyPr>
          <a:lstStyle/>
          <a:p>
            <a:pPr marL="285750" lvl="0" indent="-285750" defTabSz="844083">
              <a:spcAft>
                <a:spcPts val="600"/>
              </a:spcAft>
              <a:buFont typeface="Wingdings" panose="05000000000000000000" pitchFamily="2" charset="2"/>
              <a:buChar char="n"/>
              <a:defRPr/>
            </a:pPr>
            <a:r>
              <a:rPr lang="en-US" altLang="ja-JP" sz="1600" b="1" dirty="0">
                <a:latin typeface="Meiryo UI" panose="020B0604030504040204" pitchFamily="50" charset="-128"/>
                <a:ea typeface="Meiryo UI" panose="020B0604030504040204" pitchFamily="50" charset="-128"/>
              </a:rPr>
              <a:t>DX</a:t>
            </a:r>
            <a:r>
              <a:rPr lang="ja-JP" altLang="en-US" sz="1600" b="1" dirty="0">
                <a:latin typeface="Meiryo UI" panose="020B0604030504040204" pitchFamily="50" charset="-128"/>
                <a:ea typeface="Meiryo UI" panose="020B0604030504040204" pitchFamily="50" charset="-128"/>
              </a:rPr>
              <a:t>推進ポータルからではなく、</a:t>
            </a:r>
            <a:r>
              <a:rPr lang="en-US" altLang="ja-JP" sz="1600" b="1" dirty="0">
                <a:latin typeface="Meiryo UI" panose="020B0604030504040204" pitchFamily="50" charset="-128"/>
                <a:ea typeface="Meiryo UI" panose="020B0604030504040204" pitchFamily="50" charset="-128"/>
              </a:rPr>
              <a:t>Excel</a:t>
            </a:r>
            <a:r>
              <a:rPr lang="ja-JP" altLang="en-US" sz="1600" b="1" dirty="0">
                <a:latin typeface="Meiryo UI" panose="020B0604030504040204" pitchFamily="50" charset="-128"/>
                <a:ea typeface="Meiryo UI" panose="020B0604030504040204" pitchFamily="50" charset="-128"/>
              </a:rPr>
              <a:t>をメールで提出してもよいか？</a:t>
            </a:r>
          </a:p>
          <a:p>
            <a:pPr marL="285750" lvl="0" indent="-285750" defTabSz="844083">
              <a:spcAft>
                <a:spcPts val="1200"/>
              </a:spcAft>
              <a:buFont typeface="Wingdings" panose="05000000000000000000" pitchFamily="2" charset="2"/>
              <a:buChar char="Ø"/>
              <a:defRPr/>
            </a:pPr>
            <a:r>
              <a:rPr lang="ja-JP" altLang="en-US" sz="1400" dirty="0">
                <a:latin typeface="Meiryo UI" panose="020B0604030504040204" pitchFamily="50" charset="-128"/>
                <a:ea typeface="Meiryo UI" panose="020B0604030504040204" pitchFamily="50" charset="-128"/>
              </a:rPr>
              <a:t>原則、</a:t>
            </a:r>
            <a:r>
              <a:rPr lang="en-US" altLang="ja-JP" sz="1400" dirty="0">
                <a:latin typeface="Meiryo UI" panose="020B0604030504040204" pitchFamily="50" charset="-128"/>
                <a:ea typeface="Meiryo UI" panose="020B0604030504040204" pitchFamily="50" charset="-128"/>
              </a:rPr>
              <a:t> DX</a:t>
            </a:r>
            <a:r>
              <a:rPr lang="ja-JP" altLang="en-US" sz="1400" dirty="0">
                <a:latin typeface="Meiryo UI" panose="020B0604030504040204" pitchFamily="50" charset="-128"/>
                <a:ea typeface="Meiryo UI" panose="020B0604030504040204" pitchFamily="50" charset="-128"/>
              </a:rPr>
              <a:t>推進ポータルからのご回答とさせていただいております。社内のセキュリティポリシーに抵触する等の事情により、どうしても</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推進ポータルへのアクセスができない場合のみ、その旨事前に事務局にご連絡の上で、代替手段としてメールにてご提出ください。ご協力をお願いいたします。</a:t>
            </a:r>
          </a:p>
        </p:txBody>
      </p:sp>
      <p:sp>
        <p:nvSpPr>
          <p:cNvPr id="2" name="タイトル 1">
            <a:extLst>
              <a:ext uri="{FF2B5EF4-FFF2-40B4-BE49-F238E27FC236}">
                <a16:creationId xmlns:a16="http://schemas.microsoft.com/office/drawing/2014/main" id="{89DDF83C-E096-7366-2FF0-BFB58F5F4835}"/>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tabLst>
                <a:tab pos="363538" algn="l"/>
              </a:tabLst>
            </a:pP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６．</a:t>
            </a:r>
            <a:r>
              <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FAQ</a:t>
            </a:r>
            <a:r>
              <a:rPr lang="ja-JP" altLang="en-US"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③　その他</a:t>
            </a:r>
            <a:endParaRPr lang="en-US" altLang="ja-JP" sz="28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4">
            <a:extLst>
              <a:ext uri="{FF2B5EF4-FFF2-40B4-BE49-F238E27FC236}">
                <a16:creationId xmlns:a16="http://schemas.microsoft.com/office/drawing/2014/main" id="{FFA02AAB-4919-0AF7-7374-3D3B222604BE}"/>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25</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15023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608606943"/>
              </p:ext>
            </p:extLst>
          </p:nvPr>
        </p:nvGraphicFramePr>
        <p:xfrm>
          <a:off x="426548" y="692696"/>
          <a:ext cx="9073008" cy="4064994"/>
        </p:xfrm>
        <a:graphic>
          <a:graphicData uri="http://schemas.openxmlformats.org/drawingml/2006/table">
            <a:tbl>
              <a:tblPr firstRow="1" bandRow="1">
                <a:tableStyleId>{5940675A-B579-460E-94D1-54222C63F5DA}</a:tableStyleId>
              </a:tblPr>
              <a:tblGrid>
                <a:gridCol w="2096774">
                  <a:extLst>
                    <a:ext uri="{9D8B030D-6E8A-4147-A177-3AD203B41FA5}">
                      <a16:colId xmlns:a16="http://schemas.microsoft.com/office/drawing/2014/main" val="20000"/>
                    </a:ext>
                  </a:extLst>
                </a:gridCol>
                <a:gridCol w="6976234">
                  <a:extLst>
                    <a:ext uri="{9D8B030D-6E8A-4147-A177-3AD203B41FA5}">
                      <a16:colId xmlns:a16="http://schemas.microsoft.com/office/drawing/2014/main" val="20001"/>
                    </a:ext>
                  </a:extLst>
                </a:gridCol>
              </a:tblGrid>
              <a:tr h="674227">
                <a:tc>
                  <a:txBody>
                    <a:bodyPr/>
                    <a:lstStyle/>
                    <a:p>
                      <a:pPr algn="ct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r>
                        <a:rPr kumimoji="1" lang="ja-JP" altLang="en-US" dirty="0">
                          <a:solidFill>
                            <a:schemeClr val="tx1"/>
                          </a:solidFill>
                          <a:latin typeface="Meiryo UI" panose="020B0604030504040204" pitchFamily="50" charset="-128"/>
                          <a:ea typeface="Meiryo UI" panose="020B0604030504040204" pitchFamily="50" charset="-128"/>
                        </a:rPr>
                        <a:t>デジタルトランスフォーメーション調査</a:t>
                      </a:r>
                      <a:r>
                        <a:rPr kumimoji="1" lang="en-US" altLang="ja-JP" dirty="0">
                          <a:solidFill>
                            <a:schemeClr val="tx1"/>
                          </a:solidFill>
                          <a:latin typeface="Meiryo UI" panose="020B0604030504040204" pitchFamily="50" charset="-128"/>
                          <a:ea typeface="Meiryo UI" panose="020B0604030504040204" pitchFamily="50" charset="-128"/>
                        </a:rPr>
                        <a:t>2024</a:t>
                      </a:r>
                    </a:p>
                    <a:p>
                      <a:r>
                        <a:rPr kumimoji="1" lang="ja-JP" altLang="en-US" dirty="0">
                          <a:solidFill>
                            <a:schemeClr val="tx1"/>
                          </a:solidFill>
                          <a:latin typeface="Meiryo UI" panose="020B0604030504040204" pitchFamily="50" charset="-128"/>
                          <a:ea typeface="Meiryo UI" panose="020B0604030504040204" pitchFamily="50" charset="-128"/>
                        </a:rPr>
                        <a:t>略称：</a:t>
                      </a:r>
                      <a:r>
                        <a:rPr kumimoji="1" lang="en-US" altLang="ja-JP" dirty="0">
                          <a:solidFill>
                            <a:schemeClr val="tx1"/>
                          </a:solidFill>
                          <a:latin typeface="Meiryo UI" panose="020B0604030504040204" pitchFamily="50" charset="-128"/>
                          <a:ea typeface="Meiryo UI" panose="020B0604030504040204" pitchFamily="50" charset="-128"/>
                        </a:rPr>
                        <a:t>DX</a:t>
                      </a:r>
                      <a:r>
                        <a:rPr kumimoji="1" lang="ja-JP" altLang="en-US" dirty="0">
                          <a:solidFill>
                            <a:schemeClr val="tx1"/>
                          </a:solidFill>
                          <a:latin typeface="Meiryo UI" panose="020B0604030504040204" pitchFamily="50" charset="-128"/>
                          <a:ea typeface="Meiryo UI" panose="020B0604030504040204" pitchFamily="50" charset="-128"/>
                        </a:rPr>
                        <a:t>調査</a:t>
                      </a:r>
                      <a:r>
                        <a:rPr kumimoji="1" lang="en-US" altLang="ja-JP" dirty="0">
                          <a:solidFill>
                            <a:schemeClr val="tx1"/>
                          </a:solidFill>
                          <a:latin typeface="Meiryo UI" panose="020B0604030504040204" pitchFamily="50" charset="-128"/>
                          <a:ea typeface="Meiryo UI" panose="020B0604030504040204" pitchFamily="50" charset="-128"/>
                        </a:rPr>
                        <a:t>2024</a:t>
                      </a:r>
                      <a:endParaRPr kumimoji="1" lang="ja-JP" altLang="en-US" dirty="0">
                        <a:solidFill>
                          <a:schemeClr val="tx1"/>
                        </a:solidFill>
                        <a:latin typeface="Meiryo UI" panose="020B0604030504040204" pitchFamily="50" charset="-128"/>
                        <a:ea typeface="Meiryo UI" panose="020B0604030504040204" pitchFamily="50" charset="-128"/>
                      </a:endParaRPr>
                    </a:p>
                  </a:txBody>
                  <a:tcPr marL="180000" anchor="ctr"/>
                </a:tc>
                <a:extLst>
                  <a:ext uri="{0D108BD9-81ED-4DB2-BD59-A6C34878D82A}">
                    <a16:rowId xmlns:a16="http://schemas.microsoft.com/office/drawing/2014/main" val="3327547439"/>
                  </a:ext>
                </a:extLst>
              </a:tr>
              <a:tr h="807341">
                <a:tc>
                  <a:txBody>
                    <a:bodyPr/>
                    <a:lstStyle/>
                    <a:p>
                      <a:pPr algn="ctr"/>
                      <a:r>
                        <a:rPr kumimoji="1" lang="ja-JP" altLang="en-US" sz="1600" b="1" dirty="0">
                          <a:latin typeface="Meiryo UI" panose="020B0604030504040204" pitchFamily="50" charset="-128"/>
                          <a:ea typeface="Meiryo UI" panose="020B0604030504040204" pitchFamily="50" charset="-128"/>
                        </a:rPr>
                        <a:t>調査対象</a:t>
                      </a:r>
                    </a:p>
                  </a:txBody>
                  <a:tcPr anchor="ctr"/>
                </a:tc>
                <a:tc>
                  <a:txBody>
                    <a:bodyPr/>
                    <a:lstStyle/>
                    <a:p>
                      <a:r>
                        <a:rPr kumimoji="1" lang="ja-JP" altLang="en-US" dirty="0">
                          <a:solidFill>
                            <a:schemeClr val="tx1"/>
                          </a:solidFill>
                          <a:latin typeface="Meiryo UI" panose="020B0604030504040204" pitchFamily="50" charset="-128"/>
                          <a:ea typeface="Meiryo UI" panose="020B0604030504040204" pitchFamily="50" charset="-128"/>
                        </a:rPr>
                        <a:t>東京証券取引所の国内上場会社　約</a:t>
                      </a:r>
                      <a:r>
                        <a:rPr kumimoji="1" lang="en-US" altLang="ja-JP" dirty="0">
                          <a:solidFill>
                            <a:schemeClr val="tx1"/>
                          </a:solidFill>
                          <a:latin typeface="Meiryo UI" panose="020B0604030504040204" pitchFamily="50" charset="-128"/>
                          <a:ea typeface="Meiryo UI" panose="020B0604030504040204" pitchFamily="50" charset="-128"/>
                        </a:rPr>
                        <a:t>3,800</a:t>
                      </a:r>
                      <a:r>
                        <a:rPr kumimoji="1" lang="ja-JP" altLang="en-US" dirty="0">
                          <a:solidFill>
                            <a:schemeClr val="tx1"/>
                          </a:solidFill>
                          <a:latin typeface="Meiryo UI" panose="020B0604030504040204" pitchFamily="50" charset="-128"/>
                          <a:ea typeface="Meiryo UI" panose="020B0604030504040204" pitchFamily="50" charset="-128"/>
                        </a:rPr>
                        <a:t>社</a:t>
                      </a:r>
                      <a:br>
                        <a:rPr kumimoji="1" lang="en-US" altLang="ja-JP" dirty="0">
                          <a:solidFill>
                            <a:schemeClr val="tx1"/>
                          </a:solidFill>
                          <a:latin typeface="Meiryo UI" panose="020B0604030504040204" pitchFamily="50" charset="-128"/>
                          <a:ea typeface="Meiryo UI" panose="020B0604030504040204" pitchFamily="50" charset="-128"/>
                        </a:rPr>
                      </a:br>
                      <a:r>
                        <a:rPr kumimoji="1" lang="ja-JP" altLang="en-US" dirty="0">
                          <a:solidFill>
                            <a:schemeClr val="tx1"/>
                          </a:solidFill>
                          <a:latin typeface="Meiryo UI" panose="020B0604030504040204" pitchFamily="50" charset="-128"/>
                          <a:ea typeface="Meiryo UI" panose="020B0604030504040204" pitchFamily="50" charset="-128"/>
                        </a:rPr>
                        <a:t>（プライム、スタンダード、グロース）</a:t>
                      </a:r>
                      <a:endParaRPr kumimoji="1" lang="en-US" altLang="ja-JP" dirty="0">
                        <a:solidFill>
                          <a:schemeClr val="tx1"/>
                        </a:solidFill>
                        <a:latin typeface="Meiryo UI" panose="020B0604030504040204" pitchFamily="50" charset="-128"/>
                        <a:ea typeface="Meiryo UI" panose="020B0604030504040204" pitchFamily="50" charset="-128"/>
                      </a:endParaRPr>
                    </a:p>
                  </a:txBody>
                  <a:tcPr marL="180000" anchor="ctr"/>
                </a:tc>
                <a:extLst>
                  <a:ext uri="{0D108BD9-81ED-4DB2-BD59-A6C34878D82A}">
                    <a16:rowId xmlns:a16="http://schemas.microsoft.com/office/drawing/2014/main" val="10000"/>
                  </a:ext>
                </a:extLst>
              </a:tr>
              <a:tr h="801542">
                <a:tc>
                  <a:txBody>
                    <a:bodyPr/>
                    <a:lstStyle/>
                    <a:p>
                      <a:pPr algn="ctr"/>
                      <a:r>
                        <a:rPr kumimoji="1" lang="ja-JP" altLang="en-US" b="1" dirty="0">
                          <a:latin typeface="Meiryo UI" panose="020B0604030504040204" pitchFamily="50" charset="-128"/>
                          <a:ea typeface="Meiryo UI" panose="020B0604030504040204" pitchFamily="50" charset="-128"/>
                        </a:rPr>
                        <a:t>調査実施期間</a:t>
                      </a:r>
                      <a:endParaRPr kumimoji="1" lang="en-US" altLang="ja-JP" b="1" dirty="0">
                        <a:latin typeface="Meiryo UI" panose="020B0604030504040204" pitchFamily="50" charset="-128"/>
                        <a:ea typeface="Meiryo UI" panose="020B0604030504040204" pitchFamily="50" charset="-128"/>
                      </a:endParaRPr>
                    </a:p>
                    <a:p>
                      <a:pPr algn="ctr"/>
                      <a:r>
                        <a:rPr kumimoji="1" lang="ja-JP" altLang="en-US" b="1" dirty="0">
                          <a:latin typeface="Meiryo UI" panose="020B0604030504040204" pitchFamily="50" charset="-128"/>
                          <a:ea typeface="Meiryo UI" panose="020B0604030504040204" pitchFamily="50" charset="-128"/>
                        </a:rPr>
                        <a:t>（回答受付期間）</a:t>
                      </a:r>
                      <a:endParaRPr kumimoji="1" lang="en-US" altLang="ja-JP" b="1"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2023</a:t>
                      </a:r>
                      <a:r>
                        <a:rPr kumimoji="1" lang="ja-JP" altLang="en-US" dirty="0">
                          <a:latin typeface="Meiryo UI" panose="020B0604030504040204" pitchFamily="50" charset="-128"/>
                          <a:ea typeface="Meiryo UI" panose="020B0604030504040204" pitchFamily="50" charset="-128"/>
                        </a:rPr>
                        <a:t>年　</a:t>
                      </a:r>
                      <a:r>
                        <a:rPr kumimoji="1" lang="en-US" altLang="ja-JP" dirty="0">
                          <a:latin typeface="Meiryo UI" panose="020B0604030504040204" pitchFamily="50" charset="-128"/>
                          <a:ea typeface="Meiryo UI" panose="020B0604030504040204" pitchFamily="50" charset="-128"/>
                        </a:rPr>
                        <a:t>12</a:t>
                      </a:r>
                      <a:r>
                        <a:rPr kumimoji="1" lang="zh-TW" altLang="en-US" dirty="0">
                          <a:latin typeface="Meiryo UI" panose="020B0604030504040204" pitchFamily="50" charset="-128"/>
                          <a:ea typeface="Meiryo UI" panose="020B0604030504040204" pitchFamily="50" charset="-128"/>
                        </a:rPr>
                        <a:t>月 </a:t>
                      </a:r>
                      <a:r>
                        <a:rPr kumimoji="1" lang="en-US" altLang="ja-JP" dirty="0">
                          <a:solidFill>
                            <a:schemeClr val="bg1"/>
                          </a:solidFill>
                          <a:latin typeface="Meiryo UI" panose="020B0604030504040204" pitchFamily="50" charset="-128"/>
                          <a:ea typeface="Meiryo UI" panose="020B0604030504040204" pitchFamily="50" charset="-128"/>
                        </a:rPr>
                        <a:t>2</a:t>
                      </a:r>
                      <a:r>
                        <a:rPr kumimoji="1" lang="en-US" altLang="ja-JP" dirty="0">
                          <a:latin typeface="Meiryo UI" panose="020B0604030504040204" pitchFamily="50" charset="-128"/>
                          <a:ea typeface="Meiryo UI" panose="020B0604030504040204" pitchFamily="50" charset="-128"/>
                        </a:rPr>
                        <a:t>1</a:t>
                      </a:r>
                      <a:r>
                        <a:rPr kumimoji="1" lang="zh-TW" altLang="en-US" dirty="0">
                          <a:latin typeface="Meiryo UI" panose="020B0604030504040204" pitchFamily="50" charset="-128"/>
                          <a:ea typeface="Meiryo UI" panose="020B0604030504040204" pitchFamily="50" charset="-128"/>
                        </a:rPr>
                        <a:t>日（</a:t>
                      </a:r>
                      <a:r>
                        <a:rPr kumimoji="1" lang="ja-JP" altLang="en-US" dirty="0">
                          <a:latin typeface="Meiryo UI" panose="020B0604030504040204" pitchFamily="50" charset="-128"/>
                          <a:ea typeface="Meiryo UI" panose="020B0604030504040204" pitchFamily="50" charset="-128"/>
                        </a:rPr>
                        <a:t>金</a:t>
                      </a:r>
                      <a:r>
                        <a:rPr kumimoji="1" lang="zh-TW" altLang="en-US" dirty="0">
                          <a:solidFill>
                            <a:schemeClr val="tx1"/>
                          </a:solidFill>
                          <a:latin typeface="Meiryo UI" panose="020B0604030504040204" pitchFamily="50" charset="-128"/>
                          <a:ea typeface="Meiryo UI" panose="020B0604030504040204" pitchFamily="50" charset="-128"/>
                        </a:rPr>
                        <a:t>）</a:t>
                      </a:r>
                      <a:r>
                        <a:rPr kumimoji="1" lang="zh-TW" altLang="en-US" baseline="0" dirty="0">
                          <a:solidFill>
                            <a:srgbClr val="FF0000"/>
                          </a:solidFill>
                          <a:latin typeface="Meiryo UI" panose="020B0604030504040204" pitchFamily="50" charset="-128"/>
                          <a:ea typeface="Meiryo UI" panose="020B0604030504040204" pitchFamily="50" charset="-128"/>
                        </a:rPr>
                        <a:t> </a:t>
                      </a:r>
                      <a:r>
                        <a:rPr kumimoji="1" lang="ja-JP" altLang="en-US" baseline="0" dirty="0">
                          <a:solidFill>
                            <a:schemeClr val="tx1"/>
                          </a:solidFill>
                          <a:latin typeface="Meiryo UI" panose="020B0604030504040204" pitchFamily="50" charset="-128"/>
                          <a:ea typeface="Meiryo UI" panose="020B0604030504040204" pitchFamily="50" charset="-128"/>
                        </a:rPr>
                        <a:t>回答受付</a:t>
                      </a:r>
                      <a:r>
                        <a:rPr kumimoji="1" lang="zh-TW" altLang="en-US" dirty="0">
                          <a:solidFill>
                            <a:schemeClr val="tx1"/>
                          </a:solidFill>
                          <a:latin typeface="Meiryo UI" panose="020B0604030504040204" pitchFamily="50" charset="-128"/>
                          <a:ea typeface="Meiryo UI" panose="020B0604030504040204" pitchFamily="50" charset="-128"/>
                        </a:rPr>
                        <a:t>開始</a:t>
                      </a:r>
                      <a:endParaRPr kumimoji="1" lang="en-US" altLang="zh-TW" dirty="0">
                        <a:solidFill>
                          <a:schemeClr val="tx1"/>
                        </a:solidFill>
                        <a:latin typeface="Meiryo UI" panose="020B0604030504040204" pitchFamily="50" charset="-128"/>
                        <a:ea typeface="Meiryo UI" panose="020B0604030504040204" pitchFamily="50" charset="-128"/>
                      </a:endParaRPr>
                    </a:p>
                    <a:p>
                      <a:r>
                        <a:rPr kumimoji="1" lang="en-US" altLang="zh-TW" dirty="0">
                          <a:latin typeface="Meiryo UI" panose="020B0604030504040204" pitchFamily="50" charset="-128"/>
                          <a:ea typeface="Meiryo UI" panose="020B0604030504040204" pitchFamily="50" charset="-128"/>
                        </a:rPr>
                        <a:t>2023</a:t>
                      </a:r>
                      <a:r>
                        <a:rPr kumimoji="1" lang="zh-TW" altLang="en-US" dirty="0">
                          <a:latin typeface="Meiryo UI" panose="020B0604030504040204" pitchFamily="50" charset="-128"/>
                          <a:ea typeface="Meiryo UI" panose="020B0604030504040204" pitchFamily="50" charset="-128"/>
                        </a:rPr>
                        <a:t>年  </a:t>
                      </a:r>
                      <a:r>
                        <a:rPr kumimoji="1" lang="en-US" altLang="ja-JP" dirty="0">
                          <a:latin typeface="Meiryo UI" panose="020B0604030504040204" pitchFamily="50" charset="-128"/>
                          <a:ea typeface="Meiryo UI" panose="020B0604030504040204" pitchFamily="50" charset="-128"/>
                        </a:rPr>
                        <a:t>12</a:t>
                      </a:r>
                      <a:r>
                        <a:rPr kumimoji="1" lang="zh-TW" altLang="en-US" dirty="0">
                          <a:latin typeface="Meiryo UI" panose="020B0604030504040204" pitchFamily="50" charset="-128"/>
                          <a:ea typeface="Meiryo UI" panose="020B0604030504040204" pitchFamily="50" charset="-128"/>
                        </a:rPr>
                        <a:t>月</a:t>
                      </a:r>
                      <a:r>
                        <a:rPr kumimoji="1" lang="en-US" altLang="zh-TW"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21</a:t>
                      </a:r>
                      <a:r>
                        <a:rPr kumimoji="1" lang="ja-JP" altLang="en-US" dirty="0">
                          <a:latin typeface="Meiryo UI" panose="020B0604030504040204" pitchFamily="50" charset="-128"/>
                          <a:ea typeface="Meiryo UI" panose="020B0604030504040204" pitchFamily="50" charset="-128"/>
                        </a:rPr>
                        <a:t>日</a:t>
                      </a:r>
                      <a:r>
                        <a:rPr kumimoji="1" lang="zh-TW" altLang="en-US"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木</a:t>
                      </a:r>
                      <a:r>
                        <a:rPr kumimoji="1" lang="zh-TW" altLang="en-US" dirty="0">
                          <a:latin typeface="Meiryo UI" panose="020B0604030504040204" pitchFamily="50" charset="-128"/>
                          <a:ea typeface="Meiryo UI" panose="020B0604030504040204" pitchFamily="50" charset="-128"/>
                        </a:rPr>
                        <a:t>）</a:t>
                      </a:r>
                      <a:r>
                        <a:rPr kumimoji="1" lang="zh-TW" altLang="en-US" baseline="0" dirty="0">
                          <a:latin typeface="Meiryo UI" panose="020B0604030504040204" pitchFamily="50" charset="-128"/>
                          <a:ea typeface="Meiryo UI" panose="020B0604030504040204" pitchFamily="50" charset="-128"/>
                        </a:rPr>
                        <a:t> </a:t>
                      </a:r>
                      <a:r>
                        <a:rPr kumimoji="1" lang="en-US" altLang="ja-JP" baseline="0" dirty="0">
                          <a:latin typeface="Meiryo UI" panose="020B0604030504040204" pitchFamily="50" charset="-128"/>
                          <a:ea typeface="Meiryo UI" panose="020B0604030504040204" pitchFamily="50" charset="-128"/>
                        </a:rPr>
                        <a:t>18</a:t>
                      </a:r>
                      <a:r>
                        <a:rPr kumimoji="1" lang="ja-JP" altLang="en-US" baseline="0" dirty="0">
                          <a:latin typeface="Meiryo UI" panose="020B0604030504040204" pitchFamily="50" charset="-128"/>
                          <a:ea typeface="Meiryo UI" panose="020B0604030504040204" pitchFamily="50" charset="-128"/>
                        </a:rPr>
                        <a:t>時受付終了</a:t>
                      </a:r>
                      <a:endParaRPr kumimoji="1" lang="ja-JP" altLang="en-US" dirty="0">
                        <a:latin typeface="Meiryo UI" panose="020B0604030504040204" pitchFamily="50" charset="-128"/>
                        <a:ea typeface="Meiryo UI" panose="020B0604030504040204" pitchFamily="50" charset="-128"/>
                      </a:endParaRPr>
                    </a:p>
                  </a:txBody>
                  <a:tcPr marL="180000" anchor="ctr"/>
                </a:tc>
                <a:extLst>
                  <a:ext uri="{0D108BD9-81ED-4DB2-BD59-A6C34878D82A}">
                    <a16:rowId xmlns:a16="http://schemas.microsoft.com/office/drawing/2014/main" val="10001"/>
                  </a:ext>
                </a:extLst>
              </a:tr>
              <a:tr h="1781884">
                <a:tc>
                  <a:txBody>
                    <a:bodyPr/>
                    <a:lstStyle/>
                    <a:p>
                      <a:pPr algn="ctr"/>
                      <a:r>
                        <a:rPr kumimoji="1" lang="ja-JP" altLang="en-US" b="1" dirty="0">
                          <a:latin typeface="Meiryo UI" panose="020B0604030504040204" pitchFamily="50" charset="-128"/>
                          <a:ea typeface="Meiryo UI" panose="020B0604030504040204" pitchFamily="50" charset="-128"/>
                        </a:rPr>
                        <a:t>調査方法</a:t>
                      </a:r>
                    </a:p>
                  </a:txBody>
                  <a:tcPr anchor="ctr"/>
                </a:tc>
                <a:tc>
                  <a:txBody>
                    <a:bodyPr/>
                    <a:lstStyle/>
                    <a:p>
                      <a:pPr marL="285750" indent="-285750">
                        <a:buFont typeface="Wingdings" panose="05000000000000000000" pitchFamily="2" charset="2"/>
                        <a:buChar char="l"/>
                      </a:pPr>
                      <a:r>
                        <a:rPr kumimoji="1" lang="en-US" altLang="ja-JP" b="0" dirty="0">
                          <a:latin typeface="Meiryo UI" panose="020B0604030504040204" pitchFamily="50" charset="-128"/>
                          <a:ea typeface="Meiryo UI" panose="020B0604030504040204" pitchFamily="50" charset="-128"/>
                        </a:rPr>
                        <a:t>WEB</a:t>
                      </a:r>
                      <a:r>
                        <a:rPr kumimoji="1" lang="ja-JP" altLang="en-US" b="0" dirty="0">
                          <a:latin typeface="Meiryo UI" panose="020B0604030504040204" pitchFamily="50" charset="-128"/>
                          <a:ea typeface="Meiryo UI" panose="020B0604030504040204" pitchFamily="50" charset="-128"/>
                        </a:rPr>
                        <a:t>受付</a:t>
                      </a:r>
                      <a:endParaRPr kumimoji="1" lang="en-US" altLang="ja-JP" b="0" dirty="0">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　　ログインページ（</a:t>
                      </a:r>
                      <a:r>
                        <a:rPr kumimoji="1" lang="en-US" altLang="ja-JP" sz="1600" b="0" dirty="0">
                          <a:latin typeface="Meiryo UI" panose="020B0604030504040204" pitchFamily="50" charset="-128"/>
                          <a:ea typeface="Meiryo UI" panose="020B0604030504040204" pitchFamily="50" charset="-128"/>
                        </a:rPr>
                        <a:t>DX</a:t>
                      </a:r>
                      <a:r>
                        <a:rPr kumimoji="1" lang="ja-JP" altLang="en-US" sz="1600" b="0" dirty="0">
                          <a:latin typeface="Meiryo UI" panose="020B0604030504040204" pitchFamily="50" charset="-128"/>
                          <a:ea typeface="Meiryo UI" panose="020B0604030504040204" pitchFamily="50" charset="-128"/>
                        </a:rPr>
                        <a:t>推進ポータル）：　</a:t>
                      </a:r>
                      <a:r>
                        <a:rPr kumimoji="1" lang="en-US" altLang="ja-JP" sz="1600" b="0" dirty="0">
                          <a:latin typeface="Meiryo UI" panose="020B0604030504040204" pitchFamily="50" charset="-128"/>
                          <a:ea typeface="Meiryo UI" panose="020B0604030504040204" pitchFamily="50" charset="-128"/>
                          <a:hlinkClick r:id="rId3"/>
                        </a:rPr>
                        <a:t>https://dx-portal.ipa.go.jp</a:t>
                      </a:r>
                      <a:r>
                        <a:rPr kumimoji="1" lang="ja-JP" altLang="en-US" sz="1600" b="0" dirty="0">
                          <a:solidFill>
                            <a:srgbClr val="FF0000"/>
                          </a:solidFill>
                          <a:highlight>
                            <a:srgbClr val="FF00FF"/>
                          </a:highlight>
                          <a:latin typeface="Meiryo UI" panose="020B0604030504040204" pitchFamily="50" charset="-128"/>
                          <a:ea typeface="Meiryo UI" panose="020B0604030504040204" pitchFamily="50" charset="-128"/>
                        </a:rPr>
                        <a:t>　</a:t>
                      </a:r>
                      <a:r>
                        <a:rPr kumimoji="1" lang="ja-JP" altLang="en-US" sz="1600" b="0" dirty="0">
                          <a:solidFill>
                            <a:srgbClr val="FF0000"/>
                          </a:solidFill>
                          <a:latin typeface="Meiryo UI" panose="020B0604030504040204" pitchFamily="50" charset="-128"/>
                          <a:ea typeface="Meiryo UI" panose="020B0604030504040204" pitchFamily="50" charset="-128"/>
                        </a:rPr>
                        <a:t>　　　　　　　　　　　　　</a:t>
                      </a:r>
                      <a:br>
                        <a:rPr kumimoji="1" lang="en-US" altLang="ja-JP" sz="1600" b="0" dirty="0">
                          <a:solidFill>
                            <a:srgbClr val="FF0000"/>
                          </a:solidFill>
                          <a:latin typeface="Meiryo UI" panose="020B0604030504040204" pitchFamily="50" charset="-128"/>
                          <a:ea typeface="Meiryo UI" panose="020B0604030504040204" pitchFamily="50" charset="-128"/>
                        </a:rPr>
                      </a:br>
                      <a:r>
                        <a:rPr kumimoji="1" lang="ja-JP" altLang="en-US" sz="1600" b="0" dirty="0">
                          <a:solidFill>
                            <a:srgbClr val="FF0000"/>
                          </a:solidFill>
                          <a:latin typeface="Meiryo UI" panose="020B0604030504040204" pitchFamily="50" charset="-128"/>
                          <a:ea typeface="Meiryo UI" panose="020B0604030504040204" pitchFamily="50" charset="-128"/>
                        </a:rPr>
                        <a:t>　　　　　　　　　　　　　</a:t>
                      </a:r>
                      <a:endParaRPr kumimoji="1" lang="en-US" altLang="ja-JP" sz="1600" b="1" dirty="0">
                        <a:solidFill>
                          <a:srgbClr val="FF0000"/>
                        </a:solidFill>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600"/>
                        </a:spcBef>
                        <a:spcAft>
                          <a:spcPts val="0"/>
                        </a:spcAft>
                        <a:buClrTx/>
                        <a:buSzTx/>
                        <a:buFontTx/>
                        <a:buNone/>
                        <a:tabLst/>
                        <a:defRPr/>
                      </a:pPr>
                      <a:r>
                        <a:rPr kumimoji="1" lang="ja-JP" altLang="en-US" b="0" dirty="0">
                          <a:latin typeface="Meiryo UI" panose="020B0604030504040204" pitchFamily="50" charset="-128"/>
                          <a:ea typeface="Meiryo UI" panose="020B0604030504040204" pitchFamily="50" charset="-128"/>
                        </a:rPr>
                        <a:t>選択式項目と記述式項目で構成される調査への回答内容を</a:t>
                      </a:r>
                      <a:r>
                        <a:rPr kumimoji="1" lang="en-US" altLang="ja-JP" b="0" dirty="0">
                          <a:latin typeface="Meiryo UI" panose="020B0604030504040204" pitchFamily="50" charset="-128"/>
                          <a:ea typeface="Meiryo UI" panose="020B0604030504040204" pitchFamily="50" charset="-128"/>
                        </a:rPr>
                        <a:t>DX</a:t>
                      </a:r>
                      <a:r>
                        <a:rPr kumimoji="1" lang="ja-JP" altLang="en-US" b="0" dirty="0">
                          <a:latin typeface="Meiryo UI" panose="020B0604030504040204" pitchFamily="50" charset="-128"/>
                          <a:ea typeface="Meiryo UI" panose="020B0604030504040204" pitchFamily="50" charset="-128"/>
                        </a:rPr>
                        <a:t>推進ポータルから提出していただきます</a:t>
                      </a:r>
                      <a:endParaRPr kumimoji="1" lang="en-US" altLang="ja-JP" sz="1600" b="0" dirty="0">
                        <a:latin typeface="Meiryo UI" panose="020B0604030504040204" pitchFamily="50" charset="-128"/>
                        <a:ea typeface="Meiryo UI" panose="020B0604030504040204" pitchFamily="50" charset="-128"/>
                      </a:endParaRPr>
                    </a:p>
                  </a:txBody>
                  <a:tcPr marL="180000" anchor="ctr"/>
                </a:tc>
                <a:extLst>
                  <a:ext uri="{0D108BD9-81ED-4DB2-BD59-A6C34878D82A}">
                    <a16:rowId xmlns:a16="http://schemas.microsoft.com/office/drawing/2014/main" val="10002"/>
                  </a:ext>
                </a:extLst>
              </a:tr>
            </a:tbl>
          </a:graphicData>
        </a:graphic>
      </p:graphicFrame>
      <p:sp>
        <p:nvSpPr>
          <p:cNvPr id="3" name="テキスト ボックス 2"/>
          <p:cNvSpPr txBox="1"/>
          <p:nvPr/>
        </p:nvSpPr>
        <p:spPr>
          <a:xfrm>
            <a:off x="426548" y="4972703"/>
            <a:ext cx="9073008" cy="1726215"/>
          </a:xfrm>
          <a:prstGeom prst="rect">
            <a:avLst/>
          </a:prstGeom>
          <a:noFill/>
          <a:ln w="28575">
            <a:solidFill>
              <a:schemeClr val="accent1"/>
            </a:solidFill>
            <a:prstDash val="sysDot"/>
          </a:ln>
        </p:spPr>
        <p:txBody>
          <a:bodyPr wrap="square" lIns="144000" tIns="108000" rIns="144000" bIns="108000" rtlCol="0">
            <a:spAutoFit/>
          </a:bodyPr>
          <a:lstStyle/>
          <a:p>
            <a:r>
              <a:rPr kumimoji="1" lang="ja-JP" altLang="en-US" b="1" dirty="0">
                <a:solidFill>
                  <a:schemeClr val="accent1"/>
                </a:solidFill>
                <a:latin typeface="Meiryo UI" panose="020B0604030504040204" pitchFamily="50" charset="-128"/>
                <a:ea typeface="Meiryo UI" panose="020B0604030504040204" pitchFamily="50" charset="-128"/>
              </a:rPr>
              <a:t>□</a:t>
            </a:r>
            <a:r>
              <a:rPr kumimoji="1" lang="en-US" altLang="ja-JP" b="1" dirty="0">
                <a:solidFill>
                  <a:schemeClr val="accent1"/>
                </a:solidFill>
                <a:latin typeface="Meiryo UI" panose="020B0604030504040204" pitchFamily="50" charset="-128"/>
                <a:ea typeface="Meiryo UI" panose="020B0604030504040204" pitchFamily="50" charset="-128"/>
              </a:rPr>
              <a:t>DX</a:t>
            </a:r>
            <a:r>
              <a:rPr kumimoji="1" lang="ja-JP" altLang="en-US" b="1" dirty="0">
                <a:solidFill>
                  <a:schemeClr val="accent1"/>
                </a:solidFill>
                <a:latin typeface="Meiryo UI" panose="020B0604030504040204" pitchFamily="50" charset="-128"/>
                <a:ea typeface="Meiryo UI" panose="020B0604030504040204" pitchFamily="50" charset="-128"/>
              </a:rPr>
              <a:t>推進ポータルへのログインについて</a:t>
            </a:r>
            <a:endParaRPr kumimoji="1" lang="en-US" altLang="ja-JP" b="1" dirty="0">
              <a:solidFill>
                <a:schemeClr val="accent1"/>
              </a:solidFill>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・事前に「</a:t>
            </a:r>
            <a:r>
              <a:rPr kumimoji="1" lang="ja-JP" altLang="en-US" sz="1600" dirty="0" err="1">
                <a:latin typeface="Meiryo UI" panose="020B0604030504040204" pitchFamily="50" charset="-128"/>
                <a:ea typeface="Meiryo UI" panose="020B0604030504040204" pitchFamily="50" charset="-128"/>
              </a:rPr>
              <a:t>ｇ</a:t>
            </a:r>
            <a:r>
              <a:rPr kumimoji="1" lang="en-US" altLang="ja-JP" sz="1600" dirty="0" err="1">
                <a:latin typeface="Meiryo UI" panose="020B0604030504040204" pitchFamily="50" charset="-128"/>
                <a:ea typeface="Meiryo UI" panose="020B0604030504040204" pitchFamily="50" charset="-128"/>
              </a:rPr>
              <a:t>BizID</a:t>
            </a:r>
            <a:r>
              <a:rPr kumimoji="1" lang="ja-JP" altLang="en-US" sz="1600" dirty="0">
                <a:latin typeface="Meiryo UI" panose="020B0604030504040204" pitchFamily="50" charset="-128"/>
                <a:ea typeface="Meiryo UI" panose="020B0604030504040204" pitchFamily="50" charset="-128"/>
              </a:rPr>
              <a:t>」を取得いただく必要があります。</a:t>
            </a:r>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1600" dirty="0" err="1">
                <a:latin typeface="Meiryo UI" panose="020B0604030504040204" pitchFamily="50" charset="-128"/>
                <a:ea typeface="Meiryo UI" panose="020B0604030504040204" pitchFamily="50" charset="-128"/>
              </a:rPr>
              <a:t>ｇ</a:t>
            </a:r>
            <a:r>
              <a:rPr kumimoji="1" lang="en-US" altLang="ja-JP" sz="1600" dirty="0" err="1">
                <a:latin typeface="Meiryo UI" panose="020B0604030504040204" pitchFamily="50" charset="-128"/>
                <a:ea typeface="Meiryo UI" panose="020B0604030504040204" pitchFamily="50" charset="-128"/>
              </a:rPr>
              <a:t>BizID</a:t>
            </a:r>
            <a:r>
              <a:rPr kumimoji="1" lang="ja-JP" altLang="en-US" sz="1600" dirty="0">
                <a:latin typeface="Meiryo UI" panose="020B0604030504040204" pitchFamily="50" charset="-128"/>
                <a:ea typeface="Meiryo UI" panose="020B0604030504040204" pitchFamily="50" charset="-128"/>
              </a:rPr>
              <a:t>」登録→</a:t>
            </a:r>
            <a:r>
              <a:rPr lang="en-US" altLang="ja-JP" sz="1600" dirty="0">
                <a:latin typeface="Meiryo UI" panose="020B0604030504040204" pitchFamily="50" charset="-128"/>
                <a:ea typeface="Meiryo UI" panose="020B0604030504040204" pitchFamily="50" charset="-128"/>
                <a:hlinkClick r:id="rId4"/>
              </a:rPr>
              <a:t>https://gbiz-id.go.jp/top/</a:t>
            </a:r>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1600" dirty="0" err="1">
                <a:latin typeface="Meiryo UI" panose="020B0604030504040204" pitchFamily="50" charset="-128"/>
                <a:ea typeface="Meiryo UI" panose="020B0604030504040204" pitchFamily="50" charset="-128"/>
              </a:rPr>
              <a:t>ｇ</a:t>
            </a:r>
            <a:r>
              <a:rPr kumimoji="1" lang="en-US" altLang="ja-JP" sz="1600" dirty="0" err="1">
                <a:latin typeface="Meiryo UI" panose="020B0604030504040204" pitchFamily="50" charset="-128"/>
                <a:ea typeface="Meiryo UI" panose="020B0604030504040204" pitchFamily="50" charset="-128"/>
              </a:rPr>
              <a:t>BizID</a:t>
            </a:r>
            <a:r>
              <a:rPr kumimoji="1" lang="ja-JP" altLang="en-US" sz="1600" dirty="0">
                <a:latin typeface="Meiryo UI" panose="020B0604030504040204" pitchFamily="50" charset="-128"/>
                <a:ea typeface="Meiryo UI" panose="020B0604030504040204" pitchFamily="50" charset="-128"/>
              </a:rPr>
              <a:t>」には、「プライム」「メンバー」「エントリー」の</a:t>
            </a:r>
            <a:r>
              <a:rPr kumimoji="1" lang="en-US" altLang="ja-JP" sz="1600" dirty="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種類のアカウントがあります</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が、「</a:t>
            </a:r>
            <a:r>
              <a:rPr kumimoji="1" lang="en-US" altLang="ja-JP" sz="1600" dirty="0">
                <a:latin typeface="Meiryo UI" panose="020B0604030504040204" pitchFamily="50" charset="-128"/>
                <a:ea typeface="Meiryo UI" panose="020B0604030504040204" pitchFamily="50" charset="-128"/>
              </a:rPr>
              <a:t>DX</a:t>
            </a:r>
            <a:r>
              <a:rPr kumimoji="1" lang="ja-JP" altLang="en-US" sz="1600" dirty="0">
                <a:latin typeface="Meiryo UI" panose="020B0604030504040204" pitchFamily="50" charset="-128"/>
                <a:ea typeface="Meiryo UI" panose="020B0604030504040204" pitchFamily="50" charset="-128"/>
              </a:rPr>
              <a:t>推進ポータル」はいずれの登録形態でもご利用いただけます。</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hlinkClick r:id="rId5"/>
              </a:rPr>
              <a:t>https://gbiz-id.go.jp/top/service_list/service_list.html</a:t>
            </a:r>
            <a:endParaRPr lang="en-US" altLang="ja-JP" sz="1600" dirty="0">
              <a:latin typeface="Meiryo UI" panose="020B0604030504040204" pitchFamily="50" charset="-128"/>
              <a:ea typeface="Meiryo UI" panose="020B0604030504040204" pitchFamily="50" charset="-128"/>
            </a:endParaRPr>
          </a:p>
        </p:txBody>
      </p:sp>
      <p:sp>
        <p:nvSpPr>
          <p:cNvPr id="4" name="タイトル 1">
            <a:extLst>
              <a:ext uri="{FF2B5EF4-FFF2-40B4-BE49-F238E27FC236}">
                <a16:creationId xmlns:a16="http://schemas.microsoft.com/office/drawing/2014/main" id="{08B1E163-0CFD-035B-790B-5F4BE3F48605}"/>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800" dirty="0">
                <a:solidFill>
                  <a:schemeClr val="accent1"/>
                </a:solidFill>
              </a:rPr>
              <a:t>１．「</a:t>
            </a:r>
            <a:r>
              <a:rPr lang="en-US" altLang="ja-JP" sz="2800" dirty="0">
                <a:solidFill>
                  <a:schemeClr val="accent1"/>
                </a:solidFill>
              </a:rPr>
              <a:t>DX</a:t>
            </a:r>
            <a:r>
              <a:rPr lang="ja-JP" altLang="en-US" sz="2800" dirty="0">
                <a:solidFill>
                  <a:schemeClr val="accent1"/>
                </a:solidFill>
              </a:rPr>
              <a:t>調査</a:t>
            </a:r>
            <a:r>
              <a:rPr lang="en-US" altLang="ja-JP" sz="2800" dirty="0">
                <a:solidFill>
                  <a:schemeClr val="accent1"/>
                </a:solidFill>
              </a:rPr>
              <a:t>2024</a:t>
            </a:r>
            <a:r>
              <a:rPr lang="ja-JP" altLang="en-US" sz="2800" dirty="0">
                <a:solidFill>
                  <a:schemeClr val="accent1"/>
                </a:solidFill>
              </a:rPr>
              <a:t>」概要</a:t>
            </a:r>
          </a:p>
        </p:txBody>
      </p:sp>
      <p:sp>
        <p:nvSpPr>
          <p:cNvPr id="2" name="スライド番号プレースホルダー 4">
            <a:extLst>
              <a:ext uri="{FF2B5EF4-FFF2-40B4-BE49-F238E27FC236}">
                <a16:creationId xmlns:a16="http://schemas.microsoft.com/office/drawing/2014/main" id="{1DF92BDF-65A8-54EF-715E-5912CE043578}"/>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2</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2749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8CD6B0C5-9B24-4E8C-85F8-452096677E4A}"/>
              </a:ext>
            </a:extLst>
          </p:cNvPr>
          <p:cNvSpPr txBox="1"/>
          <p:nvPr/>
        </p:nvSpPr>
        <p:spPr>
          <a:xfrm>
            <a:off x="201000" y="1340768"/>
            <a:ext cx="9504000" cy="44627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defRPr/>
            </a:pP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11</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月中旬　　</a:t>
            </a:r>
            <a:r>
              <a:rPr kumimoji="1" lang="ja-JP" altLang="en-US"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「デジタルトランスフォーメーション調査</a:t>
            </a:r>
            <a:r>
              <a:rPr kumimoji="1" lang="en-US" altLang="ja-JP"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」調査項目公表</a:t>
            </a:r>
            <a:endParaRPr kumimoji="1" lang="en-US" altLang="ja-JP"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0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20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日（金）  「デジタルトランスフォーメーション調査</a:t>
            </a:r>
            <a:r>
              <a:rPr kumimoji="1" lang="en-US" altLang="ja-JP" sz="20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20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」アンケート 回答受付開始</a:t>
            </a:r>
            <a:endParaRPr kumimoji="1" lang="en-US" altLang="ja-JP" sz="20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4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24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24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日（木）アンケート回答受付終了（</a:t>
            </a:r>
            <a:r>
              <a:rPr kumimoji="1" lang="en-US" altLang="ja-JP" sz="24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24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時まで）</a:t>
            </a:r>
            <a:endParaRPr kumimoji="1" lang="en-US" altLang="ja-JP" sz="24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受付終了後はいかなる理由があっても回答をお受けすることはできません。</a:t>
            </a:r>
            <a:endParaRPr kumimoji="1" lang="en-US" altLang="ja-JP" sz="2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20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20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月以降　　 「</a:t>
            </a:r>
            <a:r>
              <a:rPr kumimoji="1" lang="en-US" altLang="ja-JP"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銘柄</a:t>
            </a:r>
            <a:r>
              <a:rPr kumimoji="1" lang="en-US" altLang="ja-JP"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注目企業</a:t>
            </a:r>
            <a:r>
              <a:rPr kumimoji="1" lang="en-US" altLang="ja-JP"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rPr>
              <a:t>」発表（予定）</a:t>
            </a:r>
            <a:endParaRPr kumimoji="1" lang="en-US" altLang="ja-JP" sz="2000" b="1" i="0"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発表以降　　　　　フィードバックを実施　（</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月以降を予定）</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a:extLst>
              <a:ext uri="{FF2B5EF4-FFF2-40B4-BE49-F238E27FC236}">
                <a16:creationId xmlns:a16="http://schemas.microsoft.com/office/drawing/2014/main" id="{B5B44810-EA50-4F3B-8816-A111876AC423}"/>
              </a:ext>
            </a:extLst>
          </p:cNvPr>
          <p:cNvSpPr/>
          <p:nvPr/>
        </p:nvSpPr>
        <p:spPr bwMode="auto">
          <a:xfrm rot="10800000">
            <a:off x="3323676" y="4038166"/>
            <a:ext cx="3258650" cy="315259"/>
          </a:xfrm>
          <a:prstGeom prst="triangle">
            <a:avLst/>
          </a:prstGeom>
          <a:solidFill>
            <a:srgbClr val="DDDDDD"/>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タイトル 1">
            <a:extLst>
              <a:ext uri="{FF2B5EF4-FFF2-40B4-BE49-F238E27FC236}">
                <a16:creationId xmlns:a16="http://schemas.microsoft.com/office/drawing/2014/main" id="{0952D469-C43C-4AB0-8BB2-7737D6770DF6}"/>
              </a:ext>
            </a:extLst>
          </p:cNvPr>
          <p:cNvSpPr>
            <a:spLocks noGrp="1"/>
          </p:cNvSpPr>
          <p:nvPr>
            <p:ph type="title"/>
          </p:nvPr>
        </p:nvSpPr>
        <p:spPr>
          <a:xfrm>
            <a:off x="1416609" y="692696"/>
            <a:ext cx="7072783" cy="523220"/>
          </a:xfrm>
        </p:spPr>
        <p:style>
          <a:lnRef idx="2">
            <a:schemeClr val="dk1"/>
          </a:lnRef>
          <a:fillRef idx="1">
            <a:schemeClr val="lt1"/>
          </a:fillRef>
          <a:effectRef idx="0">
            <a:schemeClr val="dk1"/>
          </a:effectRef>
          <a:fontRef idx="minor">
            <a:schemeClr val="dk1"/>
          </a:fontRef>
        </p:style>
        <p:txBody>
          <a:bodyPr/>
          <a:lstStyle/>
          <a:p>
            <a:pPr algn="ctr"/>
            <a:r>
              <a:rPr lang="en-US" altLang="ja-JP" sz="2800" dirty="0"/>
              <a:t>DX</a:t>
            </a:r>
            <a:r>
              <a:rPr lang="ja-JP" altLang="en-US" sz="2800" dirty="0"/>
              <a:t>銘柄</a:t>
            </a:r>
            <a:r>
              <a:rPr lang="en-US" altLang="ja-JP" sz="2800" dirty="0"/>
              <a:t>2024</a:t>
            </a:r>
            <a:r>
              <a:rPr lang="ja-JP" altLang="en-US" sz="2800" dirty="0"/>
              <a:t>の選定スケジュール</a:t>
            </a:r>
            <a:endParaRPr kumimoji="1" lang="ja-JP" altLang="en-US" sz="2800" dirty="0"/>
          </a:p>
        </p:txBody>
      </p:sp>
      <p:sp>
        <p:nvSpPr>
          <p:cNvPr id="10" name="二等辺三角形 9">
            <a:extLst>
              <a:ext uri="{FF2B5EF4-FFF2-40B4-BE49-F238E27FC236}">
                <a16:creationId xmlns:a16="http://schemas.microsoft.com/office/drawing/2014/main" id="{E255FEF7-AB3F-4D98-ADA8-481CA264D733}"/>
              </a:ext>
            </a:extLst>
          </p:cNvPr>
          <p:cNvSpPr/>
          <p:nvPr/>
        </p:nvSpPr>
        <p:spPr bwMode="auto">
          <a:xfrm rot="10800000">
            <a:off x="4538954" y="3002281"/>
            <a:ext cx="828093" cy="216024"/>
          </a:xfrm>
          <a:prstGeom prst="triangle">
            <a:avLst/>
          </a:prstGeom>
          <a:solidFill>
            <a:srgbClr val="DDDDDD"/>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 name="タイトル 1">
            <a:extLst>
              <a:ext uri="{FF2B5EF4-FFF2-40B4-BE49-F238E27FC236}">
                <a16:creationId xmlns:a16="http://schemas.microsoft.com/office/drawing/2014/main" id="{8A738959-0A60-FAFB-ACBD-3D6496CFF905}"/>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800" dirty="0">
                <a:solidFill>
                  <a:schemeClr val="accent1"/>
                </a:solidFill>
              </a:rPr>
              <a:t>２</a:t>
            </a:r>
            <a:r>
              <a:rPr lang="zh-TW" altLang="en-US" sz="2800" dirty="0">
                <a:solidFill>
                  <a:schemeClr val="accent1"/>
                </a:solidFill>
              </a:rPr>
              <a:t>．「</a:t>
            </a:r>
            <a:r>
              <a:rPr lang="en-US" altLang="zh-TW" sz="2800" dirty="0">
                <a:solidFill>
                  <a:schemeClr val="accent1"/>
                </a:solidFill>
              </a:rPr>
              <a:t>DX</a:t>
            </a:r>
            <a:r>
              <a:rPr lang="ja-JP" altLang="en-US" sz="2800" dirty="0">
                <a:solidFill>
                  <a:schemeClr val="accent1"/>
                </a:solidFill>
              </a:rPr>
              <a:t>銘柄</a:t>
            </a:r>
            <a:r>
              <a:rPr lang="en-US" altLang="zh-TW" sz="2800" dirty="0">
                <a:solidFill>
                  <a:schemeClr val="accent1"/>
                </a:solidFill>
              </a:rPr>
              <a:t>2024</a:t>
            </a:r>
            <a:r>
              <a:rPr lang="zh-TW" altLang="en-US" sz="2800" dirty="0">
                <a:solidFill>
                  <a:schemeClr val="accent1"/>
                </a:solidFill>
              </a:rPr>
              <a:t>」概要</a:t>
            </a:r>
          </a:p>
        </p:txBody>
      </p:sp>
      <p:sp>
        <p:nvSpPr>
          <p:cNvPr id="3" name="スライド番号プレースホルダー 4">
            <a:extLst>
              <a:ext uri="{FF2B5EF4-FFF2-40B4-BE49-F238E27FC236}">
                <a16:creationId xmlns:a16="http://schemas.microsoft.com/office/drawing/2014/main" id="{357F6678-6BA7-4E0B-1C97-337E07C4F4F1}"/>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3</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6290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グループ化 49">
            <a:extLst>
              <a:ext uri="{FF2B5EF4-FFF2-40B4-BE49-F238E27FC236}">
                <a16:creationId xmlns:a16="http://schemas.microsoft.com/office/drawing/2014/main" id="{E21AF8F0-31DD-D713-2A40-4AE73E2527A3}"/>
              </a:ext>
            </a:extLst>
          </p:cNvPr>
          <p:cNvGrpSpPr/>
          <p:nvPr/>
        </p:nvGrpSpPr>
        <p:grpSpPr>
          <a:xfrm>
            <a:off x="7961864" y="4513501"/>
            <a:ext cx="1745050" cy="866439"/>
            <a:chOff x="7961864" y="4513501"/>
            <a:chExt cx="1745050" cy="866439"/>
          </a:xfrm>
        </p:grpSpPr>
        <p:sp>
          <p:nvSpPr>
            <p:cNvPr id="3" name="テキスト ボックス 2"/>
            <p:cNvSpPr txBox="1"/>
            <p:nvPr/>
          </p:nvSpPr>
          <p:spPr>
            <a:xfrm>
              <a:off x="7961864" y="4856720"/>
              <a:ext cx="1745050" cy="523220"/>
            </a:xfrm>
            <a:prstGeom prst="rect">
              <a:avLst/>
            </a:prstGeom>
            <a:solidFill>
              <a:schemeClr val="bg1"/>
            </a:solidFill>
            <a:ln w="19050">
              <a:solidFill>
                <a:srgbClr val="00206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defPPr>
                <a:defRPr lang="ja-JP"/>
              </a:defPPr>
              <a:lvl1pPr>
                <a:defRPr sz="1400" b="1">
                  <a:solidFill>
                    <a:srgbClr val="002060"/>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a:t>
              </a:r>
              <a:r>
                <a:rPr lang="en-US" altLang="ja-JP" dirty="0"/>
                <a:t>DX</a:t>
              </a:r>
              <a:r>
                <a:rPr lang="ja-JP" altLang="en-US" dirty="0"/>
                <a:t>認定」を取得していることが要件</a:t>
              </a:r>
              <a:r>
                <a:rPr lang="en-US" altLang="ja-JP" sz="1100" dirty="0"/>
                <a:t>(※)</a:t>
              </a:r>
              <a:endParaRPr lang="ja-JP" altLang="en-US" dirty="0"/>
            </a:p>
          </p:txBody>
        </p:sp>
        <p:cxnSp>
          <p:nvCxnSpPr>
            <p:cNvPr id="5" name="直線矢印コネクタ 4"/>
            <p:cNvCxnSpPr>
              <a:cxnSpLocks/>
              <a:endCxn id="33" idx="4"/>
            </p:cNvCxnSpPr>
            <p:nvPr/>
          </p:nvCxnSpPr>
          <p:spPr>
            <a:xfrm flipH="1" flipV="1">
              <a:off x="9292019" y="4513501"/>
              <a:ext cx="341501" cy="320494"/>
            </a:xfrm>
            <a:prstGeom prst="straightConnector1">
              <a:avLst/>
            </a:prstGeom>
            <a:solidFill>
              <a:schemeClr val="bg1"/>
            </a:solidFill>
            <a:ln w="19050">
              <a:solidFill>
                <a:srgbClr val="002060"/>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grpSp>
      <p:sp>
        <p:nvSpPr>
          <p:cNvPr id="7" name="テキスト ボックス 6">
            <a:extLst>
              <a:ext uri="{FF2B5EF4-FFF2-40B4-BE49-F238E27FC236}">
                <a16:creationId xmlns:a16="http://schemas.microsoft.com/office/drawing/2014/main" id="{6E962C20-2CA8-48AC-8F0C-5AF8D8FE06CF}"/>
              </a:ext>
            </a:extLst>
          </p:cNvPr>
          <p:cNvSpPr txBox="1"/>
          <p:nvPr/>
        </p:nvSpPr>
        <p:spPr>
          <a:xfrm>
            <a:off x="206320" y="6414813"/>
            <a:ext cx="9561512" cy="419695"/>
          </a:xfrm>
          <a:prstGeom prst="rect">
            <a:avLst/>
          </a:prstGeom>
          <a:noFill/>
        </p:spPr>
        <p:txBody>
          <a:bodyPr wrap="square" rtlCol="0">
            <a:spAutoFit/>
          </a:bodyPr>
          <a:lstStyle/>
          <a:p>
            <a:r>
              <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DX</a:t>
            </a:r>
            <a:r>
              <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認定を取得していなくても、「</a:t>
            </a:r>
            <a:r>
              <a:rPr lang="en-US" altLang="ja-JP"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DX</a:t>
            </a:r>
            <a:r>
              <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調査」に回答し、フィードバックを受けることは可能です。</a:t>
            </a:r>
            <a:endParaRPr lang="en-US" altLang="ja-JP"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ただし、銘柄選定を目指される場合は認定取得が必須となりますので、まだ認定を取得されていない企業は、お早めの申請をお願いします。</a:t>
            </a:r>
            <a:endParaRPr kumimoji="1"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四角形: 角を丸くする 38">
            <a:extLst>
              <a:ext uri="{FF2B5EF4-FFF2-40B4-BE49-F238E27FC236}">
                <a16:creationId xmlns:a16="http://schemas.microsoft.com/office/drawing/2014/main" id="{D503D37E-17A1-41B5-83F6-8F99EDDA183C}"/>
              </a:ext>
            </a:extLst>
          </p:cNvPr>
          <p:cNvSpPr/>
          <p:nvPr/>
        </p:nvSpPr>
        <p:spPr bwMode="auto">
          <a:xfrm>
            <a:off x="7114767" y="78600"/>
            <a:ext cx="2593329" cy="1425952"/>
          </a:xfrm>
          <a:prstGeom prst="roundRect">
            <a:avLst>
              <a:gd name="adj" fmla="val 6322"/>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nchor="ctr"/>
          <a:lstStyle/>
          <a:p>
            <a:pPr algn="l"/>
            <a:r>
              <a:rPr kumimoji="0" lang="ja-JP" altLang="en-US" sz="1200" b="1" dirty="0">
                <a:solidFill>
                  <a:srgbClr val="FF0000"/>
                </a:solidFill>
                <a:latin typeface="Meiryo UI" panose="020B0604030504040204" pitchFamily="50" charset="-128"/>
                <a:ea typeface="Meiryo UI" panose="020B0604030504040204" pitchFamily="50" charset="-128"/>
              </a:rPr>
              <a:t>法令遵守状況その他社会通念に照らしてふさわしくないと判断された場合は、選定対象とならない場合があります。</a:t>
            </a:r>
            <a:endParaRPr kumimoji="0" lang="en-US" altLang="ja-JP" sz="1200" b="1" dirty="0">
              <a:solidFill>
                <a:srgbClr val="FF0000"/>
              </a:solidFill>
              <a:latin typeface="Meiryo UI" panose="020B0604030504040204" pitchFamily="50" charset="-128"/>
              <a:ea typeface="Meiryo UI" panose="020B0604030504040204" pitchFamily="50" charset="-128"/>
            </a:endParaRPr>
          </a:p>
          <a:p>
            <a:pPr algn="l"/>
            <a:r>
              <a:rPr kumimoji="0" lang="ja-JP" altLang="en-US" sz="1200" b="1" dirty="0">
                <a:solidFill>
                  <a:srgbClr val="FF0000"/>
                </a:solidFill>
                <a:latin typeface="Meiryo UI" panose="020B0604030504040204" pitchFamily="50" charset="-128"/>
                <a:ea typeface="Meiryo UI" panose="020B0604030504040204" pitchFamily="50" charset="-128"/>
              </a:rPr>
              <a:t>また、選定後に法令遵守状況その他社会通念に照らしてふさわしくない事象が確認された場合は、選定を取り消す場合があります。</a:t>
            </a:r>
          </a:p>
        </p:txBody>
      </p:sp>
      <p:sp>
        <p:nvSpPr>
          <p:cNvPr id="6" name="スライド番号プレースホルダー 4">
            <a:extLst>
              <a:ext uri="{FF2B5EF4-FFF2-40B4-BE49-F238E27FC236}">
                <a16:creationId xmlns:a16="http://schemas.microsoft.com/office/drawing/2014/main" id="{35709A4D-C4B6-3E27-64B5-61C7717F75FE}"/>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4</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1">
            <a:extLst>
              <a:ext uri="{FF2B5EF4-FFF2-40B4-BE49-F238E27FC236}">
                <a16:creationId xmlns:a16="http://schemas.microsoft.com/office/drawing/2014/main" id="{6A10BD88-929F-0C09-F2CA-E1F4EF4E59E1}"/>
              </a:ext>
            </a:extLst>
          </p:cNvPr>
          <p:cNvSpPr txBox="1">
            <a:spLocks/>
          </p:cNvSpPr>
          <p:nvPr/>
        </p:nvSpPr>
        <p:spPr>
          <a:xfrm>
            <a:off x="200473" y="147409"/>
            <a:ext cx="4479783" cy="461665"/>
          </a:xfrm>
          <a:prstGeom prst="rect">
            <a:avLst/>
          </a:prstGeom>
          <a:ln w="28575">
            <a:solidFill>
              <a:schemeClr val="tx1"/>
            </a:solidFill>
          </a:ln>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a:t>
            </a:r>
            <a:r>
              <a:rPr lang="en-US" altLang="ja-JP" dirty="0"/>
              <a:t>DX</a:t>
            </a:r>
            <a:r>
              <a:rPr lang="ja-JP" altLang="en-US" dirty="0"/>
              <a:t>銘柄</a:t>
            </a:r>
            <a:r>
              <a:rPr lang="en-US" altLang="ja-JP" dirty="0"/>
              <a:t>2024</a:t>
            </a:r>
            <a:r>
              <a:rPr lang="ja-JP" altLang="en-US" dirty="0"/>
              <a:t>」の選定プロセス</a:t>
            </a:r>
            <a:endParaRPr lang="zh-TW" altLang="en-US" dirty="0"/>
          </a:p>
        </p:txBody>
      </p:sp>
      <p:grpSp>
        <p:nvGrpSpPr>
          <p:cNvPr id="47" name="グループ化 46">
            <a:extLst>
              <a:ext uri="{FF2B5EF4-FFF2-40B4-BE49-F238E27FC236}">
                <a16:creationId xmlns:a16="http://schemas.microsoft.com/office/drawing/2014/main" id="{85DB8FD8-9C3C-629D-D9A8-17834E0F98DC}"/>
              </a:ext>
            </a:extLst>
          </p:cNvPr>
          <p:cNvGrpSpPr/>
          <p:nvPr/>
        </p:nvGrpSpPr>
        <p:grpSpPr>
          <a:xfrm>
            <a:off x="251304" y="1093501"/>
            <a:ext cx="9403392" cy="4500000"/>
            <a:chOff x="200026" y="1118901"/>
            <a:chExt cx="9403392" cy="4500000"/>
          </a:xfrm>
        </p:grpSpPr>
        <p:grpSp>
          <p:nvGrpSpPr>
            <p:cNvPr id="44" name="グループ化 43">
              <a:extLst>
                <a:ext uri="{FF2B5EF4-FFF2-40B4-BE49-F238E27FC236}">
                  <a16:creationId xmlns:a16="http://schemas.microsoft.com/office/drawing/2014/main" id="{2A4F1298-A9D6-E611-9D01-63130CDA723E}"/>
                </a:ext>
              </a:extLst>
            </p:cNvPr>
            <p:cNvGrpSpPr/>
            <p:nvPr/>
          </p:nvGrpSpPr>
          <p:grpSpPr>
            <a:xfrm>
              <a:off x="3716080" y="1388901"/>
              <a:ext cx="1261262" cy="3960000"/>
              <a:chOff x="3464038" y="1326342"/>
              <a:chExt cx="1261262" cy="3960000"/>
            </a:xfrm>
          </p:grpSpPr>
          <p:sp>
            <p:nvSpPr>
              <p:cNvPr id="25" name="テキスト ボックス 24">
                <a:extLst>
                  <a:ext uri="{FF2B5EF4-FFF2-40B4-BE49-F238E27FC236}">
                    <a16:creationId xmlns:a16="http://schemas.microsoft.com/office/drawing/2014/main" id="{A700CD26-AF23-445A-9306-AB8FC439A9B8}"/>
                  </a:ext>
                </a:extLst>
              </p:cNvPr>
              <p:cNvSpPr txBox="1"/>
              <p:nvPr/>
            </p:nvSpPr>
            <p:spPr>
              <a:xfrm>
                <a:off x="3822938" y="3582635"/>
                <a:ext cx="553998" cy="1143399"/>
              </a:xfrm>
              <a:prstGeom prst="rect">
                <a:avLst/>
              </a:prstGeom>
              <a:noFill/>
            </p:spPr>
            <p:txBody>
              <a:bodyPr vert="eaVert" wrap="square" rtlCol="0" anchor="ctr" anchorCtr="0">
                <a:spAutoFit/>
              </a:bodyPr>
              <a:lstStyle/>
              <a:p>
                <a:pPr algn="ctr"/>
                <a:r>
                  <a:rPr lang="ja-JP" altLang="en-US" sz="2400" dirty="0">
                    <a:solidFill>
                      <a:prstClr val="black"/>
                    </a:solidFill>
                    <a:latin typeface="Meiryo UI" panose="020B0604030504040204" pitchFamily="50" charset="-128"/>
                    <a:ea typeface="Meiryo UI" panose="020B0604030504040204" pitchFamily="50" charset="-128"/>
                  </a:rPr>
                  <a:t>･･･</a:t>
                </a:r>
              </a:p>
            </p:txBody>
          </p:sp>
          <p:grpSp>
            <p:nvGrpSpPr>
              <p:cNvPr id="43" name="グループ化 42">
                <a:extLst>
                  <a:ext uri="{FF2B5EF4-FFF2-40B4-BE49-F238E27FC236}">
                    <a16:creationId xmlns:a16="http://schemas.microsoft.com/office/drawing/2014/main" id="{B5FAEC48-A669-A8B7-0B63-2C51D6DF8773}"/>
                  </a:ext>
                </a:extLst>
              </p:cNvPr>
              <p:cNvGrpSpPr/>
              <p:nvPr/>
            </p:nvGrpSpPr>
            <p:grpSpPr>
              <a:xfrm>
                <a:off x="3465300" y="1326342"/>
                <a:ext cx="1260000" cy="2343985"/>
                <a:chOff x="3465300" y="1326342"/>
                <a:chExt cx="1260000" cy="2343985"/>
              </a:xfrm>
            </p:grpSpPr>
            <p:sp>
              <p:nvSpPr>
                <p:cNvPr id="13" name="円/楕円 5">
                  <a:extLst>
                    <a:ext uri="{FF2B5EF4-FFF2-40B4-BE49-F238E27FC236}">
                      <a16:creationId xmlns:a16="http://schemas.microsoft.com/office/drawing/2014/main" id="{0BED03D5-4278-4B50-9003-FCBF3FE359B0}"/>
                    </a:ext>
                  </a:extLst>
                </p:cNvPr>
                <p:cNvSpPr/>
                <p:nvPr/>
              </p:nvSpPr>
              <p:spPr>
                <a:xfrm>
                  <a:off x="3465300" y="1326342"/>
                  <a:ext cx="1260000" cy="648000"/>
                </a:xfrm>
                <a:prstGeom prst="ellipse">
                  <a:avLst/>
                </a:prstGeom>
                <a:solidFill>
                  <a:schemeClr val="accent2"/>
                </a:solidFill>
                <a:ln w="9525" cap="flat" cmpd="sng" algn="ctr">
                  <a:solidFill>
                    <a:schemeClr val="accent2">
                      <a:lumMod val="75000"/>
                    </a:schemeClr>
                  </a:solidFill>
                  <a:prstDash val="solid"/>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sp>
              <p:nvSpPr>
                <p:cNvPr id="16" name="円/楕円 8">
                  <a:extLst>
                    <a:ext uri="{FF2B5EF4-FFF2-40B4-BE49-F238E27FC236}">
                      <a16:creationId xmlns:a16="http://schemas.microsoft.com/office/drawing/2014/main" id="{2B983D36-70A0-4E3D-AA38-60A628E4CB63}"/>
                    </a:ext>
                  </a:extLst>
                </p:cNvPr>
                <p:cNvSpPr/>
                <p:nvPr/>
              </p:nvSpPr>
              <p:spPr>
                <a:xfrm>
                  <a:off x="3465300" y="2174334"/>
                  <a:ext cx="1260000" cy="648000"/>
                </a:xfrm>
                <a:prstGeom prst="ellipse">
                  <a:avLst/>
                </a:prstGeom>
                <a:solidFill>
                  <a:schemeClr val="accent3"/>
                </a:solidFill>
                <a:ln w="9525" cap="flat" cmpd="sng" algn="ctr">
                  <a:solidFill>
                    <a:schemeClr val="accent3">
                      <a:lumMod val="50000"/>
                    </a:schemeClr>
                  </a:solidFill>
                  <a:prstDash val="solid"/>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sp>
              <p:nvSpPr>
                <p:cNvPr id="19" name="円/楕円 11">
                  <a:extLst>
                    <a:ext uri="{FF2B5EF4-FFF2-40B4-BE49-F238E27FC236}">
                      <a16:creationId xmlns:a16="http://schemas.microsoft.com/office/drawing/2014/main" id="{F4ED3731-E5CE-4230-AB49-C81B318A4755}"/>
                    </a:ext>
                  </a:extLst>
                </p:cNvPr>
                <p:cNvSpPr/>
                <p:nvPr/>
              </p:nvSpPr>
              <p:spPr>
                <a:xfrm>
                  <a:off x="3465300" y="3022327"/>
                  <a:ext cx="1260000" cy="648000"/>
                </a:xfrm>
                <a:prstGeom prst="ellipse">
                  <a:avLst/>
                </a:prstGeom>
                <a:solidFill>
                  <a:schemeClr val="accent4"/>
                </a:solidFill>
                <a:ln w="9525" cap="flat" cmpd="sng" algn="ctr">
                  <a:solidFill>
                    <a:schemeClr val="accent4">
                      <a:lumMod val="50000"/>
                    </a:schemeClr>
                  </a:solidFill>
                  <a:prstDash val="solid"/>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grpSp>
          <p:sp>
            <p:nvSpPr>
              <p:cNvPr id="22" name="円/楕円 14">
                <a:extLst>
                  <a:ext uri="{FF2B5EF4-FFF2-40B4-BE49-F238E27FC236}">
                    <a16:creationId xmlns:a16="http://schemas.microsoft.com/office/drawing/2014/main" id="{B5DC3B88-C0EF-4363-A100-ADACDCA16215}"/>
                  </a:ext>
                </a:extLst>
              </p:cNvPr>
              <p:cNvSpPr/>
              <p:nvPr/>
            </p:nvSpPr>
            <p:spPr>
              <a:xfrm>
                <a:off x="3464038" y="4638342"/>
                <a:ext cx="1260000" cy="648000"/>
              </a:xfrm>
              <a:prstGeom prst="ellipse">
                <a:avLst/>
              </a:prstGeom>
              <a:solidFill>
                <a:schemeClr val="accent5"/>
              </a:solidFill>
              <a:ln w="9525" cap="flat" cmpd="sng" algn="ctr">
                <a:solidFill>
                  <a:schemeClr val="accent5">
                    <a:lumMod val="50000"/>
                  </a:schemeClr>
                </a:solidFill>
                <a:prstDash val="solid"/>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grpSp>
        <p:grpSp>
          <p:nvGrpSpPr>
            <p:cNvPr id="46" name="グループ化 45">
              <a:extLst>
                <a:ext uri="{FF2B5EF4-FFF2-40B4-BE49-F238E27FC236}">
                  <a16:creationId xmlns:a16="http://schemas.microsoft.com/office/drawing/2014/main" id="{5F75EC48-99EF-E463-259B-219A664D7832}"/>
                </a:ext>
              </a:extLst>
            </p:cNvPr>
            <p:cNvGrpSpPr/>
            <p:nvPr/>
          </p:nvGrpSpPr>
          <p:grpSpPr>
            <a:xfrm>
              <a:off x="6181378" y="1651656"/>
              <a:ext cx="900000" cy="3434491"/>
              <a:chOff x="5786012" y="1573645"/>
              <a:chExt cx="900000" cy="3434491"/>
            </a:xfrm>
          </p:grpSpPr>
          <p:grpSp>
            <p:nvGrpSpPr>
              <p:cNvPr id="45" name="グループ化 44">
                <a:extLst>
                  <a:ext uri="{FF2B5EF4-FFF2-40B4-BE49-F238E27FC236}">
                    <a16:creationId xmlns:a16="http://schemas.microsoft.com/office/drawing/2014/main" id="{EB5790C1-B11E-BB95-1D13-D2C95FA0FCB5}"/>
                  </a:ext>
                </a:extLst>
              </p:cNvPr>
              <p:cNvGrpSpPr/>
              <p:nvPr/>
            </p:nvGrpSpPr>
            <p:grpSpPr>
              <a:xfrm>
                <a:off x="5786012" y="1573645"/>
                <a:ext cx="900000" cy="2143387"/>
                <a:chOff x="5779932" y="1573645"/>
                <a:chExt cx="900000" cy="2143387"/>
              </a:xfrm>
            </p:grpSpPr>
            <p:sp>
              <p:nvSpPr>
                <p:cNvPr id="14" name="円/楕円 6">
                  <a:extLst>
                    <a:ext uri="{FF2B5EF4-FFF2-40B4-BE49-F238E27FC236}">
                      <a16:creationId xmlns:a16="http://schemas.microsoft.com/office/drawing/2014/main" id="{BD6830A0-02B4-4DC1-ABC9-8C9E6D38A7FC}"/>
                    </a:ext>
                  </a:extLst>
                </p:cNvPr>
                <p:cNvSpPr/>
                <p:nvPr/>
              </p:nvSpPr>
              <p:spPr>
                <a:xfrm>
                  <a:off x="5779932" y="1573645"/>
                  <a:ext cx="900000" cy="576000"/>
                </a:xfrm>
                <a:prstGeom prst="ellipse">
                  <a:avLst/>
                </a:prstGeom>
                <a:solidFill>
                  <a:schemeClr val="accent2"/>
                </a:solidFill>
                <a:ln w="9525" cap="flat" cmpd="sng" algn="ctr">
                  <a:solidFill>
                    <a:schemeClr val="accent2">
                      <a:lumMod val="75000"/>
                    </a:schemeClr>
                  </a:solidFill>
                  <a:prstDash val="solid"/>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sp>
              <p:nvSpPr>
                <p:cNvPr id="17" name="円/楕円 9">
                  <a:extLst>
                    <a:ext uri="{FF2B5EF4-FFF2-40B4-BE49-F238E27FC236}">
                      <a16:creationId xmlns:a16="http://schemas.microsoft.com/office/drawing/2014/main" id="{BDA7F5A1-0035-4EF2-B2A1-4249443480D3}"/>
                    </a:ext>
                  </a:extLst>
                </p:cNvPr>
                <p:cNvSpPr/>
                <p:nvPr/>
              </p:nvSpPr>
              <p:spPr>
                <a:xfrm>
                  <a:off x="5779932" y="2357339"/>
                  <a:ext cx="900000" cy="576000"/>
                </a:xfrm>
                <a:prstGeom prst="ellipse">
                  <a:avLst/>
                </a:prstGeom>
                <a:solidFill>
                  <a:schemeClr val="accent3"/>
                </a:solidFill>
                <a:ln w="9525" cap="flat" cmpd="sng" algn="ctr">
                  <a:solidFill>
                    <a:schemeClr val="accent3">
                      <a:lumMod val="50000"/>
                    </a:schemeClr>
                  </a:solidFill>
                  <a:prstDash val="solid"/>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sp>
              <p:nvSpPr>
                <p:cNvPr id="20" name="円/楕円 12">
                  <a:extLst>
                    <a:ext uri="{FF2B5EF4-FFF2-40B4-BE49-F238E27FC236}">
                      <a16:creationId xmlns:a16="http://schemas.microsoft.com/office/drawing/2014/main" id="{31CFD914-F7E0-4FF3-BD9C-B6C92F905B40}"/>
                    </a:ext>
                  </a:extLst>
                </p:cNvPr>
                <p:cNvSpPr/>
                <p:nvPr/>
              </p:nvSpPr>
              <p:spPr>
                <a:xfrm>
                  <a:off x="5779932" y="3141032"/>
                  <a:ext cx="900000" cy="576000"/>
                </a:xfrm>
                <a:prstGeom prst="ellipse">
                  <a:avLst/>
                </a:prstGeom>
                <a:solidFill>
                  <a:schemeClr val="accent4"/>
                </a:solidFill>
                <a:ln w="9525" cap="flat" cmpd="sng" algn="ctr">
                  <a:solidFill>
                    <a:schemeClr val="accent4">
                      <a:lumMod val="50000"/>
                    </a:schemeClr>
                  </a:solidFill>
                  <a:prstDash val="solid"/>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grpSp>
          <p:sp>
            <p:nvSpPr>
              <p:cNvPr id="21" name="円/楕円 13">
                <a:extLst>
                  <a:ext uri="{FF2B5EF4-FFF2-40B4-BE49-F238E27FC236}">
                    <a16:creationId xmlns:a16="http://schemas.microsoft.com/office/drawing/2014/main" id="{CC55044B-4570-4CBB-835F-EBAAB7D24B9D}"/>
                  </a:ext>
                </a:extLst>
              </p:cNvPr>
              <p:cNvSpPr/>
              <p:nvPr/>
            </p:nvSpPr>
            <p:spPr>
              <a:xfrm>
                <a:off x="5786012" y="4432136"/>
                <a:ext cx="900000" cy="576000"/>
              </a:xfrm>
              <a:prstGeom prst="ellipse">
                <a:avLst/>
              </a:prstGeom>
              <a:solidFill>
                <a:schemeClr val="accent5"/>
              </a:solidFill>
              <a:ln w="9525" cap="flat" cmpd="sng" algn="ctr">
                <a:solidFill>
                  <a:schemeClr val="accent5">
                    <a:lumMod val="50000"/>
                  </a:schemeClr>
                </a:solidFill>
                <a:prstDash val="solid"/>
              </a:ln>
              <a:effectLst/>
            </p:spPr>
            <p:txBody>
              <a:bodyPr rtlCol="0" anchor="ctr"/>
              <a:lstStyle/>
              <a:p>
                <a:pPr algn="ctr">
                  <a:defRPr/>
                </a:pPr>
                <a:endParaRPr kumimoji="0" lang="ja-JP" altLang="en-US" kern="0">
                  <a:solidFill>
                    <a:prstClr val="white"/>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FDA84E1B-161B-4CAB-99CE-6CAACA30392D}"/>
                  </a:ext>
                </a:extLst>
              </p:cNvPr>
              <p:cNvSpPr txBox="1"/>
              <p:nvPr/>
            </p:nvSpPr>
            <p:spPr>
              <a:xfrm>
                <a:off x="6035957" y="3724474"/>
                <a:ext cx="400110" cy="700219"/>
              </a:xfrm>
              <a:prstGeom prst="rect">
                <a:avLst/>
              </a:prstGeom>
              <a:noFill/>
            </p:spPr>
            <p:txBody>
              <a:bodyPr vert="eaVert" wrap="square" rtlCol="0" anchor="ctr" anchorCtr="0">
                <a:spAutoFit/>
              </a:bodyPr>
              <a:lstStyle/>
              <a:p>
                <a:pPr algn="ctr"/>
                <a:r>
                  <a:rPr lang="ja-JP" altLang="en-US" sz="1400" dirty="0">
                    <a:solidFill>
                      <a:prstClr val="black"/>
                    </a:solidFill>
                    <a:latin typeface="Meiryo UI" panose="020B0604030504040204" pitchFamily="50" charset="-128"/>
                    <a:ea typeface="Meiryo UI" panose="020B0604030504040204" pitchFamily="50" charset="-128"/>
                  </a:rPr>
                  <a:t>･･･</a:t>
                </a:r>
              </a:p>
            </p:txBody>
          </p:sp>
        </p:grpSp>
        <p:sp>
          <p:nvSpPr>
            <p:cNvPr id="29" name="ホームベース 27">
              <a:extLst>
                <a:ext uri="{FF2B5EF4-FFF2-40B4-BE49-F238E27FC236}">
                  <a16:creationId xmlns:a16="http://schemas.microsoft.com/office/drawing/2014/main" id="{9794225A-6B8C-432B-AD75-27E33A6F3847}"/>
                </a:ext>
              </a:extLst>
            </p:cNvPr>
            <p:cNvSpPr/>
            <p:nvPr/>
          </p:nvSpPr>
          <p:spPr>
            <a:xfrm>
              <a:off x="200026" y="1118901"/>
              <a:ext cx="720000" cy="4500000"/>
            </a:xfrm>
            <a:prstGeom prst="homePlate">
              <a:avLst>
                <a:gd name="adj" fmla="val 39291"/>
              </a:avLst>
            </a:prstGeom>
            <a:solidFill>
              <a:schemeClr val="accent1">
                <a:lumMod val="20000"/>
                <a:lumOff val="80000"/>
              </a:schemeClr>
            </a:solidFill>
            <a:ln w="25400" cap="flat" cmpd="sng" algn="ctr">
              <a:solidFill>
                <a:schemeClr val="accent1"/>
              </a:solidFill>
              <a:prstDash val="solid"/>
            </a:ln>
            <a:effectLst/>
          </p:spPr>
          <p:txBody>
            <a:bodyPr vert="eaVert" rtlCol="0" anchor="ctr"/>
            <a:lstStyle/>
            <a:p>
              <a:pPr algn="ctr">
                <a:defRPr/>
              </a:pPr>
              <a:r>
                <a:rPr kumimoji="0" lang="ja-JP" altLang="en-US" b="1" kern="0" dirty="0">
                  <a:solidFill>
                    <a:schemeClr val="accent1"/>
                  </a:solidFill>
                  <a:latin typeface="Meiryo UI" panose="020B0604030504040204" pitchFamily="50" charset="-128"/>
                  <a:ea typeface="Meiryo UI" panose="020B0604030504040204" pitchFamily="50" charset="-128"/>
                </a:rPr>
                <a:t>対象：上場会社約３８００社</a:t>
              </a:r>
              <a:endParaRPr kumimoji="0" lang="en-US" altLang="ja-JP" b="1" kern="0" dirty="0">
                <a:solidFill>
                  <a:schemeClr val="accent1"/>
                </a:solidFill>
                <a:latin typeface="Meiryo UI" panose="020B0604030504040204" pitchFamily="50" charset="-128"/>
                <a:ea typeface="Meiryo UI" panose="020B0604030504040204" pitchFamily="50" charset="-128"/>
              </a:endParaRPr>
            </a:p>
          </p:txBody>
        </p:sp>
        <p:sp>
          <p:nvSpPr>
            <p:cNvPr id="30" name="ホームベース 28">
              <a:extLst>
                <a:ext uri="{FF2B5EF4-FFF2-40B4-BE49-F238E27FC236}">
                  <a16:creationId xmlns:a16="http://schemas.microsoft.com/office/drawing/2014/main" id="{FC9CFA4E-9BF6-4570-B116-377B252EF2AD}"/>
                </a:ext>
              </a:extLst>
            </p:cNvPr>
            <p:cNvSpPr/>
            <p:nvPr/>
          </p:nvSpPr>
          <p:spPr>
            <a:xfrm>
              <a:off x="2844062" y="1388901"/>
              <a:ext cx="720000" cy="3960000"/>
            </a:xfrm>
            <a:prstGeom prst="homePlate">
              <a:avLst>
                <a:gd name="adj" fmla="val 24677"/>
              </a:avLst>
            </a:prstGeom>
            <a:solidFill>
              <a:schemeClr val="accent1">
                <a:lumMod val="20000"/>
                <a:lumOff val="80000"/>
              </a:schemeClr>
            </a:solidFill>
            <a:ln w="25400" cap="flat" cmpd="sng" algn="ctr">
              <a:solidFill>
                <a:schemeClr val="accent1"/>
              </a:solidFill>
              <a:prstDash val="solid"/>
            </a:ln>
            <a:effectLst/>
          </p:spPr>
          <p:txBody>
            <a:bodyPr vert="eaVert" rtlCol="0" anchor="ctr"/>
            <a:lstStyle/>
            <a:p>
              <a:pPr algn="ctr">
                <a:defRPr/>
              </a:pPr>
              <a:r>
                <a:rPr kumimoji="0" lang="ja-JP" altLang="en-US" b="1" kern="0" dirty="0">
                  <a:solidFill>
                    <a:schemeClr val="accent1"/>
                  </a:solidFill>
                  <a:latin typeface="Meiryo UI" panose="020B0604030504040204" pitchFamily="50" charset="-128"/>
                  <a:ea typeface="Meiryo UI" panose="020B0604030504040204" pitchFamily="50" charset="-128"/>
                </a:rPr>
                <a:t>アンケート調査への回答</a:t>
              </a:r>
              <a:endParaRPr kumimoji="0" lang="en-US" altLang="ja-JP" b="1" kern="0" dirty="0">
                <a:solidFill>
                  <a:schemeClr val="accent1"/>
                </a:solidFill>
                <a:latin typeface="Meiryo UI" panose="020B0604030504040204" pitchFamily="50" charset="-128"/>
                <a:ea typeface="Meiryo UI" panose="020B0604030504040204" pitchFamily="50" charset="-128"/>
              </a:endParaRPr>
            </a:p>
          </p:txBody>
        </p:sp>
        <p:sp>
          <p:nvSpPr>
            <p:cNvPr id="32" name="ホームベース 30">
              <a:extLst>
                <a:ext uri="{FF2B5EF4-FFF2-40B4-BE49-F238E27FC236}">
                  <a16:creationId xmlns:a16="http://schemas.microsoft.com/office/drawing/2014/main" id="{C8C69B83-A9BD-433E-BD84-A20EDBB6EB74}"/>
                </a:ext>
              </a:extLst>
            </p:cNvPr>
            <p:cNvSpPr/>
            <p:nvPr/>
          </p:nvSpPr>
          <p:spPr>
            <a:xfrm>
              <a:off x="7233396" y="1838901"/>
              <a:ext cx="900000" cy="3060000"/>
            </a:xfrm>
            <a:prstGeom prst="homePlate">
              <a:avLst>
                <a:gd name="adj" fmla="val 35044"/>
              </a:avLst>
            </a:prstGeom>
            <a:solidFill>
              <a:schemeClr val="accent1">
                <a:lumMod val="20000"/>
                <a:lumOff val="80000"/>
              </a:schemeClr>
            </a:solidFill>
            <a:ln w="25400" cap="flat" cmpd="sng" algn="ctr">
              <a:solidFill>
                <a:schemeClr val="accent1"/>
              </a:solidFill>
              <a:prstDash val="solid"/>
            </a:ln>
            <a:effectLst/>
          </p:spPr>
          <p:txBody>
            <a:bodyPr vert="eaVert" rtlCol="0" anchor="ctr"/>
            <a:lstStyle/>
            <a:p>
              <a:pPr algn="ctr">
                <a:defRPr/>
              </a:pPr>
              <a:r>
                <a:rPr kumimoji="0" lang="ja-JP" altLang="en-US" b="1" kern="0" dirty="0">
                  <a:solidFill>
                    <a:schemeClr val="accent1"/>
                  </a:solidFill>
                  <a:latin typeface="Meiryo UI" panose="020B0604030504040204" pitchFamily="50" charset="-128"/>
                  <a:ea typeface="Meiryo UI" panose="020B0604030504040204" pitchFamily="50" charset="-128"/>
                </a:rPr>
                <a:t>「銘柄評価委員会」に</a:t>
              </a:r>
              <a:br>
                <a:rPr kumimoji="0" lang="en-US" altLang="ja-JP" b="1" kern="0" dirty="0">
                  <a:solidFill>
                    <a:schemeClr val="accent1"/>
                  </a:solidFill>
                  <a:latin typeface="Meiryo UI" panose="020B0604030504040204" pitchFamily="50" charset="-128"/>
                  <a:ea typeface="Meiryo UI" panose="020B0604030504040204" pitchFamily="50" charset="-128"/>
                </a:rPr>
              </a:br>
              <a:r>
                <a:rPr kumimoji="0" lang="ja-JP" altLang="en-US" b="1" kern="0" dirty="0">
                  <a:solidFill>
                    <a:schemeClr val="accent1"/>
                  </a:solidFill>
                  <a:latin typeface="Meiryo UI" panose="020B0604030504040204" pitchFamily="50" charset="-128"/>
                  <a:ea typeface="Meiryo UI" panose="020B0604030504040204" pitchFamily="50" charset="-128"/>
                </a:rPr>
                <a:t>よる最終選考</a:t>
              </a:r>
              <a:endParaRPr kumimoji="0" lang="en-US" altLang="ja-JP" b="1" kern="0" dirty="0">
                <a:solidFill>
                  <a:schemeClr val="accent1"/>
                </a:solidFill>
                <a:latin typeface="Meiryo UI" panose="020B0604030504040204" pitchFamily="50" charset="-128"/>
                <a:ea typeface="Meiryo UI" panose="020B0604030504040204" pitchFamily="50" charset="-128"/>
              </a:endParaRPr>
            </a:p>
          </p:txBody>
        </p:sp>
        <p:sp>
          <p:nvSpPr>
            <p:cNvPr id="33" name="円/楕円 32">
              <a:extLst>
                <a:ext uri="{FF2B5EF4-FFF2-40B4-BE49-F238E27FC236}">
                  <a16:creationId xmlns:a16="http://schemas.microsoft.com/office/drawing/2014/main" id="{41C72F6B-10F1-4179-961D-4B433B1997E5}"/>
                </a:ext>
              </a:extLst>
            </p:cNvPr>
            <p:cNvSpPr/>
            <p:nvPr/>
          </p:nvSpPr>
          <p:spPr>
            <a:xfrm>
              <a:off x="8878063" y="2198901"/>
              <a:ext cx="725355" cy="2340000"/>
            </a:xfrm>
            <a:prstGeom prst="ellipse">
              <a:avLst/>
            </a:prstGeom>
            <a:solidFill>
              <a:schemeClr val="accent1"/>
            </a:solidFill>
            <a:ln w="25400" cap="flat" cmpd="sng" algn="ctr">
              <a:noFill/>
              <a:prstDash val="solid"/>
            </a:ln>
            <a:effectLst/>
          </p:spPr>
          <p:txBody>
            <a:bodyPr vert="eaVert" rtlCol="0" anchor="ctr"/>
            <a:lstStyle/>
            <a:p>
              <a:pPr algn="ctr">
                <a:defRPr/>
              </a:pPr>
              <a:r>
                <a:rPr kumimoji="0" lang="ja-JP" altLang="en-US" b="1" kern="0" dirty="0">
                  <a:solidFill>
                    <a:schemeClr val="bg1"/>
                  </a:solidFill>
                  <a:latin typeface="Meiryo UI" panose="020B0604030504040204" pitchFamily="50" charset="-128"/>
                  <a:ea typeface="Meiryo UI" panose="020B0604030504040204" pitchFamily="50" charset="-128"/>
                </a:rPr>
                <a:t>ＤＸ銘柄</a:t>
              </a:r>
              <a:r>
                <a:rPr kumimoji="0" lang="en-US" altLang="ja-JP" b="1" kern="0" dirty="0">
                  <a:solidFill>
                    <a:schemeClr val="bg1"/>
                  </a:solidFill>
                  <a:latin typeface="Meiryo UI" panose="020B0604030504040204" pitchFamily="50" charset="-128"/>
                  <a:ea typeface="Meiryo UI" panose="020B0604030504040204" pitchFamily="50" charset="-128"/>
                </a:rPr>
                <a:t>2024</a:t>
              </a:r>
              <a:endParaRPr kumimoji="0" lang="ja-JP" altLang="en-US" b="1" kern="0" dirty="0">
                <a:solidFill>
                  <a:schemeClr val="bg1"/>
                </a:solidFill>
                <a:latin typeface="Meiryo UI" panose="020B0604030504040204" pitchFamily="50" charset="-128"/>
                <a:ea typeface="Meiryo UI" panose="020B0604030504040204" pitchFamily="50" charset="-128"/>
              </a:endParaRPr>
            </a:p>
          </p:txBody>
        </p:sp>
        <p:sp>
          <p:nvSpPr>
            <p:cNvPr id="4" name="矢印: 右 3">
              <a:extLst>
                <a:ext uri="{FF2B5EF4-FFF2-40B4-BE49-F238E27FC236}">
                  <a16:creationId xmlns:a16="http://schemas.microsoft.com/office/drawing/2014/main" id="{661B3BBD-CE88-44E2-A20F-C6BD03DE2E35}"/>
                </a:ext>
              </a:extLst>
            </p:cNvPr>
            <p:cNvSpPr/>
            <p:nvPr/>
          </p:nvSpPr>
          <p:spPr bwMode="auto">
            <a:xfrm>
              <a:off x="8285414" y="2987574"/>
              <a:ext cx="440633" cy="762655"/>
            </a:xfrm>
            <a:prstGeom prst="rightArrow">
              <a:avLst/>
            </a:prstGeom>
            <a:solidFill>
              <a:schemeClr val="accent1">
                <a:lumMod val="20000"/>
                <a:lumOff val="80000"/>
              </a:schemeClr>
            </a:solidFill>
            <a:ln w="28575">
              <a:solidFill>
                <a:schemeClr val="accent1"/>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9" name="ホームベース 28">
              <a:extLst>
                <a:ext uri="{FF2B5EF4-FFF2-40B4-BE49-F238E27FC236}">
                  <a16:creationId xmlns:a16="http://schemas.microsoft.com/office/drawing/2014/main" id="{EF2EA561-4AF4-E9C5-423D-0FC9324D3852}"/>
                </a:ext>
              </a:extLst>
            </p:cNvPr>
            <p:cNvSpPr/>
            <p:nvPr/>
          </p:nvSpPr>
          <p:spPr>
            <a:xfrm>
              <a:off x="5129360" y="1658901"/>
              <a:ext cx="900000" cy="3420000"/>
            </a:xfrm>
            <a:prstGeom prst="homePlate">
              <a:avLst>
                <a:gd name="adj" fmla="val 24677"/>
              </a:avLst>
            </a:prstGeom>
            <a:solidFill>
              <a:schemeClr val="accent1">
                <a:lumMod val="20000"/>
                <a:lumOff val="80000"/>
              </a:schemeClr>
            </a:solidFill>
            <a:ln w="25400" cap="flat" cmpd="sng" algn="ctr">
              <a:solidFill>
                <a:schemeClr val="accent1"/>
              </a:solidFill>
              <a:prstDash val="solid"/>
            </a:ln>
            <a:effectLst/>
          </p:spPr>
          <p:txBody>
            <a:bodyPr vert="eaVert" rtlCol="0" anchor="ctr"/>
            <a:lstStyle/>
            <a:p>
              <a:pPr algn="ctr">
                <a:defRPr/>
              </a:pPr>
              <a:r>
                <a:rPr kumimoji="0" lang="ja-JP" altLang="en-US" b="1" kern="0" dirty="0">
                  <a:solidFill>
                    <a:schemeClr val="accent1"/>
                  </a:solidFill>
                  <a:latin typeface="Meiryo UI" panose="020B0604030504040204" pitchFamily="50" charset="-128"/>
                  <a:ea typeface="Meiryo UI" panose="020B0604030504040204" pitchFamily="50" charset="-128"/>
                </a:rPr>
                <a:t>選択式項目</a:t>
              </a:r>
              <a:r>
                <a:rPr kumimoji="0" lang="en-US" altLang="ja-JP" b="1" kern="0" dirty="0">
                  <a:solidFill>
                    <a:schemeClr val="accent1"/>
                  </a:solidFill>
                  <a:latin typeface="Meiryo UI" panose="020B0604030504040204" pitchFamily="50" charset="-128"/>
                  <a:ea typeface="Meiryo UI" panose="020B0604030504040204" pitchFamily="50" charset="-128"/>
                </a:rPr>
                <a:t>+ROE+PBR</a:t>
              </a:r>
              <a:r>
                <a:rPr kumimoji="0" lang="ja-JP" altLang="en-US" b="1" kern="0" dirty="0">
                  <a:solidFill>
                    <a:schemeClr val="accent1"/>
                  </a:solidFill>
                  <a:latin typeface="Meiryo UI" panose="020B0604030504040204" pitchFamily="50" charset="-128"/>
                  <a:ea typeface="Meiryo UI" panose="020B0604030504040204" pitchFamily="50" charset="-128"/>
                </a:rPr>
                <a:t>によるスコアリング評価</a:t>
              </a:r>
              <a:endParaRPr kumimoji="0" lang="en-US" altLang="ja-JP" b="1" kern="0" dirty="0">
                <a:solidFill>
                  <a:schemeClr val="accent1"/>
                </a:solidFill>
                <a:latin typeface="Meiryo UI" panose="020B0604030504040204" pitchFamily="50" charset="-128"/>
                <a:ea typeface="Meiryo UI" panose="020B0604030504040204" pitchFamily="50" charset="-128"/>
              </a:endParaRPr>
            </a:p>
          </p:txBody>
        </p:sp>
        <p:grpSp>
          <p:nvGrpSpPr>
            <p:cNvPr id="42" name="グループ化 41">
              <a:extLst>
                <a:ext uri="{FF2B5EF4-FFF2-40B4-BE49-F238E27FC236}">
                  <a16:creationId xmlns:a16="http://schemas.microsoft.com/office/drawing/2014/main" id="{DD71F2E9-507F-85BE-239D-B005D04CC92B}"/>
                </a:ext>
              </a:extLst>
            </p:cNvPr>
            <p:cNvGrpSpPr/>
            <p:nvPr/>
          </p:nvGrpSpPr>
          <p:grpSpPr>
            <a:xfrm>
              <a:off x="1072044" y="1118901"/>
              <a:ext cx="1620000" cy="4500000"/>
              <a:chOff x="975194" y="1118901"/>
              <a:chExt cx="1620000" cy="4500000"/>
            </a:xfrm>
          </p:grpSpPr>
          <p:sp>
            <p:nvSpPr>
              <p:cNvPr id="23" name="円/楕円 15">
                <a:extLst>
                  <a:ext uri="{FF2B5EF4-FFF2-40B4-BE49-F238E27FC236}">
                    <a16:creationId xmlns:a16="http://schemas.microsoft.com/office/drawing/2014/main" id="{C56454B3-3B41-435D-B4E0-533C81ABD8A0}"/>
                  </a:ext>
                </a:extLst>
              </p:cNvPr>
              <p:cNvSpPr/>
              <p:nvPr/>
            </p:nvSpPr>
            <p:spPr>
              <a:xfrm>
                <a:off x="975194" y="4898901"/>
                <a:ext cx="1620000" cy="720000"/>
              </a:xfrm>
              <a:prstGeom prst="ellipse">
                <a:avLst/>
              </a:prstGeom>
              <a:solidFill>
                <a:schemeClr val="accent5"/>
              </a:solidFill>
              <a:ln w="9525" cap="flat" cmpd="sng" algn="ctr">
                <a:solidFill>
                  <a:schemeClr val="accent5">
                    <a:lumMod val="50000"/>
                  </a:schemeClr>
                </a:solidFill>
                <a:prstDash val="solid"/>
              </a:ln>
              <a:effectLst/>
            </p:spPr>
            <p:txBody>
              <a:bodyPr rtlCol="0" anchor="ctr"/>
              <a:lstStyle/>
              <a:p>
                <a:pPr algn="ctr">
                  <a:defRPr/>
                </a:pPr>
                <a:r>
                  <a:rPr kumimoji="0" lang="ja-JP" altLang="en-US"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保険業</a:t>
                </a:r>
              </a:p>
            </p:txBody>
          </p:sp>
          <p:sp>
            <p:nvSpPr>
              <p:cNvPr id="24" name="テキスト ボックス 23">
                <a:extLst>
                  <a:ext uri="{FF2B5EF4-FFF2-40B4-BE49-F238E27FC236}">
                    <a16:creationId xmlns:a16="http://schemas.microsoft.com/office/drawing/2014/main" id="{37E7A523-380F-4AEB-A7C7-F13C1F73B15D}"/>
                  </a:ext>
                </a:extLst>
              </p:cNvPr>
              <p:cNvSpPr txBox="1"/>
              <p:nvPr/>
            </p:nvSpPr>
            <p:spPr>
              <a:xfrm>
                <a:off x="1577081" y="3973708"/>
                <a:ext cx="416227" cy="885687"/>
              </a:xfrm>
              <a:prstGeom prst="rect">
                <a:avLst/>
              </a:prstGeom>
              <a:noFill/>
            </p:spPr>
            <p:txBody>
              <a:bodyPr vert="eaVert" wrap="square" rtlCol="0" anchor="ctr" anchorCtr="0">
                <a:spAutoFit/>
              </a:bodyPr>
              <a:lstStyle/>
              <a:p>
                <a:pPr algn="ctr"/>
                <a:r>
                  <a:rPr lang="ja-JP" altLang="en-US" sz="2400" dirty="0">
                    <a:solidFill>
                      <a:prstClr val="black"/>
                    </a:solidFill>
                    <a:latin typeface="Meiryo UI" panose="020B0604030504040204" pitchFamily="50" charset="-128"/>
                    <a:ea typeface="Meiryo UI" panose="020B0604030504040204" pitchFamily="50" charset="-128"/>
                  </a:rPr>
                  <a:t>･･･</a:t>
                </a:r>
              </a:p>
            </p:txBody>
          </p:sp>
          <p:grpSp>
            <p:nvGrpSpPr>
              <p:cNvPr id="40" name="グループ化 39">
                <a:extLst>
                  <a:ext uri="{FF2B5EF4-FFF2-40B4-BE49-F238E27FC236}">
                    <a16:creationId xmlns:a16="http://schemas.microsoft.com/office/drawing/2014/main" id="{A0421202-762D-B764-58EE-CA97BF47DF8A}"/>
                  </a:ext>
                </a:extLst>
              </p:cNvPr>
              <p:cNvGrpSpPr/>
              <p:nvPr/>
            </p:nvGrpSpPr>
            <p:grpSpPr>
              <a:xfrm>
                <a:off x="975194" y="1118901"/>
                <a:ext cx="1620000" cy="2815301"/>
                <a:chOff x="975194" y="920130"/>
                <a:chExt cx="1728000" cy="2815301"/>
              </a:xfrm>
            </p:grpSpPr>
            <p:sp>
              <p:nvSpPr>
                <p:cNvPr id="12" name="円/楕円 4">
                  <a:extLst>
                    <a:ext uri="{FF2B5EF4-FFF2-40B4-BE49-F238E27FC236}">
                      <a16:creationId xmlns:a16="http://schemas.microsoft.com/office/drawing/2014/main" id="{46940B42-87E3-433A-87E9-932D7DF687C1}"/>
                    </a:ext>
                  </a:extLst>
                </p:cNvPr>
                <p:cNvSpPr/>
                <p:nvPr/>
              </p:nvSpPr>
              <p:spPr>
                <a:xfrm>
                  <a:off x="975194" y="920130"/>
                  <a:ext cx="1728000" cy="720000"/>
                </a:xfrm>
                <a:prstGeom prst="ellipse">
                  <a:avLst/>
                </a:prstGeom>
                <a:solidFill>
                  <a:schemeClr val="accent2"/>
                </a:solidFill>
                <a:ln w="9525" cap="flat" cmpd="sng" algn="ctr">
                  <a:solidFill>
                    <a:schemeClr val="accent2">
                      <a:lumMod val="75000"/>
                    </a:schemeClr>
                  </a:solidFill>
                  <a:prstDash val="solid"/>
                </a:ln>
                <a:effectLst/>
              </p:spPr>
              <p:txBody>
                <a:bodyPr rtlCol="0" anchor="ctr"/>
                <a:lstStyle/>
                <a:p>
                  <a:pPr algn="ctr">
                    <a:defRPr/>
                  </a:pPr>
                  <a:r>
                    <a:rPr kumimoji="0" lang="ja-JP" altLang="en-US"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食料品業</a:t>
                  </a:r>
                </a:p>
              </p:txBody>
            </p:sp>
            <p:sp>
              <p:nvSpPr>
                <p:cNvPr id="15" name="円/楕円 7">
                  <a:extLst>
                    <a:ext uri="{FF2B5EF4-FFF2-40B4-BE49-F238E27FC236}">
                      <a16:creationId xmlns:a16="http://schemas.microsoft.com/office/drawing/2014/main" id="{04893B8D-549E-4F1C-A0EB-A95FD51B7D34}"/>
                    </a:ext>
                  </a:extLst>
                </p:cNvPr>
                <p:cNvSpPr/>
                <p:nvPr/>
              </p:nvSpPr>
              <p:spPr>
                <a:xfrm>
                  <a:off x="975194" y="1967781"/>
                  <a:ext cx="1728000" cy="720000"/>
                </a:xfrm>
                <a:prstGeom prst="ellipse">
                  <a:avLst/>
                </a:prstGeom>
                <a:solidFill>
                  <a:schemeClr val="accent3"/>
                </a:solidFill>
                <a:ln w="9525" cap="flat" cmpd="sng" algn="ctr">
                  <a:solidFill>
                    <a:schemeClr val="accent3">
                      <a:lumMod val="50000"/>
                    </a:schemeClr>
                  </a:solidFill>
                  <a:prstDash val="solid"/>
                </a:ln>
                <a:effectLst/>
              </p:spPr>
              <p:txBody>
                <a:bodyPr rtlCol="0" anchor="ctr"/>
                <a:lstStyle/>
                <a:p>
                  <a:pPr algn="ctr">
                    <a:defRPr/>
                  </a:pPr>
                  <a:r>
                    <a:rPr kumimoji="0" lang="ja-JP" altLang="en-US"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機械業</a:t>
                  </a:r>
                </a:p>
              </p:txBody>
            </p:sp>
            <p:sp>
              <p:nvSpPr>
                <p:cNvPr id="18" name="円/楕円 10">
                  <a:extLst>
                    <a:ext uri="{FF2B5EF4-FFF2-40B4-BE49-F238E27FC236}">
                      <a16:creationId xmlns:a16="http://schemas.microsoft.com/office/drawing/2014/main" id="{36391FA0-3DBB-4F3B-A0CC-01E8BE2B4957}"/>
                    </a:ext>
                  </a:extLst>
                </p:cNvPr>
                <p:cNvSpPr/>
                <p:nvPr/>
              </p:nvSpPr>
              <p:spPr>
                <a:xfrm>
                  <a:off x="975194" y="3015431"/>
                  <a:ext cx="1728000" cy="720000"/>
                </a:xfrm>
                <a:prstGeom prst="ellipse">
                  <a:avLst/>
                </a:prstGeom>
                <a:solidFill>
                  <a:schemeClr val="accent4"/>
                </a:solidFill>
                <a:ln w="9525" cap="flat" cmpd="sng" algn="ctr">
                  <a:solidFill>
                    <a:schemeClr val="accent4">
                      <a:lumMod val="50000"/>
                    </a:schemeClr>
                  </a:solidFill>
                  <a:prstDash val="solid"/>
                </a:ln>
                <a:effectLst/>
              </p:spPr>
              <p:txBody>
                <a:bodyPr rtlCol="0" anchor="ctr"/>
                <a:lstStyle/>
                <a:p>
                  <a:pPr algn="ctr">
                    <a:defRPr/>
                  </a:pPr>
                  <a:r>
                    <a:rPr kumimoji="0" lang="ja-JP" altLang="en-US"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小売業</a:t>
                  </a:r>
                </a:p>
              </p:txBody>
            </p:sp>
          </p:grpSp>
        </p:grpSp>
      </p:grpSp>
      <p:sp>
        <p:nvSpPr>
          <p:cNvPr id="34" name="線吹き出し 1 (枠付き) 2">
            <a:extLst>
              <a:ext uri="{FF2B5EF4-FFF2-40B4-BE49-F238E27FC236}">
                <a16:creationId xmlns:a16="http://schemas.microsoft.com/office/drawing/2014/main" id="{E718E9DD-536C-4298-BF7A-EAE06EC8FF20}"/>
              </a:ext>
            </a:extLst>
          </p:cNvPr>
          <p:cNvSpPr/>
          <p:nvPr/>
        </p:nvSpPr>
        <p:spPr>
          <a:xfrm>
            <a:off x="920552" y="5654509"/>
            <a:ext cx="4662570" cy="680250"/>
          </a:xfrm>
          <a:prstGeom prst="borderCallout1">
            <a:avLst>
              <a:gd name="adj1" fmla="val -331"/>
              <a:gd name="adj2" fmla="val 59761"/>
              <a:gd name="adj3" fmla="val -50751"/>
              <a:gd name="adj4" fmla="val 52221"/>
            </a:avLst>
          </a:prstGeom>
          <a:solidFill>
            <a:schemeClr val="bg1"/>
          </a:solidFill>
          <a:ln w="19050">
            <a:solidFill>
              <a:srgbClr val="00206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r>
              <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受付期間内にアンケート調査に回答した企業</a:t>
            </a:r>
            <a:br>
              <a:rPr lang="en-US"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（受付期間：</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月１日～</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00</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5" name="線吹き出し 1 (枠付き) 36">
            <a:extLst>
              <a:ext uri="{FF2B5EF4-FFF2-40B4-BE49-F238E27FC236}">
                <a16:creationId xmlns:a16="http://schemas.microsoft.com/office/drawing/2014/main" id="{CE0058E5-4F94-45E3-B9CB-B9570AE56C32}"/>
              </a:ext>
            </a:extLst>
          </p:cNvPr>
          <p:cNvSpPr/>
          <p:nvPr/>
        </p:nvSpPr>
        <p:spPr>
          <a:xfrm>
            <a:off x="5735496" y="5654509"/>
            <a:ext cx="3770382" cy="680250"/>
          </a:xfrm>
          <a:prstGeom prst="borderCallout1">
            <a:avLst>
              <a:gd name="adj1" fmla="val 571"/>
              <a:gd name="adj2" fmla="val 26555"/>
              <a:gd name="adj3" fmla="val -83877"/>
              <a:gd name="adj4" fmla="val -40"/>
            </a:avLst>
          </a:prstGeom>
          <a:solidFill>
            <a:schemeClr val="bg1"/>
          </a:solidFill>
          <a:ln w="19050">
            <a:solidFill>
              <a:srgbClr val="00206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r>
              <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アンケート調査の「選択式項目」及び</a:t>
            </a:r>
            <a:r>
              <a:rPr lang="en-US"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ROE</a:t>
            </a:r>
            <a:r>
              <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PBR</a:t>
            </a:r>
            <a:r>
              <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によってスコアリングを実施</a:t>
            </a:r>
            <a:endParaRPr lang="en-US"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スコアリング基準は委員会にて決定（配点は非公表）</a:t>
            </a:r>
            <a:endParaRPr lang="en-US" altLang="ja-JP" sz="12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線吹き出し 1 (枠付き) 37">
            <a:extLst>
              <a:ext uri="{FF2B5EF4-FFF2-40B4-BE49-F238E27FC236}">
                <a16:creationId xmlns:a16="http://schemas.microsoft.com/office/drawing/2014/main" id="{FF541CA5-9A59-4C4A-B8A8-0A23F056CC74}"/>
              </a:ext>
            </a:extLst>
          </p:cNvPr>
          <p:cNvSpPr/>
          <p:nvPr/>
        </p:nvSpPr>
        <p:spPr>
          <a:xfrm>
            <a:off x="5149850" y="530298"/>
            <a:ext cx="1853282" cy="882478"/>
          </a:xfrm>
          <a:prstGeom prst="borderCallout1">
            <a:avLst>
              <a:gd name="adj1" fmla="val 100934"/>
              <a:gd name="adj2" fmla="val 72011"/>
              <a:gd name="adj3" fmla="val 143599"/>
              <a:gd name="adj4" fmla="val 121446"/>
            </a:avLst>
          </a:prstGeom>
          <a:solidFill>
            <a:schemeClr val="bg1"/>
          </a:solidFill>
          <a:ln w="19050">
            <a:solidFill>
              <a:srgbClr val="00206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lang="ja-JP" altLang="en-US" sz="1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「記述式項目（</a:t>
            </a:r>
            <a:r>
              <a:rPr lang="en-US" altLang="ja-JP" sz="1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DX</a:t>
            </a:r>
            <a:r>
              <a:rPr lang="ja-JP" altLang="en-US" sz="1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推進に関連する具体的な取組）」を中心に委員会にて最終評価を実施</a:t>
            </a:r>
            <a:endParaRPr lang="en-US" altLang="ja-JP" sz="1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935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sz="quarter" idx="17"/>
          </p:nvPr>
        </p:nvSpPr>
        <p:spPr>
          <a:xfrm>
            <a:off x="201000" y="692696"/>
            <a:ext cx="9504000" cy="949079"/>
          </a:xfrm>
          <a:solidFill>
            <a:schemeClr val="accent1">
              <a:lumMod val="20000"/>
              <a:lumOff val="80000"/>
            </a:schemeClr>
          </a:solidFill>
        </p:spPr>
        <p:txBody>
          <a:bodyPr/>
          <a:lstStyle/>
          <a:p>
            <a:pPr>
              <a:lnSpc>
                <a:spcPts val="1500"/>
              </a:lnSpc>
            </a:pPr>
            <a:r>
              <a:rPr kumimoji="1" lang="ja-JP" altLang="en-US" sz="1600" dirty="0"/>
              <a:t>２段階評価とします。</a:t>
            </a:r>
            <a:endParaRPr kumimoji="1" lang="en-US" altLang="ja-JP" sz="1600" dirty="0"/>
          </a:p>
          <a:p>
            <a:pPr>
              <a:lnSpc>
                <a:spcPts val="1500"/>
              </a:lnSpc>
            </a:pPr>
            <a:r>
              <a:rPr kumimoji="1" lang="en-US" altLang="ja-JP" sz="1600" dirty="0"/>
              <a:t>DX</a:t>
            </a:r>
            <a:r>
              <a:rPr kumimoji="1" lang="ja-JP" altLang="en-US" sz="1600" dirty="0"/>
              <a:t>銘柄</a:t>
            </a:r>
            <a:r>
              <a:rPr kumimoji="1" lang="en-US" altLang="ja-JP" sz="1600" dirty="0"/>
              <a:t>2024</a:t>
            </a:r>
            <a:r>
              <a:rPr kumimoji="1" lang="ja-JP" altLang="en-US" sz="1600" dirty="0"/>
              <a:t>に選定されるためには、</a:t>
            </a:r>
            <a:r>
              <a:rPr kumimoji="1" lang="en-US" altLang="ja-JP" sz="1600" dirty="0"/>
              <a:t>DX</a:t>
            </a:r>
            <a:r>
              <a:rPr kumimoji="1" lang="ja-JP" altLang="en-US" sz="1600" dirty="0"/>
              <a:t>調査</a:t>
            </a:r>
            <a:r>
              <a:rPr kumimoji="1" lang="en-US" altLang="ja-JP" sz="1600" dirty="0"/>
              <a:t>2024</a:t>
            </a:r>
            <a:r>
              <a:rPr lang="en-US" altLang="ja-JP" sz="1600" baseline="30000" dirty="0"/>
              <a:t> (*)</a:t>
            </a:r>
            <a:r>
              <a:rPr kumimoji="1" lang="ja-JP" altLang="en-US" sz="1600" dirty="0"/>
              <a:t>への回答と、</a:t>
            </a:r>
            <a:r>
              <a:rPr kumimoji="1" lang="en-US" altLang="ja-JP" sz="1600" dirty="0"/>
              <a:t>DX</a:t>
            </a:r>
            <a:r>
              <a:rPr kumimoji="1" lang="ja-JP" altLang="en-US" sz="1600" dirty="0"/>
              <a:t>認定（情報処理促進法による認定）が必要です。</a:t>
            </a:r>
          </a:p>
        </p:txBody>
      </p:sp>
      <p:sp>
        <p:nvSpPr>
          <p:cNvPr id="9" name="テキスト ボックス 8"/>
          <p:cNvSpPr txBox="1"/>
          <p:nvPr/>
        </p:nvSpPr>
        <p:spPr>
          <a:xfrm>
            <a:off x="3434015" y="1619508"/>
            <a:ext cx="306962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銘柄</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2024</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」選定プロセス</a:t>
            </a:r>
          </a:p>
        </p:txBody>
      </p:sp>
      <p:sp>
        <p:nvSpPr>
          <p:cNvPr id="20" name="テキスト ボックス 19"/>
          <p:cNvSpPr txBox="1"/>
          <p:nvPr/>
        </p:nvSpPr>
        <p:spPr>
          <a:xfrm>
            <a:off x="272490" y="5307305"/>
            <a:ext cx="9361020" cy="353943"/>
          </a:xfrm>
          <a:prstGeom prst="rect">
            <a:avLst/>
          </a:prstGeom>
          <a:noFill/>
        </p:spPr>
        <p:txBody>
          <a:bodyPr wrap="square" rtlCol="0">
            <a:spAutoFit/>
          </a:bodyPr>
          <a:lstStyle/>
          <a:p>
            <a:pPr marL="180975" indent="-180975"/>
            <a:r>
              <a:rPr kumimoji="1" lang="en-US" altLang="ja-JP" sz="1700" dirty="0">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sz="1700" dirty="0">
                <a:latin typeface="Meiryo UI" panose="020B0604030504040204" pitchFamily="50" charset="-128"/>
                <a:ea typeface="Meiryo UI" panose="020B0604030504040204" pitchFamily="50" charset="-128"/>
                <a:cs typeface="Meiryo UI" panose="020B0604030504040204" pitchFamily="50" charset="-128"/>
              </a:rPr>
              <a:t>銘柄</a:t>
            </a:r>
            <a:r>
              <a:rPr kumimoji="1" lang="en-US" altLang="ja-JP" sz="1700" dirty="0">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700" dirty="0">
                <a:latin typeface="Meiryo UI" panose="020B0604030504040204" pitchFamily="50" charset="-128"/>
                <a:ea typeface="Meiryo UI" panose="020B0604030504040204" pitchFamily="50" charset="-128"/>
                <a:cs typeface="Meiryo UI" panose="020B0604030504040204" pitchFamily="50" charset="-128"/>
              </a:rPr>
              <a:t>からは、</a:t>
            </a:r>
            <a:r>
              <a:rPr kumimoji="1" lang="ja-JP" altLang="en-US" sz="1700" b="1" u="sng"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銘柄に選定されるためには</a:t>
            </a:r>
            <a:r>
              <a:rPr kumimoji="1" lang="en-US" altLang="ja-JP" sz="1700" b="1" u="sng"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sz="1700" b="1" u="sng"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認定（情促法による認定）が必要</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となっています</a:t>
            </a:r>
            <a:r>
              <a:rPr kumimoji="1" lang="ja-JP" altLang="en-US" sz="17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5" name="正方形/長方形 4"/>
          <p:cNvSpPr/>
          <p:nvPr/>
        </p:nvSpPr>
        <p:spPr>
          <a:xfrm>
            <a:off x="272490" y="2186078"/>
            <a:ext cx="1656184" cy="2867271"/>
          </a:xfrm>
          <a:prstGeom prst="rect">
            <a:avLst/>
          </a:prstGeom>
        </p:spPr>
        <p:style>
          <a:lnRef idx="2">
            <a:schemeClr val="accent5"/>
          </a:lnRef>
          <a:fillRef idx="1">
            <a:schemeClr val="lt1"/>
          </a:fillRef>
          <a:effectRef idx="0">
            <a:schemeClr val="accent5"/>
          </a:effectRef>
          <a:fontRef idx="minor">
            <a:schemeClr val="dk1"/>
          </a:fontRef>
        </p:style>
        <p:txBody>
          <a:bodyPr lIns="36000" tIns="0" rIns="36000" bIns="0" rtlCol="0" anchor="ctr"/>
          <a:lstStyle/>
          <a:p>
            <a:pPr algn="ct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対象企業</a:t>
            </a:r>
            <a:r>
              <a:rPr kumimoji="1" lang="en-US" altLang="ja-JP" dirty="0">
                <a:latin typeface="Meiryo UI" panose="020B0604030504040204" pitchFamily="50" charset="-128"/>
                <a:ea typeface="Meiryo UI" panose="020B0604030504040204" pitchFamily="50" charset="-128"/>
              </a:rPr>
              <a:t>】</a:t>
            </a:r>
          </a:p>
          <a:p>
            <a:r>
              <a:rPr kumimoji="1" lang="ja-JP" altLang="en-US" b="1" dirty="0">
                <a:latin typeface="Meiryo UI" panose="020B0604030504040204" pitchFamily="50" charset="-128"/>
                <a:ea typeface="Meiryo UI" panose="020B0604030504040204" pitchFamily="50" charset="-128"/>
              </a:rPr>
              <a:t>　国内上場企業</a:t>
            </a:r>
            <a:endParaRPr kumimoji="1" lang="en-US" altLang="ja-JP" b="1" dirty="0">
              <a:latin typeface="Meiryo UI" panose="020B0604030504040204" pitchFamily="50" charset="-128"/>
              <a:ea typeface="Meiryo UI" panose="020B0604030504040204" pitchFamily="50" charset="-128"/>
            </a:endParaRPr>
          </a:p>
          <a:p>
            <a:endParaRPr kumimoji="1" lang="ja-JP" altLang="en-US" b="1" dirty="0">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AAF6D8C5-B862-8C09-7F35-D14EFFFDE097}"/>
              </a:ext>
            </a:extLst>
          </p:cNvPr>
          <p:cNvGrpSpPr/>
          <p:nvPr/>
        </p:nvGrpSpPr>
        <p:grpSpPr>
          <a:xfrm>
            <a:off x="2051812" y="2037715"/>
            <a:ext cx="7597376" cy="3191485"/>
            <a:chOff x="2051812" y="1965707"/>
            <a:chExt cx="7597376" cy="3191485"/>
          </a:xfrm>
        </p:grpSpPr>
        <p:sp>
          <p:nvSpPr>
            <p:cNvPr id="12" name="右矢印 11"/>
            <p:cNvSpPr/>
            <p:nvPr/>
          </p:nvSpPr>
          <p:spPr bwMode="auto">
            <a:xfrm>
              <a:off x="3512840" y="2335432"/>
              <a:ext cx="1728192" cy="2645909"/>
            </a:xfrm>
            <a:prstGeom prst="rightArrow">
              <a:avLst>
                <a:gd name="adj1" fmla="val 100000"/>
                <a:gd name="adj2" fmla="val 25384"/>
              </a:avLst>
            </a:prstGeom>
            <a:solidFill>
              <a:srgbClr val="0098D0"/>
            </a:solidFill>
            <a:ln w="9525">
              <a:noFill/>
              <a:miter lim="800000"/>
              <a:headEnd/>
              <a:tailEnd/>
            </a:ln>
            <a:effectLst/>
          </p:spPr>
          <p:txBody>
            <a:bodyPr wrap="none" rtlCol="0" anchor="ctr"/>
            <a:lstStyle/>
            <a:p>
              <a:pPr algn="l"/>
              <a:r>
                <a:rPr kumimoji="0" lang="ja-JP" altLang="en-US" sz="1800" b="1" dirty="0">
                  <a:solidFill>
                    <a:schemeClr val="bg1"/>
                  </a:solidFill>
                  <a:latin typeface="Meiryo UI" panose="020B0604030504040204" pitchFamily="50" charset="-128"/>
                  <a:ea typeface="Meiryo UI" panose="020B0604030504040204" pitchFamily="50" charset="-128"/>
                </a:rPr>
                <a:t>一次評価</a:t>
              </a:r>
              <a:endParaRPr kumimoji="0" lang="en-US" altLang="ja-JP" sz="1800" b="1" dirty="0">
                <a:solidFill>
                  <a:schemeClr val="bg1"/>
                </a:solidFill>
                <a:latin typeface="Meiryo UI" panose="020B0604030504040204" pitchFamily="50" charset="-128"/>
                <a:ea typeface="Meiryo UI" panose="020B0604030504040204" pitchFamily="50" charset="-128"/>
              </a:endParaRPr>
            </a:p>
            <a:p>
              <a:pPr algn="l"/>
              <a:r>
                <a:rPr kumimoji="0" lang="ja-JP" altLang="en-US" sz="1600" dirty="0">
                  <a:solidFill>
                    <a:schemeClr val="bg1"/>
                  </a:solidFill>
                  <a:latin typeface="Meiryo UI" panose="020B0604030504040204" pitchFamily="50" charset="-128"/>
                  <a:ea typeface="Meiryo UI" panose="020B0604030504040204" pitchFamily="50" charset="-128"/>
                </a:rPr>
                <a:t>・選択項目</a:t>
              </a:r>
              <a:endParaRPr kumimoji="0" lang="en-US" altLang="ja-JP" sz="1600" dirty="0">
                <a:solidFill>
                  <a:schemeClr val="bg1"/>
                </a:solidFill>
                <a:latin typeface="Meiryo UI" panose="020B0604030504040204" pitchFamily="50" charset="-128"/>
                <a:ea typeface="Meiryo UI" panose="020B0604030504040204" pitchFamily="50" charset="-128"/>
              </a:endParaRPr>
            </a:p>
            <a:p>
              <a:pPr algn="l"/>
              <a:r>
                <a:rPr kumimoji="0" lang="ja-JP" altLang="en-US" sz="1600" dirty="0">
                  <a:solidFill>
                    <a:schemeClr val="bg1"/>
                  </a:solidFill>
                  <a:latin typeface="Meiryo UI" panose="020B0604030504040204" pitchFamily="50" charset="-128"/>
                  <a:ea typeface="Meiryo UI" panose="020B0604030504040204" pitchFamily="50" charset="-128"/>
                </a:rPr>
                <a:t>・</a:t>
              </a:r>
              <a:r>
                <a:rPr kumimoji="0" lang="en-US" altLang="ja-JP" sz="1600" dirty="0">
                  <a:solidFill>
                    <a:schemeClr val="bg1"/>
                  </a:solidFill>
                  <a:latin typeface="Meiryo UI" panose="020B0604030504040204" pitchFamily="50" charset="-128"/>
                  <a:ea typeface="Meiryo UI" panose="020B0604030504040204" pitchFamily="50" charset="-128"/>
                </a:rPr>
                <a:t>ROE</a:t>
              </a:r>
            </a:p>
            <a:p>
              <a:pPr algn="l"/>
              <a:r>
                <a:rPr kumimoji="0" lang="ja-JP" altLang="en-US" sz="1600" dirty="0">
                  <a:solidFill>
                    <a:schemeClr val="bg1"/>
                  </a:solidFill>
                  <a:latin typeface="Meiryo UI" panose="020B0604030504040204" pitchFamily="50" charset="-128"/>
                  <a:ea typeface="Meiryo UI" panose="020B0604030504040204" pitchFamily="50" charset="-128"/>
                </a:rPr>
                <a:t>・</a:t>
              </a:r>
              <a:r>
                <a:rPr kumimoji="0" lang="en-US" altLang="ja-JP" sz="1600" dirty="0">
                  <a:solidFill>
                    <a:schemeClr val="bg1"/>
                  </a:solidFill>
                  <a:latin typeface="Meiryo UI" panose="020B0604030504040204" pitchFamily="50" charset="-128"/>
                  <a:ea typeface="Meiryo UI" panose="020B0604030504040204" pitchFamily="50" charset="-128"/>
                </a:rPr>
                <a:t>PBR</a:t>
              </a:r>
              <a:endParaRPr kumimoji="0" lang="ja-JP" altLang="en-US" sz="1600" dirty="0">
                <a:solidFill>
                  <a:schemeClr val="bg1"/>
                </a:solidFill>
                <a:latin typeface="Meiryo UI" panose="020B0604030504040204" pitchFamily="50" charset="-128"/>
                <a:ea typeface="Meiryo UI" panose="020B0604030504040204" pitchFamily="50" charset="-128"/>
              </a:endParaRPr>
            </a:p>
          </p:txBody>
        </p:sp>
        <p:sp>
          <p:nvSpPr>
            <p:cNvPr id="13" name="右矢印 12"/>
            <p:cNvSpPr/>
            <p:nvPr/>
          </p:nvSpPr>
          <p:spPr bwMode="auto">
            <a:xfrm>
              <a:off x="5385048" y="3142526"/>
              <a:ext cx="1728192" cy="1838815"/>
            </a:xfrm>
            <a:prstGeom prst="rightArrow">
              <a:avLst>
                <a:gd name="adj1" fmla="val 100000"/>
                <a:gd name="adj2" fmla="val 25384"/>
              </a:avLst>
            </a:prstGeom>
            <a:solidFill>
              <a:srgbClr val="0098D0"/>
            </a:solidFill>
            <a:ln w="9525">
              <a:noFill/>
              <a:miter lim="800000"/>
              <a:headEnd/>
              <a:tailEnd/>
            </a:ln>
            <a:effectLst/>
          </p:spPr>
          <p:txBody>
            <a:bodyPr wrap="none" rtlCol="0" anchor="ctr"/>
            <a:lstStyle/>
            <a:p>
              <a:pPr algn="l"/>
              <a:r>
                <a:rPr kumimoji="0" lang="ja-JP" altLang="en-US" sz="1800" b="1" dirty="0">
                  <a:solidFill>
                    <a:schemeClr val="bg1"/>
                  </a:solidFill>
                  <a:latin typeface="Meiryo UI" panose="020B0604030504040204" pitchFamily="50" charset="-128"/>
                  <a:ea typeface="Meiryo UI" panose="020B0604030504040204" pitchFamily="50" charset="-128"/>
                </a:rPr>
                <a:t>二次評価</a:t>
              </a:r>
              <a:endParaRPr kumimoji="0" lang="en-US" altLang="ja-JP" sz="1800" b="1" dirty="0">
                <a:solidFill>
                  <a:schemeClr val="bg1"/>
                </a:solidFill>
                <a:latin typeface="Meiryo UI" panose="020B0604030504040204" pitchFamily="50" charset="-128"/>
                <a:ea typeface="Meiryo UI" panose="020B0604030504040204" pitchFamily="50" charset="-128"/>
              </a:endParaRPr>
            </a:p>
            <a:p>
              <a:pPr algn="l"/>
              <a:r>
                <a:rPr kumimoji="0" lang="ja-JP" altLang="en-US" sz="1600" dirty="0">
                  <a:solidFill>
                    <a:schemeClr val="bg1"/>
                  </a:solidFill>
                  <a:latin typeface="Meiryo UI" panose="020B0604030504040204" pitchFamily="50" charset="-128"/>
                  <a:ea typeface="Meiryo UI" panose="020B0604030504040204" pitchFamily="50" charset="-128"/>
                </a:rPr>
                <a:t>・記述項目</a:t>
              </a:r>
            </a:p>
          </p:txBody>
        </p:sp>
        <p:sp>
          <p:nvSpPr>
            <p:cNvPr id="17" name="正方形/長方形 16"/>
            <p:cNvSpPr/>
            <p:nvPr/>
          </p:nvSpPr>
          <p:spPr bwMode="auto">
            <a:xfrm>
              <a:off x="7617296" y="3983138"/>
              <a:ext cx="1656184" cy="299003"/>
            </a:xfrm>
            <a:prstGeom prst="rect">
              <a:avLst/>
            </a:prstGeom>
            <a:solidFill>
              <a:srgbClr val="FF5A00"/>
            </a:solidFill>
            <a:ln w="9525">
              <a:noFill/>
              <a:miter lim="800000"/>
              <a:headEnd/>
              <a:tailEnd/>
            </a:ln>
            <a:effectLst/>
          </p:spPr>
          <p:txBody>
            <a:bodyPr wrap="none" rtlCol="0" anchor="ctr"/>
            <a:lstStyle/>
            <a:p>
              <a:pPr algn="ctr"/>
              <a:r>
                <a:rPr kumimoji="0" lang="en-US" altLang="ja-JP" sz="1800" b="1" dirty="0">
                  <a:solidFill>
                    <a:schemeClr val="bg1"/>
                  </a:solidFill>
                  <a:latin typeface="Meiryo UI" panose="020B0604030504040204" pitchFamily="50" charset="-128"/>
                  <a:ea typeface="Meiryo UI" panose="020B0604030504040204" pitchFamily="50" charset="-128"/>
                </a:rPr>
                <a:t>DX</a:t>
              </a:r>
              <a:r>
                <a:rPr kumimoji="0" lang="ja-JP" altLang="en-US" sz="1800" b="1" dirty="0">
                  <a:solidFill>
                    <a:schemeClr val="bg1"/>
                  </a:solidFill>
                  <a:latin typeface="Meiryo UI" panose="020B0604030504040204" pitchFamily="50" charset="-128"/>
                  <a:ea typeface="Meiryo UI" panose="020B0604030504040204" pitchFamily="50" charset="-128"/>
                </a:rPr>
                <a:t>グランプリ</a:t>
              </a:r>
            </a:p>
          </p:txBody>
        </p:sp>
        <p:sp>
          <p:nvSpPr>
            <p:cNvPr id="18" name="正方形/長方形 17"/>
            <p:cNvSpPr/>
            <p:nvPr/>
          </p:nvSpPr>
          <p:spPr bwMode="auto">
            <a:xfrm>
              <a:off x="7617296" y="4344858"/>
              <a:ext cx="1656184" cy="299003"/>
            </a:xfrm>
            <a:prstGeom prst="rect">
              <a:avLst/>
            </a:prstGeom>
            <a:solidFill>
              <a:srgbClr val="FF5A00"/>
            </a:solidFill>
            <a:ln w="9525">
              <a:noFill/>
              <a:miter lim="800000"/>
              <a:headEnd/>
              <a:tailEnd/>
            </a:ln>
            <a:effectLst/>
          </p:spPr>
          <p:txBody>
            <a:bodyPr wrap="none" rtlCol="0" anchor="ctr"/>
            <a:lstStyle/>
            <a:p>
              <a:pPr algn="ctr"/>
              <a:r>
                <a:rPr kumimoji="0" lang="en-US" altLang="ja-JP" sz="1800" b="1" dirty="0">
                  <a:solidFill>
                    <a:schemeClr val="bg1"/>
                  </a:solidFill>
                  <a:latin typeface="Meiryo UI" panose="020B0604030504040204" pitchFamily="50" charset="-128"/>
                  <a:ea typeface="Meiryo UI" panose="020B0604030504040204" pitchFamily="50" charset="-128"/>
                </a:rPr>
                <a:t>DX</a:t>
              </a:r>
              <a:r>
                <a:rPr kumimoji="0" lang="ja-JP" altLang="en-US" sz="1800" b="1" dirty="0">
                  <a:solidFill>
                    <a:schemeClr val="bg1"/>
                  </a:solidFill>
                  <a:latin typeface="Meiryo UI" panose="020B0604030504040204" pitchFamily="50" charset="-128"/>
                  <a:ea typeface="Meiryo UI" panose="020B0604030504040204" pitchFamily="50" charset="-128"/>
                </a:rPr>
                <a:t>銘柄企業</a:t>
              </a:r>
            </a:p>
          </p:txBody>
        </p:sp>
        <p:sp>
          <p:nvSpPr>
            <p:cNvPr id="19" name="正方形/長方形 18"/>
            <p:cNvSpPr/>
            <p:nvPr/>
          </p:nvSpPr>
          <p:spPr bwMode="auto">
            <a:xfrm>
              <a:off x="7617296" y="4704898"/>
              <a:ext cx="1656184" cy="299003"/>
            </a:xfrm>
            <a:prstGeom prst="rect">
              <a:avLst/>
            </a:prstGeom>
            <a:solidFill>
              <a:srgbClr val="FF5A00"/>
            </a:solidFill>
            <a:ln w="9525">
              <a:noFill/>
              <a:miter lim="800000"/>
              <a:headEnd/>
              <a:tailEnd/>
            </a:ln>
            <a:effectLst/>
          </p:spPr>
          <p:txBody>
            <a:bodyPr wrap="none" rtlCol="0" anchor="ctr"/>
            <a:lstStyle/>
            <a:p>
              <a:pPr algn="ctr"/>
              <a:r>
                <a:rPr kumimoji="0" lang="en-US" altLang="ja-JP" sz="1800" b="1" dirty="0">
                  <a:solidFill>
                    <a:schemeClr val="bg1"/>
                  </a:solidFill>
                  <a:latin typeface="Meiryo UI" panose="020B0604030504040204" pitchFamily="50" charset="-128"/>
                  <a:ea typeface="Meiryo UI" panose="020B0604030504040204" pitchFamily="50" charset="-128"/>
                </a:rPr>
                <a:t>DX</a:t>
              </a:r>
              <a:r>
                <a:rPr kumimoji="0" lang="ja-JP" altLang="en-US" sz="1800" b="1" dirty="0">
                  <a:solidFill>
                    <a:schemeClr val="bg1"/>
                  </a:solidFill>
                  <a:latin typeface="Meiryo UI" panose="020B0604030504040204" pitchFamily="50" charset="-128"/>
                  <a:ea typeface="Meiryo UI" panose="020B0604030504040204" pitchFamily="50" charset="-128"/>
                </a:rPr>
                <a:t>注目企業</a:t>
              </a:r>
            </a:p>
          </p:txBody>
        </p:sp>
        <p:sp>
          <p:nvSpPr>
            <p:cNvPr id="16" name="正方形/長方形 15"/>
            <p:cNvSpPr/>
            <p:nvPr/>
          </p:nvSpPr>
          <p:spPr>
            <a:xfrm>
              <a:off x="2208710" y="2111736"/>
              <a:ext cx="1013436" cy="2869605"/>
            </a:xfrm>
            <a:prstGeom prst="rect">
              <a:avLst/>
            </a:prstGeom>
          </p:spPr>
          <p:style>
            <a:lnRef idx="2">
              <a:schemeClr val="accent5"/>
            </a:lnRef>
            <a:fillRef idx="1">
              <a:schemeClr val="lt1"/>
            </a:fillRef>
            <a:effectRef idx="0">
              <a:schemeClr val="accent5"/>
            </a:effectRef>
            <a:fontRef idx="minor">
              <a:schemeClr val="dk1"/>
            </a:fontRef>
          </p:style>
          <p:txBody>
            <a:bodyPr vert="horz" rtlCol="0" anchor="ctr"/>
            <a:lstStyle/>
            <a:p>
              <a:pPr algn="ctr"/>
              <a:r>
                <a:rPr kumimoji="1" lang="en-US" altLang="ja-JP" dirty="0">
                  <a:latin typeface="Meiryo UI" panose="020B0604030504040204" pitchFamily="50" charset="-128"/>
                  <a:ea typeface="Meiryo UI" panose="020B0604030504040204" pitchFamily="50" charset="-128"/>
                </a:rPr>
                <a:t>DX</a:t>
              </a:r>
              <a:r>
                <a:rPr kumimoji="1" lang="ja-JP" altLang="en-US" dirty="0">
                  <a:latin typeface="Meiryo UI" panose="020B0604030504040204" pitchFamily="50" charset="-128"/>
                  <a:ea typeface="Meiryo UI" panose="020B0604030504040204" pitchFamily="50" charset="-128"/>
                </a:rPr>
                <a:t>調査回答</a:t>
              </a:r>
            </a:p>
          </p:txBody>
        </p:sp>
        <p:sp>
          <p:nvSpPr>
            <p:cNvPr id="4" name="正方形/長方形 3"/>
            <p:cNvSpPr/>
            <p:nvPr/>
          </p:nvSpPr>
          <p:spPr bwMode="auto">
            <a:xfrm>
              <a:off x="7473280" y="3742798"/>
              <a:ext cx="1944216" cy="1326469"/>
            </a:xfrm>
            <a:prstGeom prst="rect">
              <a:avLst/>
            </a:prstGeom>
            <a:noFill/>
            <a:ln w="57150">
              <a:solidFill>
                <a:srgbClr val="FF00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5" name="正方形/長方形 14"/>
            <p:cNvSpPr/>
            <p:nvPr/>
          </p:nvSpPr>
          <p:spPr bwMode="auto">
            <a:xfrm>
              <a:off x="2051812" y="1965707"/>
              <a:ext cx="7597376" cy="3191485"/>
            </a:xfrm>
            <a:prstGeom prst="rect">
              <a:avLst/>
            </a:prstGeom>
            <a:noFill/>
            <a:ln w="57150">
              <a:solidFill>
                <a:srgbClr val="00206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6627555" y="1989407"/>
              <a:ext cx="2994333" cy="369332"/>
            </a:xfrm>
            <a:prstGeom prst="rect">
              <a:avLst/>
            </a:prstGeom>
            <a:solidFill>
              <a:srgbClr val="002060"/>
            </a:solidFill>
            <a:ln>
              <a:solidFill>
                <a:srgbClr val="002060"/>
              </a:solidFill>
            </a:ln>
          </p:spPr>
          <p:txBody>
            <a:bodyPr wrap="square" rtlCol="0">
              <a:spAutoFit/>
            </a:bodyPr>
            <a:lstStyle/>
            <a:p>
              <a:r>
                <a:rPr kumimoji="1" lang="ja-JP" altLang="en-US"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フィードバックレポート送付対象</a:t>
              </a:r>
            </a:p>
          </p:txBody>
        </p:sp>
        <p:sp>
          <p:nvSpPr>
            <p:cNvPr id="21" name="テキスト ボックス 20"/>
            <p:cNvSpPr txBox="1"/>
            <p:nvPr/>
          </p:nvSpPr>
          <p:spPr>
            <a:xfrm>
              <a:off x="7329284" y="3220174"/>
              <a:ext cx="2232208" cy="369332"/>
            </a:xfrm>
            <a:prstGeom prst="rect">
              <a:avLst/>
            </a:prstGeom>
            <a:solidFill>
              <a:srgbClr val="FF0000"/>
            </a:solidFill>
            <a:ln>
              <a:solidFill>
                <a:srgbClr val="FF0000"/>
              </a:solidFill>
            </a:ln>
          </p:spPr>
          <p:txBody>
            <a:bodyPr wrap="square" rtlCol="0">
              <a:spAutoFit/>
            </a:bodyPr>
            <a:lstStyle/>
            <a:p>
              <a:pPr algn="ctr"/>
              <a:r>
                <a:rPr kumimoji="1" lang="en-US" altLang="ja-JP"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認定取得が要件</a:t>
              </a:r>
            </a:p>
          </p:txBody>
        </p:sp>
      </p:grpSp>
      <p:sp>
        <p:nvSpPr>
          <p:cNvPr id="23" name="テキスト ボックス 22">
            <a:extLst>
              <a:ext uri="{FF2B5EF4-FFF2-40B4-BE49-F238E27FC236}">
                <a16:creationId xmlns:a16="http://schemas.microsoft.com/office/drawing/2014/main" id="{7D3C4052-B4A7-4AA4-A3EA-22E8A57B2225}"/>
              </a:ext>
            </a:extLst>
          </p:cNvPr>
          <p:cNvSpPr txBox="1"/>
          <p:nvPr/>
        </p:nvSpPr>
        <p:spPr>
          <a:xfrm>
            <a:off x="344488" y="5786680"/>
            <a:ext cx="9225010" cy="738664"/>
          </a:xfrm>
          <a:prstGeom prst="rect">
            <a:avLst/>
          </a:prstGeom>
          <a:solidFill>
            <a:schemeClr val="bg1">
              <a:lumMod val="95000"/>
            </a:schemeClr>
          </a:solidFill>
        </p:spPr>
        <p:txBody>
          <a:bodyPr wrap="square" rtlCol="0">
            <a:spAutoFit/>
          </a:bodyPr>
          <a:lstStyle/>
          <a:p>
            <a:pPr marL="180975" indent="-180975"/>
            <a:r>
              <a:rPr lang="ja-JP" altLang="en-US" sz="1400" baseline="3000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aseline="30000"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aseline="30000"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aseline="30000"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400"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月に</a:t>
            </a:r>
            <a:r>
              <a:rPr lang="ja-JP" altLang="en-US" sz="1400" b="1" u="sng" dirty="0">
                <a:solidFill>
                  <a:schemeClr val="accent1"/>
                </a:solidFill>
                <a:latin typeface="Meiryo UI" panose="020B0604030504040204" pitchFamily="50" charset="-128"/>
                <a:ea typeface="Meiryo UI" panose="020B0604030504040204" pitchFamily="50" charset="-128"/>
                <a:cs typeface="Meiryo UI" panose="020B0604030504040204" pitchFamily="50" charset="-128"/>
              </a:rPr>
              <a:t>「デジタルガバナンス・コード」が改訂</a:t>
            </a:r>
            <a:r>
              <a:rPr lang="ja-JP" altLang="en-US" sz="1400"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されました。改訂版のデジタルガバナンス・コードは、以下よりご確認いただけます。回答前に、ぜひ「デジタルガバナンス・コード</a:t>
            </a:r>
            <a:r>
              <a:rPr lang="en-US" altLang="ja-JP" sz="1400"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400"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」の改訂内容もお目通しください。</a:t>
            </a:r>
            <a:endParaRPr lang="en-US" altLang="ja-JP" sz="1400" dirty="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40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hlinkClick r:id="rId3"/>
              </a:rPr>
              <a:t>https://www.meti.go.jp/policy/it_policy/investment/dgc/dgc.html</a:t>
            </a:r>
            <a:endParaRPr lang="en-US" altLang="ja-JP" sz="140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4">
            <a:extLst>
              <a:ext uri="{FF2B5EF4-FFF2-40B4-BE49-F238E27FC236}">
                <a16:creationId xmlns:a16="http://schemas.microsoft.com/office/drawing/2014/main" id="{D6F8DC73-78B3-5E03-329F-1EC3F893848B}"/>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5</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
            <a:extLst>
              <a:ext uri="{FF2B5EF4-FFF2-40B4-BE49-F238E27FC236}">
                <a16:creationId xmlns:a16="http://schemas.microsoft.com/office/drawing/2014/main" id="{91AA5D61-B613-02CC-7F57-DDC48A3F3392}"/>
              </a:ext>
            </a:extLst>
          </p:cNvPr>
          <p:cNvSpPr txBox="1">
            <a:spLocks/>
          </p:cNvSpPr>
          <p:nvPr/>
        </p:nvSpPr>
        <p:spPr>
          <a:xfrm>
            <a:off x="200473" y="147409"/>
            <a:ext cx="4104455" cy="461665"/>
          </a:xfrm>
          <a:prstGeom prst="rect">
            <a:avLst/>
          </a:prstGeom>
          <a:ln w="28575">
            <a:solidFill>
              <a:schemeClr val="tx1"/>
            </a:solidFill>
          </a:ln>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a:t>
            </a:r>
            <a:r>
              <a:rPr lang="en-US" altLang="ja-JP" dirty="0"/>
              <a:t>DX</a:t>
            </a:r>
            <a:r>
              <a:rPr lang="ja-JP" altLang="en-US" dirty="0"/>
              <a:t>銘柄</a:t>
            </a:r>
            <a:r>
              <a:rPr lang="en-US" altLang="ja-JP" dirty="0"/>
              <a:t>2024</a:t>
            </a:r>
            <a:r>
              <a:rPr lang="ja-JP" altLang="en-US" dirty="0"/>
              <a:t>」審査の段階</a:t>
            </a:r>
            <a:endParaRPr lang="zh-TW" altLang="en-US" dirty="0"/>
          </a:p>
        </p:txBody>
      </p:sp>
    </p:spTree>
    <p:extLst>
      <p:ext uri="{BB962C8B-B14F-4D97-AF65-F5344CB8AC3E}">
        <p14:creationId xmlns:p14="http://schemas.microsoft.com/office/powerpoint/2010/main" val="254271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グループ化 24">
            <a:extLst>
              <a:ext uri="{FF2B5EF4-FFF2-40B4-BE49-F238E27FC236}">
                <a16:creationId xmlns:a16="http://schemas.microsoft.com/office/drawing/2014/main" id="{AA6BDC1D-239C-FD76-400F-94B5BC22AB6D}"/>
              </a:ext>
            </a:extLst>
          </p:cNvPr>
          <p:cNvGrpSpPr/>
          <p:nvPr/>
        </p:nvGrpSpPr>
        <p:grpSpPr>
          <a:xfrm>
            <a:off x="200025" y="747002"/>
            <a:ext cx="9504000" cy="5730434"/>
            <a:chOff x="200025" y="747002"/>
            <a:chExt cx="9504000" cy="5730434"/>
          </a:xfrm>
        </p:grpSpPr>
        <p:grpSp>
          <p:nvGrpSpPr>
            <p:cNvPr id="24" name="グループ化 23">
              <a:extLst>
                <a:ext uri="{FF2B5EF4-FFF2-40B4-BE49-F238E27FC236}">
                  <a16:creationId xmlns:a16="http://schemas.microsoft.com/office/drawing/2014/main" id="{AD1F8E00-FF1E-3F7F-9B2A-6E3B12A71128}"/>
                </a:ext>
              </a:extLst>
            </p:cNvPr>
            <p:cNvGrpSpPr/>
            <p:nvPr/>
          </p:nvGrpSpPr>
          <p:grpSpPr>
            <a:xfrm>
              <a:off x="200025" y="747002"/>
              <a:ext cx="9504000" cy="856537"/>
              <a:chOff x="200025" y="747002"/>
              <a:chExt cx="9504000" cy="856537"/>
            </a:xfrm>
          </p:grpSpPr>
          <p:sp>
            <p:nvSpPr>
              <p:cNvPr id="5" name="正方形/長方形 4"/>
              <p:cNvSpPr/>
              <p:nvPr/>
            </p:nvSpPr>
            <p:spPr bwMode="auto">
              <a:xfrm>
                <a:off x="200025" y="747002"/>
                <a:ext cx="9504000" cy="432048"/>
              </a:xfrm>
              <a:prstGeom prst="rect">
                <a:avLst/>
              </a:prstGeom>
              <a:solidFill>
                <a:schemeClr val="accent1"/>
              </a:solidFill>
              <a:ln>
                <a:solidFill>
                  <a:schemeClr val="bg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r>
                  <a:rPr kumimoji="0" lang="ja-JP" altLang="en-US" b="1" dirty="0">
                    <a:solidFill>
                      <a:schemeClr val="bg1"/>
                    </a:solidFill>
                    <a:latin typeface="Meiryo UI" panose="020B0604030504040204" pitchFamily="50" charset="-128"/>
                    <a:ea typeface="Meiryo UI" panose="020B0604030504040204" pitchFamily="50" charset="-128"/>
                  </a:rPr>
                  <a:t>１</a:t>
                </a:r>
                <a:r>
                  <a:rPr kumimoji="0" lang="ja-JP" altLang="en-US" sz="1800" b="1" dirty="0">
                    <a:solidFill>
                      <a:schemeClr val="bg1"/>
                    </a:solidFill>
                    <a:latin typeface="Meiryo UI" panose="020B0604030504040204" pitchFamily="50" charset="-128"/>
                    <a:ea typeface="Meiryo UI" panose="020B0604030504040204" pitchFamily="50" charset="-128"/>
                  </a:rPr>
                  <a:t>．ビジョン・ビジネスモデル</a:t>
                </a:r>
              </a:p>
            </p:txBody>
          </p:sp>
          <p:sp>
            <p:nvSpPr>
              <p:cNvPr id="2" name="テキスト ボックス 1"/>
              <p:cNvSpPr txBox="1"/>
              <p:nvPr/>
            </p:nvSpPr>
            <p:spPr>
              <a:xfrm>
                <a:off x="200025" y="1172652"/>
                <a:ext cx="9504000" cy="430887"/>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　企業は、ビジネスと</a:t>
                </a:r>
                <a:r>
                  <a:rPr lang="en-US" altLang="ja-JP" sz="1100" dirty="0">
                    <a:latin typeface="Meiryo UI" panose="020B0604030504040204" pitchFamily="50" charset="-128"/>
                    <a:ea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rPr>
                  <a:t>システムを一体的に捉え、デジタル技術による社会及び競争環境の変化が自社にもたらす影響（リスク・機会）を踏まえた、経営ビジョンの策定及び経営ビジョンの実現に向けたビジネスモデルの設計を行い、価値創造ストーリーとして、ステークホルダーに示していくべきである。</a:t>
                </a:r>
                <a:endParaRPr lang="ja-JP" altLang="en-US" sz="1100" dirty="0">
                  <a:solidFill>
                    <a:srgbClr val="000000"/>
                  </a:solidFill>
                  <a:latin typeface="Meiryo UI" panose="020B0604030504040204" pitchFamily="50" charset="-128"/>
                  <a:ea typeface="Meiryo UI" panose="020B0604030504040204" pitchFamily="50" charset="-128"/>
                </a:endParaRPr>
              </a:p>
            </p:txBody>
          </p:sp>
        </p:grpSp>
        <p:grpSp>
          <p:nvGrpSpPr>
            <p:cNvPr id="21" name="グループ化 20">
              <a:extLst>
                <a:ext uri="{FF2B5EF4-FFF2-40B4-BE49-F238E27FC236}">
                  <a16:creationId xmlns:a16="http://schemas.microsoft.com/office/drawing/2014/main" id="{B3FF2DD5-0DF4-575B-81AE-3A43DA249E64}"/>
                </a:ext>
              </a:extLst>
            </p:cNvPr>
            <p:cNvGrpSpPr/>
            <p:nvPr/>
          </p:nvGrpSpPr>
          <p:grpSpPr>
            <a:xfrm>
              <a:off x="200025" y="1715383"/>
              <a:ext cx="9504000" cy="862935"/>
              <a:chOff x="200025" y="1748716"/>
              <a:chExt cx="9504000" cy="862935"/>
            </a:xfrm>
          </p:grpSpPr>
          <p:sp>
            <p:nvSpPr>
              <p:cNvPr id="7" name="正方形/長方形 6"/>
              <p:cNvSpPr/>
              <p:nvPr/>
            </p:nvSpPr>
            <p:spPr bwMode="auto">
              <a:xfrm>
                <a:off x="200025" y="1748716"/>
                <a:ext cx="9504000" cy="432048"/>
              </a:xfrm>
              <a:prstGeom prst="rect">
                <a:avLst/>
              </a:prstGeom>
              <a:solidFill>
                <a:schemeClr val="accent1"/>
              </a:solidFill>
              <a:ln>
                <a:solidFill>
                  <a:schemeClr val="bg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r>
                  <a:rPr kumimoji="0" lang="ja-JP" altLang="en-US" b="1" dirty="0">
                    <a:solidFill>
                      <a:schemeClr val="bg1"/>
                    </a:solidFill>
                    <a:latin typeface="Meiryo UI" panose="020B0604030504040204" pitchFamily="50" charset="-128"/>
                    <a:ea typeface="Meiryo UI" panose="020B0604030504040204" pitchFamily="50" charset="-128"/>
                  </a:rPr>
                  <a:t>２</a:t>
                </a:r>
                <a:r>
                  <a:rPr kumimoji="0" lang="ja-JP" altLang="en-US" sz="1800" b="1" dirty="0">
                    <a:solidFill>
                      <a:schemeClr val="bg1"/>
                    </a:solidFill>
                    <a:latin typeface="Meiryo UI" panose="020B0604030504040204" pitchFamily="50" charset="-128"/>
                    <a:ea typeface="Meiryo UI" panose="020B0604030504040204" pitchFamily="50" charset="-128"/>
                  </a:rPr>
                  <a:t>．戦略</a:t>
                </a:r>
              </a:p>
            </p:txBody>
          </p:sp>
          <p:sp>
            <p:nvSpPr>
              <p:cNvPr id="13" name="テキスト ボックス 12"/>
              <p:cNvSpPr txBox="1"/>
              <p:nvPr/>
            </p:nvSpPr>
            <p:spPr>
              <a:xfrm>
                <a:off x="200025" y="2180764"/>
                <a:ext cx="9504000" cy="430887"/>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　企業は、社会及び競争環境の変化を踏まえて目指すビジネスモデルを実現するための方策としてデジタル技術を組み込んだ戦略を策定し、ステークホルダーに示していくべきである。</a:t>
                </a:r>
                <a:endParaRPr lang="ja-JP" altLang="en-US" sz="1100" dirty="0">
                  <a:solidFill>
                    <a:srgbClr val="000000"/>
                  </a:solidFill>
                  <a:latin typeface="Meiryo UI" panose="020B0604030504040204" pitchFamily="50" charset="-128"/>
                  <a:ea typeface="Meiryo UI" panose="020B0604030504040204" pitchFamily="50" charset="-128"/>
                </a:endParaRPr>
              </a:p>
            </p:txBody>
          </p:sp>
        </p:grpSp>
        <p:grpSp>
          <p:nvGrpSpPr>
            <p:cNvPr id="20" name="グループ化 19">
              <a:extLst>
                <a:ext uri="{FF2B5EF4-FFF2-40B4-BE49-F238E27FC236}">
                  <a16:creationId xmlns:a16="http://schemas.microsoft.com/office/drawing/2014/main" id="{E9E8B8C5-1897-5E23-1E34-0873A27B57CC}"/>
                </a:ext>
              </a:extLst>
            </p:cNvPr>
            <p:cNvGrpSpPr/>
            <p:nvPr/>
          </p:nvGrpSpPr>
          <p:grpSpPr>
            <a:xfrm>
              <a:off x="560025" y="2690162"/>
              <a:ext cx="9144000" cy="862935"/>
              <a:chOff x="560025" y="2612812"/>
              <a:chExt cx="9144000" cy="862935"/>
            </a:xfrm>
          </p:grpSpPr>
          <p:sp>
            <p:nvSpPr>
              <p:cNvPr id="9" name="正方形/長方形 8"/>
              <p:cNvSpPr/>
              <p:nvPr/>
            </p:nvSpPr>
            <p:spPr bwMode="auto">
              <a:xfrm>
                <a:off x="560025" y="2612812"/>
                <a:ext cx="9144000" cy="432048"/>
              </a:xfrm>
              <a:prstGeom prst="rect">
                <a:avLst/>
              </a:prstGeom>
              <a:solidFill>
                <a:schemeClr val="accent1"/>
              </a:solidFill>
              <a:ln>
                <a:solidFill>
                  <a:schemeClr val="bg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２－１．組織づくり・人材・企業文化に関する方策</a:t>
                </a:r>
              </a:p>
            </p:txBody>
          </p:sp>
          <p:sp>
            <p:nvSpPr>
              <p:cNvPr id="4" name="正方形/長方形 3"/>
              <p:cNvSpPr/>
              <p:nvPr/>
            </p:nvSpPr>
            <p:spPr>
              <a:xfrm>
                <a:off x="560025" y="3044860"/>
                <a:ext cx="9144000"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企業は、デジタル技術を組み込んだ戦略の推進に必要な体制を構築するとともに、組織設計・運営の在り方について、ステークホルダーに示していくべきである。その際、人材の確保・育成や外部組織との関係構築・協業も、重要な要素として捉えるべきである。</a:t>
                </a:r>
              </a:p>
            </p:txBody>
          </p:sp>
        </p:grpSp>
        <p:grpSp>
          <p:nvGrpSpPr>
            <p:cNvPr id="18" name="グループ化 17">
              <a:extLst>
                <a:ext uri="{FF2B5EF4-FFF2-40B4-BE49-F238E27FC236}">
                  <a16:creationId xmlns:a16="http://schemas.microsoft.com/office/drawing/2014/main" id="{BB5F12C7-6B88-D0E6-8180-3DAB17FB2FDD}"/>
                </a:ext>
              </a:extLst>
            </p:cNvPr>
            <p:cNvGrpSpPr/>
            <p:nvPr/>
          </p:nvGrpSpPr>
          <p:grpSpPr>
            <a:xfrm>
              <a:off x="560025" y="3664941"/>
              <a:ext cx="9144000" cy="862935"/>
              <a:chOff x="560025" y="3476908"/>
              <a:chExt cx="9144000" cy="862935"/>
            </a:xfrm>
          </p:grpSpPr>
          <p:sp>
            <p:nvSpPr>
              <p:cNvPr id="10" name="正方形/長方形 9"/>
              <p:cNvSpPr/>
              <p:nvPr/>
            </p:nvSpPr>
            <p:spPr bwMode="auto">
              <a:xfrm>
                <a:off x="560025" y="3476908"/>
                <a:ext cx="9144000" cy="432048"/>
              </a:xfrm>
              <a:prstGeom prst="rect">
                <a:avLst/>
              </a:prstGeom>
              <a:solidFill>
                <a:schemeClr val="accent1"/>
              </a:solidFill>
              <a:ln>
                <a:solidFill>
                  <a:schemeClr val="bg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２－２．</a:t>
                </a:r>
                <a:r>
                  <a:rPr kumimoji="0" lang="en-US" altLang="ja-JP"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IT</a:t>
                </a:r>
                <a:r>
                  <a:rPr kumimoji="0" lang="ja-JP" altLang="en-US"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システム・デジタル技術活用環境の整備に関する方策</a:t>
                </a:r>
              </a:p>
            </p:txBody>
          </p:sp>
          <p:sp>
            <p:nvSpPr>
              <p:cNvPr id="14" name="正方形/長方形 13"/>
              <p:cNvSpPr/>
              <p:nvPr/>
            </p:nvSpPr>
            <p:spPr>
              <a:xfrm>
                <a:off x="560025" y="3908956"/>
                <a:ext cx="9144000"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企業は、デジタル技術を組み込んだ戦略の推進に必要な</a:t>
                </a:r>
                <a:r>
                  <a:rPr lang="en-US" altLang="ja-JP" sz="1100" dirty="0">
                    <a:latin typeface="Meiryo UI" panose="020B0604030504040204" pitchFamily="50" charset="-128"/>
                    <a:ea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rPr>
                  <a:t>システム・デジタル技術活用環境の整備に向けたプロジェクトやマネジメント方策、利用する技術・標準・アーキテクチャ、投資計画等を明確化し、ステークホルダーに示していくべきである。</a:t>
                </a:r>
              </a:p>
            </p:txBody>
          </p:sp>
        </p:grpSp>
        <p:grpSp>
          <p:nvGrpSpPr>
            <p:cNvPr id="17" name="グループ化 16">
              <a:extLst>
                <a:ext uri="{FF2B5EF4-FFF2-40B4-BE49-F238E27FC236}">
                  <a16:creationId xmlns:a16="http://schemas.microsoft.com/office/drawing/2014/main" id="{9716478C-EF1D-EAFD-0BF5-78033D35B589}"/>
                </a:ext>
              </a:extLst>
            </p:cNvPr>
            <p:cNvGrpSpPr/>
            <p:nvPr/>
          </p:nvGrpSpPr>
          <p:grpSpPr>
            <a:xfrm>
              <a:off x="200025" y="4639720"/>
              <a:ext cx="9504000" cy="693658"/>
              <a:chOff x="200025" y="4341004"/>
              <a:chExt cx="9504000" cy="693658"/>
            </a:xfrm>
          </p:grpSpPr>
          <p:sp>
            <p:nvSpPr>
              <p:cNvPr id="11" name="正方形/長方形 10"/>
              <p:cNvSpPr/>
              <p:nvPr/>
            </p:nvSpPr>
            <p:spPr bwMode="auto">
              <a:xfrm>
                <a:off x="200025" y="4341004"/>
                <a:ext cx="9504000" cy="432048"/>
              </a:xfrm>
              <a:prstGeom prst="rect">
                <a:avLst/>
              </a:prstGeom>
              <a:solidFill>
                <a:schemeClr val="accent1"/>
              </a:solidFill>
              <a:ln>
                <a:solidFill>
                  <a:schemeClr val="bg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ja-JP" altLang="en-US" b="1" dirty="0">
                    <a:solidFill>
                      <a:schemeClr val="bg1"/>
                    </a:solidFill>
                    <a:latin typeface="Meiryo UI" panose="020B0604030504040204" pitchFamily="50" charset="-128"/>
                    <a:ea typeface="Meiryo UI" panose="020B0604030504040204" pitchFamily="50" charset="-128"/>
                  </a:rPr>
                  <a:t>３．成果と重要な成果指標</a:t>
                </a:r>
                <a:endParaRPr kumimoji="0" lang="ja-JP" altLang="en-US" sz="1800" b="1" dirty="0">
                  <a:solidFill>
                    <a:schemeClr val="bg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200025" y="4773052"/>
                <a:ext cx="9504000"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企業は、デジタル技術を組み込んだ戦略の達成度を測る指標を定め、ステークホルダーに対し、指標に基づく成果についての自己評価を示すべきである。</a:t>
                </a:r>
              </a:p>
            </p:txBody>
          </p:sp>
        </p:grpSp>
        <p:grpSp>
          <p:nvGrpSpPr>
            <p:cNvPr id="8" name="グループ化 7">
              <a:extLst>
                <a:ext uri="{FF2B5EF4-FFF2-40B4-BE49-F238E27FC236}">
                  <a16:creationId xmlns:a16="http://schemas.microsoft.com/office/drawing/2014/main" id="{FAA38613-4538-2482-8C16-E5EA890A8D5E}"/>
                </a:ext>
              </a:extLst>
            </p:cNvPr>
            <p:cNvGrpSpPr/>
            <p:nvPr/>
          </p:nvGrpSpPr>
          <p:grpSpPr>
            <a:xfrm>
              <a:off x="200025" y="5445224"/>
              <a:ext cx="9504000" cy="1032212"/>
              <a:chOff x="200025" y="5205100"/>
              <a:chExt cx="9504000" cy="1032212"/>
            </a:xfrm>
          </p:grpSpPr>
          <p:sp>
            <p:nvSpPr>
              <p:cNvPr id="12" name="正方形/長方形 11"/>
              <p:cNvSpPr/>
              <p:nvPr/>
            </p:nvSpPr>
            <p:spPr bwMode="auto">
              <a:xfrm>
                <a:off x="200025" y="5205100"/>
                <a:ext cx="9504000" cy="432048"/>
              </a:xfrm>
              <a:prstGeom prst="rect">
                <a:avLst/>
              </a:prstGeom>
              <a:solidFill>
                <a:schemeClr val="accent1"/>
              </a:solidFill>
              <a:ln>
                <a:solidFill>
                  <a:schemeClr val="bg1">
                    <a:lumMod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r>
                  <a:rPr kumimoji="0" lang="ja-JP" altLang="en-US" b="1" dirty="0">
                    <a:solidFill>
                      <a:schemeClr val="bg1"/>
                    </a:solidFill>
                    <a:latin typeface="Meiryo UI" panose="020B0604030504040204" pitchFamily="50" charset="-128"/>
                    <a:ea typeface="Meiryo UI" panose="020B0604030504040204" pitchFamily="50" charset="-128"/>
                  </a:rPr>
                  <a:t>４．ガバナンスシステム</a:t>
                </a:r>
              </a:p>
            </p:txBody>
          </p:sp>
          <p:sp>
            <p:nvSpPr>
              <p:cNvPr id="16" name="テキスト ボックス 15"/>
              <p:cNvSpPr txBox="1"/>
              <p:nvPr/>
            </p:nvSpPr>
            <p:spPr>
              <a:xfrm>
                <a:off x="200025" y="5637148"/>
                <a:ext cx="9504000" cy="600164"/>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経営者は、デジタル技術を組み込んだ戦略の実施に当たり、ステークホルダーへの情報発信を含め、リーダーシップを発揮するべきである。</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経営者は、事業部門（担当）や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システム部門（担当）等とも協力し、デジタル技術に係る動向や自社の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システムの現状を踏まえた課題を把握・分析し、戦略の見直しに反映していくべきである。また、経営者は、事業実施の前提となるサイバーセキュリティリスク等に対しても適切に対応を行うべきである。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9" name="タイトル 1">
            <a:extLst>
              <a:ext uri="{FF2B5EF4-FFF2-40B4-BE49-F238E27FC236}">
                <a16:creationId xmlns:a16="http://schemas.microsoft.com/office/drawing/2014/main" id="{CC141505-F607-F1D0-AE44-A024C81779E7}"/>
              </a:ext>
            </a:extLst>
          </p:cNvPr>
          <p:cNvSpPr txBox="1">
            <a:spLocks/>
          </p:cNvSpPr>
          <p:nvPr/>
        </p:nvSpPr>
        <p:spPr>
          <a:xfrm>
            <a:off x="200472" y="116632"/>
            <a:ext cx="9505503" cy="52322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800" dirty="0">
                <a:solidFill>
                  <a:schemeClr val="accent1"/>
                </a:solidFill>
              </a:rPr>
              <a:t>３．選択式項目の内容について</a:t>
            </a:r>
            <a:endParaRPr lang="zh-TW" altLang="en-US" sz="2800" dirty="0">
              <a:solidFill>
                <a:schemeClr val="accent1"/>
              </a:solidFill>
            </a:endParaRPr>
          </a:p>
        </p:txBody>
      </p:sp>
      <p:sp>
        <p:nvSpPr>
          <p:cNvPr id="3" name="スライド番号プレースホルダー 4">
            <a:extLst>
              <a:ext uri="{FF2B5EF4-FFF2-40B4-BE49-F238E27FC236}">
                <a16:creationId xmlns:a16="http://schemas.microsoft.com/office/drawing/2014/main" id="{1D502ECC-E3B4-C941-561C-1308D6778B1B}"/>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6</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7318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EC9D1633-F1C1-6EE9-6A01-394BCA0946E1}"/>
              </a:ext>
            </a:extLst>
          </p:cNvPr>
          <p:cNvPicPr>
            <a:picLocks noChangeAspect="1"/>
          </p:cNvPicPr>
          <p:nvPr/>
        </p:nvPicPr>
        <p:blipFill>
          <a:blip r:embed="rId3"/>
          <a:stretch>
            <a:fillRect/>
          </a:stretch>
        </p:blipFill>
        <p:spPr>
          <a:xfrm>
            <a:off x="309744" y="927184"/>
            <a:ext cx="5615583" cy="4391889"/>
          </a:xfrm>
          <a:prstGeom prst="rect">
            <a:avLst/>
          </a:prstGeom>
          <a:ln w="12700">
            <a:solidFill>
              <a:schemeClr val="tx1"/>
            </a:solidFill>
          </a:ln>
        </p:spPr>
      </p:pic>
      <p:sp>
        <p:nvSpPr>
          <p:cNvPr id="12" name="下矢印 11"/>
          <p:cNvSpPr/>
          <p:nvPr/>
        </p:nvSpPr>
        <p:spPr bwMode="auto">
          <a:xfrm>
            <a:off x="6969224" y="1503590"/>
            <a:ext cx="464754" cy="2533026"/>
          </a:xfrm>
          <a:prstGeom prst="down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2C3DE7D2-D817-42A6-B4D6-193647C60B63}"/>
              </a:ext>
            </a:extLst>
          </p:cNvPr>
          <p:cNvSpPr txBox="1"/>
          <p:nvPr/>
        </p:nvSpPr>
        <p:spPr>
          <a:xfrm>
            <a:off x="6393160" y="1102743"/>
            <a:ext cx="1445768" cy="369332"/>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基本質問</a:t>
            </a:r>
          </a:p>
        </p:txBody>
      </p:sp>
      <p:sp>
        <p:nvSpPr>
          <p:cNvPr id="8" name="右中かっこ 7">
            <a:extLst>
              <a:ext uri="{FF2B5EF4-FFF2-40B4-BE49-F238E27FC236}">
                <a16:creationId xmlns:a16="http://schemas.microsoft.com/office/drawing/2014/main" id="{B3A5BFE9-217A-4C36-845E-30DBDEC20098}"/>
              </a:ext>
            </a:extLst>
          </p:cNvPr>
          <p:cNvSpPr/>
          <p:nvPr/>
        </p:nvSpPr>
        <p:spPr>
          <a:xfrm>
            <a:off x="5983763" y="3861048"/>
            <a:ext cx="378000" cy="1458025"/>
          </a:xfrm>
          <a:prstGeom prst="rightBrace">
            <a:avLst>
              <a:gd name="adj1" fmla="val 27414"/>
              <a:gd name="adj2" fmla="val 33606"/>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9" name="テキスト ボックス 8">
            <a:extLst>
              <a:ext uri="{FF2B5EF4-FFF2-40B4-BE49-F238E27FC236}">
                <a16:creationId xmlns:a16="http://schemas.microsoft.com/office/drawing/2014/main" id="{1930DA52-BB84-4FD1-8B9F-5086931CEA97}"/>
              </a:ext>
            </a:extLst>
          </p:cNvPr>
          <p:cNvSpPr txBox="1"/>
          <p:nvPr/>
        </p:nvSpPr>
        <p:spPr>
          <a:xfrm>
            <a:off x="6424324" y="4146138"/>
            <a:ext cx="1985060" cy="369332"/>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ja-JP"/>
            </a:defPPr>
            <a:lvl1pPr marL="285750" marR="0" lvl="0" indent="-285750" fontAlgn="auto">
              <a:lnSpc>
                <a:spcPct val="100000"/>
              </a:lnSpc>
              <a:spcBef>
                <a:spcPts val="0"/>
              </a:spcBef>
              <a:spcAft>
                <a:spcPts val="0"/>
              </a:spcAft>
              <a:buClrTx/>
              <a:buSzTx/>
              <a:buFont typeface="Wingdings" panose="05000000000000000000" pitchFamily="2" charset="2"/>
              <a:buChar char="n"/>
              <a:tabLst/>
              <a:defRPr b="0" i="0" u="none" strike="noStrike" cap="none" spc="0" normalizeH="0" baseline="0">
                <a:ln>
                  <a:noFill/>
                </a:ln>
                <a:solidFill>
                  <a:schemeClr val="bg1"/>
                </a:solidFill>
                <a:effectLst/>
                <a:uLnTx/>
                <a:uFillTx/>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エビデンス質問</a:t>
            </a:r>
          </a:p>
        </p:txBody>
      </p:sp>
      <p:sp>
        <p:nvSpPr>
          <p:cNvPr id="10" name="右中かっこ 9">
            <a:extLst>
              <a:ext uri="{FF2B5EF4-FFF2-40B4-BE49-F238E27FC236}">
                <a16:creationId xmlns:a16="http://schemas.microsoft.com/office/drawing/2014/main" id="{442CBD33-E999-46F8-AFFD-2045B1322116}"/>
              </a:ext>
            </a:extLst>
          </p:cNvPr>
          <p:cNvSpPr/>
          <p:nvPr/>
        </p:nvSpPr>
        <p:spPr>
          <a:xfrm>
            <a:off x="5983763" y="927184"/>
            <a:ext cx="378000" cy="2933864"/>
          </a:xfrm>
          <a:prstGeom prst="rightBrace">
            <a:avLst>
              <a:gd name="adj1" fmla="val 27414"/>
              <a:gd name="adj2" fmla="val 12826"/>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テキスト ボックス 10"/>
          <p:cNvSpPr txBox="1"/>
          <p:nvPr/>
        </p:nvSpPr>
        <p:spPr>
          <a:xfrm>
            <a:off x="6380075" y="2655801"/>
            <a:ext cx="3347589"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選定の客観性を高めるため、回答のエビデンスとなる情報を、以下の「エビデンス質問」項目の回答欄に可能な範囲で、ご</a:t>
            </a:r>
            <a:endParaRPr kumimoji="1"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回答ください。</a:t>
            </a:r>
          </a:p>
        </p:txBody>
      </p:sp>
      <p:sp>
        <p:nvSpPr>
          <p:cNvPr id="13" name="テキスト ボックス 12"/>
          <p:cNvSpPr txBox="1"/>
          <p:nvPr/>
        </p:nvSpPr>
        <p:spPr>
          <a:xfrm>
            <a:off x="6417148" y="4555614"/>
            <a:ext cx="3304630" cy="1015663"/>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エビデンスとなる情報は、その内容が記載された資料名、資料が公開されている場合は公開先の</a:t>
            </a:r>
            <a:r>
              <a:rPr kumimoji="1" lang="en-US" altLang="ja-JP" sz="1500" dirty="0">
                <a:latin typeface="Meiryo UI" panose="020B0604030504040204" pitchFamily="50" charset="-128"/>
                <a:ea typeface="Meiryo UI" panose="020B0604030504040204" pitchFamily="50" charset="-128"/>
                <a:cs typeface="Meiryo UI" panose="020B0604030504040204" pitchFamily="50" charset="-128"/>
              </a:rPr>
              <a:t>URL</a:t>
            </a:r>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等、該当ページを</a:t>
            </a:r>
            <a:endParaRPr kumimoji="1"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ご記入ください。</a:t>
            </a:r>
          </a:p>
        </p:txBody>
      </p:sp>
      <p:sp>
        <p:nvSpPr>
          <p:cNvPr id="14" name="テキスト ボックス 13"/>
          <p:cNvSpPr txBox="1"/>
          <p:nvPr/>
        </p:nvSpPr>
        <p:spPr>
          <a:xfrm>
            <a:off x="240236" y="5732941"/>
            <a:ext cx="9105252" cy="954107"/>
          </a:xfrm>
          <a:prstGeom prst="wedgeRectCallout">
            <a:avLst>
              <a:gd name="adj1" fmla="val -34798"/>
              <a:gd name="adj2" fmla="val -102416"/>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エビデンスとなる情報が非公表資料や紙資料でしか存在しない場合は、回答フォーマットとは別に資料データ（</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PDF</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）を</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ご提出いただくことも可能です。また、別途、該当の記載内容をまとめた資料（</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PDF</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）を作成いただきご提出いただく方法</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でも構いません。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ただし、別途提出する資料データは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ファイル最大</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MB</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PDF</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ファイル形式のみ、</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ファイルまで）が</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限度ですので、ご注意ください。</a:t>
            </a:r>
          </a:p>
        </p:txBody>
      </p:sp>
      <p:sp>
        <p:nvSpPr>
          <p:cNvPr id="16" name="フローチャート: 処理 15">
            <a:extLst>
              <a:ext uri="{FF2B5EF4-FFF2-40B4-BE49-F238E27FC236}">
                <a16:creationId xmlns:a16="http://schemas.microsoft.com/office/drawing/2014/main" id="{DF41E17E-6F14-4541-8AEF-B1BD48C48AEC}"/>
              </a:ext>
            </a:extLst>
          </p:cNvPr>
          <p:cNvSpPr/>
          <p:nvPr/>
        </p:nvSpPr>
        <p:spPr bwMode="auto">
          <a:xfrm>
            <a:off x="6999704" y="118674"/>
            <a:ext cx="2713066" cy="535967"/>
          </a:xfrm>
          <a:prstGeom prst="flowChartProcess">
            <a:avLst/>
          </a:prstGeom>
          <a:solidFill>
            <a:schemeClr val="bg1">
              <a:lumMod val="75000"/>
            </a:schemeClr>
          </a:solidFill>
          <a:ln>
            <a:headEnd/>
            <a:tailEnd/>
          </a:ln>
          <a:effectLst/>
        </p:spPr>
        <p:style>
          <a:lnRef idx="1">
            <a:schemeClr val="dk1"/>
          </a:lnRef>
          <a:fillRef idx="2">
            <a:schemeClr val="dk1"/>
          </a:fillRef>
          <a:effectRef idx="1">
            <a:schemeClr val="dk1"/>
          </a:effectRef>
          <a:fontRef idx="minor">
            <a:schemeClr val="dk1"/>
          </a:fontRef>
        </p:style>
        <p:txBody>
          <a:bodyPr wrap="none" rtlCol="0" anchor="ctr"/>
          <a:lstStyle/>
          <a:p>
            <a:pPr algn="l"/>
            <a:r>
              <a:rPr kumimoji="0" lang="ja-JP" altLang="en-US" sz="1400" b="1" dirty="0">
                <a:latin typeface="Meiryo UI" panose="020B0604030504040204" pitchFamily="50" charset="-128"/>
                <a:ea typeface="Meiryo UI" panose="020B0604030504040204" pitchFamily="50" charset="-128"/>
              </a:rPr>
              <a:t>実際の回答提出は</a:t>
            </a:r>
            <a:r>
              <a:rPr kumimoji="0" lang="en-US" altLang="ja-JP" sz="1400" b="1" dirty="0">
                <a:latin typeface="Meiryo UI" panose="020B0604030504040204" pitchFamily="50" charset="-128"/>
                <a:ea typeface="Meiryo UI" panose="020B0604030504040204" pitchFamily="50" charset="-128"/>
              </a:rPr>
              <a:t>WEB</a:t>
            </a:r>
            <a:r>
              <a:rPr kumimoji="0" lang="ja-JP" altLang="en-US" sz="1400" b="1" dirty="0">
                <a:latin typeface="Meiryo UI" panose="020B0604030504040204" pitchFamily="50" charset="-128"/>
                <a:ea typeface="Meiryo UI" panose="020B0604030504040204" pitchFamily="50" charset="-128"/>
              </a:rPr>
              <a:t>上の</a:t>
            </a:r>
            <a:endParaRPr kumimoji="0" lang="en-US" altLang="ja-JP" sz="1400" b="1" dirty="0">
              <a:latin typeface="Meiryo UI" panose="020B0604030504040204" pitchFamily="50" charset="-128"/>
              <a:ea typeface="Meiryo UI" panose="020B0604030504040204" pitchFamily="50" charset="-128"/>
            </a:endParaRPr>
          </a:p>
          <a:p>
            <a:pPr algn="l"/>
            <a:r>
              <a:rPr kumimoji="0" lang="ja-JP" altLang="en-US" sz="1400" b="1" dirty="0">
                <a:latin typeface="Meiryo UI" panose="020B0604030504040204" pitchFamily="50" charset="-128"/>
                <a:ea typeface="Meiryo UI" panose="020B0604030504040204" pitchFamily="50" charset="-128"/>
              </a:rPr>
              <a:t>回答フォームから行っていただきます</a:t>
            </a:r>
            <a:endParaRPr kumimoji="0" lang="en-US" altLang="ja-JP"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6374189" y="1525304"/>
            <a:ext cx="3347589" cy="784830"/>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500" dirty="0">
                <a:latin typeface="Meiryo UI" panose="020B0604030504040204" pitchFamily="50" charset="-128"/>
                <a:ea typeface="Meiryo UI" panose="020B0604030504040204" pitchFamily="50" charset="-128"/>
                <a:cs typeface="Meiryo UI" panose="020B0604030504040204" pitchFamily="50" charset="-128"/>
              </a:rPr>
              <a:t>原則、該当する選択肢を１つ選択いただく形です。複数回答可能の箇所もありますのでご注意ください。</a:t>
            </a:r>
          </a:p>
        </p:txBody>
      </p:sp>
      <p:sp>
        <p:nvSpPr>
          <p:cNvPr id="2" name="スライド番号プレースホルダー 4">
            <a:extLst>
              <a:ext uri="{FF2B5EF4-FFF2-40B4-BE49-F238E27FC236}">
                <a16:creationId xmlns:a16="http://schemas.microsoft.com/office/drawing/2014/main" id="{58215223-236F-396B-ECA0-BD41C8E4CD12}"/>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7</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a:extLst>
              <a:ext uri="{FF2B5EF4-FFF2-40B4-BE49-F238E27FC236}">
                <a16:creationId xmlns:a16="http://schemas.microsoft.com/office/drawing/2014/main" id="{780BE791-4086-3C5F-0C03-6FB3A7143F80}"/>
              </a:ext>
            </a:extLst>
          </p:cNvPr>
          <p:cNvSpPr txBox="1">
            <a:spLocks/>
          </p:cNvSpPr>
          <p:nvPr/>
        </p:nvSpPr>
        <p:spPr>
          <a:xfrm>
            <a:off x="200473" y="147409"/>
            <a:ext cx="4104455" cy="461665"/>
          </a:xfrm>
          <a:prstGeom prst="rect">
            <a:avLst/>
          </a:prstGeom>
          <a:ln w="28575">
            <a:solidFill>
              <a:schemeClr val="tx1"/>
            </a:solidFill>
          </a:ln>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選択式項目の構成について</a:t>
            </a:r>
            <a:endParaRPr lang="zh-TW" altLang="en-US" dirty="0"/>
          </a:p>
        </p:txBody>
      </p:sp>
    </p:spTree>
    <p:extLst>
      <p:ext uri="{BB962C8B-B14F-4D97-AF65-F5344CB8AC3E}">
        <p14:creationId xmlns:p14="http://schemas.microsoft.com/office/powerpoint/2010/main" val="2235249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E09B83C7-5A97-07CF-1678-9EA8CD5EEC63}"/>
              </a:ext>
            </a:extLst>
          </p:cNvPr>
          <p:cNvPicPr>
            <a:picLocks noChangeAspect="1"/>
          </p:cNvPicPr>
          <p:nvPr/>
        </p:nvPicPr>
        <p:blipFill>
          <a:blip r:embed="rId2"/>
          <a:stretch>
            <a:fillRect/>
          </a:stretch>
        </p:blipFill>
        <p:spPr>
          <a:xfrm>
            <a:off x="293533" y="1179320"/>
            <a:ext cx="6236984" cy="1967620"/>
          </a:xfrm>
          <a:prstGeom prst="rect">
            <a:avLst/>
          </a:prstGeom>
          <a:ln w="12700">
            <a:solidFill>
              <a:schemeClr val="tx1"/>
            </a:solidFill>
          </a:ln>
        </p:spPr>
      </p:pic>
      <p:pic>
        <p:nvPicPr>
          <p:cNvPr id="5" name="図 4">
            <a:extLst>
              <a:ext uri="{FF2B5EF4-FFF2-40B4-BE49-F238E27FC236}">
                <a16:creationId xmlns:a16="http://schemas.microsoft.com/office/drawing/2014/main" id="{21BA23C5-4807-6834-23A3-0EAE041D18BD}"/>
              </a:ext>
            </a:extLst>
          </p:cNvPr>
          <p:cNvPicPr>
            <a:picLocks noChangeAspect="1"/>
          </p:cNvPicPr>
          <p:nvPr/>
        </p:nvPicPr>
        <p:blipFill>
          <a:blip r:embed="rId3"/>
          <a:stretch>
            <a:fillRect/>
          </a:stretch>
        </p:blipFill>
        <p:spPr>
          <a:xfrm>
            <a:off x="341703" y="3508347"/>
            <a:ext cx="6051457" cy="1475911"/>
          </a:xfrm>
          <a:prstGeom prst="rect">
            <a:avLst/>
          </a:prstGeom>
        </p:spPr>
      </p:pic>
      <p:sp>
        <p:nvSpPr>
          <p:cNvPr id="17" name="正方形/長方形 16"/>
          <p:cNvSpPr/>
          <p:nvPr/>
        </p:nvSpPr>
        <p:spPr bwMode="auto">
          <a:xfrm>
            <a:off x="704528" y="2511570"/>
            <a:ext cx="5825989" cy="468657"/>
          </a:xfrm>
          <a:prstGeom prst="rect">
            <a:avLst/>
          </a:prstGeom>
          <a:noFill/>
          <a:ln>
            <a:solidFill>
              <a:schemeClr val="accent1"/>
            </a:solidFill>
            <a:headEnd/>
            <a:tailEnd/>
          </a:ln>
        </p:spPr>
        <p:style>
          <a:lnRef idx="2">
            <a:schemeClr val="accent2"/>
          </a:lnRef>
          <a:fillRef idx="1">
            <a:schemeClr val="lt1"/>
          </a:fillRef>
          <a:effectRef idx="0">
            <a:schemeClr val="accent2"/>
          </a:effectRef>
          <a:fontRef idx="minor">
            <a:schemeClr val="dk1"/>
          </a:fontRef>
        </p:style>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cxnSp>
        <p:nvCxnSpPr>
          <p:cNvPr id="19" name="カギ線コネクタ 18"/>
          <p:cNvCxnSpPr/>
          <p:nvPr/>
        </p:nvCxnSpPr>
        <p:spPr>
          <a:xfrm flipH="1">
            <a:off x="6393160" y="2686406"/>
            <a:ext cx="137357" cy="1620180"/>
          </a:xfrm>
          <a:prstGeom prst="bentConnector4">
            <a:avLst>
              <a:gd name="adj1" fmla="val -166428"/>
              <a:gd name="adj2" fmla="val 99945"/>
            </a:avLst>
          </a:prstGeom>
          <a:ln w="38100">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21" name="テキスト ボックス 20"/>
          <p:cNvSpPr txBox="1"/>
          <p:nvPr/>
        </p:nvSpPr>
        <p:spPr>
          <a:xfrm>
            <a:off x="6713957" y="2090580"/>
            <a:ext cx="2808312" cy="1077218"/>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「１－１」の質問に対し、</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回答が「１」又は「２」に該当する場合は、「記述」欄で、回答のエビデンスを示していただきます。</a:t>
            </a:r>
          </a:p>
        </p:txBody>
      </p:sp>
      <p:sp>
        <p:nvSpPr>
          <p:cNvPr id="24" name="テキスト ボックス 23"/>
          <p:cNvSpPr txBox="1"/>
          <p:nvPr/>
        </p:nvSpPr>
        <p:spPr>
          <a:xfrm>
            <a:off x="7689769" y="4148256"/>
            <a:ext cx="1999609"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１　競争環境等の変化に対する機会・リスク</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（１）機会（「</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報告書」</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P6</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）リスク（「</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XX</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報告書」</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P6</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２　ビジョン・対応方針</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１（１）に対応する内容としては、・・・・（「</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戦略」</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P9</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）としており、リスクへの対応は、・・・・・・（「</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XX</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戦略」</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P15</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）と位置づけている。</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これらをビジョンとして、社内外に・・・・・を通じて社長自ら発信している。（例：</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https://)</a:t>
            </a: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7689769" y="3668994"/>
            <a:ext cx="1999609" cy="461665"/>
          </a:xfrm>
          <a:prstGeom prst="rect">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kumimoji="1"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（ファイル名）</a:t>
            </a:r>
            <a:endParaRPr kumimoji="1"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選択</a:t>
            </a:r>
            <a:r>
              <a:rPr kumimoji="1"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・記述」</a:t>
            </a:r>
          </a:p>
        </p:txBody>
      </p:sp>
      <p:sp>
        <p:nvSpPr>
          <p:cNvPr id="33" name="テキスト ボックス 32"/>
          <p:cNvSpPr txBox="1"/>
          <p:nvPr/>
        </p:nvSpPr>
        <p:spPr>
          <a:xfrm>
            <a:off x="7482904" y="3337247"/>
            <a:ext cx="2320406" cy="307777"/>
          </a:xfrm>
          <a:prstGeom prst="rect">
            <a:avLst/>
          </a:prstGeom>
          <a:noFill/>
        </p:spPr>
        <p:txBody>
          <a:bodyPr wrap="square" rtlCol="0">
            <a:spAutoFit/>
          </a:bodyPr>
          <a:lstStyle/>
          <a:p>
            <a:pPr algn="ct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《A4</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片面</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枚程度</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200025" y="692696"/>
            <a:ext cx="7282879" cy="461665"/>
          </a:xfrm>
          <a:prstGeom prst="rect">
            <a:avLst/>
          </a:prstGeom>
          <a:noFill/>
        </p:spPr>
        <p:txBody>
          <a:bodyPr wrap="square" rtlCol="0">
            <a:spAutoFit/>
          </a:bodyPr>
          <a:lstStyle/>
          <a:p>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以下に示す回答例はあくまで一例であり、回答方法や別紙の提出の有無は選定に影響するものではありません。</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選定はあくまで御回答いただいた内容で審査されるものです。</a:t>
            </a:r>
          </a:p>
        </p:txBody>
      </p:sp>
      <p:sp>
        <p:nvSpPr>
          <p:cNvPr id="40" name="テキスト ボックス 39"/>
          <p:cNvSpPr txBox="1"/>
          <p:nvPr/>
        </p:nvSpPr>
        <p:spPr>
          <a:xfrm>
            <a:off x="819559" y="6160626"/>
            <a:ext cx="4633181" cy="276960"/>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別紙「</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選択</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・記述」にて、概要を整理して説明。</a:t>
            </a:r>
          </a:p>
        </p:txBody>
      </p:sp>
      <p:sp>
        <p:nvSpPr>
          <p:cNvPr id="41" name="テキスト ボックス 40"/>
          <p:cNvSpPr txBox="1"/>
          <p:nvPr/>
        </p:nvSpPr>
        <p:spPr>
          <a:xfrm>
            <a:off x="196834" y="6160586"/>
            <a:ext cx="622280" cy="276999"/>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例２</a:t>
            </a:r>
          </a:p>
        </p:txBody>
      </p:sp>
      <p:sp>
        <p:nvSpPr>
          <p:cNvPr id="22" name="テキスト ボックス 21"/>
          <p:cNvSpPr txBox="1"/>
          <p:nvPr/>
        </p:nvSpPr>
        <p:spPr>
          <a:xfrm>
            <a:off x="819559" y="4817490"/>
            <a:ext cx="4633181" cy="1107996"/>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○中期経営戦略（</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https://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P</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５－９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XXXXXX</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の取組として技術活用を明記。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XX</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報告書（</a:t>
            </a:r>
            <a:r>
              <a:rPr lang="en-US" altLang="ja-JP" sz="1100" dirty="0">
                <a:latin typeface="Meiryo UI" panose="020B0604030504040204" pitchFamily="50" charset="-128"/>
                <a:ea typeface="Meiryo UI" panose="020B0604030504040204" pitchFamily="50" charset="-128"/>
                <a:cs typeface="Meiryo UI" panose="020B0604030504040204" pitchFamily="50" charset="-128"/>
                <a:hlinkClick r:id="rId4"/>
              </a:rPr>
              <a:t>https://</a:t>
            </a:r>
            <a:r>
              <a:rPr lang="ja-JP" altLang="en-US" sz="1100" dirty="0">
                <a:latin typeface="Meiryo UI" panose="020B0604030504040204" pitchFamily="50" charset="-128"/>
                <a:ea typeface="Meiryo UI" panose="020B0604030504040204" pitchFamily="50" charset="-128"/>
                <a:cs typeface="Meiryo UI" panose="020B0604030504040204" pitchFamily="50" charset="-128"/>
                <a:hlinkClick r:id="rId4"/>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P6</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・競争環境の変化とリスク、対応方針を記載。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XXXX</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報告書（別途提出「（ファイル名）」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P</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８）：株主宛紙配布資料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・ビジョン、社長の理念</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8" name="直線矢印コネクタ 37"/>
          <p:cNvCxnSpPr/>
          <p:nvPr/>
        </p:nvCxnSpPr>
        <p:spPr>
          <a:xfrm flipV="1">
            <a:off x="4376936" y="5474220"/>
            <a:ext cx="3312833" cy="8248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7" name="テキスト ボックス 46"/>
          <p:cNvSpPr txBox="1"/>
          <p:nvPr/>
        </p:nvSpPr>
        <p:spPr>
          <a:xfrm>
            <a:off x="3788124" y="4661093"/>
            <a:ext cx="3814128" cy="646331"/>
          </a:xfrm>
          <a:prstGeom prst="wedgeRectCallout">
            <a:avLst>
              <a:gd name="adj1" fmla="val -52798"/>
              <a:gd name="adj2" fmla="val 84114"/>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実際の報告書データを別途提出することも可能。</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ファイル名を「</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選択</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・記述」</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などとし、どの項目に関連する資料かわかるようにしてください。</a:t>
            </a:r>
          </a:p>
        </p:txBody>
      </p:sp>
      <p:sp>
        <p:nvSpPr>
          <p:cNvPr id="39" name="テキスト ボックス 38"/>
          <p:cNvSpPr txBox="1"/>
          <p:nvPr/>
        </p:nvSpPr>
        <p:spPr>
          <a:xfrm>
            <a:off x="5514857" y="5846925"/>
            <a:ext cx="1968047"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記述欄の回答枠内で説明が難しい場合は、別紙で提出する事も可能</a:t>
            </a:r>
          </a:p>
        </p:txBody>
      </p:sp>
      <p:sp>
        <p:nvSpPr>
          <p:cNvPr id="4" name="スライド番号プレースホルダー 4">
            <a:extLst>
              <a:ext uri="{FF2B5EF4-FFF2-40B4-BE49-F238E27FC236}">
                <a16:creationId xmlns:a16="http://schemas.microsoft.com/office/drawing/2014/main" id="{ACA3A9E6-BD8B-45E6-AD78-5DB39EBF3CBF}"/>
              </a:ext>
            </a:extLst>
          </p:cNvPr>
          <p:cNvSpPr txBox="1">
            <a:spLocks/>
          </p:cNvSpPr>
          <p:nvPr/>
        </p:nvSpPr>
        <p:spPr>
          <a:xfrm>
            <a:off x="9041581" y="6381328"/>
            <a:ext cx="864419" cy="476672"/>
          </a:xfrm>
          <a:prstGeom prst="rect">
            <a:avLst/>
          </a:prstGeom>
        </p:spPr>
        <p:txBody>
          <a:bodyPr anchor="b"/>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117"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23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353"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47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588" algn="l" defTabSz="914235" rtl="0" eaLnBrk="1" latinLnBrk="0" hangingPunct="1">
              <a:defRPr kumimoji="1" kern="1200">
                <a:solidFill>
                  <a:schemeClr val="tx1"/>
                </a:solidFill>
                <a:latin typeface="Arial" charset="0"/>
                <a:ea typeface="ＭＳ Ｐゴシック" pitchFamily="50" charset="-128"/>
                <a:cs typeface="+mn-cs"/>
              </a:defRPr>
            </a:lvl6pPr>
            <a:lvl7pPr marL="2742705" algn="l" defTabSz="914235" rtl="0" eaLnBrk="1" latinLnBrk="0" hangingPunct="1">
              <a:defRPr kumimoji="1" kern="1200">
                <a:solidFill>
                  <a:schemeClr val="tx1"/>
                </a:solidFill>
                <a:latin typeface="Arial" charset="0"/>
                <a:ea typeface="ＭＳ Ｐゴシック" pitchFamily="50" charset="-128"/>
                <a:cs typeface="+mn-cs"/>
              </a:defRPr>
            </a:lvl7pPr>
            <a:lvl8pPr marL="3199823" algn="l" defTabSz="914235" rtl="0" eaLnBrk="1" latinLnBrk="0" hangingPunct="1">
              <a:defRPr kumimoji="1" kern="1200">
                <a:solidFill>
                  <a:schemeClr val="tx1"/>
                </a:solidFill>
                <a:latin typeface="Arial" charset="0"/>
                <a:ea typeface="ＭＳ Ｐゴシック" pitchFamily="50" charset="-128"/>
                <a:cs typeface="+mn-cs"/>
              </a:defRPr>
            </a:lvl8pPr>
            <a:lvl9pPr marL="3656940" algn="l" defTabSz="914235" rtl="0" eaLnBrk="1" latinLnBrk="0" hangingPunct="1">
              <a:defRPr kumimoji="1" kern="1200">
                <a:solidFill>
                  <a:schemeClr val="tx1"/>
                </a:solidFill>
                <a:latin typeface="Arial" charset="0"/>
                <a:ea typeface="ＭＳ Ｐゴシック" pitchFamily="50" charset="-128"/>
                <a:cs typeface="+mn-cs"/>
              </a:defRPr>
            </a:lvl9pPr>
          </a:lstStyle>
          <a:p>
            <a:pPr algn="r">
              <a:defRPr/>
            </a:pPr>
            <a:fld id="{BB9E1A29-5166-47DC-82F0-B5F15C2991F8}" type="slidenum">
              <a:rPr lang="en-US" altLang="ja-JP" sz="2000" b="1"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pPr algn="r">
                <a:defRPr/>
              </a:pPr>
              <a:t>8</a:t>
            </a:fld>
            <a:endParaRPr lang="en-US" altLang="ja-JP" sz="2000" b="1"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196834" y="4818371"/>
            <a:ext cx="622280" cy="276999"/>
          </a:xfrm>
          <a:prstGeom prst="rect">
            <a:avLst/>
          </a:prstGeom>
          <a:solidFill>
            <a:schemeClr val="accent1"/>
          </a:solidFill>
          <a:ln>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例１</a:t>
            </a:r>
          </a:p>
        </p:txBody>
      </p:sp>
      <p:sp>
        <p:nvSpPr>
          <p:cNvPr id="8" name="タイトル 1">
            <a:extLst>
              <a:ext uri="{FF2B5EF4-FFF2-40B4-BE49-F238E27FC236}">
                <a16:creationId xmlns:a16="http://schemas.microsoft.com/office/drawing/2014/main" id="{8F51DDEF-8553-9054-A15B-FFF982B8CEFA}"/>
              </a:ext>
            </a:extLst>
          </p:cNvPr>
          <p:cNvSpPr txBox="1">
            <a:spLocks/>
          </p:cNvSpPr>
          <p:nvPr/>
        </p:nvSpPr>
        <p:spPr>
          <a:xfrm>
            <a:off x="200473" y="147409"/>
            <a:ext cx="6840759" cy="461665"/>
          </a:xfrm>
          <a:prstGeom prst="rect">
            <a:avLst/>
          </a:prstGeom>
          <a:ln w="28575">
            <a:solidFill>
              <a:schemeClr val="tx1"/>
            </a:solidFill>
          </a:ln>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sz="2400" dirty="0"/>
              <a:t>選択式項目（記述回答欄）の回答方法について</a:t>
            </a:r>
            <a:endParaRPr lang="zh-TW" altLang="en-US" dirty="0"/>
          </a:p>
        </p:txBody>
      </p:sp>
    </p:spTree>
    <p:extLst>
      <p:ext uri="{BB962C8B-B14F-4D97-AF65-F5344CB8AC3E}">
        <p14:creationId xmlns:p14="http://schemas.microsoft.com/office/powerpoint/2010/main" val="2369362253"/>
      </p:ext>
    </p:extLst>
  </p:cSld>
  <p:clrMapOvr>
    <a:masterClrMapping/>
  </p:clrMapOvr>
</p:sld>
</file>

<file path=ppt/theme/theme1.xml><?xml version="1.0" encoding="utf-8"?>
<a:theme xmlns:a="http://schemas.openxmlformats.org/drawingml/2006/main" name="Office ​​テーマ">
  <a:themeElements>
    <a:clrScheme name="METI Color">
      <a:dk1>
        <a:sysClr val="windowText" lastClr="000000"/>
      </a:dk1>
      <a:lt1>
        <a:sysClr val="window" lastClr="FFFFFF"/>
      </a:lt1>
      <a:dk2>
        <a:srgbClr val="1F497D"/>
      </a:dk2>
      <a:lt2>
        <a:srgbClr val="EEECE1"/>
      </a:lt2>
      <a:accent1>
        <a:srgbClr val="0098D0"/>
      </a:accent1>
      <a:accent2>
        <a:srgbClr val="FF5A00"/>
      </a:accent2>
      <a:accent3>
        <a:srgbClr val="00286E"/>
      </a:accent3>
      <a:accent4>
        <a:srgbClr val="A0153A"/>
      </a:accent4>
      <a:accent5>
        <a:srgbClr val="0064C8"/>
      </a:accent5>
      <a:accent6>
        <a:srgbClr val="B197D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機○・記載例なし】">
  <a:themeElements>
    <a:clrScheme name="METI Color">
      <a:dk1>
        <a:sysClr val="windowText" lastClr="000000"/>
      </a:dk1>
      <a:lt1>
        <a:sysClr val="window" lastClr="FFFFFF"/>
      </a:lt1>
      <a:dk2>
        <a:srgbClr val="1F497D"/>
      </a:dk2>
      <a:lt2>
        <a:srgbClr val="EEECE1"/>
      </a:lt2>
      <a:accent1>
        <a:srgbClr val="0098D0"/>
      </a:accent1>
      <a:accent2>
        <a:srgbClr val="FF5A00"/>
      </a:accent2>
      <a:accent3>
        <a:srgbClr val="00286E"/>
      </a:accent3>
      <a:accent4>
        <a:srgbClr val="A0153A"/>
      </a:accent4>
      <a:accent5>
        <a:srgbClr val="0064C8"/>
      </a:accent5>
      <a:accent6>
        <a:srgbClr val="B197D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5829</Words>
  <Application>Microsoft Office PowerPoint</Application>
  <PresentationFormat>A4 210 x 297 mm</PresentationFormat>
  <Paragraphs>437</Paragraphs>
  <Slides>26</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26</vt:i4>
      </vt:variant>
    </vt:vector>
  </HeadingPairs>
  <TitlesOfParts>
    <vt:vector size="35" baseType="lpstr">
      <vt:lpstr>Meiryo UI</vt:lpstr>
      <vt:lpstr>ＭＳ Ｐゴシック</vt:lpstr>
      <vt:lpstr>メイリオ</vt:lpstr>
      <vt:lpstr>游ゴシック</vt:lpstr>
      <vt:lpstr>Arial</vt:lpstr>
      <vt:lpstr>Calibri</vt:lpstr>
      <vt:lpstr>Wingdings</vt:lpstr>
      <vt:lpstr>Office ​​テーマ</vt:lpstr>
      <vt:lpstr>【機○・記載例なし】</vt:lpstr>
      <vt:lpstr>「デジタルトランスフォーメーション調査 （DX調査）2024」 　について</vt:lpstr>
      <vt:lpstr>資料目次</vt:lpstr>
      <vt:lpstr>PowerPoint プレゼンテーション</vt:lpstr>
      <vt:lpstr>DX銘柄2024の選定スケジュール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2022-10-26T09:14:02Z</dcterms:created>
  <dcterms:modified xsi:type="dcterms:W3CDTF">2023-11-13T07:31:41Z</dcterms:modified>
</cp:coreProperties>
</file>